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sldIdLst>
    <p:sldId id="256" r:id="rId2"/>
    <p:sldId id="358" r:id="rId3"/>
    <p:sldId id="257" r:id="rId4"/>
    <p:sldId id="349" r:id="rId5"/>
    <p:sldId id="348" r:id="rId6"/>
    <p:sldId id="347" r:id="rId7"/>
    <p:sldId id="346" r:id="rId8"/>
    <p:sldId id="345" r:id="rId9"/>
    <p:sldId id="344" r:id="rId10"/>
    <p:sldId id="258" r:id="rId11"/>
    <p:sldId id="355" r:id="rId12"/>
    <p:sldId id="354" r:id="rId13"/>
    <p:sldId id="353" r:id="rId14"/>
    <p:sldId id="352" r:id="rId15"/>
    <p:sldId id="351" r:id="rId16"/>
    <p:sldId id="350" r:id="rId17"/>
    <p:sldId id="259" r:id="rId18"/>
    <p:sldId id="273" r:id="rId19"/>
    <p:sldId id="272" r:id="rId20"/>
    <p:sldId id="261" r:id="rId21"/>
    <p:sldId id="271" r:id="rId22"/>
    <p:sldId id="260" r:id="rId23"/>
    <p:sldId id="275" r:id="rId24"/>
    <p:sldId id="274" r:id="rId25"/>
    <p:sldId id="276" r:id="rId26"/>
    <p:sldId id="277" r:id="rId27"/>
    <p:sldId id="263" r:id="rId28"/>
    <p:sldId id="278" r:id="rId29"/>
    <p:sldId id="359" r:id="rId30"/>
    <p:sldId id="360" r:id="rId31"/>
    <p:sldId id="264" r:id="rId32"/>
    <p:sldId id="282" r:id="rId33"/>
    <p:sldId id="283" r:id="rId34"/>
    <p:sldId id="284" r:id="rId35"/>
    <p:sldId id="266" r:id="rId36"/>
    <p:sldId id="279" r:id="rId37"/>
    <p:sldId id="281" r:id="rId38"/>
    <p:sldId id="280" r:id="rId39"/>
    <p:sldId id="342" r:id="rId40"/>
    <p:sldId id="290" r:id="rId41"/>
    <p:sldId id="286" r:id="rId42"/>
    <p:sldId id="289" r:id="rId43"/>
    <p:sldId id="288" r:id="rId44"/>
    <p:sldId id="287" r:id="rId45"/>
    <p:sldId id="320" r:id="rId46"/>
    <p:sldId id="297" r:id="rId47"/>
    <p:sldId id="364" r:id="rId48"/>
    <p:sldId id="363" r:id="rId49"/>
    <p:sldId id="362" r:id="rId50"/>
    <p:sldId id="361" r:id="rId51"/>
    <p:sldId id="293" r:id="rId52"/>
    <p:sldId id="291" r:id="rId53"/>
    <p:sldId id="296" r:id="rId54"/>
    <p:sldId id="295" r:id="rId55"/>
    <p:sldId id="294" r:id="rId56"/>
    <p:sldId id="292" r:id="rId57"/>
    <p:sldId id="365" r:id="rId58"/>
    <p:sldId id="298" r:id="rId59"/>
    <p:sldId id="301" r:id="rId60"/>
    <p:sldId id="304" r:id="rId61"/>
    <p:sldId id="321" r:id="rId62"/>
    <p:sldId id="303" r:id="rId63"/>
    <p:sldId id="322" r:id="rId64"/>
    <p:sldId id="302" r:id="rId65"/>
    <p:sldId id="300" r:id="rId66"/>
    <p:sldId id="305" r:id="rId67"/>
    <p:sldId id="306" r:id="rId68"/>
    <p:sldId id="309" r:id="rId69"/>
    <p:sldId id="308" r:id="rId70"/>
    <p:sldId id="307" r:id="rId71"/>
    <p:sldId id="367" r:id="rId72"/>
    <p:sldId id="310" r:id="rId73"/>
    <p:sldId id="366" r:id="rId74"/>
    <p:sldId id="343" r:id="rId75"/>
    <p:sldId id="312" r:id="rId76"/>
    <p:sldId id="314" r:id="rId77"/>
    <p:sldId id="318" r:id="rId78"/>
    <p:sldId id="317" r:id="rId79"/>
    <p:sldId id="316" r:id="rId80"/>
    <p:sldId id="315" r:id="rId81"/>
    <p:sldId id="313" r:id="rId82"/>
    <p:sldId id="370" r:id="rId83"/>
    <p:sldId id="369" r:id="rId84"/>
    <p:sldId id="368" r:id="rId85"/>
    <p:sldId id="319" r:id="rId86"/>
    <p:sldId id="323" r:id="rId87"/>
    <p:sldId id="324" r:id="rId88"/>
    <p:sldId id="325" r:id="rId89"/>
    <p:sldId id="372" r:id="rId90"/>
    <p:sldId id="371" r:id="rId91"/>
    <p:sldId id="326" r:id="rId92"/>
    <p:sldId id="329" r:id="rId93"/>
    <p:sldId id="327" r:id="rId94"/>
    <p:sldId id="328" r:id="rId95"/>
    <p:sldId id="331" r:id="rId96"/>
    <p:sldId id="330" r:id="rId97"/>
    <p:sldId id="333" r:id="rId98"/>
    <p:sldId id="335" r:id="rId99"/>
    <p:sldId id="336" r:id="rId100"/>
    <p:sldId id="337" r:id="rId101"/>
    <p:sldId id="338" r:id="rId102"/>
    <p:sldId id="339" r:id="rId103"/>
    <p:sldId id="340" r:id="rId104"/>
    <p:sldId id="341" r:id="rId105"/>
    <p:sldId id="334" r:id="rId10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Komen" initials="JLK" lastIdx="1" clrIdx="0">
    <p:extLst>
      <p:ext uri="{19B8F6BF-5375-455C-9EA6-DF929625EA0E}">
        <p15:presenceInfo xmlns:p15="http://schemas.microsoft.com/office/powerpoint/2012/main" userId="James Kom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17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9E1B-1A6F-436B-999D-3DBB724D499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C54ED-E53D-4BAE-B2BE-FB9C46DC2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Disclaimers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/>
              <a:t>My presentation and question/answer sessions do not create attorney-client relationship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not legal advice; it is merely a discussion of legal theories that HAVE BEEN employed in certain cases at certain points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C54ED-E53D-4BAE-B2BE-FB9C46DC2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0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9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6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8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1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393F7A-BC1A-4F4E-8FFF-10C96638FD9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7FD7D-D982-4A2B-A6FD-61F99EE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7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031B-2DE7-F2B0-74E6-D8E89BBF4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Who Owns a Boundary Tree?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07E03-E7C2-E6E0-011B-5637EBE47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Examples from American Case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D4384-EBF8-C38F-E51E-EDAB91149819}"/>
              </a:ext>
            </a:extLst>
          </p:cNvPr>
          <p:cNvSpPr txBox="1"/>
          <p:nvPr/>
        </p:nvSpPr>
        <p:spPr>
          <a:xfrm>
            <a:off x="7998781" y="5315635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James Komen</a:t>
            </a:r>
          </a:p>
          <a:p>
            <a:r>
              <a:rPr lang="en-US" dirty="0">
                <a:solidFill>
                  <a:schemeClr val="bg1"/>
                </a:solidFill>
              </a:rPr>
              <a:t>BCMA #WE-9909B, RCA #555</a:t>
            </a:r>
          </a:p>
        </p:txBody>
      </p:sp>
    </p:spTree>
    <p:extLst>
      <p:ext uri="{BB962C8B-B14F-4D97-AF65-F5344CB8AC3E}">
        <p14:creationId xmlns:p14="http://schemas.microsoft.com/office/powerpoint/2010/main" val="119815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9C9D0-BCA6-E953-56E2-5ED1A27A74C2}"/>
              </a:ext>
            </a:extLst>
          </p:cNvPr>
          <p:cNvSpPr txBox="1">
            <a:spLocks/>
          </p:cNvSpPr>
          <p:nvPr/>
        </p:nvSpPr>
        <p:spPr>
          <a:xfrm>
            <a:off x="4019248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4D129-9BF7-0FEF-3A42-F160D6571FF2}"/>
              </a:ext>
            </a:extLst>
          </p:cNvPr>
          <p:cNvSpPr txBox="1">
            <a:spLocks/>
          </p:cNvSpPr>
          <p:nvPr/>
        </p:nvSpPr>
        <p:spPr>
          <a:xfrm>
            <a:off x="3815054" y="2639012"/>
            <a:ext cx="43060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434638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093714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b="1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D9BEA2-B068-13F1-A8AA-32D4824618BB}"/>
              </a:ext>
            </a:extLst>
          </p:cNvPr>
          <p:cNvCxnSpPr>
            <a:cxnSpLocks/>
          </p:cNvCxnSpPr>
          <p:nvPr/>
        </p:nvCxnSpPr>
        <p:spPr>
          <a:xfrm flipV="1">
            <a:off x="10626483" y="3714235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4F7D76-31F4-B860-4DAE-009228037E3D}"/>
              </a:ext>
            </a:extLst>
          </p:cNvPr>
          <p:cNvCxnSpPr>
            <a:cxnSpLocks/>
          </p:cNvCxnSpPr>
          <p:nvPr/>
        </p:nvCxnSpPr>
        <p:spPr>
          <a:xfrm flipV="1">
            <a:off x="8250873" y="3643963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C438-5485-4001-6D23-C2854701F3C3}"/>
              </a:ext>
            </a:extLst>
          </p:cNvPr>
          <p:cNvCxnSpPr>
            <a:cxnSpLocks/>
          </p:cNvCxnSpPr>
          <p:nvPr/>
        </p:nvCxnSpPr>
        <p:spPr>
          <a:xfrm flipV="1">
            <a:off x="5685892" y="3643963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E59D4-2257-773F-0EFF-17D0EF9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5" y="2807456"/>
            <a:ext cx="1820533" cy="1753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471B1-7A5B-16FB-E884-8E68739C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9813" y="2807456"/>
            <a:ext cx="1820533" cy="1753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3DA35-D186-2170-19DC-6F42F5E5F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0203" y="2807456"/>
            <a:ext cx="1820533" cy="1753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DBC63-6C9C-CAC1-DC01-9F0891BF1691}"/>
              </a:ext>
            </a:extLst>
          </p:cNvPr>
          <p:cNvSpPr txBox="1"/>
          <p:nvPr/>
        </p:nvSpPr>
        <p:spPr>
          <a:xfrm>
            <a:off x="4519015" y="5515025"/>
            <a:ext cx="182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2F0AE-4AE4-40E1-9DBA-29F5C2E4AD38}"/>
              </a:ext>
            </a:extLst>
          </p:cNvPr>
          <p:cNvSpPr txBox="1"/>
          <p:nvPr/>
        </p:nvSpPr>
        <p:spPr>
          <a:xfrm>
            <a:off x="6924440" y="5515025"/>
            <a:ext cx="241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~90%/10%</a:t>
            </a:r>
          </a:p>
          <a:p>
            <a:pPr algn="ctr"/>
            <a:r>
              <a:rPr lang="en-US" b="1" dirty="0">
                <a:solidFill>
                  <a:srgbClr val="92D050"/>
                </a:solidFill>
              </a:rPr>
              <a:t>+ support easement</a:t>
            </a:r>
          </a:p>
          <a:p>
            <a:pPr algn="ctr"/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0CB48-3F81-130D-532A-FB809137965E}"/>
              </a:ext>
            </a:extLst>
          </p:cNvPr>
          <p:cNvSpPr txBox="1"/>
          <p:nvPr/>
        </p:nvSpPr>
        <p:spPr>
          <a:xfrm>
            <a:off x="9450520" y="5515025"/>
            <a:ext cx="251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  <a:p>
            <a:pPr algn="ctr"/>
            <a:r>
              <a:rPr lang="en-US" b="1" dirty="0">
                <a:solidFill>
                  <a:srgbClr val="92D050"/>
                </a:solidFill>
              </a:rPr>
              <a:t>+ support easement</a:t>
            </a:r>
          </a:p>
          <a:p>
            <a:pPr algn="ctr"/>
            <a:endParaRPr lang="en-US" b="1" dirty="0">
              <a:solidFill>
                <a:srgbClr val="92D050"/>
              </a:solidFill>
            </a:endParaRPr>
          </a:p>
          <a:p>
            <a:pPr algn="ctr"/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10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093714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b="1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D9BEA2-B068-13F1-A8AA-32D4824618BB}"/>
              </a:ext>
            </a:extLst>
          </p:cNvPr>
          <p:cNvCxnSpPr>
            <a:cxnSpLocks/>
          </p:cNvCxnSpPr>
          <p:nvPr/>
        </p:nvCxnSpPr>
        <p:spPr>
          <a:xfrm flipV="1">
            <a:off x="10626483" y="3714235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4F7D76-31F4-B860-4DAE-009228037E3D}"/>
              </a:ext>
            </a:extLst>
          </p:cNvPr>
          <p:cNvCxnSpPr>
            <a:cxnSpLocks/>
          </p:cNvCxnSpPr>
          <p:nvPr/>
        </p:nvCxnSpPr>
        <p:spPr>
          <a:xfrm flipV="1">
            <a:off x="8250873" y="3643963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C438-5485-4001-6D23-C2854701F3C3}"/>
              </a:ext>
            </a:extLst>
          </p:cNvPr>
          <p:cNvCxnSpPr>
            <a:cxnSpLocks/>
          </p:cNvCxnSpPr>
          <p:nvPr/>
        </p:nvCxnSpPr>
        <p:spPr>
          <a:xfrm flipV="1">
            <a:off x="5685892" y="3643963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E59D4-2257-773F-0EFF-17D0EF9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5" y="2807456"/>
            <a:ext cx="1820533" cy="1753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471B1-7A5B-16FB-E884-8E68739C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13" y="2807456"/>
            <a:ext cx="1820533" cy="1753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3DA35-D186-2170-19DC-6F42F5E5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03" y="2807456"/>
            <a:ext cx="1820533" cy="1753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DBC63-6C9C-CAC1-DC01-9F0891BF1691}"/>
              </a:ext>
            </a:extLst>
          </p:cNvPr>
          <p:cNvSpPr txBox="1"/>
          <p:nvPr/>
        </p:nvSpPr>
        <p:spPr>
          <a:xfrm>
            <a:off x="4519015" y="5515025"/>
            <a:ext cx="182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2F0AE-4AE4-40E1-9DBA-29F5C2E4AD38}"/>
              </a:ext>
            </a:extLst>
          </p:cNvPr>
          <p:cNvSpPr txBox="1"/>
          <p:nvPr/>
        </p:nvSpPr>
        <p:spPr>
          <a:xfrm>
            <a:off x="7200429" y="5515025"/>
            <a:ext cx="19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0CB48-3F81-130D-532A-FB809137965E}"/>
              </a:ext>
            </a:extLst>
          </p:cNvPr>
          <p:cNvSpPr txBox="1"/>
          <p:nvPr/>
        </p:nvSpPr>
        <p:spPr>
          <a:xfrm>
            <a:off x="9750976" y="5515025"/>
            <a:ext cx="191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Not necessarily</a:t>
            </a:r>
          </a:p>
          <a:p>
            <a:pPr algn="ctr"/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69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093714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b="1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D9BEA2-B068-13F1-A8AA-32D4824618BB}"/>
              </a:ext>
            </a:extLst>
          </p:cNvPr>
          <p:cNvCxnSpPr>
            <a:cxnSpLocks/>
          </p:cNvCxnSpPr>
          <p:nvPr/>
        </p:nvCxnSpPr>
        <p:spPr>
          <a:xfrm flipV="1">
            <a:off x="10626483" y="3714235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4F7D76-31F4-B860-4DAE-009228037E3D}"/>
              </a:ext>
            </a:extLst>
          </p:cNvPr>
          <p:cNvCxnSpPr>
            <a:cxnSpLocks/>
          </p:cNvCxnSpPr>
          <p:nvPr/>
        </p:nvCxnSpPr>
        <p:spPr>
          <a:xfrm flipV="1">
            <a:off x="8250873" y="3643963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C438-5485-4001-6D23-C2854701F3C3}"/>
              </a:ext>
            </a:extLst>
          </p:cNvPr>
          <p:cNvCxnSpPr>
            <a:cxnSpLocks/>
          </p:cNvCxnSpPr>
          <p:nvPr/>
        </p:nvCxnSpPr>
        <p:spPr>
          <a:xfrm flipV="1">
            <a:off x="5685892" y="3643963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E59D4-2257-773F-0EFF-17D0EF9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5" y="2807456"/>
            <a:ext cx="1820533" cy="1753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471B1-7A5B-16FB-E884-8E68739C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13" y="2807456"/>
            <a:ext cx="1820533" cy="1753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3DA35-D186-2170-19DC-6F42F5E5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03" y="2807456"/>
            <a:ext cx="1820533" cy="1753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DBC63-6C9C-CAC1-DC01-9F0891BF1691}"/>
              </a:ext>
            </a:extLst>
          </p:cNvPr>
          <p:cNvSpPr txBox="1"/>
          <p:nvPr/>
        </p:nvSpPr>
        <p:spPr>
          <a:xfrm>
            <a:off x="4519015" y="5515025"/>
            <a:ext cx="182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2F0AE-4AE4-40E1-9DBA-29F5C2E4AD38}"/>
              </a:ext>
            </a:extLst>
          </p:cNvPr>
          <p:cNvSpPr txBox="1"/>
          <p:nvPr/>
        </p:nvSpPr>
        <p:spPr>
          <a:xfrm>
            <a:off x="7295209" y="5515025"/>
            <a:ext cx="172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0CB48-3F81-130D-532A-FB809137965E}"/>
              </a:ext>
            </a:extLst>
          </p:cNvPr>
          <p:cNvSpPr txBox="1"/>
          <p:nvPr/>
        </p:nvSpPr>
        <p:spPr>
          <a:xfrm>
            <a:off x="10486382" y="5515025"/>
            <a:ext cx="61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1F120-68DE-8CB5-A75C-70AB4FE636B9}"/>
              </a:ext>
            </a:extLst>
          </p:cNvPr>
          <p:cNvSpPr txBox="1"/>
          <p:nvPr/>
        </p:nvSpPr>
        <p:spPr>
          <a:xfrm>
            <a:off x="9315450" y="6102379"/>
            <a:ext cx="218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…IF AGREEMENT</a:t>
            </a:r>
          </a:p>
        </p:txBody>
      </p:sp>
    </p:spTree>
    <p:extLst>
      <p:ext uri="{BB962C8B-B14F-4D97-AF65-F5344CB8AC3E}">
        <p14:creationId xmlns:p14="http://schemas.microsoft.com/office/powerpoint/2010/main" val="33834261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093714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b="1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D9F58B-F480-90D4-731A-1A684C979A16}"/>
              </a:ext>
            </a:extLst>
          </p:cNvPr>
          <p:cNvSpPr txBox="1">
            <a:spLocks/>
          </p:cNvSpPr>
          <p:nvPr/>
        </p:nvSpPr>
        <p:spPr>
          <a:xfrm>
            <a:off x="5992427" y="2603501"/>
            <a:ext cx="42082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 Civ. Code §834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ND Century Code § 47-01-17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800" dirty="0"/>
              <a:t>MT Code § 70-16-204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3191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093714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b="1" dirty="0"/>
              <a:t>Presumption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71D653-DD0D-C424-5114-6B644D3BABA3}"/>
              </a:ext>
            </a:extLst>
          </p:cNvPr>
          <p:cNvSpPr txBox="1">
            <a:spLocks/>
          </p:cNvSpPr>
          <p:nvPr/>
        </p:nvSpPr>
        <p:spPr>
          <a:xfrm>
            <a:off x="5992427" y="2603501"/>
            <a:ext cx="530299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Example: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LA Civ. Code §687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u="sng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u="sng" dirty="0"/>
              <a:t>Plaintiff</a:t>
            </a:r>
            <a:r>
              <a:rPr lang="en-US" sz="2000" dirty="0"/>
              <a:t>’s burden to prove property line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Co-ownership </a:t>
            </a:r>
            <a:r>
              <a:rPr lang="en-US" sz="2000" u="sng" dirty="0"/>
              <a:t>opponent</a:t>
            </a:r>
            <a:r>
              <a:rPr lang="en-US" sz="2000" dirty="0"/>
              <a:t>’s burden to prove </a:t>
            </a:r>
            <a:r>
              <a:rPr lang="en-US" sz="2000" u="sng" dirty="0"/>
              <a:t>sole</a:t>
            </a:r>
            <a:r>
              <a:rPr lang="en-US" sz="2000" dirty="0"/>
              <a:t>-ownership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6968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031B-2DE7-F2B0-74E6-D8E89BBF4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Who Owns a Boundary Tree?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07E03-E7C2-E6E0-011B-5637EBE47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Examples from American Case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D4384-EBF8-C38F-E51E-EDAB91149819}"/>
              </a:ext>
            </a:extLst>
          </p:cNvPr>
          <p:cNvSpPr txBox="1"/>
          <p:nvPr/>
        </p:nvSpPr>
        <p:spPr>
          <a:xfrm>
            <a:off x="7998781" y="5315635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James Komen</a:t>
            </a:r>
          </a:p>
          <a:p>
            <a:r>
              <a:rPr lang="en-US" dirty="0">
                <a:solidFill>
                  <a:schemeClr val="bg1"/>
                </a:solidFill>
              </a:rPr>
              <a:t>BCMA #WE-9909B, RCA #555</a:t>
            </a:r>
          </a:p>
        </p:txBody>
      </p:sp>
    </p:spTree>
    <p:extLst>
      <p:ext uri="{BB962C8B-B14F-4D97-AF65-F5344CB8AC3E}">
        <p14:creationId xmlns:p14="http://schemas.microsoft.com/office/powerpoint/2010/main" val="242305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9C9D0-BCA6-E953-56E2-5ED1A27A74C2}"/>
              </a:ext>
            </a:extLst>
          </p:cNvPr>
          <p:cNvSpPr txBox="1">
            <a:spLocks/>
          </p:cNvSpPr>
          <p:nvPr/>
        </p:nvSpPr>
        <p:spPr>
          <a:xfrm>
            <a:off x="4019248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4D129-9BF7-0FEF-3A42-F160D6571FF2}"/>
              </a:ext>
            </a:extLst>
          </p:cNvPr>
          <p:cNvSpPr txBox="1">
            <a:spLocks/>
          </p:cNvSpPr>
          <p:nvPr/>
        </p:nvSpPr>
        <p:spPr>
          <a:xfrm>
            <a:off x="3815054" y="2639012"/>
            <a:ext cx="43060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0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28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9C9D0-BCA6-E953-56E2-5ED1A27A74C2}"/>
              </a:ext>
            </a:extLst>
          </p:cNvPr>
          <p:cNvSpPr txBox="1">
            <a:spLocks/>
          </p:cNvSpPr>
          <p:nvPr/>
        </p:nvSpPr>
        <p:spPr>
          <a:xfrm>
            <a:off x="4019248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4D129-9BF7-0FEF-3A42-F160D6571FF2}"/>
              </a:ext>
            </a:extLst>
          </p:cNvPr>
          <p:cNvSpPr txBox="1">
            <a:spLocks/>
          </p:cNvSpPr>
          <p:nvPr/>
        </p:nvSpPr>
        <p:spPr>
          <a:xfrm>
            <a:off x="3815054" y="2639012"/>
            <a:ext cx="43060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00"/>
              </a:spcAft>
              <a:buNone/>
            </a:pPr>
            <a:endParaRPr lang="en-US" sz="2200" dirty="0"/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</p:txBody>
      </p:sp>
    </p:spTree>
    <p:extLst>
      <p:ext uri="{BB962C8B-B14F-4D97-AF65-F5344CB8AC3E}">
        <p14:creationId xmlns:p14="http://schemas.microsoft.com/office/powerpoint/2010/main" val="366556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9C9D0-BCA6-E953-56E2-5ED1A27A74C2}"/>
              </a:ext>
            </a:extLst>
          </p:cNvPr>
          <p:cNvSpPr txBox="1">
            <a:spLocks/>
          </p:cNvSpPr>
          <p:nvPr/>
        </p:nvSpPr>
        <p:spPr>
          <a:xfrm>
            <a:off x="4019248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4D129-9BF7-0FEF-3A42-F160D6571FF2}"/>
              </a:ext>
            </a:extLst>
          </p:cNvPr>
          <p:cNvSpPr txBox="1">
            <a:spLocks/>
          </p:cNvSpPr>
          <p:nvPr/>
        </p:nvSpPr>
        <p:spPr>
          <a:xfrm>
            <a:off x="3815054" y="2639012"/>
            <a:ext cx="43060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00"/>
              </a:spcAft>
              <a:buNone/>
            </a:pPr>
            <a:endParaRPr lang="en-US" sz="2200" dirty="0"/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(except co-owner)</a:t>
            </a:r>
          </a:p>
        </p:txBody>
      </p:sp>
    </p:spTree>
    <p:extLst>
      <p:ext uri="{BB962C8B-B14F-4D97-AF65-F5344CB8AC3E}">
        <p14:creationId xmlns:p14="http://schemas.microsoft.com/office/powerpoint/2010/main" val="244915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75650734-952A-E362-F3BD-3BB06246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811" y="4225055"/>
            <a:ext cx="390617" cy="63029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9C9D0-BCA6-E953-56E2-5ED1A27A74C2}"/>
              </a:ext>
            </a:extLst>
          </p:cNvPr>
          <p:cNvSpPr txBox="1">
            <a:spLocks/>
          </p:cNvSpPr>
          <p:nvPr/>
        </p:nvSpPr>
        <p:spPr>
          <a:xfrm>
            <a:off x="4019248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4D129-9BF7-0FEF-3A42-F160D6571FF2}"/>
              </a:ext>
            </a:extLst>
          </p:cNvPr>
          <p:cNvSpPr txBox="1">
            <a:spLocks/>
          </p:cNvSpPr>
          <p:nvPr/>
        </p:nvSpPr>
        <p:spPr>
          <a:xfrm>
            <a:off x="3815054" y="2639012"/>
            <a:ext cx="43060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00"/>
              </a:spcAft>
              <a:buNone/>
            </a:pPr>
            <a:endParaRPr lang="en-US" sz="2200" dirty="0"/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(except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</p:txBody>
      </p:sp>
    </p:spTree>
    <p:extLst>
      <p:ext uri="{BB962C8B-B14F-4D97-AF65-F5344CB8AC3E}">
        <p14:creationId xmlns:p14="http://schemas.microsoft.com/office/powerpoint/2010/main" val="37225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75650734-952A-E362-F3BD-3BB06246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811" y="4225055"/>
            <a:ext cx="390617" cy="630291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EE002B15-ECB2-0254-8B81-3C687928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3" y="4759218"/>
            <a:ext cx="390617" cy="63029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9C9D0-BCA6-E953-56E2-5ED1A27A74C2}"/>
              </a:ext>
            </a:extLst>
          </p:cNvPr>
          <p:cNvSpPr txBox="1">
            <a:spLocks/>
          </p:cNvSpPr>
          <p:nvPr/>
        </p:nvSpPr>
        <p:spPr>
          <a:xfrm>
            <a:off x="4019248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4D129-9BF7-0FEF-3A42-F160D6571FF2}"/>
              </a:ext>
            </a:extLst>
          </p:cNvPr>
          <p:cNvSpPr txBox="1">
            <a:spLocks/>
          </p:cNvSpPr>
          <p:nvPr/>
        </p:nvSpPr>
        <p:spPr>
          <a:xfrm>
            <a:off x="3815054" y="2639012"/>
            <a:ext cx="43060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00"/>
              </a:spcAft>
              <a:buNone/>
            </a:pPr>
            <a:endParaRPr lang="en-US" sz="2200" dirty="0"/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(except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(portion owned)</a:t>
            </a:r>
          </a:p>
        </p:txBody>
      </p:sp>
    </p:spTree>
    <p:extLst>
      <p:ext uri="{BB962C8B-B14F-4D97-AF65-F5344CB8AC3E}">
        <p14:creationId xmlns:p14="http://schemas.microsoft.com/office/powerpoint/2010/main" val="405597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75650734-952A-E362-F3BD-3BB06246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811" y="4225055"/>
            <a:ext cx="390617" cy="630291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EE002B15-ECB2-0254-8B81-3C687928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3" y="4759218"/>
            <a:ext cx="390617" cy="63029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39C9D0-BCA6-E953-56E2-5ED1A27A74C2}"/>
              </a:ext>
            </a:extLst>
          </p:cNvPr>
          <p:cNvSpPr txBox="1">
            <a:spLocks/>
          </p:cNvSpPr>
          <p:nvPr/>
        </p:nvSpPr>
        <p:spPr>
          <a:xfrm>
            <a:off x="4019248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4D129-9BF7-0FEF-3A42-F160D6571FF2}"/>
              </a:ext>
            </a:extLst>
          </p:cNvPr>
          <p:cNvSpPr txBox="1">
            <a:spLocks/>
          </p:cNvSpPr>
          <p:nvPr/>
        </p:nvSpPr>
        <p:spPr>
          <a:xfrm>
            <a:off x="3815054" y="2639012"/>
            <a:ext cx="430609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700"/>
              </a:spcAft>
              <a:buNone/>
            </a:pPr>
            <a:endParaRPr lang="en-US" sz="2200" dirty="0"/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(except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(subject to co-owner)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(portion owned)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200" dirty="0"/>
              <a:t>(unless co-owner consents)</a:t>
            </a: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A6CAE354-A0F3-8631-01F3-081583EB3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0815" y="5416428"/>
            <a:ext cx="517807" cy="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0618F-CE5C-69EC-B553-6AF4BF24C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Tenancy In Common</a:t>
            </a:r>
          </a:p>
          <a:p>
            <a:r>
              <a:rPr lang="en-US" sz="2400" dirty="0"/>
              <a:t>Co-owner may “use [his] part as not unreasonably to injure or destroy the whole."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96B9-8BB3-8791-859D-1692ED999D17}"/>
              </a:ext>
            </a:extLst>
          </p:cNvPr>
          <p:cNvSpPr txBox="1"/>
          <p:nvPr/>
        </p:nvSpPr>
        <p:spPr>
          <a:xfrm>
            <a:off x="6374459" y="3864006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Robinson v. Clapp</a:t>
            </a:r>
            <a:r>
              <a:rPr lang="en-US" dirty="0"/>
              <a:t>, 65 Conn. 365 (1985)</a:t>
            </a:r>
          </a:p>
        </p:txBody>
      </p:sp>
    </p:spTree>
    <p:extLst>
      <p:ext uri="{BB962C8B-B14F-4D97-AF65-F5344CB8AC3E}">
        <p14:creationId xmlns:p14="http://schemas.microsoft.com/office/powerpoint/2010/main" val="293071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Ownership Generally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0618F-CE5C-69EC-B553-6AF4BF24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711314" cy="2270342"/>
          </a:xfrm>
        </p:spPr>
        <p:txBody>
          <a:bodyPr>
            <a:normAutofit/>
          </a:bodyPr>
          <a:lstStyle/>
          <a:p>
            <a:r>
              <a:rPr lang="en-US" sz="2800" i="1" dirty="0"/>
              <a:t>“Ad </a:t>
            </a:r>
            <a:r>
              <a:rPr lang="en-US" sz="2800" i="1" dirty="0" err="1"/>
              <a:t>coelum</a:t>
            </a:r>
            <a:r>
              <a:rPr lang="en-US" sz="2800" i="1" dirty="0"/>
              <a:t> ad </a:t>
            </a:r>
            <a:r>
              <a:rPr lang="en-US" sz="2800" i="1" dirty="0" err="1"/>
              <a:t>inferos</a:t>
            </a:r>
            <a:r>
              <a:rPr lang="en-US" sz="2800" i="1" dirty="0"/>
              <a:t>”</a:t>
            </a:r>
          </a:p>
          <a:p>
            <a:r>
              <a:rPr lang="en-US" sz="2800" dirty="0"/>
              <a:t>Trees are fixtures on the land</a:t>
            </a:r>
          </a:p>
        </p:txBody>
      </p:sp>
    </p:spTree>
    <p:extLst>
      <p:ext uri="{BB962C8B-B14F-4D97-AF65-F5344CB8AC3E}">
        <p14:creationId xmlns:p14="http://schemas.microsoft.com/office/powerpoint/2010/main" val="253430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Ownership Generally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82A2AB-97CC-A468-4ADD-6D3DC4D70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296" y="2158103"/>
            <a:ext cx="5104661" cy="4504113"/>
          </a:xfrm>
        </p:spPr>
      </p:pic>
    </p:spTree>
    <p:extLst>
      <p:ext uri="{BB962C8B-B14F-4D97-AF65-F5344CB8AC3E}">
        <p14:creationId xmlns:p14="http://schemas.microsoft.com/office/powerpoint/2010/main" val="72071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E5FF-CE77-5739-8AD2-DC5C3B10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a Boundary Tree?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D7B6-89B1-2E5F-20C4-77C575E4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Property ownership fundamentals</a:t>
            </a:r>
          </a:p>
          <a:p>
            <a:r>
              <a:rPr lang="en-US" sz="2400" dirty="0"/>
              <a:t>Tree ownership</a:t>
            </a:r>
          </a:p>
          <a:p>
            <a:r>
              <a:rPr lang="en-US" sz="2400" dirty="0"/>
              <a:t>Joint ownership early theories</a:t>
            </a:r>
          </a:p>
          <a:p>
            <a:r>
              <a:rPr lang="en-US" sz="2400" dirty="0"/>
              <a:t>American theories</a:t>
            </a:r>
          </a:p>
        </p:txBody>
      </p:sp>
    </p:spTree>
    <p:extLst>
      <p:ext uri="{BB962C8B-B14F-4D97-AF65-F5344CB8AC3E}">
        <p14:creationId xmlns:p14="http://schemas.microsoft.com/office/powerpoint/2010/main" val="714527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Ownership Generally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82A2AB-97CC-A468-4ADD-6D3DC4D70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96" y="2158103"/>
            <a:ext cx="5104661" cy="4504113"/>
          </a:xfrm>
        </p:spPr>
      </p:pic>
    </p:spTree>
    <p:extLst>
      <p:ext uri="{BB962C8B-B14F-4D97-AF65-F5344CB8AC3E}">
        <p14:creationId xmlns:p14="http://schemas.microsoft.com/office/powerpoint/2010/main" val="517792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Ownership Generally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82A2AB-97CC-A468-4ADD-6D3DC4D70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296" y="2158103"/>
            <a:ext cx="5104661" cy="4504113"/>
          </a:xfrm>
        </p:spPr>
      </p:pic>
    </p:spTree>
    <p:extLst>
      <p:ext uri="{BB962C8B-B14F-4D97-AF65-F5344CB8AC3E}">
        <p14:creationId xmlns:p14="http://schemas.microsoft.com/office/powerpoint/2010/main" val="12877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Ownership Generally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0618F-CE5C-69EC-B553-6AF4BF24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1" y="3695453"/>
            <a:ext cx="10537794" cy="227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“Wholly the property of him on whose land the trunk stands”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C53F5-E869-D5A2-94F0-AABF0777C0EC}"/>
              </a:ext>
            </a:extLst>
          </p:cNvPr>
          <p:cNvSpPr txBox="1"/>
          <p:nvPr/>
        </p:nvSpPr>
        <p:spPr>
          <a:xfrm>
            <a:off x="6285389" y="4311650"/>
            <a:ext cx="435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Dubois v. Beaver</a:t>
            </a:r>
            <a:r>
              <a:rPr lang="en-US" dirty="0"/>
              <a:t>, 25 N.Y. 123 (1862)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7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CEF8-1691-E99E-1FD0-59B888DC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</p:spTree>
    <p:extLst>
      <p:ext uri="{BB962C8B-B14F-4D97-AF65-F5344CB8AC3E}">
        <p14:creationId xmlns:p14="http://schemas.microsoft.com/office/powerpoint/2010/main" val="1833909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B1ABE-8741-AC42-E65A-B57CB47EE819}"/>
              </a:ext>
            </a:extLst>
          </p:cNvPr>
          <p:cNvSpPr txBox="1"/>
          <p:nvPr/>
        </p:nvSpPr>
        <p:spPr>
          <a:xfrm>
            <a:off x="2320642" y="54787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Line</a:t>
            </a:r>
          </a:p>
        </p:txBody>
      </p:sp>
    </p:spTree>
    <p:extLst>
      <p:ext uri="{BB962C8B-B14F-4D97-AF65-F5344CB8AC3E}">
        <p14:creationId xmlns:p14="http://schemas.microsoft.com/office/powerpoint/2010/main" val="195610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658219" y="547878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F8FAD-3B6C-98DC-D909-ED933B6D5D53}"/>
              </a:ext>
            </a:extLst>
          </p:cNvPr>
          <p:cNvSpPr txBox="1"/>
          <p:nvPr/>
        </p:nvSpPr>
        <p:spPr>
          <a:xfrm>
            <a:off x="2320642" y="54787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Line</a:t>
            </a:r>
          </a:p>
        </p:txBody>
      </p:sp>
    </p:spTree>
    <p:extLst>
      <p:ext uri="{BB962C8B-B14F-4D97-AF65-F5344CB8AC3E}">
        <p14:creationId xmlns:p14="http://schemas.microsoft.com/office/powerpoint/2010/main" val="215968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320642" y="54787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Line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658219" y="547878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434224" y="5478780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Centered on Line</a:t>
            </a:r>
          </a:p>
        </p:txBody>
      </p:sp>
    </p:spTree>
    <p:extLst>
      <p:ext uri="{BB962C8B-B14F-4D97-AF65-F5344CB8AC3E}">
        <p14:creationId xmlns:p14="http://schemas.microsoft.com/office/powerpoint/2010/main" val="4271291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0833-0745-FBD3-4F94-0EC197F9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5D13-996F-08C7-934F-C9DD69AEB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Covered by this Talk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3124-9504-D9EC-EDD8-36FD0A00E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Trees ON the line</a:t>
            </a:r>
          </a:p>
          <a:p>
            <a:r>
              <a:rPr lang="en-US" dirty="0"/>
              <a:t>Trees OFF the line, but still co-owned</a:t>
            </a:r>
          </a:p>
        </p:txBody>
      </p:sp>
    </p:spTree>
    <p:extLst>
      <p:ext uri="{BB962C8B-B14F-4D97-AF65-F5344CB8AC3E}">
        <p14:creationId xmlns:p14="http://schemas.microsoft.com/office/powerpoint/2010/main" val="2048669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0833-0745-FBD3-4F94-0EC197F9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5D13-996F-08C7-934F-C9DD69AEB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Covered by this Talk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3124-9504-D9EC-EDD8-36FD0A00E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ON the line</a:t>
            </a:r>
          </a:p>
          <a:p>
            <a:r>
              <a:rPr lang="en-US" dirty="0"/>
              <a:t>Trees OFF the line, but still co-owned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E812-058E-96DB-A9A9-368CE3AC7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Not Covered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DB980-24BC-530B-BE19-6B912FB3C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3515678"/>
          </a:xfrm>
        </p:spPr>
        <p:txBody>
          <a:bodyPr>
            <a:normAutofit/>
          </a:bodyPr>
          <a:lstStyle/>
          <a:p>
            <a:r>
              <a:rPr lang="en-US" dirty="0"/>
              <a:t>Trees NEAR the property line</a:t>
            </a:r>
          </a:p>
        </p:txBody>
      </p:sp>
    </p:spTree>
    <p:extLst>
      <p:ext uri="{BB962C8B-B14F-4D97-AF65-F5344CB8AC3E}">
        <p14:creationId xmlns:p14="http://schemas.microsoft.com/office/powerpoint/2010/main" val="1274846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0833-0745-FBD3-4F94-0EC197F9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5D13-996F-08C7-934F-C9DD69AEB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Covered by this Talk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3124-9504-D9EC-EDD8-36FD0A00E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ON the line</a:t>
            </a:r>
          </a:p>
          <a:p>
            <a:r>
              <a:rPr lang="en-US" dirty="0"/>
              <a:t>Trees OFF the line, but still co-owned</a:t>
            </a:r>
          </a:p>
          <a:p>
            <a:r>
              <a:rPr lang="en-US" dirty="0"/>
              <a:t>Examples and illustrations with case law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E812-058E-96DB-A9A9-368CE3AC7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Not Covered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DB980-24BC-530B-BE19-6B912FB3C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3515678"/>
          </a:xfrm>
        </p:spPr>
        <p:txBody>
          <a:bodyPr>
            <a:normAutofit/>
          </a:bodyPr>
          <a:lstStyle/>
          <a:p>
            <a:r>
              <a:rPr lang="en-US" dirty="0"/>
              <a:t>Trees NEAR the property line</a:t>
            </a:r>
          </a:p>
        </p:txBody>
      </p:sp>
    </p:spTree>
    <p:extLst>
      <p:ext uri="{BB962C8B-B14F-4D97-AF65-F5344CB8AC3E}">
        <p14:creationId xmlns:p14="http://schemas.microsoft.com/office/powerpoint/2010/main" val="285259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Ownership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1797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0833-0745-FBD3-4F94-0EC197F9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5D13-996F-08C7-934F-C9DD69AEB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Covered by this Talk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3124-9504-D9EC-EDD8-36FD0A00E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ON the line</a:t>
            </a:r>
          </a:p>
          <a:p>
            <a:r>
              <a:rPr lang="en-US" dirty="0"/>
              <a:t>Trees OFF the line, but still co-owned</a:t>
            </a:r>
          </a:p>
          <a:p>
            <a:r>
              <a:rPr lang="en-US" dirty="0"/>
              <a:t>Examples and illustrations with case law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E812-058E-96DB-A9A9-368CE3AC7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Not Covered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DB980-24BC-530B-BE19-6B912FB3C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3515678"/>
          </a:xfrm>
        </p:spPr>
        <p:txBody>
          <a:bodyPr>
            <a:normAutofit/>
          </a:bodyPr>
          <a:lstStyle/>
          <a:p>
            <a:r>
              <a:rPr lang="en-US" dirty="0"/>
              <a:t>Trees NEAR the property line</a:t>
            </a:r>
          </a:p>
          <a:p>
            <a:r>
              <a:rPr lang="en-US" dirty="0"/>
              <a:t>Comprehensive theory</a:t>
            </a:r>
          </a:p>
          <a:p>
            <a:r>
              <a:rPr lang="en-US" dirty="0"/>
              <a:t>All states</a:t>
            </a:r>
          </a:p>
          <a:p>
            <a:r>
              <a:rPr lang="en-US" dirty="0"/>
              <a:t>Canada and other foreign jurisdictions</a:t>
            </a:r>
          </a:p>
          <a:p>
            <a:r>
              <a:rPr lang="en-US" dirty="0"/>
              <a:t>Whether cases are “good law”</a:t>
            </a:r>
          </a:p>
          <a:p>
            <a:r>
              <a:rPr lang="en-US" dirty="0"/>
              <a:t>Whether a tree is ON or NEAR the line</a:t>
            </a:r>
          </a:p>
          <a:p>
            <a:pPr lvl="1"/>
            <a:r>
              <a:rPr lang="en-US" dirty="0"/>
              <a:t>Root flare vs. Trunk</a:t>
            </a:r>
          </a:p>
          <a:p>
            <a:pPr lvl="1"/>
            <a:r>
              <a:rPr lang="en-US" dirty="0"/>
              <a:t>Measurement height</a:t>
            </a:r>
          </a:p>
        </p:txBody>
      </p:sp>
    </p:spTree>
    <p:extLst>
      <p:ext uri="{BB962C8B-B14F-4D97-AF65-F5344CB8AC3E}">
        <p14:creationId xmlns:p14="http://schemas.microsoft.com/office/powerpoint/2010/main" val="2469021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011606A-BB85-EDA7-9455-A62AE052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26" y="3030220"/>
            <a:ext cx="8132769" cy="3535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B0833-0745-FBD3-4F94-0EC197F9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Law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5D13-996F-08C7-934F-C9DD69AEB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Law Research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6F6D7-871E-09F7-9429-6E170A591254}"/>
              </a:ext>
            </a:extLst>
          </p:cNvPr>
          <p:cNvSpPr txBox="1"/>
          <p:nvPr/>
        </p:nvSpPr>
        <p:spPr>
          <a:xfrm>
            <a:off x="1964047" y="5080000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AL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154E4-8CA9-D60C-25BE-6E0659CCAD5E}"/>
              </a:ext>
            </a:extLst>
          </p:cNvPr>
          <p:cNvSpPr txBox="1"/>
          <p:nvPr/>
        </p:nvSpPr>
        <p:spPr>
          <a:xfrm>
            <a:off x="3375275" y="507999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OH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C3046-58E9-CFF2-832B-3E941CF3122C}"/>
              </a:ext>
            </a:extLst>
          </p:cNvPr>
          <p:cNvSpPr txBox="1"/>
          <p:nvPr/>
        </p:nvSpPr>
        <p:spPr>
          <a:xfrm>
            <a:off x="4970096" y="5076255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AA6CB-728B-6FDA-5922-03BF818E4175}"/>
              </a:ext>
            </a:extLst>
          </p:cNvPr>
          <p:cNvSpPr txBox="1"/>
          <p:nvPr/>
        </p:nvSpPr>
        <p:spPr>
          <a:xfrm>
            <a:off x="5268559" y="5076255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AL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82D2F-D2AC-A46A-BE5E-F6C9BF3C12C9}"/>
              </a:ext>
            </a:extLst>
          </p:cNvPr>
          <p:cNvSpPr txBox="1"/>
          <p:nvPr/>
        </p:nvSpPr>
        <p:spPr>
          <a:xfrm>
            <a:off x="8150908" y="5076256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WY</a:t>
            </a:r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8853E2-EDFA-D0F5-7E26-E216D549D283}"/>
              </a:ext>
            </a:extLst>
          </p:cNvPr>
          <p:cNvCxnSpPr>
            <a:cxnSpLocks/>
          </p:cNvCxnSpPr>
          <p:nvPr/>
        </p:nvCxnSpPr>
        <p:spPr>
          <a:xfrm>
            <a:off x="5313680" y="3815009"/>
            <a:ext cx="0" cy="1474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79B48D-7679-4912-64B4-1C5D3B52F5E1}"/>
              </a:ext>
            </a:extLst>
          </p:cNvPr>
          <p:cNvSpPr txBox="1"/>
          <p:nvPr/>
        </p:nvSpPr>
        <p:spPr>
          <a:xfrm>
            <a:off x="6983988" y="5076257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93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DD37-32CE-4A5D-D2EC-E7245506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80495" cy="706964"/>
          </a:xfrm>
        </p:spPr>
        <p:txBody>
          <a:bodyPr/>
          <a:lstStyle/>
          <a:p>
            <a:r>
              <a:rPr lang="en-US" dirty="0"/>
              <a:t>Early Theories of Joint Ownership of Trees</a:t>
            </a:r>
          </a:p>
        </p:txBody>
      </p:sp>
    </p:spTree>
    <p:extLst>
      <p:ext uri="{BB962C8B-B14F-4D97-AF65-F5344CB8AC3E}">
        <p14:creationId xmlns:p14="http://schemas.microsoft.com/office/powerpoint/2010/main" val="3235200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DD37-32CE-4A5D-D2EC-E7245506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80495" cy="706964"/>
          </a:xfrm>
        </p:spPr>
        <p:txBody>
          <a:bodyPr/>
          <a:lstStyle/>
          <a:p>
            <a:r>
              <a:rPr lang="en-US" dirty="0"/>
              <a:t>Early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9957-91F9-0AAD-F7CC-3DE7C0A11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u="sng" dirty="0"/>
              <a:t>Masters v. </a:t>
            </a:r>
            <a:r>
              <a:rPr lang="en-US" sz="2400" i="1" u="sng" dirty="0" err="1"/>
              <a:t>Pollie</a:t>
            </a:r>
            <a:r>
              <a:rPr lang="en-US" sz="2400" dirty="0"/>
              <a:t> (1620): Tree belongs to the owner of the land in which </a:t>
            </a:r>
            <a:r>
              <a:rPr lang="en-US" sz="2400" u="sng" dirty="0"/>
              <a:t>the tree was </a:t>
            </a:r>
            <a:r>
              <a:rPr lang="en-US" sz="2400" i="1" u="sng" dirty="0"/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35928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DD37-32CE-4A5D-D2EC-E7245506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80495" cy="706964"/>
          </a:xfrm>
        </p:spPr>
        <p:txBody>
          <a:bodyPr/>
          <a:lstStyle/>
          <a:p>
            <a:r>
              <a:rPr lang="en-US" dirty="0"/>
              <a:t>Early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9957-91F9-0AAD-F7CC-3DE7C0A11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u="sng" dirty="0"/>
              <a:t>Masters v. </a:t>
            </a:r>
            <a:r>
              <a:rPr lang="en-US" sz="2400" i="1" u="sng" dirty="0" err="1"/>
              <a:t>Pollie</a:t>
            </a:r>
            <a:r>
              <a:rPr lang="en-US" sz="2400" dirty="0"/>
              <a:t> (1620): Tree belongs to the owner of the land in which </a:t>
            </a:r>
            <a:r>
              <a:rPr lang="en-US" sz="2400" u="sng" dirty="0"/>
              <a:t>the tree was </a:t>
            </a:r>
            <a:r>
              <a:rPr lang="en-US" sz="2400" i="1" u="sng" dirty="0"/>
              <a:t>planted</a:t>
            </a:r>
            <a:br>
              <a:rPr lang="en-US" sz="2400" i="1" u="sng" dirty="0"/>
            </a:br>
            <a:endParaRPr lang="en-US" sz="2400" i="1" u="sng" dirty="0"/>
          </a:p>
          <a:p>
            <a:r>
              <a:rPr lang="en-US" sz="2400" i="1" u="sng" dirty="0"/>
              <a:t>Waterman v. Soper</a:t>
            </a:r>
            <a:r>
              <a:rPr lang="en-US" sz="2400" dirty="0"/>
              <a:t> (1697): Tree belongs to the owner of the land in which </a:t>
            </a:r>
            <a:r>
              <a:rPr lang="en-US" sz="2400" u="sng" dirty="0"/>
              <a:t>the roots grow</a:t>
            </a:r>
            <a:r>
              <a:rPr lang="en-US" sz="2400" dirty="0"/>
              <a:t>.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42911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733271-E451-550E-4877-75EA8459D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4" t="-2283" r="14620" b="37279"/>
          <a:stretch/>
        </p:blipFill>
        <p:spPr>
          <a:xfrm>
            <a:off x="6774180" y="2261586"/>
            <a:ext cx="3794760" cy="3602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209AD-340C-F04E-138D-E9182645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62526" cy="706964"/>
          </a:xfrm>
        </p:spPr>
        <p:txBody>
          <a:bodyPr/>
          <a:lstStyle/>
          <a:p>
            <a:r>
              <a:rPr lang="en-US" dirty="0"/>
              <a:t>Early Theories of Joint Ownership of Trees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611BE3-7467-9584-4B96-82905F658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-2178" r="13635" b="36679"/>
          <a:stretch/>
        </p:blipFill>
        <p:spPr>
          <a:xfrm>
            <a:off x="2708206" y="2359240"/>
            <a:ext cx="3985556" cy="36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41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733271-E451-550E-4877-75EA8459D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4" t="-2283" r="14620" b="37279"/>
          <a:stretch/>
        </p:blipFill>
        <p:spPr>
          <a:xfrm>
            <a:off x="6774180" y="2261586"/>
            <a:ext cx="3794760" cy="3602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209AD-340C-F04E-138D-E9182645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62526" cy="706964"/>
          </a:xfrm>
        </p:spPr>
        <p:txBody>
          <a:bodyPr/>
          <a:lstStyle/>
          <a:p>
            <a:r>
              <a:rPr lang="en-US" dirty="0"/>
              <a:t>Early Theories of Joint Ownership of Trees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611BE3-7467-9584-4B96-82905F658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-2178" r="13635" b="36679"/>
          <a:stretch/>
        </p:blipFill>
        <p:spPr>
          <a:xfrm>
            <a:off x="2708206" y="2359240"/>
            <a:ext cx="3985556" cy="3619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3547-8634-257F-FE34-D98B4C88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5593080"/>
            <a:ext cx="8825659" cy="838200"/>
          </a:xfrm>
        </p:spPr>
        <p:txBody>
          <a:bodyPr/>
          <a:lstStyle/>
          <a:p>
            <a:r>
              <a:rPr lang="en-US" i="1" u="sng" dirty="0">
                <a:solidFill>
                  <a:schemeClr val="tx1"/>
                </a:solidFill>
              </a:rPr>
              <a:t>Masters</a:t>
            </a:r>
            <a:r>
              <a:rPr lang="en-US" dirty="0">
                <a:solidFill>
                  <a:schemeClr val="tx1"/>
                </a:solidFill>
              </a:rPr>
              <a:t>:					</a:t>
            </a:r>
          </a:p>
          <a:p>
            <a:r>
              <a:rPr lang="en-US" i="1" u="sng" dirty="0">
                <a:solidFill>
                  <a:schemeClr val="tx1"/>
                </a:solidFill>
              </a:rPr>
              <a:t>Waterman</a:t>
            </a:r>
            <a:r>
              <a:rPr lang="en-US" dirty="0">
                <a:solidFill>
                  <a:schemeClr val="tx1"/>
                </a:solidFill>
              </a:rPr>
              <a:t>:				</a:t>
            </a:r>
            <a:endParaRPr lang="en-US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1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733271-E451-550E-4877-75EA8459D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4" t="-2283" r="14620" b="37279"/>
          <a:stretch/>
        </p:blipFill>
        <p:spPr>
          <a:xfrm>
            <a:off x="6774180" y="2261586"/>
            <a:ext cx="3794760" cy="3602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209AD-340C-F04E-138D-E9182645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62526" cy="706964"/>
          </a:xfrm>
        </p:spPr>
        <p:txBody>
          <a:bodyPr/>
          <a:lstStyle/>
          <a:p>
            <a:r>
              <a:rPr lang="en-US" dirty="0"/>
              <a:t>Early Theories of Joint Ownership of Trees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611BE3-7467-9584-4B96-82905F658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-2178" r="13635" b="36679"/>
          <a:stretch/>
        </p:blipFill>
        <p:spPr>
          <a:xfrm>
            <a:off x="2708206" y="2359240"/>
            <a:ext cx="3985556" cy="3619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3547-8634-257F-FE34-D98B4C88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5593080"/>
            <a:ext cx="8825659" cy="838200"/>
          </a:xfrm>
        </p:spPr>
        <p:txBody>
          <a:bodyPr/>
          <a:lstStyle/>
          <a:p>
            <a:r>
              <a:rPr lang="en-US" i="1" u="sng" dirty="0">
                <a:solidFill>
                  <a:schemeClr val="tx1"/>
                </a:solidFill>
              </a:rPr>
              <a:t>Masters</a:t>
            </a:r>
            <a:r>
              <a:rPr lang="en-US" dirty="0">
                <a:solidFill>
                  <a:schemeClr val="tx1"/>
                </a:solidFill>
              </a:rPr>
              <a:t>:					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								    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i="1" u="sng" dirty="0">
                <a:solidFill>
                  <a:schemeClr val="tx1"/>
                </a:solidFill>
              </a:rPr>
              <a:t>Waterman</a:t>
            </a:r>
            <a:r>
              <a:rPr lang="en-US" dirty="0">
                <a:solidFill>
                  <a:schemeClr val="tx1"/>
                </a:solidFill>
              </a:rPr>
              <a:t>:				</a:t>
            </a:r>
            <a:endParaRPr lang="en-US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1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733271-E451-550E-4877-75EA8459D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4" t="-2283" r="14620" b="37279"/>
          <a:stretch/>
        </p:blipFill>
        <p:spPr>
          <a:xfrm>
            <a:off x="6774180" y="2261586"/>
            <a:ext cx="3794760" cy="3602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209AD-340C-F04E-138D-E9182645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62526" cy="706964"/>
          </a:xfrm>
        </p:spPr>
        <p:txBody>
          <a:bodyPr/>
          <a:lstStyle/>
          <a:p>
            <a:r>
              <a:rPr lang="en-US" dirty="0"/>
              <a:t>Early Theories of Joint Ownership of Trees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611BE3-7467-9584-4B96-82905F658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3" t="-2178" r="13635" b="36679"/>
          <a:stretch/>
        </p:blipFill>
        <p:spPr>
          <a:xfrm>
            <a:off x="2708206" y="2359240"/>
            <a:ext cx="3985556" cy="3619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3547-8634-257F-FE34-D98B4C88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5593080"/>
            <a:ext cx="8825659" cy="838200"/>
          </a:xfrm>
        </p:spPr>
        <p:txBody>
          <a:bodyPr/>
          <a:lstStyle/>
          <a:p>
            <a:r>
              <a:rPr lang="en-US" i="1" u="sng" dirty="0">
                <a:solidFill>
                  <a:schemeClr val="tx1"/>
                </a:solidFill>
              </a:rPr>
              <a:t>Masters</a:t>
            </a:r>
            <a:r>
              <a:rPr lang="en-US" dirty="0">
                <a:solidFill>
                  <a:schemeClr val="tx1"/>
                </a:solidFill>
              </a:rPr>
              <a:t>:					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								    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i="1" u="sng" dirty="0">
                <a:solidFill>
                  <a:schemeClr val="tx1"/>
                </a:solidFill>
              </a:rPr>
              <a:t>Waterman</a:t>
            </a:r>
            <a:r>
              <a:rPr lang="en-US" dirty="0">
                <a:solidFill>
                  <a:schemeClr val="tx1"/>
                </a:solidFill>
              </a:rPr>
              <a:t>:				</a:t>
            </a:r>
            <a:r>
              <a:rPr lang="en-US" b="1" dirty="0">
                <a:solidFill>
                  <a:srgbClr val="92D050"/>
                </a:solidFill>
              </a:rPr>
              <a:t>Yes</a:t>
            </a:r>
            <a:r>
              <a:rPr lang="en-US" dirty="0">
                <a:solidFill>
                  <a:schemeClr val="tx1"/>
                </a:solidFill>
              </a:rPr>
              <a:t>								    </a:t>
            </a:r>
            <a:r>
              <a:rPr lang="en-US" b="1" dirty="0">
                <a:solidFill>
                  <a:srgbClr val="92D050"/>
                </a:solidFill>
              </a:rPr>
              <a:t>Yes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87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D9BEA2-B068-13F1-A8AA-32D4824618BB}"/>
              </a:ext>
            </a:extLst>
          </p:cNvPr>
          <p:cNvCxnSpPr>
            <a:cxnSpLocks/>
          </p:cNvCxnSpPr>
          <p:nvPr/>
        </p:nvCxnSpPr>
        <p:spPr>
          <a:xfrm flipV="1">
            <a:off x="10626483" y="3714235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4F7D76-31F4-B860-4DAE-009228037E3D}"/>
              </a:ext>
            </a:extLst>
          </p:cNvPr>
          <p:cNvCxnSpPr>
            <a:cxnSpLocks/>
          </p:cNvCxnSpPr>
          <p:nvPr/>
        </p:nvCxnSpPr>
        <p:spPr>
          <a:xfrm flipV="1">
            <a:off x="8250873" y="3643963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C438-5485-4001-6D23-C2854701F3C3}"/>
              </a:ext>
            </a:extLst>
          </p:cNvPr>
          <p:cNvCxnSpPr>
            <a:cxnSpLocks/>
          </p:cNvCxnSpPr>
          <p:nvPr/>
        </p:nvCxnSpPr>
        <p:spPr>
          <a:xfrm flipV="1">
            <a:off x="5685892" y="3643963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E59D4-2257-773F-0EFF-17D0EF9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5" y="2807456"/>
            <a:ext cx="1820533" cy="1753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471B1-7A5B-16FB-E884-8E68739C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13" y="2807456"/>
            <a:ext cx="1820533" cy="1753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3DA35-D186-2170-19DC-6F42F5E5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03" y="2807456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1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</p:spTree>
    <p:extLst>
      <p:ext uri="{BB962C8B-B14F-4D97-AF65-F5344CB8AC3E}">
        <p14:creationId xmlns:p14="http://schemas.microsoft.com/office/powerpoint/2010/main" val="1833203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2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115188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345129" y="550130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any part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092889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1735546" y="5478780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if part of hedge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345129" y="550130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any part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836750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83EF717-874C-B7A2-C033-E0AC5941A2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77" y="2758153"/>
            <a:ext cx="1135655" cy="109359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D436DE-A60B-765D-019E-888D40AB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15" y="2735395"/>
            <a:ext cx="1438354" cy="138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1735546" y="5478780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if part of hedge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345129" y="5501300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any part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75024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Blalock v. Atwood 	</a:t>
            </a:r>
            <a:r>
              <a:rPr lang="en-US" dirty="0"/>
              <a:t>(1913) </a:t>
            </a:r>
            <a:r>
              <a:rPr lang="en-US" b="1" dirty="0"/>
              <a:t>KY</a:t>
            </a:r>
            <a:r>
              <a:rPr lang="en-US" dirty="0"/>
              <a:t>:  	trunk ¼ over line is co-owned</a:t>
            </a:r>
          </a:p>
        </p:txBody>
      </p:sp>
    </p:spTree>
    <p:extLst>
      <p:ext uri="{BB962C8B-B14F-4D97-AF65-F5344CB8AC3E}">
        <p14:creationId xmlns:p14="http://schemas.microsoft.com/office/powerpoint/2010/main" val="2252056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Blalock v. Atwood 	</a:t>
            </a:r>
            <a:r>
              <a:rPr lang="en-US" dirty="0"/>
              <a:t>(1913) </a:t>
            </a:r>
            <a:r>
              <a:rPr lang="en-US" b="1" dirty="0"/>
              <a:t>KY</a:t>
            </a:r>
            <a:r>
              <a:rPr lang="en-US" dirty="0"/>
              <a:t>:  	trunk ¼ over line is co-owned</a:t>
            </a:r>
          </a:p>
          <a:p>
            <a:r>
              <a:rPr lang="en-US" i="1" dirty="0"/>
              <a:t>Yoakum v. Davis</a:t>
            </a:r>
            <a:r>
              <a:rPr lang="en-US" dirty="0"/>
              <a:t> 		(1912) </a:t>
            </a:r>
            <a:r>
              <a:rPr lang="en-US" b="1" dirty="0"/>
              <a:t>MO</a:t>
            </a:r>
            <a:r>
              <a:rPr lang="en-US" dirty="0"/>
              <a:t>: 	ANY part of </a:t>
            </a:r>
            <a:r>
              <a:rPr lang="en-US"/>
              <a:t>the trunk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39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Blalock v. Atwood 	</a:t>
            </a:r>
            <a:r>
              <a:rPr lang="en-US" dirty="0"/>
              <a:t>(1913) </a:t>
            </a:r>
            <a:r>
              <a:rPr lang="en-US" b="1" dirty="0"/>
              <a:t>KY</a:t>
            </a:r>
            <a:r>
              <a:rPr lang="en-US" dirty="0"/>
              <a:t>:  	trunk ¼ over line is co-owned</a:t>
            </a:r>
          </a:p>
          <a:p>
            <a:r>
              <a:rPr lang="en-US" i="1" dirty="0"/>
              <a:t>Yoakum v. Davis</a:t>
            </a:r>
            <a:r>
              <a:rPr lang="en-US" dirty="0"/>
              <a:t> 		(1912) </a:t>
            </a:r>
            <a:r>
              <a:rPr lang="en-US" b="1" dirty="0"/>
              <a:t>MO</a:t>
            </a:r>
            <a:r>
              <a:rPr lang="en-US" dirty="0"/>
              <a:t>: 	ANY part of the trunk</a:t>
            </a:r>
          </a:p>
          <a:p>
            <a:r>
              <a:rPr lang="en-US" i="1" dirty="0"/>
              <a:t>Ridge v. Blaha</a:t>
            </a:r>
            <a:r>
              <a:rPr lang="en-US" dirty="0"/>
              <a:t> 		(1988) </a:t>
            </a:r>
            <a:r>
              <a:rPr lang="en-US" b="1" dirty="0"/>
              <a:t>IL</a:t>
            </a:r>
            <a:r>
              <a:rPr lang="en-US" dirty="0"/>
              <a:t>: 	ANY part of the trunk</a:t>
            </a:r>
          </a:p>
        </p:txBody>
      </p:sp>
    </p:spTree>
    <p:extLst>
      <p:ext uri="{BB962C8B-B14F-4D97-AF65-F5344CB8AC3E}">
        <p14:creationId xmlns:p14="http://schemas.microsoft.com/office/powerpoint/2010/main" val="1324345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Blalock v. Atwood 	</a:t>
            </a:r>
            <a:r>
              <a:rPr lang="en-US" dirty="0"/>
              <a:t>(1913) </a:t>
            </a:r>
            <a:r>
              <a:rPr lang="en-US" b="1" dirty="0"/>
              <a:t>KY</a:t>
            </a:r>
            <a:r>
              <a:rPr lang="en-US" dirty="0"/>
              <a:t>:  	trunk ¼ over line is co-owned</a:t>
            </a:r>
          </a:p>
          <a:p>
            <a:r>
              <a:rPr lang="en-US" i="1" dirty="0"/>
              <a:t>Yoakum v. Davis</a:t>
            </a:r>
            <a:r>
              <a:rPr lang="en-US" dirty="0"/>
              <a:t> 		(1912) </a:t>
            </a:r>
            <a:r>
              <a:rPr lang="en-US" b="1" dirty="0"/>
              <a:t>MO</a:t>
            </a:r>
            <a:r>
              <a:rPr lang="en-US" dirty="0"/>
              <a:t>: 	ANY part of the trunk</a:t>
            </a:r>
          </a:p>
          <a:p>
            <a:r>
              <a:rPr lang="en-US" i="1" dirty="0"/>
              <a:t>Ridge v. Blaha</a:t>
            </a:r>
            <a:r>
              <a:rPr lang="en-US" dirty="0"/>
              <a:t> 		(1988) </a:t>
            </a:r>
            <a:r>
              <a:rPr lang="en-US" b="1" dirty="0"/>
              <a:t>IL</a:t>
            </a:r>
            <a:r>
              <a:rPr lang="en-US" dirty="0"/>
              <a:t>: 	ANY part of the trunk</a:t>
            </a:r>
          </a:p>
          <a:p>
            <a:r>
              <a:rPr lang="en-US" i="1" dirty="0" err="1"/>
              <a:t>Weisel</a:t>
            </a:r>
            <a:r>
              <a:rPr lang="en-US" i="1" dirty="0"/>
              <a:t> v. Hobbs </a:t>
            </a:r>
            <a:r>
              <a:rPr lang="en-US" dirty="0"/>
              <a:t>          (1940) </a:t>
            </a:r>
            <a:r>
              <a:rPr lang="en-US" b="1" dirty="0"/>
              <a:t>NE</a:t>
            </a:r>
            <a:r>
              <a:rPr lang="en-US" dirty="0"/>
              <a:t>:    ANY part of the trunk (“impinging tree”)</a:t>
            </a:r>
          </a:p>
        </p:txBody>
      </p:sp>
    </p:spTree>
    <p:extLst>
      <p:ext uri="{BB962C8B-B14F-4D97-AF65-F5344CB8AC3E}">
        <p14:creationId xmlns:p14="http://schemas.microsoft.com/office/powerpoint/2010/main" val="273137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0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Blalock v. Atwood 	</a:t>
            </a:r>
            <a:r>
              <a:rPr lang="en-US" dirty="0"/>
              <a:t>(1913) </a:t>
            </a:r>
            <a:r>
              <a:rPr lang="en-US" b="1" dirty="0"/>
              <a:t>KY</a:t>
            </a:r>
            <a:r>
              <a:rPr lang="en-US" dirty="0"/>
              <a:t>:  	trunk ¼ over line is co-owned</a:t>
            </a:r>
          </a:p>
          <a:p>
            <a:r>
              <a:rPr lang="en-US" i="1" dirty="0"/>
              <a:t>Yoakum v. Davis</a:t>
            </a:r>
            <a:r>
              <a:rPr lang="en-US" dirty="0"/>
              <a:t> 		(1912) </a:t>
            </a:r>
            <a:r>
              <a:rPr lang="en-US" b="1" dirty="0"/>
              <a:t>MO</a:t>
            </a:r>
            <a:r>
              <a:rPr lang="en-US" dirty="0"/>
              <a:t>: 	ANY part of the trunk</a:t>
            </a:r>
          </a:p>
          <a:p>
            <a:r>
              <a:rPr lang="en-US" i="1" dirty="0"/>
              <a:t>Ridge v. Blaha</a:t>
            </a:r>
            <a:r>
              <a:rPr lang="en-US" dirty="0"/>
              <a:t> 		(1988) </a:t>
            </a:r>
            <a:r>
              <a:rPr lang="en-US" b="1" dirty="0"/>
              <a:t>IL</a:t>
            </a:r>
            <a:r>
              <a:rPr lang="en-US" dirty="0"/>
              <a:t>: 	ANY part of the trunk</a:t>
            </a:r>
          </a:p>
          <a:p>
            <a:r>
              <a:rPr lang="en-US" i="1" dirty="0" err="1"/>
              <a:t>Weisel</a:t>
            </a:r>
            <a:r>
              <a:rPr lang="en-US" i="1" dirty="0"/>
              <a:t> v. Hobbs </a:t>
            </a:r>
            <a:r>
              <a:rPr lang="en-US" dirty="0"/>
              <a:t>          (1940) </a:t>
            </a:r>
            <a:r>
              <a:rPr lang="en-US" b="1" dirty="0"/>
              <a:t>NE</a:t>
            </a:r>
            <a:r>
              <a:rPr lang="en-US" dirty="0"/>
              <a:t>:    ANY part of the trunk (“impinging tree”)</a:t>
            </a:r>
          </a:p>
          <a:p>
            <a:r>
              <a:rPr lang="en-US" i="1" dirty="0" err="1"/>
              <a:t>Harndon</a:t>
            </a:r>
            <a:r>
              <a:rPr lang="en-US" i="1" dirty="0"/>
              <a:t> v. Stultz 		</a:t>
            </a:r>
            <a:r>
              <a:rPr lang="en-US" dirty="0"/>
              <a:t>(1904) </a:t>
            </a:r>
            <a:r>
              <a:rPr lang="en-US" b="1" dirty="0"/>
              <a:t>IA</a:t>
            </a:r>
            <a:r>
              <a:rPr lang="en-US" dirty="0"/>
              <a:t>: 	co-owned if part of hedge on line, even 									if tree itself is not on line</a:t>
            </a:r>
          </a:p>
        </p:txBody>
      </p:sp>
    </p:spTree>
    <p:extLst>
      <p:ext uri="{BB962C8B-B14F-4D97-AF65-F5344CB8AC3E}">
        <p14:creationId xmlns:p14="http://schemas.microsoft.com/office/powerpoint/2010/main" val="3119722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</a:t>
            </a:r>
          </a:p>
        </p:txBody>
      </p:sp>
    </p:spTree>
    <p:extLst>
      <p:ext uri="{BB962C8B-B14F-4D97-AF65-F5344CB8AC3E}">
        <p14:creationId xmlns:p14="http://schemas.microsoft.com/office/powerpoint/2010/main" val="2755523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60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486336" y="5501300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</p:txBody>
      </p:sp>
    </p:spTree>
    <p:extLst>
      <p:ext uri="{BB962C8B-B14F-4D97-AF65-F5344CB8AC3E}">
        <p14:creationId xmlns:p14="http://schemas.microsoft.com/office/powerpoint/2010/main" val="3821328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486336" y="5501300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</p:txBody>
      </p:sp>
    </p:spTree>
    <p:extLst>
      <p:ext uri="{BB962C8B-B14F-4D97-AF65-F5344CB8AC3E}">
        <p14:creationId xmlns:p14="http://schemas.microsoft.com/office/powerpoint/2010/main" val="2995187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210880" y="55013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~90%/10%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486336" y="5501300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</p:txBody>
      </p:sp>
    </p:spTree>
    <p:extLst>
      <p:ext uri="{BB962C8B-B14F-4D97-AF65-F5344CB8AC3E}">
        <p14:creationId xmlns:p14="http://schemas.microsoft.com/office/powerpoint/2010/main" val="3724206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Doran v. Rugg  	</a:t>
            </a:r>
            <a:r>
              <a:rPr lang="en-US" dirty="0"/>
              <a:t>(1960) </a:t>
            </a:r>
            <a:r>
              <a:rPr lang="en-US" b="1" dirty="0"/>
              <a:t>CT</a:t>
            </a:r>
            <a:r>
              <a:rPr lang="en-US" dirty="0"/>
              <a:t>:  	each landowner has interest “identical with 								the part which is upon his land”</a:t>
            </a:r>
          </a:p>
        </p:txBody>
      </p:sp>
    </p:spTree>
    <p:extLst>
      <p:ext uri="{BB962C8B-B14F-4D97-AF65-F5344CB8AC3E}">
        <p14:creationId xmlns:p14="http://schemas.microsoft.com/office/powerpoint/2010/main" val="1231185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Doran v. Rugg  	</a:t>
            </a:r>
            <a:r>
              <a:rPr lang="en-US" dirty="0"/>
              <a:t>(1960) </a:t>
            </a:r>
            <a:r>
              <a:rPr lang="en-US" b="1" dirty="0"/>
              <a:t>CT</a:t>
            </a:r>
            <a:r>
              <a:rPr lang="en-US" dirty="0"/>
              <a:t>:  	each landowner has interest “identical with 								the part which is upon his land”</a:t>
            </a:r>
          </a:p>
          <a:p>
            <a:r>
              <a:rPr lang="en-US" i="1" dirty="0"/>
              <a:t>Luke v. Scott</a:t>
            </a:r>
            <a:r>
              <a:rPr lang="en-US" dirty="0"/>
              <a:t>		(1933) </a:t>
            </a:r>
            <a:r>
              <a:rPr lang="en-US" b="1" dirty="0"/>
              <a:t>IN</a:t>
            </a:r>
            <a:r>
              <a:rPr lang="en-US" dirty="0"/>
              <a:t>: 	“property interest of each owner is identical 								as to the extent the portion of the tree is 									upon his land”</a:t>
            </a:r>
          </a:p>
        </p:txBody>
      </p:sp>
    </p:spTree>
    <p:extLst>
      <p:ext uri="{BB962C8B-B14F-4D97-AF65-F5344CB8AC3E}">
        <p14:creationId xmlns:p14="http://schemas.microsoft.com/office/powerpoint/2010/main" val="3595737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</p:spTree>
    <p:extLst>
      <p:ext uri="{BB962C8B-B14F-4D97-AF65-F5344CB8AC3E}">
        <p14:creationId xmlns:p14="http://schemas.microsoft.com/office/powerpoint/2010/main" val="13678094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60" y="2714413"/>
            <a:ext cx="1820532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220" y="2714413"/>
            <a:ext cx="1820532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3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43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60" y="2714413"/>
            <a:ext cx="1820532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220" y="2714413"/>
            <a:ext cx="1820532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85191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60" y="2714413"/>
            <a:ext cx="1820532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221" y="2714413"/>
            <a:ext cx="1820531" cy="175310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122145" y="5547466"/>
            <a:ext cx="259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</p:txBody>
      </p:sp>
    </p:spTree>
    <p:extLst>
      <p:ext uri="{BB962C8B-B14F-4D97-AF65-F5344CB8AC3E}">
        <p14:creationId xmlns:p14="http://schemas.microsoft.com/office/powerpoint/2010/main" val="2683265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60" y="2714413"/>
            <a:ext cx="1820532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220" y="2714413"/>
            <a:ext cx="1820533" cy="175310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122145" y="5547466"/>
            <a:ext cx="259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</p:txBody>
      </p:sp>
    </p:spTree>
    <p:extLst>
      <p:ext uri="{BB962C8B-B14F-4D97-AF65-F5344CB8AC3E}">
        <p14:creationId xmlns:p14="http://schemas.microsoft.com/office/powerpoint/2010/main" val="14411662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60" y="2714413"/>
            <a:ext cx="1820532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220" y="2714413"/>
            <a:ext cx="1820533" cy="175310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122145" y="5547466"/>
            <a:ext cx="259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  <a:p>
            <a:pPr algn="ctr"/>
            <a:r>
              <a:rPr lang="en-US" b="1" dirty="0">
                <a:solidFill>
                  <a:srgbClr val="92D050"/>
                </a:solidFill>
              </a:rPr>
              <a:t>+ support easement</a:t>
            </a:r>
          </a:p>
        </p:txBody>
      </p:sp>
    </p:spTree>
    <p:extLst>
      <p:ext uri="{BB962C8B-B14F-4D97-AF65-F5344CB8AC3E}">
        <p14:creationId xmlns:p14="http://schemas.microsoft.com/office/powerpoint/2010/main" val="752803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60" y="2714413"/>
            <a:ext cx="1820533" cy="17531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8220" y="2714413"/>
            <a:ext cx="1820533" cy="175310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4963615" y="5501299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~90%/10%</a:t>
            </a:r>
          </a:p>
          <a:p>
            <a:pPr algn="ctr"/>
            <a:r>
              <a:rPr lang="en-US" b="1" dirty="0">
                <a:solidFill>
                  <a:srgbClr val="92D050"/>
                </a:solidFill>
              </a:rPr>
              <a:t>+ support easement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122145" y="5547466"/>
            <a:ext cx="259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  <a:p>
            <a:pPr algn="ctr"/>
            <a:r>
              <a:rPr lang="en-US" b="1" dirty="0">
                <a:solidFill>
                  <a:srgbClr val="92D050"/>
                </a:solidFill>
              </a:rPr>
              <a:t>+ support easement</a:t>
            </a:r>
          </a:p>
        </p:txBody>
      </p:sp>
    </p:spTree>
    <p:extLst>
      <p:ext uri="{BB962C8B-B14F-4D97-AF65-F5344CB8AC3E}">
        <p14:creationId xmlns:p14="http://schemas.microsoft.com/office/powerpoint/2010/main" val="41434483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Willis v. Maloof	</a:t>
            </a:r>
            <a:r>
              <a:rPr lang="en-US" dirty="0"/>
              <a:t>(1987) </a:t>
            </a:r>
            <a:r>
              <a:rPr lang="en-US" b="1" dirty="0"/>
              <a:t>GA</a:t>
            </a:r>
            <a:r>
              <a:rPr lang="en-US" dirty="0"/>
              <a:t>:  	“adjoining landowners…</a:t>
            </a:r>
            <a:r>
              <a:rPr lang="en-US" b="1" i="1" u="sng" dirty="0"/>
              <a:t>do not</a:t>
            </a:r>
            <a:r>
              <a:rPr lang="en-US" dirty="0"/>
              <a:t> own the tree as tenants in common, but each owns in severalty the part…which rests upon his side of the line, with an easement of support from the other.”</a:t>
            </a:r>
          </a:p>
        </p:txBody>
      </p:sp>
    </p:spTree>
    <p:extLst>
      <p:ext uri="{BB962C8B-B14F-4D97-AF65-F5344CB8AC3E}">
        <p14:creationId xmlns:p14="http://schemas.microsoft.com/office/powerpoint/2010/main" val="3974659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</p:spTree>
    <p:extLst>
      <p:ext uri="{BB962C8B-B14F-4D97-AF65-F5344CB8AC3E}">
        <p14:creationId xmlns:p14="http://schemas.microsoft.com/office/powerpoint/2010/main" val="7371672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3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78156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91339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23211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75650734-952A-E362-F3BD-3BB06246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811" y="4225055"/>
            <a:ext cx="390617" cy="6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77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7CD131F-1A4C-6304-FDF5-C9D5E00DF3DC}"/>
              </a:ext>
            </a:extLst>
          </p:cNvPr>
          <p:cNvSpPr txBox="1"/>
          <p:nvPr/>
        </p:nvSpPr>
        <p:spPr>
          <a:xfrm>
            <a:off x="269013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BC5475-AC4F-7B80-426D-DD5A14158F14}"/>
              </a:ext>
            </a:extLst>
          </p:cNvPr>
          <p:cNvSpPr txBox="1"/>
          <p:nvPr/>
        </p:nvSpPr>
        <p:spPr>
          <a:xfrm>
            <a:off x="5913394" y="55013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8486336" y="5501300"/>
            <a:ext cx="202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Not necessarily</a:t>
            </a:r>
          </a:p>
        </p:txBody>
      </p:sp>
    </p:spTree>
    <p:extLst>
      <p:ext uri="{BB962C8B-B14F-4D97-AF65-F5344CB8AC3E}">
        <p14:creationId xmlns:p14="http://schemas.microsoft.com/office/powerpoint/2010/main" val="18078742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Love v. Klosky		</a:t>
            </a:r>
            <a:r>
              <a:rPr lang="en-US" dirty="0"/>
              <a:t>(2018) </a:t>
            </a:r>
            <a:r>
              <a:rPr lang="en-US" b="1" dirty="0"/>
              <a:t>CO</a:t>
            </a:r>
            <a:r>
              <a:rPr lang="en-US" dirty="0"/>
              <a:t>:  	if wholly on one side at planting, tree is 									not a “true boundary” tree</a:t>
            </a:r>
          </a:p>
        </p:txBody>
      </p:sp>
    </p:spTree>
    <p:extLst>
      <p:ext uri="{BB962C8B-B14F-4D97-AF65-F5344CB8AC3E}">
        <p14:creationId xmlns:p14="http://schemas.microsoft.com/office/powerpoint/2010/main" val="40626686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Love v. Klosky		</a:t>
            </a:r>
            <a:r>
              <a:rPr lang="en-US" dirty="0"/>
              <a:t>(2018) </a:t>
            </a:r>
            <a:r>
              <a:rPr lang="en-US" b="1" dirty="0"/>
              <a:t>CO</a:t>
            </a:r>
            <a:r>
              <a:rPr lang="en-US" dirty="0"/>
              <a:t>:  	if wholly on one side at planting, tree is 									not a “true boundary” tree</a:t>
            </a:r>
          </a:p>
          <a:p>
            <a:r>
              <a:rPr lang="en-US" i="1" dirty="0"/>
              <a:t>Holmberg v. Bergin	</a:t>
            </a:r>
            <a:r>
              <a:rPr lang="en-US" dirty="0"/>
              <a:t>(1969) </a:t>
            </a:r>
            <a:r>
              <a:rPr lang="en-US" b="1" dirty="0"/>
              <a:t>MN</a:t>
            </a:r>
            <a:r>
              <a:rPr lang="en-US" dirty="0"/>
              <a:t>: 	“something more than the mere 											presence of a portion of a tree trunk on 									a boundary line is necessary to make 									the tree itself a ‘boundary line tree’”</a:t>
            </a:r>
          </a:p>
        </p:txBody>
      </p:sp>
    </p:spTree>
    <p:extLst>
      <p:ext uri="{BB962C8B-B14F-4D97-AF65-F5344CB8AC3E}">
        <p14:creationId xmlns:p14="http://schemas.microsoft.com/office/powerpoint/2010/main" val="29879487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Love v. Klosky		</a:t>
            </a:r>
            <a:r>
              <a:rPr lang="en-US" dirty="0"/>
              <a:t>(2018) </a:t>
            </a:r>
            <a:r>
              <a:rPr lang="en-US" b="1" dirty="0"/>
              <a:t>CO</a:t>
            </a:r>
            <a:r>
              <a:rPr lang="en-US" dirty="0"/>
              <a:t>:  	if wholly on one side at planting, tree is 									not a “true boundary” tree</a:t>
            </a:r>
          </a:p>
          <a:p>
            <a:r>
              <a:rPr lang="en-US" i="1" dirty="0"/>
              <a:t>Holmberg v. Bergin	</a:t>
            </a:r>
            <a:r>
              <a:rPr lang="en-US" dirty="0"/>
              <a:t>(1969) </a:t>
            </a:r>
            <a:r>
              <a:rPr lang="en-US" b="1" dirty="0"/>
              <a:t>MN</a:t>
            </a:r>
            <a:r>
              <a:rPr lang="en-US" dirty="0"/>
              <a:t>: 	“something more than the mere 											presence of a portion of a tree trunk on 									a boundary line is necessary to make 									the tree itself a ‘boundary line tree’”</a:t>
            </a:r>
          </a:p>
          <a:p>
            <a:r>
              <a:rPr lang="en-US" i="1" dirty="0"/>
              <a:t>Loggia v. </a:t>
            </a:r>
            <a:r>
              <a:rPr lang="en-US" i="1" dirty="0" err="1"/>
              <a:t>Grobe</a:t>
            </a:r>
            <a:r>
              <a:rPr lang="en-US" i="1" dirty="0"/>
              <a:t>         </a:t>
            </a:r>
            <a:r>
              <a:rPr lang="en-US" dirty="0"/>
              <a:t>(1985) </a:t>
            </a:r>
            <a:r>
              <a:rPr lang="en-US" b="1" dirty="0"/>
              <a:t>NY</a:t>
            </a:r>
            <a:r>
              <a:rPr lang="en-US" dirty="0"/>
              <a:t>:    tree located “predominantly” on one                    									side belongs to that owner</a:t>
            </a:r>
          </a:p>
        </p:txBody>
      </p:sp>
    </p:spTree>
    <p:extLst>
      <p:ext uri="{BB962C8B-B14F-4D97-AF65-F5344CB8AC3E}">
        <p14:creationId xmlns:p14="http://schemas.microsoft.com/office/powerpoint/2010/main" val="996355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Factors for determining boundary tree:</a:t>
            </a:r>
            <a:br>
              <a:rPr lang="en-US" sz="2400" dirty="0"/>
            </a:br>
            <a:r>
              <a:rPr lang="en-US" sz="2400" dirty="0"/>
              <a:t>										1) intent</a:t>
            </a:r>
            <a:br>
              <a:rPr lang="en-US" sz="2400" dirty="0"/>
            </a:br>
            <a:r>
              <a:rPr lang="en-US" sz="2400" dirty="0"/>
              <a:t>										2) acquiescence</a:t>
            </a:r>
            <a:br>
              <a:rPr lang="en-US" sz="2400" dirty="0"/>
            </a:br>
            <a:r>
              <a:rPr lang="en-US" sz="2400" dirty="0"/>
              <a:t>										3) agreement</a:t>
            </a:r>
            <a:br>
              <a:rPr lang="en-US" sz="2400" dirty="0"/>
            </a:br>
            <a:r>
              <a:rPr lang="en-US" sz="2400" dirty="0"/>
              <a:t>										4) joint planting</a:t>
            </a:r>
          </a:p>
        </p:txBody>
      </p:sp>
    </p:spTree>
    <p:extLst>
      <p:ext uri="{BB962C8B-B14F-4D97-AF65-F5344CB8AC3E}">
        <p14:creationId xmlns:p14="http://schemas.microsoft.com/office/powerpoint/2010/main" val="3220333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</p:spTree>
    <p:extLst>
      <p:ext uri="{BB962C8B-B14F-4D97-AF65-F5344CB8AC3E}">
        <p14:creationId xmlns:p14="http://schemas.microsoft.com/office/powerpoint/2010/main" val="31847966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740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039910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C0AEA-F098-E756-5DFA-69E8D9158143}"/>
              </a:ext>
            </a:extLst>
          </p:cNvPr>
          <p:cNvSpPr txBox="1"/>
          <p:nvPr/>
        </p:nvSpPr>
        <p:spPr>
          <a:xfrm>
            <a:off x="587732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4601430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C0AEA-F098-E756-5DFA-69E8D9158143}"/>
              </a:ext>
            </a:extLst>
          </p:cNvPr>
          <p:cNvSpPr txBox="1"/>
          <p:nvPr/>
        </p:nvSpPr>
        <p:spPr>
          <a:xfrm>
            <a:off x="587732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3B760-8EFF-E791-CF8E-2B1A534FF440}"/>
              </a:ext>
            </a:extLst>
          </p:cNvPr>
          <p:cNvSpPr txBox="1"/>
          <p:nvPr/>
        </p:nvSpPr>
        <p:spPr>
          <a:xfrm>
            <a:off x="265406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1928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75650734-952A-E362-F3BD-3BB06246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811" y="4225055"/>
            <a:ext cx="390617" cy="630291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EE002B15-ECB2-0254-8B81-3C687928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3" y="4759218"/>
            <a:ext cx="390617" cy="6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00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FBB721F-5EFB-FE68-F5B9-AA32D388C90A}"/>
              </a:ext>
            </a:extLst>
          </p:cNvPr>
          <p:cNvCxnSpPr>
            <a:cxnSpLocks/>
          </p:cNvCxnSpPr>
          <p:nvPr/>
        </p:nvCxnSpPr>
        <p:spPr>
          <a:xfrm flipV="1">
            <a:off x="9334500" y="3621192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7952FB-EA8E-0ADA-2B14-C03C50108BDB}"/>
              </a:ext>
            </a:extLst>
          </p:cNvPr>
          <p:cNvCxnSpPr>
            <a:cxnSpLocks/>
          </p:cNvCxnSpPr>
          <p:nvPr/>
        </p:nvCxnSpPr>
        <p:spPr>
          <a:xfrm flipV="1">
            <a:off x="6256020" y="3550920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12E877-6748-9478-F457-B32ADC7A711C}"/>
              </a:ext>
            </a:extLst>
          </p:cNvPr>
          <p:cNvCxnSpPr>
            <a:cxnSpLocks/>
          </p:cNvCxnSpPr>
          <p:nvPr/>
        </p:nvCxnSpPr>
        <p:spPr>
          <a:xfrm flipV="1">
            <a:off x="3198577" y="3550920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839F90-8B91-62DB-4456-B192A3C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B20FA3-A77D-5C1C-D33D-9BF01DFB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00" y="2714413"/>
            <a:ext cx="1820533" cy="1753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9901DB-D0F1-2894-A8C0-05CD2D9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60" y="2714413"/>
            <a:ext cx="1820533" cy="17531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C02EEF-B2D5-554B-CFFF-1E777DB7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20" y="2714413"/>
            <a:ext cx="1820533" cy="17531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72D420-5FC2-26FA-653A-F06ED3C8D7CD}"/>
              </a:ext>
            </a:extLst>
          </p:cNvPr>
          <p:cNvSpPr txBox="1"/>
          <p:nvPr/>
        </p:nvSpPr>
        <p:spPr>
          <a:xfrm>
            <a:off x="910058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C0AEA-F098-E756-5DFA-69E8D9158143}"/>
              </a:ext>
            </a:extLst>
          </p:cNvPr>
          <p:cNvSpPr txBox="1"/>
          <p:nvPr/>
        </p:nvSpPr>
        <p:spPr>
          <a:xfrm>
            <a:off x="587732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3B760-8EFF-E791-CF8E-2B1A534FF440}"/>
              </a:ext>
            </a:extLst>
          </p:cNvPr>
          <p:cNvSpPr txBox="1"/>
          <p:nvPr/>
        </p:nvSpPr>
        <p:spPr>
          <a:xfrm>
            <a:off x="2654066" y="5478780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B537F-355C-2272-9120-86ADDD2D463B}"/>
              </a:ext>
            </a:extLst>
          </p:cNvPr>
          <p:cNvSpPr txBox="1"/>
          <p:nvPr/>
        </p:nvSpPr>
        <p:spPr>
          <a:xfrm>
            <a:off x="8859915" y="6113818"/>
            <a:ext cx="20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…IF AGREEMENT</a:t>
            </a:r>
          </a:p>
        </p:txBody>
      </p:sp>
    </p:spTree>
    <p:extLst>
      <p:ext uri="{BB962C8B-B14F-4D97-AF65-F5344CB8AC3E}">
        <p14:creationId xmlns:p14="http://schemas.microsoft.com/office/powerpoint/2010/main" val="16597626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25775"/>
          </a:xfrm>
        </p:spPr>
        <p:txBody>
          <a:bodyPr/>
          <a:lstStyle/>
          <a:p>
            <a:r>
              <a:rPr lang="en-US" i="1" dirty="0"/>
              <a:t>Wideman v. </a:t>
            </a:r>
            <a:r>
              <a:rPr lang="en-US" i="1" dirty="0" err="1"/>
              <a:t>Faivre</a:t>
            </a:r>
            <a:r>
              <a:rPr lang="en-US" i="1" dirty="0"/>
              <a:t>	</a:t>
            </a:r>
            <a:r>
              <a:rPr lang="en-US" dirty="0"/>
              <a:t>(1917) </a:t>
            </a:r>
            <a:r>
              <a:rPr lang="en-US" b="1" dirty="0"/>
              <a:t>KS</a:t>
            </a:r>
            <a:r>
              <a:rPr lang="en-US" dirty="0"/>
              <a:t>:  	co-owned if trees planted “on a line 										adopted or acquiesced in as the 										division line”</a:t>
            </a:r>
          </a:p>
        </p:txBody>
      </p:sp>
    </p:spTree>
    <p:extLst>
      <p:ext uri="{BB962C8B-B14F-4D97-AF65-F5344CB8AC3E}">
        <p14:creationId xmlns:p14="http://schemas.microsoft.com/office/powerpoint/2010/main" val="5163038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25775"/>
          </a:xfrm>
        </p:spPr>
        <p:txBody>
          <a:bodyPr/>
          <a:lstStyle/>
          <a:p>
            <a:r>
              <a:rPr lang="en-US" i="1" dirty="0"/>
              <a:t>Wideman v. </a:t>
            </a:r>
            <a:r>
              <a:rPr lang="en-US" i="1" dirty="0" err="1"/>
              <a:t>Faivre</a:t>
            </a:r>
            <a:r>
              <a:rPr lang="en-US" i="1" dirty="0"/>
              <a:t>	</a:t>
            </a:r>
            <a:r>
              <a:rPr lang="en-US" dirty="0"/>
              <a:t>(1917) </a:t>
            </a:r>
            <a:r>
              <a:rPr lang="en-US" b="1" dirty="0"/>
              <a:t>KS</a:t>
            </a:r>
            <a:r>
              <a:rPr lang="en-US" dirty="0"/>
              <a:t>:  	co-owned if trees planted “on a line 										adopted or acquiesced in as the 										division line”</a:t>
            </a:r>
          </a:p>
          <a:p>
            <a:r>
              <a:rPr lang="en-US" i="1" dirty="0"/>
              <a:t>Ridge v. Blaha		</a:t>
            </a:r>
            <a:r>
              <a:rPr lang="en-US" dirty="0"/>
              <a:t>(1988) </a:t>
            </a:r>
            <a:r>
              <a:rPr lang="en-US" b="1" dirty="0"/>
              <a:t>IL</a:t>
            </a:r>
            <a:r>
              <a:rPr lang="en-US" dirty="0"/>
              <a:t>:  	“agreement…can give one party a 										protectable interest, even if the subject 									tree is not actually on a boundary line” 									but agreement is not necessary</a:t>
            </a:r>
          </a:p>
        </p:txBody>
      </p:sp>
    </p:spTree>
    <p:extLst>
      <p:ext uri="{BB962C8B-B14F-4D97-AF65-F5344CB8AC3E}">
        <p14:creationId xmlns:p14="http://schemas.microsoft.com/office/powerpoint/2010/main" val="18818557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25775"/>
          </a:xfrm>
        </p:spPr>
        <p:txBody>
          <a:bodyPr/>
          <a:lstStyle/>
          <a:p>
            <a:r>
              <a:rPr lang="en-US" i="1" dirty="0"/>
              <a:t>Wideman v. </a:t>
            </a:r>
            <a:r>
              <a:rPr lang="en-US" i="1" dirty="0" err="1"/>
              <a:t>Faivre</a:t>
            </a:r>
            <a:r>
              <a:rPr lang="en-US" i="1" dirty="0"/>
              <a:t>	</a:t>
            </a:r>
            <a:r>
              <a:rPr lang="en-US" dirty="0"/>
              <a:t>(1917) </a:t>
            </a:r>
            <a:r>
              <a:rPr lang="en-US" b="1" dirty="0"/>
              <a:t>KS</a:t>
            </a:r>
            <a:r>
              <a:rPr lang="en-US" dirty="0"/>
              <a:t>:  	co-owned if trees planted “on a line 										adopted or acquiesced in as the 										division line”</a:t>
            </a:r>
          </a:p>
          <a:p>
            <a:r>
              <a:rPr lang="en-US" i="1" dirty="0"/>
              <a:t>Ridge v. Blaha		</a:t>
            </a:r>
            <a:r>
              <a:rPr lang="en-US" dirty="0"/>
              <a:t>(1988) </a:t>
            </a:r>
            <a:r>
              <a:rPr lang="en-US" b="1" dirty="0"/>
              <a:t>IL</a:t>
            </a:r>
            <a:r>
              <a:rPr lang="en-US" dirty="0"/>
              <a:t>:  	“agreement…can give one party a 										protectable interest, even if the subject 									tree is not actually on a boundary line” 									but agreement is not necessary</a:t>
            </a:r>
          </a:p>
          <a:p>
            <a:r>
              <a:rPr lang="en-US" i="1" dirty="0"/>
              <a:t>Love v. Klosky		</a:t>
            </a:r>
            <a:r>
              <a:rPr lang="en-US" dirty="0"/>
              <a:t>(2018) </a:t>
            </a:r>
            <a:r>
              <a:rPr lang="en-US" b="1" dirty="0"/>
              <a:t>CO</a:t>
            </a:r>
            <a:r>
              <a:rPr lang="en-US" dirty="0"/>
              <a:t>:  	sole property unless “jointly planted, 										jointly cared for, or treated as a 											partition between the two properties”</a:t>
            </a:r>
          </a:p>
        </p:txBody>
      </p:sp>
    </p:spTree>
    <p:extLst>
      <p:ext uri="{BB962C8B-B14F-4D97-AF65-F5344CB8AC3E}">
        <p14:creationId xmlns:p14="http://schemas.microsoft.com/office/powerpoint/2010/main" val="7180343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25775"/>
          </a:xfrm>
        </p:spPr>
        <p:txBody>
          <a:bodyPr/>
          <a:lstStyle/>
          <a:p>
            <a:r>
              <a:rPr lang="en-US" i="1" dirty="0"/>
              <a:t>Wideman v. </a:t>
            </a:r>
            <a:r>
              <a:rPr lang="en-US" i="1" dirty="0" err="1"/>
              <a:t>Faivre</a:t>
            </a:r>
            <a:r>
              <a:rPr lang="en-US" i="1" dirty="0"/>
              <a:t>	</a:t>
            </a:r>
            <a:r>
              <a:rPr lang="en-US" dirty="0"/>
              <a:t>(1917) </a:t>
            </a:r>
            <a:r>
              <a:rPr lang="en-US" b="1" dirty="0"/>
              <a:t>KS</a:t>
            </a:r>
            <a:r>
              <a:rPr lang="en-US" dirty="0"/>
              <a:t>:  	co-owned if trees planted “on a line 										adopted or acquiesced in as the 										division line”</a:t>
            </a:r>
          </a:p>
          <a:p>
            <a:r>
              <a:rPr lang="en-US" i="1" dirty="0"/>
              <a:t>Ridge v. Blaha		</a:t>
            </a:r>
            <a:r>
              <a:rPr lang="en-US" dirty="0"/>
              <a:t>(1988) </a:t>
            </a:r>
            <a:r>
              <a:rPr lang="en-US" b="1" dirty="0"/>
              <a:t>IL</a:t>
            </a:r>
            <a:r>
              <a:rPr lang="en-US" dirty="0"/>
              <a:t>:  	“agreement…can give one party a 										protectable interest, even if the subject 									tree is not actually on a boundary line” 									but agreement is not necessary</a:t>
            </a:r>
          </a:p>
          <a:p>
            <a:r>
              <a:rPr lang="en-US" i="1" dirty="0"/>
              <a:t>Love v. Klosky		</a:t>
            </a:r>
            <a:r>
              <a:rPr lang="en-US" dirty="0"/>
              <a:t>(2018) </a:t>
            </a:r>
            <a:r>
              <a:rPr lang="en-US" b="1" dirty="0"/>
              <a:t>CO</a:t>
            </a:r>
            <a:r>
              <a:rPr lang="en-US" dirty="0"/>
              <a:t>:  	sole property unless “jointly planted, 										jointly cared for, or treated as a 											partition between the two properties”</a:t>
            </a:r>
          </a:p>
          <a:p>
            <a:r>
              <a:rPr lang="en-US" i="1" dirty="0"/>
              <a:t>Holmberg v. Bergin	</a:t>
            </a:r>
            <a:r>
              <a:rPr lang="en-US" dirty="0"/>
              <a:t>(1969) </a:t>
            </a:r>
            <a:r>
              <a:rPr lang="en-US" b="1" dirty="0"/>
              <a:t>MN</a:t>
            </a:r>
            <a:r>
              <a:rPr lang="en-US" dirty="0"/>
              <a:t>: 	“the only way [this] tree…could become 									the common property…would be by 									actual agreement”</a:t>
            </a:r>
          </a:p>
        </p:txBody>
      </p:sp>
    </p:spTree>
    <p:extLst>
      <p:ext uri="{BB962C8B-B14F-4D97-AF65-F5344CB8AC3E}">
        <p14:creationId xmlns:p14="http://schemas.microsoft.com/office/powerpoint/2010/main" val="26170169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</a:t>
            </a:r>
          </a:p>
        </p:txBody>
      </p:sp>
    </p:spTree>
    <p:extLst>
      <p:ext uri="{BB962C8B-B14F-4D97-AF65-F5344CB8AC3E}">
        <p14:creationId xmlns:p14="http://schemas.microsoft.com/office/powerpoint/2010/main" val="37037079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279366" cy="3797301"/>
          </a:xfrm>
        </p:spPr>
        <p:txBody>
          <a:bodyPr>
            <a:normAutofit/>
          </a:bodyPr>
          <a:lstStyle/>
          <a:p>
            <a:r>
              <a:rPr lang="en-US" sz="2000" dirty="0"/>
              <a:t>CA Civil Code § 834</a:t>
            </a:r>
          </a:p>
          <a:p>
            <a:r>
              <a:rPr lang="en-US" sz="2000" dirty="0"/>
              <a:t>ND Century Code § 47-01-17</a:t>
            </a:r>
          </a:p>
          <a:p>
            <a:r>
              <a:rPr lang="en-US" sz="2000" dirty="0"/>
              <a:t>MT Code § 70-16-204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“Trees whose trunks stand partly on the land of two or more coterminous owners belong to them in common.”</a:t>
            </a:r>
          </a:p>
        </p:txBody>
      </p:sp>
    </p:spTree>
    <p:extLst>
      <p:ext uri="{BB962C8B-B14F-4D97-AF65-F5344CB8AC3E}">
        <p14:creationId xmlns:p14="http://schemas.microsoft.com/office/powerpoint/2010/main" val="108780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</p:spTree>
    <p:extLst>
      <p:ext uri="{BB962C8B-B14F-4D97-AF65-F5344CB8AC3E}">
        <p14:creationId xmlns:p14="http://schemas.microsoft.com/office/powerpoint/2010/main" val="32320016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103472" cy="2368551"/>
          </a:xfrm>
        </p:spPr>
        <p:txBody>
          <a:bodyPr>
            <a:normAutofit/>
          </a:bodyPr>
          <a:lstStyle/>
          <a:p>
            <a:r>
              <a:rPr lang="en-US" i="1" dirty="0"/>
              <a:t>Dubois v. Beaver				</a:t>
            </a:r>
            <a:r>
              <a:rPr lang="en-US" dirty="0"/>
              <a:t>(1862) </a:t>
            </a:r>
            <a:r>
              <a:rPr lang="en-US" b="1" dirty="0"/>
              <a:t>NY</a:t>
            </a:r>
            <a:r>
              <a:rPr lang="en-US" dirty="0"/>
              <a:t>:  	presume co-owned</a:t>
            </a:r>
          </a:p>
        </p:txBody>
      </p:sp>
    </p:spTree>
    <p:extLst>
      <p:ext uri="{BB962C8B-B14F-4D97-AF65-F5344CB8AC3E}">
        <p14:creationId xmlns:p14="http://schemas.microsoft.com/office/powerpoint/2010/main" val="19835691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103472" cy="2368551"/>
          </a:xfrm>
        </p:spPr>
        <p:txBody>
          <a:bodyPr>
            <a:normAutofit/>
          </a:bodyPr>
          <a:lstStyle/>
          <a:p>
            <a:r>
              <a:rPr lang="en-US" i="1" dirty="0"/>
              <a:t>Dubois v. Beaver				</a:t>
            </a:r>
            <a:r>
              <a:rPr lang="en-US" dirty="0"/>
              <a:t>(1862) </a:t>
            </a:r>
            <a:r>
              <a:rPr lang="en-US" b="1" dirty="0"/>
              <a:t>NY</a:t>
            </a:r>
            <a:r>
              <a:rPr lang="en-US" dirty="0"/>
              <a:t>:  	presume co-owned</a:t>
            </a:r>
          </a:p>
          <a:p>
            <a:r>
              <a:rPr lang="en-US" i="1" dirty="0"/>
              <a:t>Jack v. Successions of Albert	(</a:t>
            </a:r>
            <a:r>
              <a:rPr lang="en-US" dirty="0"/>
              <a:t>2018) </a:t>
            </a:r>
            <a:r>
              <a:rPr lang="en-US" b="1" dirty="0"/>
              <a:t>LA</a:t>
            </a:r>
            <a:r>
              <a:rPr lang="en-US" dirty="0"/>
              <a:t>:	presume co-owned</a:t>
            </a:r>
          </a:p>
        </p:txBody>
      </p:sp>
    </p:spTree>
    <p:extLst>
      <p:ext uri="{BB962C8B-B14F-4D97-AF65-F5344CB8AC3E}">
        <p14:creationId xmlns:p14="http://schemas.microsoft.com/office/powerpoint/2010/main" val="266474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36CE-32A1-90D5-9293-3085F114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FFC2-9FF7-50E7-691F-AC597D41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217417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Possess</a:t>
            </a:r>
          </a:p>
          <a:p>
            <a:r>
              <a:rPr lang="en-US" sz="2800" dirty="0"/>
              <a:t>Control</a:t>
            </a:r>
          </a:p>
          <a:p>
            <a:r>
              <a:rPr lang="en-US" sz="2800" dirty="0"/>
              <a:t>Exclude</a:t>
            </a:r>
          </a:p>
          <a:p>
            <a:r>
              <a:rPr lang="en-US" sz="2800" dirty="0"/>
              <a:t>Enjoy</a:t>
            </a:r>
          </a:p>
          <a:p>
            <a:r>
              <a:rPr lang="en-US" sz="2800" dirty="0"/>
              <a:t>Alienate</a:t>
            </a:r>
          </a:p>
          <a:p>
            <a:r>
              <a:rPr lang="en-US" sz="2800" dirty="0"/>
              <a:t>Destroy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45EC33-4849-85CB-F8CB-B60F907E96F9}"/>
              </a:ext>
            </a:extLst>
          </p:cNvPr>
          <p:cNvSpPr txBox="1">
            <a:spLocks/>
          </p:cNvSpPr>
          <p:nvPr/>
        </p:nvSpPr>
        <p:spPr>
          <a:xfrm>
            <a:off x="3029623" y="2603500"/>
            <a:ext cx="21741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0E80EE43-9CA7-CDC7-A05E-99F047A4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9127" y="2536816"/>
            <a:ext cx="390617" cy="630291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1183C7F-4F10-7F6B-48F6-1806C204F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113854"/>
            <a:ext cx="390617" cy="630291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20830CB-1266-028C-2F7F-2283B647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4" y="3648017"/>
            <a:ext cx="390617" cy="630291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75650734-952A-E362-F3BD-3BB062465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811" y="4225055"/>
            <a:ext cx="390617" cy="630291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EE002B15-ECB2-0254-8B81-3C687928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3" y="4759218"/>
            <a:ext cx="390617" cy="630291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649E3A9A-6344-4D3F-F998-DB48DAA83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493" y="5269572"/>
            <a:ext cx="390617" cy="6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44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103472" cy="2368551"/>
          </a:xfrm>
        </p:spPr>
        <p:txBody>
          <a:bodyPr>
            <a:normAutofit/>
          </a:bodyPr>
          <a:lstStyle/>
          <a:p>
            <a:r>
              <a:rPr lang="en-US" i="1" dirty="0"/>
              <a:t>Dubois v. Beaver				</a:t>
            </a:r>
            <a:r>
              <a:rPr lang="en-US" dirty="0"/>
              <a:t>(1862) </a:t>
            </a:r>
            <a:r>
              <a:rPr lang="en-US" b="1" dirty="0"/>
              <a:t>NY</a:t>
            </a:r>
            <a:r>
              <a:rPr lang="en-US" dirty="0"/>
              <a:t>:  	presume co-owned</a:t>
            </a:r>
          </a:p>
          <a:p>
            <a:r>
              <a:rPr lang="en-US" i="1" dirty="0"/>
              <a:t>Jack v. Successions of Albert	(</a:t>
            </a:r>
            <a:r>
              <a:rPr lang="en-US" dirty="0"/>
              <a:t>2018) </a:t>
            </a:r>
            <a:r>
              <a:rPr lang="en-US" b="1" dirty="0"/>
              <a:t>LA</a:t>
            </a:r>
            <a:r>
              <a:rPr lang="en-US" dirty="0"/>
              <a:t>:	presume co-owned</a:t>
            </a:r>
          </a:p>
          <a:p>
            <a:r>
              <a:rPr lang="en-US" i="1" dirty="0"/>
              <a:t>Vanderpool v. Hart			</a:t>
            </a:r>
            <a:r>
              <a:rPr lang="en-US" dirty="0"/>
              <a:t>(2022) </a:t>
            </a:r>
            <a:r>
              <a:rPr lang="en-US" b="1" dirty="0"/>
              <a:t>MI</a:t>
            </a:r>
            <a:r>
              <a:rPr lang="en-US" dirty="0"/>
              <a:t>: 	presume NOT co-owned until </a:t>
            </a:r>
            <a:br>
              <a:rPr lang="en-US" dirty="0"/>
            </a:br>
            <a:r>
              <a:rPr lang="en-US" dirty="0"/>
              <a:t>											property line is proven</a:t>
            </a:r>
          </a:p>
        </p:txBody>
      </p:sp>
    </p:spTree>
    <p:extLst>
      <p:ext uri="{BB962C8B-B14F-4D97-AF65-F5344CB8AC3E}">
        <p14:creationId xmlns:p14="http://schemas.microsoft.com/office/powerpoint/2010/main" val="9321380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A4739-2AC6-7EF7-17DE-96F41DA6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0" y="2895388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07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5541121" cy="2368551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dirty="0"/>
              <a:t>Plaintiff’s burden to prove trunk is on property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A4739-2AC6-7EF7-17DE-96F41DA6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0" y="2895388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65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5541121" cy="2368551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dirty="0"/>
              <a:t>Plaintiff’s burden to prove trunk is on property 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5DC64-9A23-367D-8812-3D2466EBACC6}"/>
              </a:ext>
            </a:extLst>
          </p:cNvPr>
          <p:cNvCxnSpPr>
            <a:cxnSpLocks/>
          </p:cNvCxnSpPr>
          <p:nvPr/>
        </p:nvCxnSpPr>
        <p:spPr>
          <a:xfrm flipV="1">
            <a:off x="9589770" y="3731895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EA4739-2AC6-7EF7-17DE-96F41DA6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0" y="2895388"/>
            <a:ext cx="1820533" cy="1753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FB33F-1974-95BD-DB35-8DCA3E559959}"/>
              </a:ext>
            </a:extLst>
          </p:cNvPr>
          <p:cNvSpPr txBox="1"/>
          <p:nvPr/>
        </p:nvSpPr>
        <p:spPr>
          <a:xfrm>
            <a:off x="8711170" y="5611909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 Burden of Proof</a:t>
            </a:r>
          </a:p>
        </p:txBody>
      </p:sp>
    </p:spTree>
    <p:extLst>
      <p:ext uri="{BB962C8B-B14F-4D97-AF65-F5344CB8AC3E}">
        <p14:creationId xmlns:p14="http://schemas.microsoft.com/office/powerpoint/2010/main" val="18058386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5541121" cy="2368551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dirty="0"/>
              <a:t>Plaintiff’s burden to prove trunk is on property line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u="sng" dirty="0"/>
              <a:t>Presume</a:t>
            </a:r>
            <a:r>
              <a:rPr lang="en-US" sz="2000" dirty="0"/>
              <a:t> co-owned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5DC64-9A23-367D-8812-3D2466EBACC6}"/>
              </a:ext>
            </a:extLst>
          </p:cNvPr>
          <p:cNvCxnSpPr>
            <a:cxnSpLocks/>
          </p:cNvCxnSpPr>
          <p:nvPr/>
        </p:nvCxnSpPr>
        <p:spPr>
          <a:xfrm flipV="1">
            <a:off x="9589770" y="3731895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EA4739-2AC6-7EF7-17DE-96F41DA6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0" y="2895388"/>
            <a:ext cx="1820533" cy="1753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65C9D-C0E7-EB3B-EB00-87D93BF86511}"/>
              </a:ext>
            </a:extLst>
          </p:cNvPr>
          <p:cNvSpPr txBox="1"/>
          <p:nvPr/>
        </p:nvSpPr>
        <p:spPr>
          <a:xfrm>
            <a:off x="8711170" y="5611909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 Burden of Proof</a:t>
            </a:r>
          </a:p>
        </p:txBody>
      </p:sp>
    </p:spTree>
    <p:extLst>
      <p:ext uri="{BB962C8B-B14F-4D97-AF65-F5344CB8AC3E}">
        <p14:creationId xmlns:p14="http://schemas.microsoft.com/office/powerpoint/2010/main" val="22856577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5541121" cy="2368551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dirty="0"/>
              <a:t>Plaintiff’s burden to prove trunk is on property line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u="sng" dirty="0"/>
              <a:t>Presume</a:t>
            </a:r>
            <a:r>
              <a:rPr lang="en-US" sz="2000" dirty="0"/>
              <a:t> co-owned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dirty="0"/>
              <a:t>Co-ownership </a:t>
            </a:r>
            <a:r>
              <a:rPr lang="en-US" sz="2000" u="sng" dirty="0"/>
              <a:t>opponent</a:t>
            </a:r>
            <a:r>
              <a:rPr lang="en-US" sz="2000" dirty="0"/>
              <a:t>’s burden to prove </a:t>
            </a:r>
            <a:r>
              <a:rPr lang="en-US" sz="2000" u="sng" dirty="0"/>
              <a:t>sole</a:t>
            </a:r>
            <a:r>
              <a:rPr lang="en-US" sz="2000" dirty="0"/>
              <a:t>-ownership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5DC64-9A23-367D-8812-3D2466EBACC6}"/>
              </a:ext>
            </a:extLst>
          </p:cNvPr>
          <p:cNvCxnSpPr>
            <a:cxnSpLocks/>
          </p:cNvCxnSpPr>
          <p:nvPr/>
        </p:nvCxnSpPr>
        <p:spPr>
          <a:xfrm flipV="1">
            <a:off x="9589770" y="3731895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EA4739-2AC6-7EF7-17DE-96F41DA6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0" y="2895388"/>
            <a:ext cx="1820533" cy="1753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65C9D-C0E7-EB3B-EB00-87D93BF86511}"/>
              </a:ext>
            </a:extLst>
          </p:cNvPr>
          <p:cNvSpPr txBox="1"/>
          <p:nvPr/>
        </p:nvSpPr>
        <p:spPr>
          <a:xfrm>
            <a:off x="8711170" y="5611909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 Burden of Proof</a:t>
            </a:r>
          </a:p>
        </p:txBody>
      </p:sp>
    </p:spTree>
    <p:extLst>
      <p:ext uri="{BB962C8B-B14F-4D97-AF65-F5344CB8AC3E}">
        <p14:creationId xmlns:p14="http://schemas.microsoft.com/office/powerpoint/2010/main" val="42735243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5686-D404-0497-47F3-5DFB5A9F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E611-3546-F798-D8FE-F49E8C1E5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5541121" cy="2368551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dirty="0"/>
              <a:t>Plaintiff’s burden to prove trunk is on property line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u="sng" dirty="0"/>
              <a:t>Presume</a:t>
            </a:r>
            <a:r>
              <a:rPr lang="en-US" sz="2000" dirty="0"/>
              <a:t> co-owned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000" dirty="0"/>
              <a:t>Co-ownership </a:t>
            </a:r>
            <a:r>
              <a:rPr lang="en-US" sz="2000" u="sng" dirty="0"/>
              <a:t>opponent</a:t>
            </a:r>
            <a:r>
              <a:rPr lang="en-US" sz="2000" dirty="0"/>
              <a:t>’s burden to prove </a:t>
            </a:r>
            <a:r>
              <a:rPr lang="en-US" sz="2000" u="sng" dirty="0"/>
              <a:t>sole</a:t>
            </a:r>
            <a:r>
              <a:rPr lang="en-US" sz="2000" dirty="0"/>
              <a:t>-ownership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5DC64-9A23-367D-8812-3D2466EBACC6}"/>
              </a:ext>
            </a:extLst>
          </p:cNvPr>
          <p:cNvCxnSpPr>
            <a:cxnSpLocks/>
          </p:cNvCxnSpPr>
          <p:nvPr/>
        </p:nvCxnSpPr>
        <p:spPr>
          <a:xfrm flipV="1">
            <a:off x="9589770" y="3731895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4EA4739-2AC6-7EF7-17DE-96F41DA6A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0" y="2895388"/>
            <a:ext cx="1820533" cy="1753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765C9D-C0E7-EB3B-EB00-87D93BF86511}"/>
              </a:ext>
            </a:extLst>
          </p:cNvPr>
          <p:cNvSpPr txBox="1"/>
          <p:nvPr/>
        </p:nvSpPr>
        <p:spPr>
          <a:xfrm>
            <a:off x="8711170" y="5611909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 Burden of Proof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E239CE-95FF-1E57-38CC-A5F5B23CB968}"/>
              </a:ext>
            </a:extLst>
          </p:cNvPr>
          <p:cNvCxnSpPr>
            <a:cxnSpLocks/>
          </p:cNvCxnSpPr>
          <p:nvPr/>
        </p:nvCxnSpPr>
        <p:spPr>
          <a:xfrm flipV="1">
            <a:off x="9498976" y="2533650"/>
            <a:ext cx="0" cy="56945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5D5CAE-2058-DD6A-930F-EA3F758A3A51}"/>
              </a:ext>
            </a:extLst>
          </p:cNvPr>
          <p:cNvCxnSpPr>
            <a:cxnSpLocks/>
          </p:cNvCxnSpPr>
          <p:nvPr/>
        </p:nvCxnSpPr>
        <p:spPr>
          <a:xfrm flipV="1">
            <a:off x="9539627" y="4648200"/>
            <a:ext cx="0" cy="56945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0ADB45-8811-4753-BCFE-0901C5A5680C}"/>
              </a:ext>
            </a:extLst>
          </p:cNvPr>
          <p:cNvSpPr txBox="1"/>
          <p:nvPr/>
        </p:nvSpPr>
        <p:spPr>
          <a:xfrm>
            <a:off x="6597220" y="2507744"/>
            <a:ext cx="2901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Co-ownership opponent</a:t>
            </a:r>
          </a:p>
          <a:p>
            <a:r>
              <a:rPr lang="en-US" b="1" dirty="0">
                <a:solidFill>
                  <a:srgbClr val="92D050"/>
                </a:solidFill>
              </a:rPr>
              <a:t>Burden of Proof</a:t>
            </a:r>
          </a:p>
        </p:txBody>
      </p:sp>
    </p:spTree>
    <p:extLst>
      <p:ext uri="{BB962C8B-B14F-4D97-AF65-F5344CB8AC3E}">
        <p14:creationId xmlns:p14="http://schemas.microsoft.com/office/powerpoint/2010/main" val="30614624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D9BEA2-B068-13F1-A8AA-32D4824618BB}"/>
              </a:ext>
            </a:extLst>
          </p:cNvPr>
          <p:cNvCxnSpPr>
            <a:cxnSpLocks/>
          </p:cNvCxnSpPr>
          <p:nvPr/>
        </p:nvCxnSpPr>
        <p:spPr>
          <a:xfrm flipV="1">
            <a:off x="10626483" y="3714235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4F7D76-31F4-B860-4DAE-009228037E3D}"/>
              </a:ext>
            </a:extLst>
          </p:cNvPr>
          <p:cNvCxnSpPr>
            <a:cxnSpLocks/>
          </p:cNvCxnSpPr>
          <p:nvPr/>
        </p:nvCxnSpPr>
        <p:spPr>
          <a:xfrm flipV="1">
            <a:off x="8250873" y="3643963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C438-5485-4001-6D23-C2854701F3C3}"/>
              </a:ext>
            </a:extLst>
          </p:cNvPr>
          <p:cNvCxnSpPr>
            <a:cxnSpLocks/>
          </p:cNvCxnSpPr>
          <p:nvPr/>
        </p:nvCxnSpPr>
        <p:spPr>
          <a:xfrm flipV="1">
            <a:off x="5685892" y="3643963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E59D4-2257-773F-0EFF-17D0EF9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5" y="2807456"/>
            <a:ext cx="1820533" cy="1753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471B1-7A5B-16FB-E884-8E68739C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13" y="2807456"/>
            <a:ext cx="1820533" cy="1753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3DA35-D186-2170-19DC-6F42F5E5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03" y="2807456"/>
            <a:ext cx="1820533" cy="17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352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093714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Absolute</a:t>
            </a:r>
          </a:p>
          <a:p>
            <a:r>
              <a:rPr lang="en-US" sz="2400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D9BEA2-B068-13F1-A8AA-32D4824618BB}"/>
              </a:ext>
            </a:extLst>
          </p:cNvPr>
          <p:cNvCxnSpPr>
            <a:cxnSpLocks/>
          </p:cNvCxnSpPr>
          <p:nvPr/>
        </p:nvCxnSpPr>
        <p:spPr>
          <a:xfrm flipV="1">
            <a:off x="10626483" y="3714235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4F7D76-31F4-B860-4DAE-009228037E3D}"/>
              </a:ext>
            </a:extLst>
          </p:cNvPr>
          <p:cNvCxnSpPr>
            <a:cxnSpLocks/>
          </p:cNvCxnSpPr>
          <p:nvPr/>
        </p:nvCxnSpPr>
        <p:spPr>
          <a:xfrm flipV="1">
            <a:off x="8250873" y="3643963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C438-5485-4001-6D23-C2854701F3C3}"/>
              </a:ext>
            </a:extLst>
          </p:cNvPr>
          <p:cNvCxnSpPr>
            <a:cxnSpLocks/>
          </p:cNvCxnSpPr>
          <p:nvPr/>
        </p:nvCxnSpPr>
        <p:spPr>
          <a:xfrm flipV="1">
            <a:off x="5685892" y="3643963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E59D4-2257-773F-0EFF-17D0EF9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5" y="2807456"/>
            <a:ext cx="1820533" cy="1753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471B1-7A5B-16FB-E884-8E68739C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13" y="2807456"/>
            <a:ext cx="1820533" cy="1753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3DA35-D186-2170-19DC-6F42F5E5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03" y="2807456"/>
            <a:ext cx="1820533" cy="1753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DBC63-6C9C-CAC1-DC01-9F0891BF1691}"/>
              </a:ext>
            </a:extLst>
          </p:cNvPr>
          <p:cNvSpPr txBox="1"/>
          <p:nvPr/>
        </p:nvSpPr>
        <p:spPr>
          <a:xfrm>
            <a:off x="4519015" y="5515025"/>
            <a:ext cx="182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if planted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2F0AE-4AE4-40E1-9DBA-29F5C2E4AD38}"/>
              </a:ext>
            </a:extLst>
          </p:cNvPr>
          <p:cNvSpPr txBox="1"/>
          <p:nvPr/>
        </p:nvSpPr>
        <p:spPr>
          <a:xfrm>
            <a:off x="7295209" y="5515025"/>
            <a:ext cx="172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any part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0CB48-3F81-130D-532A-FB809137965E}"/>
              </a:ext>
            </a:extLst>
          </p:cNvPr>
          <p:cNvSpPr txBox="1"/>
          <p:nvPr/>
        </p:nvSpPr>
        <p:spPr>
          <a:xfrm>
            <a:off x="10486382" y="5515025"/>
            <a:ext cx="61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5326765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E1C1-304A-DC31-EEE9-8C73B6EC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973668"/>
            <a:ext cx="10813002" cy="706964"/>
          </a:xfrm>
        </p:spPr>
        <p:txBody>
          <a:bodyPr/>
          <a:lstStyle/>
          <a:p>
            <a:r>
              <a:rPr lang="en-US" dirty="0"/>
              <a:t>American Theories of Joint Ownership of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3C7F-34A3-5942-F35A-BA5C3EA9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093714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Absolute</a:t>
            </a:r>
          </a:p>
          <a:p>
            <a:r>
              <a:rPr lang="en-US" sz="2400" b="1" dirty="0"/>
              <a:t>Proportionate</a:t>
            </a:r>
          </a:p>
          <a:p>
            <a:r>
              <a:rPr lang="en-US" sz="2400" dirty="0"/>
              <a:t>Party Wall</a:t>
            </a:r>
          </a:p>
          <a:p>
            <a:r>
              <a:rPr lang="en-US" sz="2400" dirty="0"/>
              <a:t>Limited</a:t>
            </a:r>
          </a:p>
          <a:p>
            <a:r>
              <a:rPr lang="en-US" sz="2400" dirty="0"/>
              <a:t>Agreement</a:t>
            </a:r>
          </a:p>
          <a:p>
            <a:r>
              <a:rPr lang="en-US" sz="2400" dirty="0"/>
              <a:t>Statute</a:t>
            </a:r>
          </a:p>
          <a:p>
            <a:r>
              <a:rPr lang="en-US" sz="2400" dirty="0"/>
              <a:t>Presumption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D9BEA2-B068-13F1-A8AA-32D4824618BB}"/>
              </a:ext>
            </a:extLst>
          </p:cNvPr>
          <p:cNvCxnSpPr>
            <a:cxnSpLocks/>
          </p:cNvCxnSpPr>
          <p:nvPr/>
        </p:nvCxnSpPr>
        <p:spPr>
          <a:xfrm flipV="1">
            <a:off x="10626483" y="3714235"/>
            <a:ext cx="168286" cy="1666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4F7D76-31F4-B860-4DAE-009228037E3D}"/>
              </a:ext>
            </a:extLst>
          </p:cNvPr>
          <p:cNvCxnSpPr>
            <a:cxnSpLocks/>
          </p:cNvCxnSpPr>
          <p:nvPr/>
        </p:nvCxnSpPr>
        <p:spPr>
          <a:xfrm flipV="1">
            <a:off x="8250873" y="3643963"/>
            <a:ext cx="700071" cy="1744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0EC438-5485-4001-6D23-C2854701F3C3}"/>
              </a:ext>
            </a:extLst>
          </p:cNvPr>
          <p:cNvCxnSpPr>
            <a:cxnSpLocks/>
          </p:cNvCxnSpPr>
          <p:nvPr/>
        </p:nvCxnSpPr>
        <p:spPr>
          <a:xfrm flipV="1">
            <a:off x="5685892" y="3643963"/>
            <a:ext cx="1293574" cy="1681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5E59D4-2257-773F-0EFF-17D0EF9E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15" y="2807456"/>
            <a:ext cx="1820533" cy="1753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471B1-7A5B-16FB-E884-8E68739C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13" y="2807456"/>
            <a:ext cx="1820533" cy="1753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43DA35-D186-2170-19DC-6F42F5E5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03" y="2807456"/>
            <a:ext cx="1820533" cy="1753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DBC63-6C9C-CAC1-DC01-9F0891BF1691}"/>
              </a:ext>
            </a:extLst>
          </p:cNvPr>
          <p:cNvSpPr txBox="1"/>
          <p:nvPr/>
        </p:nvSpPr>
        <p:spPr>
          <a:xfrm>
            <a:off x="4519015" y="5515025"/>
            <a:ext cx="182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2F0AE-4AE4-40E1-9DBA-29F5C2E4AD38}"/>
              </a:ext>
            </a:extLst>
          </p:cNvPr>
          <p:cNvSpPr txBox="1"/>
          <p:nvPr/>
        </p:nvSpPr>
        <p:spPr>
          <a:xfrm>
            <a:off x="7200429" y="5515025"/>
            <a:ext cx="19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Yes, ~90%/10%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0CB48-3F81-130D-532A-FB809137965E}"/>
              </a:ext>
            </a:extLst>
          </p:cNvPr>
          <p:cNvSpPr txBox="1"/>
          <p:nvPr/>
        </p:nvSpPr>
        <p:spPr>
          <a:xfrm>
            <a:off x="9848850" y="5515025"/>
            <a:ext cx="174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Yes, 50%/50%</a:t>
            </a:r>
          </a:p>
          <a:p>
            <a:pPr algn="ctr"/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71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589</TotalTime>
  <Words>2700</Words>
  <Application>Microsoft Office PowerPoint</Application>
  <PresentationFormat>Widescreen</PresentationFormat>
  <Paragraphs>455</Paragraphs>
  <Slides>105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Arial</vt:lpstr>
      <vt:lpstr>Calibri</vt:lpstr>
      <vt:lpstr>Century Gothic</vt:lpstr>
      <vt:lpstr>Wingdings 3</vt:lpstr>
      <vt:lpstr>Ion Boardroom</vt:lpstr>
      <vt:lpstr>Who Owns a Boundary Tree?</vt:lpstr>
      <vt:lpstr>Who Owns a Boundary Tree?</vt:lpstr>
      <vt:lpstr>Property Ownership</vt:lpstr>
      <vt:lpstr>Property Ownership</vt:lpstr>
      <vt:lpstr>Property Ownership</vt:lpstr>
      <vt:lpstr>Property Ownership</vt:lpstr>
      <vt:lpstr>Property Ownership</vt:lpstr>
      <vt:lpstr>Property Ownership</vt:lpstr>
      <vt:lpstr>Property Ownership</vt:lpstr>
      <vt:lpstr>Co-Ownership</vt:lpstr>
      <vt:lpstr>Co-Ownership</vt:lpstr>
      <vt:lpstr>Co-Ownership</vt:lpstr>
      <vt:lpstr>Co-Ownership</vt:lpstr>
      <vt:lpstr>Co-Ownership</vt:lpstr>
      <vt:lpstr>Co-Ownership</vt:lpstr>
      <vt:lpstr>Co-Ownership</vt:lpstr>
      <vt:lpstr>Co-Ownership</vt:lpstr>
      <vt:lpstr>Tree Ownership Generally</vt:lpstr>
      <vt:lpstr>Tree Ownership Generally</vt:lpstr>
      <vt:lpstr>Tree Ownership Generally</vt:lpstr>
      <vt:lpstr>Tree Ownership Generally</vt:lpstr>
      <vt:lpstr>Tree Ownership Generally</vt:lpstr>
      <vt:lpstr>Boundary Trees</vt:lpstr>
      <vt:lpstr>Boundary Trees</vt:lpstr>
      <vt:lpstr>Boundary Trees</vt:lpstr>
      <vt:lpstr>Boundary Trees</vt:lpstr>
      <vt:lpstr>Boundary Trees</vt:lpstr>
      <vt:lpstr>Boundary Trees</vt:lpstr>
      <vt:lpstr>Boundary Trees</vt:lpstr>
      <vt:lpstr>Boundary Trees</vt:lpstr>
      <vt:lpstr>Case Law Research</vt:lpstr>
      <vt:lpstr>Early Theories of Joint Ownership of Trees</vt:lpstr>
      <vt:lpstr>Early Theories of Joint Ownership of Trees</vt:lpstr>
      <vt:lpstr>Early Theories of Joint Ownership of Trees</vt:lpstr>
      <vt:lpstr>Early Theories of Joint Ownership of Trees</vt:lpstr>
      <vt:lpstr>Early Theories of Joint Ownership of Trees</vt:lpstr>
      <vt:lpstr>Early Theories of Joint Ownership of Trees</vt:lpstr>
      <vt:lpstr>Early Theories of Joint Ownership of Trees</vt:lpstr>
      <vt:lpstr>American Theories of Joint Ownership of Trees</vt:lpstr>
      <vt:lpstr>Absolute</vt:lpstr>
      <vt:lpstr>Absolute</vt:lpstr>
      <vt:lpstr>Absolute</vt:lpstr>
      <vt:lpstr>Absolute</vt:lpstr>
      <vt:lpstr>Absolute</vt:lpstr>
      <vt:lpstr>Absolute</vt:lpstr>
      <vt:lpstr>Absolute</vt:lpstr>
      <vt:lpstr>Absolute</vt:lpstr>
      <vt:lpstr>Absolute</vt:lpstr>
      <vt:lpstr>Absolute</vt:lpstr>
      <vt:lpstr>Absolute</vt:lpstr>
      <vt:lpstr>Proportionate</vt:lpstr>
      <vt:lpstr>Proportionate</vt:lpstr>
      <vt:lpstr>Proportionate</vt:lpstr>
      <vt:lpstr>Proportionate</vt:lpstr>
      <vt:lpstr>Proportionate</vt:lpstr>
      <vt:lpstr>Proportionate</vt:lpstr>
      <vt:lpstr>Proportionate</vt:lpstr>
      <vt:lpstr>Party Wall</vt:lpstr>
      <vt:lpstr>Party Wall</vt:lpstr>
      <vt:lpstr>Party Wall</vt:lpstr>
      <vt:lpstr>Party Wall</vt:lpstr>
      <vt:lpstr>Party Wall</vt:lpstr>
      <vt:lpstr>Party Wall</vt:lpstr>
      <vt:lpstr>Party Wall</vt:lpstr>
      <vt:lpstr>Party Wall</vt:lpstr>
      <vt:lpstr>Limited</vt:lpstr>
      <vt:lpstr>Limited</vt:lpstr>
      <vt:lpstr>Limited</vt:lpstr>
      <vt:lpstr>Limited</vt:lpstr>
      <vt:lpstr>Limited</vt:lpstr>
      <vt:lpstr>Limited</vt:lpstr>
      <vt:lpstr>Limited</vt:lpstr>
      <vt:lpstr>Limited</vt:lpstr>
      <vt:lpstr>Limited</vt:lpstr>
      <vt:lpstr>Agreement</vt:lpstr>
      <vt:lpstr>Agreement</vt:lpstr>
      <vt:lpstr>Agreement</vt:lpstr>
      <vt:lpstr>Agreement</vt:lpstr>
      <vt:lpstr>Agreement</vt:lpstr>
      <vt:lpstr>Agreement</vt:lpstr>
      <vt:lpstr>Agreement</vt:lpstr>
      <vt:lpstr>Agreement</vt:lpstr>
      <vt:lpstr>Agreement</vt:lpstr>
      <vt:lpstr>Agreement</vt:lpstr>
      <vt:lpstr>Statute</vt:lpstr>
      <vt:lpstr>Statute</vt:lpstr>
      <vt:lpstr>Presumption</vt:lpstr>
      <vt:lpstr>Presumption</vt:lpstr>
      <vt:lpstr>Presumption</vt:lpstr>
      <vt:lpstr>Presumption</vt:lpstr>
      <vt:lpstr>Presumption</vt:lpstr>
      <vt:lpstr>Presumption</vt:lpstr>
      <vt:lpstr>Presumption</vt:lpstr>
      <vt:lpstr>Presumption</vt:lpstr>
      <vt:lpstr>Presumption</vt:lpstr>
      <vt:lpstr>Presumption</vt:lpstr>
      <vt:lpstr>American Theories of Joint Ownership of Trees</vt:lpstr>
      <vt:lpstr>American Theories of Joint Ownership of Trees</vt:lpstr>
      <vt:lpstr>American Theories of Joint Ownership of Trees</vt:lpstr>
      <vt:lpstr>American Theories of Joint Ownership of Trees</vt:lpstr>
      <vt:lpstr>American Theories of Joint Ownership of Trees</vt:lpstr>
      <vt:lpstr>American Theories of Joint Ownership of Trees</vt:lpstr>
      <vt:lpstr>American Theories of Joint Ownership of Trees</vt:lpstr>
      <vt:lpstr>American Theories of Joint Ownership of Trees</vt:lpstr>
      <vt:lpstr>Who Owns a Boundary Tree?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Owns a Boundary Tree?</dc:title>
  <dc:creator>James Komen</dc:creator>
  <cp:lastModifiedBy>Reviewer 1</cp:lastModifiedBy>
  <cp:revision>33</cp:revision>
  <dcterms:created xsi:type="dcterms:W3CDTF">2023-03-12T23:17:40Z</dcterms:created>
  <dcterms:modified xsi:type="dcterms:W3CDTF">2023-05-26T02:45:24Z</dcterms:modified>
</cp:coreProperties>
</file>