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notesMasterIdLst>
    <p:notesMasterId r:id="rId61"/>
  </p:notesMasterIdLst>
  <p:sldIdLst>
    <p:sldId id="256" r:id="rId2"/>
    <p:sldId id="495" r:id="rId3"/>
    <p:sldId id="481" r:id="rId4"/>
    <p:sldId id="482" r:id="rId5"/>
    <p:sldId id="484" r:id="rId6"/>
    <p:sldId id="483" r:id="rId7"/>
    <p:sldId id="381" r:id="rId8"/>
    <p:sldId id="487" r:id="rId9"/>
    <p:sldId id="489" r:id="rId10"/>
    <p:sldId id="488" r:id="rId11"/>
    <p:sldId id="485" r:id="rId12"/>
    <p:sldId id="490" r:id="rId13"/>
    <p:sldId id="491" r:id="rId14"/>
    <p:sldId id="493" r:id="rId15"/>
    <p:sldId id="486" r:id="rId16"/>
    <p:sldId id="494" r:id="rId17"/>
    <p:sldId id="496" r:id="rId18"/>
    <p:sldId id="497" r:id="rId19"/>
    <p:sldId id="498" r:id="rId20"/>
    <p:sldId id="499" r:id="rId21"/>
    <p:sldId id="500" r:id="rId22"/>
    <p:sldId id="501" r:id="rId23"/>
    <p:sldId id="503" r:id="rId24"/>
    <p:sldId id="506" r:id="rId25"/>
    <p:sldId id="505" r:id="rId26"/>
    <p:sldId id="504" r:id="rId27"/>
    <p:sldId id="502" r:id="rId28"/>
    <p:sldId id="507" r:id="rId29"/>
    <p:sldId id="510" r:id="rId30"/>
    <p:sldId id="509" r:id="rId31"/>
    <p:sldId id="522" r:id="rId32"/>
    <p:sldId id="511" r:id="rId33"/>
    <p:sldId id="517" r:id="rId34"/>
    <p:sldId id="518" r:id="rId35"/>
    <p:sldId id="516" r:id="rId36"/>
    <p:sldId id="512" r:id="rId37"/>
    <p:sldId id="513" r:id="rId38"/>
    <p:sldId id="515" r:id="rId39"/>
    <p:sldId id="514" r:id="rId40"/>
    <p:sldId id="508" r:id="rId41"/>
    <p:sldId id="425" r:id="rId42"/>
    <p:sldId id="478" r:id="rId43"/>
    <p:sldId id="479" r:id="rId44"/>
    <p:sldId id="459" r:id="rId45"/>
    <p:sldId id="468" r:id="rId46"/>
    <p:sldId id="386" r:id="rId47"/>
    <p:sldId id="388" r:id="rId48"/>
    <p:sldId id="471" r:id="rId49"/>
    <p:sldId id="469" r:id="rId50"/>
    <p:sldId id="473" r:id="rId51"/>
    <p:sldId id="470" r:id="rId52"/>
    <p:sldId id="475" r:id="rId53"/>
    <p:sldId id="476" r:id="rId54"/>
    <p:sldId id="474" r:id="rId55"/>
    <p:sldId id="423" r:id="rId56"/>
    <p:sldId id="521" r:id="rId57"/>
    <p:sldId id="520" r:id="rId58"/>
    <p:sldId id="519" r:id="rId59"/>
    <p:sldId id="47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F04D80-0D7C-4B74-A81A-EDB79C334C29}">
          <p14:sldIdLst>
            <p14:sldId id="256"/>
            <p14:sldId id="495"/>
            <p14:sldId id="481"/>
            <p14:sldId id="482"/>
            <p14:sldId id="484"/>
            <p14:sldId id="483"/>
            <p14:sldId id="381"/>
            <p14:sldId id="487"/>
            <p14:sldId id="489"/>
            <p14:sldId id="488"/>
            <p14:sldId id="485"/>
            <p14:sldId id="490"/>
            <p14:sldId id="491"/>
            <p14:sldId id="493"/>
            <p14:sldId id="486"/>
            <p14:sldId id="494"/>
            <p14:sldId id="496"/>
            <p14:sldId id="497"/>
            <p14:sldId id="498"/>
            <p14:sldId id="499"/>
            <p14:sldId id="500"/>
            <p14:sldId id="501"/>
            <p14:sldId id="503"/>
            <p14:sldId id="506"/>
            <p14:sldId id="505"/>
            <p14:sldId id="504"/>
            <p14:sldId id="502"/>
            <p14:sldId id="507"/>
            <p14:sldId id="510"/>
            <p14:sldId id="509"/>
            <p14:sldId id="522"/>
            <p14:sldId id="511"/>
            <p14:sldId id="517"/>
            <p14:sldId id="518"/>
            <p14:sldId id="516"/>
            <p14:sldId id="512"/>
            <p14:sldId id="513"/>
            <p14:sldId id="515"/>
            <p14:sldId id="514"/>
            <p14:sldId id="508"/>
            <p14:sldId id="425"/>
            <p14:sldId id="478"/>
            <p14:sldId id="479"/>
            <p14:sldId id="459"/>
            <p14:sldId id="468"/>
            <p14:sldId id="386"/>
            <p14:sldId id="388"/>
            <p14:sldId id="471"/>
            <p14:sldId id="469"/>
            <p14:sldId id="473"/>
            <p14:sldId id="470"/>
            <p14:sldId id="475"/>
            <p14:sldId id="476"/>
            <p14:sldId id="474"/>
            <p14:sldId id="423"/>
            <p14:sldId id="521"/>
            <p14:sldId id="520"/>
            <p14:sldId id="519"/>
            <p14:sldId id="4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9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3396" autoAdjust="0"/>
  </p:normalViewPr>
  <p:slideViewPr>
    <p:cSldViewPr snapToGrid="0">
      <p:cViewPr varScale="1">
        <p:scale>
          <a:sx n="72" d="100"/>
          <a:sy n="72" d="100"/>
        </p:scale>
        <p:origin x="10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28BC4-ADCC-4BC7-944F-C34D2F7A051C}" type="datetimeFigureOut">
              <a:rPr lang="en-US" smtClean="0"/>
              <a:t>4/26/2024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55452-F542-491B-BA5C-F349F2386F54}" type="slidenum">
              <a:rPr lang="en-US" smtClean="0"/>
              <a:t>‹#›</a:t>
            </a:fld>
            <a:endParaRPr lang="en-US" dirty="0"/>
          </a:p>
        </p:txBody>
      </p:sp>
    </p:spTree>
    <p:extLst>
      <p:ext uri="{BB962C8B-B14F-4D97-AF65-F5344CB8AC3E}">
        <p14:creationId xmlns:p14="http://schemas.microsoft.com/office/powerpoint/2010/main" val="268107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Mikol</a:t>
            </a:r>
            <a:r>
              <a:rPr lang="en-US" dirty="0"/>
              <a:t> (developer) v. Xen </a:t>
            </a:r>
            <a:r>
              <a:rPr lang="en-US" dirty="0" err="1"/>
              <a:t>Vlahopoulos</a:t>
            </a:r>
            <a:r>
              <a:rPr lang="en-US" dirty="0"/>
              <a:t> (summer homesite owner)</a:t>
            </a:r>
          </a:p>
          <a:p>
            <a:r>
              <a:rPr lang="en-US" dirty="0"/>
              <a:t>Payson, AZ</a:t>
            </a:r>
          </a:p>
        </p:txBody>
      </p:sp>
      <p:sp>
        <p:nvSpPr>
          <p:cNvPr id="4" name="Slide Number Placeholder 3"/>
          <p:cNvSpPr>
            <a:spLocks noGrp="1"/>
          </p:cNvSpPr>
          <p:nvPr>
            <p:ph type="sldNum" sz="quarter" idx="5"/>
          </p:nvPr>
        </p:nvSpPr>
        <p:spPr/>
        <p:txBody>
          <a:bodyPr/>
          <a:lstStyle/>
          <a:p>
            <a:fld id="{CF155452-F542-491B-BA5C-F349F2386F54}" type="slidenum">
              <a:rPr lang="en-US" smtClean="0"/>
              <a:t>2</a:t>
            </a:fld>
            <a:endParaRPr lang="en-US" dirty="0"/>
          </a:p>
        </p:txBody>
      </p:sp>
    </p:spTree>
    <p:extLst>
      <p:ext uri="{BB962C8B-B14F-4D97-AF65-F5344CB8AC3E}">
        <p14:creationId xmlns:p14="http://schemas.microsoft.com/office/powerpoint/2010/main" val="64289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11</a:t>
            </a:fld>
            <a:endParaRPr lang="en-US"/>
          </a:p>
        </p:txBody>
      </p:sp>
    </p:spTree>
    <p:extLst>
      <p:ext uri="{BB962C8B-B14F-4D97-AF65-F5344CB8AC3E}">
        <p14:creationId xmlns:p14="http://schemas.microsoft.com/office/powerpoint/2010/main" val="419789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15</a:t>
            </a:fld>
            <a:endParaRPr lang="en-US"/>
          </a:p>
        </p:txBody>
      </p:sp>
    </p:spTree>
    <p:extLst>
      <p:ext uri="{BB962C8B-B14F-4D97-AF65-F5344CB8AC3E}">
        <p14:creationId xmlns:p14="http://schemas.microsoft.com/office/powerpoint/2010/main" val="178115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16</a:t>
            </a:fld>
            <a:endParaRPr lang="en-US"/>
          </a:p>
        </p:txBody>
      </p:sp>
    </p:spTree>
    <p:extLst>
      <p:ext uri="{BB962C8B-B14F-4D97-AF65-F5344CB8AC3E}">
        <p14:creationId xmlns:p14="http://schemas.microsoft.com/office/powerpoint/2010/main" val="182528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Henninger (landowner) v. Dunn (bulldozer)</a:t>
            </a:r>
          </a:p>
          <a:p>
            <a:r>
              <a:rPr lang="en-US" dirty="0"/>
              <a:t>Santa Clara County, CA</a:t>
            </a:r>
          </a:p>
        </p:txBody>
      </p:sp>
      <p:sp>
        <p:nvSpPr>
          <p:cNvPr id="4" name="Slide Number Placeholder 3"/>
          <p:cNvSpPr>
            <a:spLocks noGrp="1"/>
          </p:cNvSpPr>
          <p:nvPr>
            <p:ph type="sldNum" sz="quarter" idx="5"/>
          </p:nvPr>
        </p:nvSpPr>
        <p:spPr/>
        <p:txBody>
          <a:bodyPr/>
          <a:lstStyle/>
          <a:p>
            <a:fld id="{CF155452-F542-491B-BA5C-F349F2386F54}" type="slidenum">
              <a:rPr lang="en-US" smtClean="0"/>
              <a:t>17</a:t>
            </a:fld>
            <a:endParaRPr lang="en-US" dirty="0"/>
          </a:p>
        </p:txBody>
      </p:sp>
    </p:spTree>
    <p:extLst>
      <p:ext uri="{BB962C8B-B14F-4D97-AF65-F5344CB8AC3E}">
        <p14:creationId xmlns:p14="http://schemas.microsoft.com/office/powerpoint/2010/main" val="186083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Henninger (landowner) v. Dunn (bulldozer)</a:t>
            </a:r>
          </a:p>
        </p:txBody>
      </p:sp>
      <p:sp>
        <p:nvSpPr>
          <p:cNvPr id="4" name="Slide Number Placeholder 3"/>
          <p:cNvSpPr>
            <a:spLocks noGrp="1"/>
          </p:cNvSpPr>
          <p:nvPr>
            <p:ph type="sldNum" sz="quarter" idx="5"/>
          </p:nvPr>
        </p:nvSpPr>
        <p:spPr/>
        <p:txBody>
          <a:bodyPr/>
          <a:lstStyle/>
          <a:p>
            <a:fld id="{CF155452-F542-491B-BA5C-F349F2386F54}" type="slidenum">
              <a:rPr lang="en-US" smtClean="0"/>
              <a:t>18</a:t>
            </a:fld>
            <a:endParaRPr lang="en-US" dirty="0"/>
          </a:p>
        </p:txBody>
      </p:sp>
    </p:spTree>
    <p:extLst>
      <p:ext uri="{BB962C8B-B14F-4D97-AF65-F5344CB8AC3E}">
        <p14:creationId xmlns:p14="http://schemas.microsoft.com/office/powerpoint/2010/main" val="182919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Henninger (landowner) v. Dunn (bulldozer)</a:t>
            </a:r>
          </a:p>
        </p:txBody>
      </p:sp>
      <p:sp>
        <p:nvSpPr>
          <p:cNvPr id="4" name="Slide Number Placeholder 3"/>
          <p:cNvSpPr>
            <a:spLocks noGrp="1"/>
          </p:cNvSpPr>
          <p:nvPr>
            <p:ph type="sldNum" sz="quarter" idx="5"/>
          </p:nvPr>
        </p:nvSpPr>
        <p:spPr/>
        <p:txBody>
          <a:bodyPr/>
          <a:lstStyle/>
          <a:p>
            <a:fld id="{CF155452-F542-491B-BA5C-F349F2386F54}" type="slidenum">
              <a:rPr lang="en-US" smtClean="0"/>
              <a:t>19</a:t>
            </a:fld>
            <a:endParaRPr lang="en-US" dirty="0"/>
          </a:p>
        </p:txBody>
      </p:sp>
    </p:spTree>
    <p:extLst>
      <p:ext uri="{BB962C8B-B14F-4D97-AF65-F5344CB8AC3E}">
        <p14:creationId xmlns:p14="http://schemas.microsoft.com/office/powerpoint/2010/main" val="346897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Henninger (landowner) v. Dunn (bulldozer)</a:t>
            </a:r>
          </a:p>
        </p:txBody>
      </p:sp>
      <p:sp>
        <p:nvSpPr>
          <p:cNvPr id="4" name="Slide Number Placeholder 3"/>
          <p:cNvSpPr>
            <a:spLocks noGrp="1"/>
          </p:cNvSpPr>
          <p:nvPr>
            <p:ph type="sldNum" sz="quarter" idx="5"/>
          </p:nvPr>
        </p:nvSpPr>
        <p:spPr/>
        <p:txBody>
          <a:bodyPr/>
          <a:lstStyle/>
          <a:p>
            <a:fld id="{CF155452-F542-491B-BA5C-F349F2386F54}" type="slidenum">
              <a:rPr lang="en-US" smtClean="0"/>
              <a:t>20</a:t>
            </a:fld>
            <a:endParaRPr lang="en-US" dirty="0"/>
          </a:p>
        </p:txBody>
      </p:sp>
    </p:spTree>
    <p:extLst>
      <p:ext uri="{BB962C8B-B14F-4D97-AF65-F5344CB8AC3E}">
        <p14:creationId xmlns:p14="http://schemas.microsoft.com/office/powerpoint/2010/main" val="264139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Henninger (landowner) v. Dunn (bulldozer)</a:t>
            </a:r>
          </a:p>
        </p:txBody>
      </p:sp>
      <p:sp>
        <p:nvSpPr>
          <p:cNvPr id="4" name="Slide Number Placeholder 3"/>
          <p:cNvSpPr>
            <a:spLocks noGrp="1"/>
          </p:cNvSpPr>
          <p:nvPr>
            <p:ph type="sldNum" sz="quarter" idx="5"/>
          </p:nvPr>
        </p:nvSpPr>
        <p:spPr/>
        <p:txBody>
          <a:bodyPr/>
          <a:lstStyle/>
          <a:p>
            <a:fld id="{CF155452-F542-491B-BA5C-F349F2386F54}" type="slidenum">
              <a:rPr lang="en-US" smtClean="0"/>
              <a:t>21</a:t>
            </a:fld>
            <a:endParaRPr lang="en-US" dirty="0"/>
          </a:p>
        </p:txBody>
      </p:sp>
    </p:spTree>
    <p:extLst>
      <p:ext uri="{BB962C8B-B14F-4D97-AF65-F5344CB8AC3E}">
        <p14:creationId xmlns:p14="http://schemas.microsoft.com/office/powerpoint/2010/main" val="133623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Henninger (landowner) v. Dunn (bulldozer)</a:t>
            </a:r>
          </a:p>
        </p:txBody>
      </p:sp>
      <p:sp>
        <p:nvSpPr>
          <p:cNvPr id="4" name="Slide Number Placeholder 3"/>
          <p:cNvSpPr>
            <a:spLocks noGrp="1"/>
          </p:cNvSpPr>
          <p:nvPr>
            <p:ph type="sldNum" sz="quarter" idx="5"/>
          </p:nvPr>
        </p:nvSpPr>
        <p:spPr/>
        <p:txBody>
          <a:bodyPr/>
          <a:lstStyle/>
          <a:p>
            <a:fld id="{CF155452-F542-491B-BA5C-F349F2386F54}" type="slidenum">
              <a:rPr lang="en-US" smtClean="0"/>
              <a:t>22</a:t>
            </a:fld>
            <a:endParaRPr lang="en-US" dirty="0"/>
          </a:p>
        </p:txBody>
      </p:sp>
    </p:spTree>
    <p:extLst>
      <p:ext uri="{BB962C8B-B14F-4D97-AF65-F5344CB8AC3E}">
        <p14:creationId xmlns:p14="http://schemas.microsoft.com/office/powerpoint/2010/main" val="118754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23</a:t>
            </a:fld>
            <a:endParaRPr lang="en-US"/>
          </a:p>
        </p:txBody>
      </p:sp>
    </p:spTree>
    <p:extLst>
      <p:ext uri="{BB962C8B-B14F-4D97-AF65-F5344CB8AC3E}">
        <p14:creationId xmlns:p14="http://schemas.microsoft.com/office/powerpoint/2010/main" val="124420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Mikol</a:t>
            </a:r>
            <a:r>
              <a:rPr lang="en-US" dirty="0"/>
              <a:t> (developer) v. Xen </a:t>
            </a:r>
            <a:r>
              <a:rPr lang="en-US" dirty="0" err="1"/>
              <a:t>Vlahopoulos</a:t>
            </a:r>
            <a:r>
              <a:rPr lang="en-US" dirty="0"/>
              <a:t> (summer homesite owner)</a:t>
            </a:r>
          </a:p>
          <a:p>
            <a:r>
              <a:rPr lang="en-US" dirty="0"/>
              <a:t>Payson, AZ</a:t>
            </a:r>
          </a:p>
        </p:txBody>
      </p:sp>
      <p:sp>
        <p:nvSpPr>
          <p:cNvPr id="4" name="Slide Number Placeholder 3"/>
          <p:cNvSpPr>
            <a:spLocks noGrp="1"/>
          </p:cNvSpPr>
          <p:nvPr>
            <p:ph type="sldNum" sz="quarter" idx="5"/>
          </p:nvPr>
        </p:nvSpPr>
        <p:spPr/>
        <p:txBody>
          <a:bodyPr/>
          <a:lstStyle/>
          <a:p>
            <a:fld id="{CF155452-F542-491B-BA5C-F349F2386F54}" type="slidenum">
              <a:rPr lang="en-US" smtClean="0"/>
              <a:t>3</a:t>
            </a:fld>
            <a:endParaRPr lang="en-US" dirty="0"/>
          </a:p>
        </p:txBody>
      </p:sp>
    </p:spTree>
    <p:extLst>
      <p:ext uri="{BB962C8B-B14F-4D97-AF65-F5344CB8AC3E}">
        <p14:creationId xmlns:p14="http://schemas.microsoft.com/office/powerpoint/2010/main" val="75890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24</a:t>
            </a:fld>
            <a:endParaRPr lang="en-US"/>
          </a:p>
        </p:txBody>
      </p:sp>
    </p:spTree>
    <p:extLst>
      <p:ext uri="{BB962C8B-B14F-4D97-AF65-F5344CB8AC3E}">
        <p14:creationId xmlns:p14="http://schemas.microsoft.com/office/powerpoint/2010/main" val="177405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25</a:t>
            </a:fld>
            <a:endParaRPr lang="en-US"/>
          </a:p>
        </p:txBody>
      </p:sp>
    </p:spTree>
    <p:extLst>
      <p:ext uri="{BB962C8B-B14F-4D97-AF65-F5344CB8AC3E}">
        <p14:creationId xmlns:p14="http://schemas.microsoft.com/office/powerpoint/2010/main" val="75690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26</a:t>
            </a:fld>
            <a:endParaRPr lang="en-US"/>
          </a:p>
        </p:txBody>
      </p:sp>
    </p:spTree>
    <p:extLst>
      <p:ext uri="{BB962C8B-B14F-4D97-AF65-F5344CB8AC3E}">
        <p14:creationId xmlns:p14="http://schemas.microsoft.com/office/powerpoint/2010/main" val="342225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27</a:t>
            </a:fld>
            <a:endParaRPr lang="en-US"/>
          </a:p>
        </p:txBody>
      </p:sp>
    </p:spTree>
    <p:extLst>
      <p:ext uri="{BB962C8B-B14F-4D97-AF65-F5344CB8AC3E}">
        <p14:creationId xmlns:p14="http://schemas.microsoft.com/office/powerpoint/2010/main" val="153549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28</a:t>
            </a:fld>
            <a:endParaRPr lang="en-US"/>
          </a:p>
        </p:txBody>
      </p:sp>
    </p:spTree>
    <p:extLst>
      <p:ext uri="{BB962C8B-B14F-4D97-AF65-F5344CB8AC3E}">
        <p14:creationId xmlns:p14="http://schemas.microsoft.com/office/powerpoint/2010/main" val="333989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29</a:t>
            </a:fld>
            <a:endParaRPr lang="en-US"/>
          </a:p>
        </p:txBody>
      </p:sp>
    </p:spTree>
    <p:extLst>
      <p:ext uri="{BB962C8B-B14F-4D97-AF65-F5344CB8AC3E}">
        <p14:creationId xmlns:p14="http://schemas.microsoft.com/office/powerpoint/2010/main" val="313496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30</a:t>
            </a:fld>
            <a:endParaRPr lang="en-US"/>
          </a:p>
        </p:txBody>
      </p:sp>
    </p:spTree>
    <p:extLst>
      <p:ext uri="{BB962C8B-B14F-4D97-AF65-F5344CB8AC3E}">
        <p14:creationId xmlns:p14="http://schemas.microsoft.com/office/powerpoint/2010/main" val="102394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31</a:t>
            </a:fld>
            <a:endParaRPr lang="en-US"/>
          </a:p>
        </p:txBody>
      </p:sp>
    </p:spTree>
    <p:extLst>
      <p:ext uri="{BB962C8B-B14F-4D97-AF65-F5344CB8AC3E}">
        <p14:creationId xmlns:p14="http://schemas.microsoft.com/office/powerpoint/2010/main" val="952180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36</a:t>
            </a:fld>
            <a:endParaRPr lang="en-US"/>
          </a:p>
        </p:txBody>
      </p:sp>
    </p:spTree>
    <p:extLst>
      <p:ext uri="{BB962C8B-B14F-4D97-AF65-F5344CB8AC3E}">
        <p14:creationId xmlns:p14="http://schemas.microsoft.com/office/powerpoint/2010/main" val="235551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37</a:t>
            </a:fld>
            <a:endParaRPr lang="en-US"/>
          </a:p>
        </p:txBody>
      </p:sp>
    </p:spTree>
    <p:extLst>
      <p:ext uri="{BB962C8B-B14F-4D97-AF65-F5344CB8AC3E}">
        <p14:creationId xmlns:p14="http://schemas.microsoft.com/office/powerpoint/2010/main" val="264221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4</a:t>
            </a:fld>
            <a:endParaRPr lang="en-US"/>
          </a:p>
        </p:txBody>
      </p:sp>
    </p:spTree>
    <p:extLst>
      <p:ext uri="{BB962C8B-B14F-4D97-AF65-F5344CB8AC3E}">
        <p14:creationId xmlns:p14="http://schemas.microsoft.com/office/powerpoint/2010/main" val="86881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38</a:t>
            </a:fld>
            <a:endParaRPr lang="en-US"/>
          </a:p>
        </p:txBody>
      </p:sp>
    </p:spTree>
    <p:extLst>
      <p:ext uri="{BB962C8B-B14F-4D97-AF65-F5344CB8AC3E}">
        <p14:creationId xmlns:p14="http://schemas.microsoft.com/office/powerpoint/2010/main" val="3964552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39</a:t>
            </a:fld>
            <a:endParaRPr lang="en-US"/>
          </a:p>
        </p:txBody>
      </p:sp>
    </p:spTree>
    <p:extLst>
      <p:ext uri="{BB962C8B-B14F-4D97-AF65-F5344CB8AC3E}">
        <p14:creationId xmlns:p14="http://schemas.microsoft.com/office/powerpoint/2010/main" val="3098043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40</a:t>
            </a:fld>
            <a:endParaRPr lang="en-US"/>
          </a:p>
        </p:txBody>
      </p:sp>
    </p:spTree>
    <p:extLst>
      <p:ext uri="{BB962C8B-B14F-4D97-AF65-F5344CB8AC3E}">
        <p14:creationId xmlns:p14="http://schemas.microsoft.com/office/powerpoint/2010/main" val="3244090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Rony v. Paolo Costa</a:t>
            </a:r>
          </a:p>
          <a:p>
            <a:r>
              <a:rPr lang="en-US" dirty="0"/>
              <a:t>Marin County, CA</a:t>
            </a:r>
          </a:p>
        </p:txBody>
      </p:sp>
      <p:sp>
        <p:nvSpPr>
          <p:cNvPr id="4" name="Slide Number Placeholder 3"/>
          <p:cNvSpPr>
            <a:spLocks noGrp="1"/>
          </p:cNvSpPr>
          <p:nvPr>
            <p:ph type="sldNum" sz="quarter" idx="5"/>
          </p:nvPr>
        </p:nvSpPr>
        <p:spPr/>
        <p:txBody>
          <a:bodyPr/>
          <a:lstStyle/>
          <a:p>
            <a:fld id="{CF155452-F542-491B-BA5C-F349F2386F54}" type="slidenum">
              <a:rPr lang="en-US" smtClean="0"/>
              <a:t>41</a:t>
            </a:fld>
            <a:endParaRPr lang="en-US" dirty="0"/>
          </a:p>
        </p:txBody>
      </p:sp>
    </p:spTree>
    <p:extLst>
      <p:ext uri="{BB962C8B-B14F-4D97-AF65-F5344CB8AC3E}">
        <p14:creationId xmlns:p14="http://schemas.microsoft.com/office/powerpoint/2010/main" val="2955394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Rony v. Paolo Costa</a:t>
            </a:r>
          </a:p>
          <a:p>
            <a:r>
              <a:rPr lang="en-US" dirty="0"/>
              <a:t>Marin County, CA</a:t>
            </a:r>
          </a:p>
        </p:txBody>
      </p:sp>
      <p:sp>
        <p:nvSpPr>
          <p:cNvPr id="4" name="Slide Number Placeholder 3"/>
          <p:cNvSpPr>
            <a:spLocks noGrp="1"/>
          </p:cNvSpPr>
          <p:nvPr>
            <p:ph type="sldNum" sz="quarter" idx="5"/>
          </p:nvPr>
        </p:nvSpPr>
        <p:spPr/>
        <p:txBody>
          <a:bodyPr/>
          <a:lstStyle/>
          <a:p>
            <a:fld id="{CF155452-F542-491B-BA5C-F349F2386F54}" type="slidenum">
              <a:rPr lang="en-US" smtClean="0"/>
              <a:t>42</a:t>
            </a:fld>
            <a:endParaRPr lang="en-US" dirty="0"/>
          </a:p>
        </p:txBody>
      </p:sp>
    </p:spTree>
    <p:extLst>
      <p:ext uri="{BB962C8B-B14F-4D97-AF65-F5344CB8AC3E}">
        <p14:creationId xmlns:p14="http://schemas.microsoft.com/office/powerpoint/2010/main" val="4045738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Rony v. Paolo Costa</a:t>
            </a:r>
          </a:p>
          <a:p>
            <a:r>
              <a:rPr lang="en-US" dirty="0"/>
              <a:t>Marin County, CA</a:t>
            </a:r>
          </a:p>
        </p:txBody>
      </p:sp>
      <p:sp>
        <p:nvSpPr>
          <p:cNvPr id="4" name="Slide Number Placeholder 3"/>
          <p:cNvSpPr>
            <a:spLocks noGrp="1"/>
          </p:cNvSpPr>
          <p:nvPr>
            <p:ph type="sldNum" sz="quarter" idx="5"/>
          </p:nvPr>
        </p:nvSpPr>
        <p:spPr/>
        <p:txBody>
          <a:bodyPr/>
          <a:lstStyle/>
          <a:p>
            <a:fld id="{CF155452-F542-491B-BA5C-F349F2386F54}" type="slidenum">
              <a:rPr lang="en-US" smtClean="0"/>
              <a:t>43</a:t>
            </a:fld>
            <a:endParaRPr lang="en-US" dirty="0"/>
          </a:p>
        </p:txBody>
      </p:sp>
    </p:spTree>
    <p:extLst>
      <p:ext uri="{BB962C8B-B14F-4D97-AF65-F5344CB8AC3E}">
        <p14:creationId xmlns:p14="http://schemas.microsoft.com/office/powerpoint/2010/main" val="3758381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46</a:t>
            </a:fld>
            <a:endParaRPr lang="en-US"/>
          </a:p>
        </p:txBody>
      </p:sp>
    </p:spTree>
    <p:extLst>
      <p:ext uri="{BB962C8B-B14F-4D97-AF65-F5344CB8AC3E}">
        <p14:creationId xmlns:p14="http://schemas.microsoft.com/office/powerpoint/2010/main" val="2293775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47</a:t>
            </a:fld>
            <a:endParaRPr lang="en-US"/>
          </a:p>
        </p:txBody>
      </p:sp>
    </p:spTree>
    <p:extLst>
      <p:ext uri="{BB962C8B-B14F-4D97-AF65-F5344CB8AC3E}">
        <p14:creationId xmlns:p14="http://schemas.microsoft.com/office/powerpoint/2010/main" val="4242774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48</a:t>
            </a:fld>
            <a:endParaRPr lang="en-US"/>
          </a:p>
        </p:txBody>
      </p:sp>
    </p:spTree>
    <p:extLst>
      <p:ext uri="{BB962C8B-B14F-4D97-AF65-F5344CB8AC3E}">
        <p14:creationId xmlns:p14="http://schemas.microsoft.com/office/powerpoint/2010/main" val="1599982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49</a:t>
            </a:fld>
            <a:endParaRPr lang="en-US"/>
          </a:p>
        </p:txBody>
      </p:sp>
    </p:spTree>
    <p:extLst>
      <p:ext uri="{BB962C8B-B14F-4D97-AF65-F5344CB8AC3E}">
        <p14:creationId xmlns:p14="http://schemas.microsoft.com/office/powerpoint/2010/main" val="135603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5</a:t>
            </a:fld>
            <a:endParaRPr lang="en-US"/>
          </a:p>
        </p:txBody>
      </p:sp>
    </p:spTree>
    <p:extLst>
      <p:ext uri="{BB962C8B-B14F-4D97-AF65-F5344CB8AC3E}">
        <p14:creationId xmlns:p14="http://schemas.microsoft.com/office/powerpoint/2010/main" val="2873406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50</a:t>
            </a:fld>
            <a:endParaRPr lang="en-US"/>
          </a:p>
        </p:txBody>
      </p:sp>
    </p:spTree>
    <p:extLst>
      <p:ext uri="{BB962C8B-B14F-4D97-AF65-F5344CB8AC3E}">
        <p14:creationId xmlns:p14="http://schemas.microsoft.com/office/powerpoint/2010/main" val="3368473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51</a:t>
            </a:fld>
            <a:endParaRPr lang="en-US"/>
          </a:p>
        </p:txBody>
      </p:sp>
    </p:spTree>
    <p:extLst>
      <p:ext uri="{BB962C8B-B14F-4D97-AF65-F5344CB8AC3E}">
        <p14:creationId xmlns:p14="http://schemas.microsoft.com/office/powerpoint/2010/main" val="2092883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53</a:t>
            </a:fld>
            <a:endParaRPr lang="en-US"/>
          </a:p>
        </p:txBody>
      </p:sp>
    </p:spTree>
    <p:extLst>
      <p:ext uri="{BB962C8B-B14F-4D97-AF65-F5344CB8AC3E}">
        <p14:creationId xmlns:p14="http://schemas.microsoft.com/office/powerpoint/2010/main" val="1237750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54</a:t>
            </a:fld>
            <a:endParaRPr lang="en-US"/>
          </a:p>
        </p:txBody>
      </p:sp>
    </p:spTree>
    <p:extLst>
      <p:ext uri="{BB962C8B-B14F-4D97-AF65-F5344CB8AC3E}">
        <p14:creationId xmlns:p14="http://schemas.microsoft.com/office/powerpoint/2010/main" val="263399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6</a:t>
            </a:fld>
            <a:endParaRPr lang="en-US"/>
          </a:p>
        </p:txBody>
      </p:sp>
    </p:spTree>
    <p:extLst>
      <p:ext uri="{BB962C8B-B14F-4D97-AF65-F5344CB8AC3E}">
        <p14:creationId xmlns:p14="http://schemas.microsoft.com/office/powerpoint/2010/main" val="246081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7</a:t>
            </a:fld>
            <a:endParaRPr lang="en-US"/>
          </a:p>
        </p:txBody>
      </p:sp>
    </p:spTree>
    <p:extLst>
      <p:ext uri="{BB962C8B-B14F-4D97-AF65-F5344CB8AC3E}">
        <p14:creationId xmlns:p14="http://schemas.microsoft.com/office/powerpoint/2010/main" val="250231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8</a:t>
            </a:fld>
            <a:endParaRPr lang="en-US"/>
          </a:p>
        </p:txBody>
      </p:sp>
    </p:spTree>
    <p:extLst>
      <p:ext uri="{BB962C8B-B14F-4D97-AF65-F5344CB8AC3E}">
        <p14:creationId xmlns:p14="http://schemas.microsoft.com/office/powerpoint/2010/main" val="176453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9</a:t>
            </a:fld>
            <a:endParaRPr lang="en-US"/>
          </a:p>
        </p:txBody>
      </p:sp>
    </p:spTree>
    <p:extLst>
      <p:ext uri="{BB962C8B-B14F-4D97-AF65-F5344CB8AC3E}">
        <p14:creationId xmlns:p14="http://schemas.microsoft.com/office/powerpoint/2010/main" val="78330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0121A-B2AA-4825-929E-04A26FE9E765}" type="slidenum">
              <a:rPr lang="en-US" smtClean="0"/>
              <a:t>10</a:t>
            </a:fld>
            <a:endParaRPr lang="en-US"/>
          </a:p>
        </p:txBody>
      </p:sp>
    </p:spTree>
    <p:extLst>
      <p:ext uri="{BB962C8B-B14F-4D97-AF65-F5344CB8AC3E}">
        <p14:creationId xmlns:p14="http://schemas.microsoft.com/office/powerpoint/2010/main" val="82330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376871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64678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4D6C30-F765-48A1-8ACB-68E2233B1CBF}"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124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271477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4D6C30-F765-48A1-8ACB-68E2233B1CBF}"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599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378186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318479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28255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B0488F-4A93-4BDB-BF17-69A0F1902B9E}"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7B1B5-4130-4045-9E4B-F85143E2F939}" type="slidenum">
              <a:rPr lang="en-US" smtClean="0"/>
              <a:t>‹#›</a:t>
            </a:fld>
            <a:endParaRPr lang="en-US"/>
          </a:p>
        </p:txBody>
      </p:sp>
    </p:spTree>
    <p:extLst>
      <p:ext uri="{BB962C8B-B14F-4D97-AF65-F5344CB8AC3E}">
        <p14:creationId xmlns:p14="http://schemas.microsoft.com/office/powerpoint/2010/main" val="42265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227643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151810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370254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424605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261462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261885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219865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DEB379-6C0D-4AFD-8F55-C8AFE57CCC9D}" type="datetimeFigureOut">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4D6C30-F765-48A1-8ACB-68E2233B1CBF}" type="slidenum">
              <a:rPr lang="en-US" smtClean="0"/>
              <a:t>‹#›</a:t>
            </a:fld>
            <a:endParaRPr lang="en-US" dirty="0"/>
          </a:p>
        </p:txBody>
      </p:sp>
    </p:spTree>
    <p:extLst>
      <p:ext uri="{BB962C8B-B14F-4D97-AF65-F5344CB8AC3E}">
        <p14:creationId xmlns:p14="http://schemas.microsoft.com/office/powerpoint/2010/main" val="198307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DEB379-6C0D-4AFD-8F55-C8AFE57CCC9D}" type="datetimeFigureOut">
              <a:rPr lang="en-US" smtClean="0"/>
              <a:t>4/26/2024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A4D6C30-F765-48A1-8ACB-68E2233B1CBF}" type="slidenum">
              <a:rPr lang="en-US" smtClean="0"/>
              <a:t>‹#›</a:t>
            </a:fld>
            <a:endParaRPr lang="en-US" dirty="0"/>
          </a:p>
        </p:txBody>
      </p:sp>
    </p:spTree>
    <p:extLst>
      <p:ext uri="{BB962C8B-B14F-4D97-AF65-F5344CB8AC3E}">
        <p14:creationId xmlns:p14="http://schemas.microsoft.com/office/powerpoint/2010/main" val="3415855607"/>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openclipart.org/detail/127579/courthouse-symbo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openclipart.org/detail/127579/courthouse-symbo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clipart.org/detail/127579/courthouse-symbol"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clipart.org/detail/127579/courthouse-symbol" TargetMode="Externa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clipart.org/detail/127579/courthouse-symbol" TargetMode="Externa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clipart.org/detail/127579/courthouse-symbol" TargetMode="Externa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clipart.org/detail/127579/courthouse-symbo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clipart.org/detail/127579/courthouse-symbol" TargetMode="Externa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openclipart.org/detail/127579/courthouse-symbol" TargetMode="External"/><Relationship Id="rId5" Type="http://schemas.openxmlformats.org/officeDocument/2006/relationships/image" Target="../media/image5.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openclipart.org/detail/127579/courthouse-symbol" TargetMode="External"/><Relationship Id="rId5" Type="http://schemas.openxmlformats.org/officeDocument/2006/relationships/image" Target="../media/image5.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openclipart.org/detail/127579/courthouse-symbol" TargetMode="External"/><Relationship Id="rId5" Type="http://schemas.openxmlformats.org/officeDocument/2006/relationships/image" Target="../media/image5.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openclipart.org/detail/127579/courthouse-symbol"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948E-5095-19A6-109D-C57C47C20560}"/>
              </a:ext>
            </a:extLst>
          </p:cNvPr>
          <p:cNvSpPr>
            <a:spLocks noGrp="1"/>
          </p:cNvSpPr>
          <p:nvPr>
            <p:ph type="ctrTitle"/>
          </p:nvPr>
        </p:nvSpPr>
        <p:spPr/>
        <p:txBody>
          <a:bodyPr>
            <a:normAutofit/>
          </a:bodyPr>
          <a:lstStyle/>
          <a:p>
            <a:r>
              <a:rPr lang="en-US" dirty="0"/>
              <a:t>Valuing Tree Losses</a:t>
            </a:r>
            <a:br>
              <a:rPr lang="en-US" dirty="0"/>
            </a:br>
            <a:r>
              <a:rPr lang="en-US" sz="4000" dirty="0"/>
              <a:t>Selections from Case Law</a:t>
            </a:r>
            <a:endParaRPr lang="en-US" dirty="0"/>
          </a:p>
        </p:txBody>
      </p:sp>
      <p:sp>
        <p:nvSpPr>
          <p:cNvPr id="3" name="Subtitle 2">
            <a:extLst>
              <a:ext uri="{FF2B5EF4-FFF2-40B4-BE49-F238E27FC236}">
                <a16:creationId xmlns:a16="http://schemas.microsoft.com/office/drawing/2014/main" id="{5BFEEEE6-17D1-98BE-07EF-80F40313C65E}"/>
              </a:ext>
            </a:extLst>
          </p:cNvPr>
          <p:cNvSpPr>
            <a:spLocks noGrp="1"/>
          </p:cNvSpPr>
          <p:nvPr>
            <p:ph type="subTitle" idx="1"/>
          </p:nvPr>
        </p:nvSpPr>
        <p:spPr/>
        <p:txBody>
          <a:bodyPr>
            <a:normAutofit lnSpcReduction="10000"/>
          </a:bodyPr>
          <a:lstStyle/>
          <a:p>
            <a:r>
              <a:rPr lang="en-US" dirty="0"/>
              <a:t>James Komen</a:t>
            </a:r>
          </a:p>
          <a:p>
            <a:r>
              <a:rPr lang="en-US" dirty="0"/>
              <a:t>BCMA #WE-9909B</a:t>
            </a:r>
          </a:p>
          <a:p>
            <a:r>
              <a:rPr lang="en-US" dirty="0"/>
              <a:t>RCA #555</a:t>
            </a:r>
          </a:p>
        </p:txBody>
      </p:sp>
    </p:spTree>
    <p:extLst>
      <p:ext uri="{BB962C8B-B14F-4D97-AF65-F5344CB8AC3E}">
        <p14:creationId xmlns:p14="http://schemas.microsoft.com/office/powerpoint/2010/main" val="350551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2887875" cy="3416301"/>
          </a:xfrm>
        </p:spPr>
        <p:txBody>
          <a:bodyPr/>
          <a:lstStyle/>
          <a:p>
            <a:r>
              <a:rPr lang="en-US" dirty="0"/>
              <a:t>Change in Market Value of the Land:</a:t>
            </a:r>
            <a:endParaRPr lang="en-US" sz="2400" dirty="0"/>
          </a:p>
          <a:p>
            <a:endParaRPr lang="en-US" dirty="0"/>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675469" y="3285131"/>
            <a:ext cx="2723173" cy="3416300"/>
          </a:xfrm>
        </p:spPr>
        <p:txBody>
          <a:bodyPr/>
          <a:lstStyle/>
          <a:p>
            <a:r>
              <a:rPr lang="en-US" dirty="0"/>
              <a:t>Change in Market Value of the Land:</a:t>
            </a:r>
            <a:endParaRPr lang="en-US" sz="1800" dirty="0"/>
          </a:p>
          <a:p>
            <a:endParaRPr lang="en-US" dirty="0"/>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5" name="TextBox 4">
            <a:extLst>
              <a:ext uri="{FF2B5EF4-FFF2-40B4-BE49-F238E27FC236}">
                <a16:creationId xmlns:a16="http://schemas.microsoft.com/office/drawing/2014/main" id="{9FB87D6C-2BD4-3DBD-33A7-BE30E05593C7}"/>
              </a:ext>
            </a:extLst>
          </p:cNvPr>
          <p:cNvSpPr txBox="1"/>
          <p:nvPr/>
        </p:nvSpPr>
        <p:spPr>
          <a:xfrm>
            <a:off x="2875224" y="4285395"/>
            <a:ext cx="1045479" cy="707886"/>
          </a:xfrm>
          <a:prstGeom prst="rect">
            <a:avLst/>
          </a:prstGeom>
          <a:noFill/>
        </p:spPr>
        <p:txBody>
          <a:bodyPr wrap="none" rtlCol="0">
            <a:spAutoFit/>
          </a:bodyPr>
          <a:lstStyle/>
          <a:p>
            <a:r>
              <a:rPr lang="en-US" sz="4000" b="1" dirty="0">
                <a:solidFill>
                  <a:srgbClr val="FF0000"/>
                </a:solidFill>
              </a:rPr>
              <a:t>$$$</a:t>
            </a:r>
            <a:endParaRPr lang="en-US" b="1" dirty="0">
              <a:solidFill>
                <a:srgbClr val="FF0000"/>
              </a:solidFill>
            </a:endParaRPr>
          </a:p>
        </p:txBody>
      </p:sp>
      <p:sp>
        <p:nvSpPr>
          <p:cNvPr id="6" name="TextBox 5">
            <a:extLst>
              <a:ext uri="{FF2B5EF4-FFF2-40B4-BE49-F238E27FC236}">
                <a16:creationId xmlns:a16="http://schemas.microsoft.com/office/drawing/2014/main" id="{DA483543-0F4F-D607-BE39-DD4EB1B69767}"/>
              </a:ext>
            </a:extLst>
          </p:cNvPr>
          <p:cNvSpPr txBox="1"/>
          <p:nvPr/>
        </p:nvSpPr>
        <p:spPr>
          <a:xfrm>
            <a:off x="8788651" y="4304316"/>
            <a:ext cx="471604" cy="707886"/>
          </a:xfrm>
          <a:prstGeom prst="rect">
            <a:avLst/>
          </a:prstGeom>
          <a:noFill/>
        </p:spPr>
        <p:txBody>
          <a:bodyPr wrap="none" rtlCol="0">
            <a:spAutoFit/>
          </a:bodyPr>
          <a:lstStyle/>
          <a:p>
            <a:r>
              <a:rPr lang="en-US" sz="4000" b="1" dirty="0">
                <a:solidFill>
                  <a:srgbClr val="FF0000"/>
                </a:solidFill>
              </a:rPr>
              <a:t>$</a:t>
            </a:r>
            <a:endParaRPr lang="en-US" b="1" dirty="0">
              <a:solidFill>
                <a:srgbClr val="FF0000"/>
              </a:solidFill>
            </a:endParaRPr>
          </a:p>
        </p:txBody>
      </p:sp>
      <p:sp>
        <p:nvSpPr>
          <p:cNvPr id="12" name="Title 1">
            <a:extLst>
              <a:ext uri="{FF2B5EF4-FFF2-40B4-BE49-F238E27FC236}">
                <a16:creationId xmlns:a16="http://schemas.microsoft.com/office/drawing/2014/main" id="{15AB0F82-C5E1-E5A4-21F5-B5FF7FD31AE4}"/>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128215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1"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2887875" cy="3416301"/>
          </a:xfrm>
        </p:spPr>
        <p:txBody>
          <a:bodyPr/>
          <a:lstStyle/>
          <a:p>
            <a:r>
              <a:rPr lang="en-US" dirty="0"/>
              <a:t>…</a:t>
            </a:r>
            <a:endParaRPr lang="en-US" sz="2400" dirty="0"/>
          </a:p>
          <a:p>
            <a:endParaRPr lang="en-US" dirty="0"/>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675469" y="3285131"/>
            <a:ext cx="2723173" cy="3416300"/>
          </a:xfrm>
        </p:spPr>
        <p:txBody>
          <a:bodyPr/>
          <a:lstStyle/>
          <a:p>
            <a:r>
              <a:rPr lang="en-US" dirty="0"/>
              <a:t>…</a:t>
            </a:r>
            <a:endParaRPr lang="en-US" sz="1800" dirty="0"/>
          </a:p>
          <a:p>
            <a:endParaRPr lang="en-US" dirty="0"/>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12" name="Title 1">
            <a:extLst>
              <a:ext uri="{FF2B5EF4-FFF2-40B4-BE49-F238E27FC236}">
                <a16:creationId xmlns:a16="http://schemas.microsoft.com/office/drawing/2014/main" id="{15AB0F82-C5E1-E5A4-21F5-B5FF7FD31AE4}"/>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389109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“If the land may be put back in its original condition, the cost of restoration may be used as the measure of damages</a:t>
            </a:r>
          </a:p>
        </p:txBody>
      </p:sp>
      <p:sp>
        <p:nvSpPr>
          <p:cNvPr id="5" name="Title 1">
            <a:extLst>
              <a:ext uri="{FF2B5EF4-FFF2-40B4-BE49-F238E27FC236}">
                <a16:creationId xmlns:a16="http://schemas.microsoft.com/office/drawing/2014/main" id="{EC97464C-67AF-6C00-9DB4-62F8D7ECDA85}"/>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11685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“If the land may be put back in its original condition, the cost of restoration may be used as the measure of damages…if it does not exceed the diminution in the market value of the land.”</a:t>
            </a:r>
          </a:p>
        </p:txBody>
      </p:sp>
      <p:sp>
        <p:nvSpPr>
          <p:cNvPr id="5" name="Title 1">
            <a:extLst>
              <a:ext uri="{FF2B5EF4-FFF2-40B4-BE49-F238E27FC236}">
                <a16:creationId xmlns:a16="http://schemas.microsoft.com/office/drawing/2014/main" id="{EC97464C-67AF-6C00-9DB4-62F8D7ECDA85}"/>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215966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“Where these two measures of damages are possible, and </a:t>
            </a:r>
            <a:r>
              <a:rPr lang="el-GR" sz="2800" dirty="0"/>
              <a:t>π</a:t>
            </a:r>
            <a:r>
              <a:rPr lang="en-US" sz="2800" dirty="0"/>
              <a:t> gives evidence as to one of them, it is up to </a:t>
            </a:r>
            <a:r>
              <a:rPr lang="el-GR" sz="2800" dirty="0"/>
              <a:t>Δ </a:t>
            </a:r>
            <a:r>
              <a:rPr lang="en-US" sz="2800" dirty="0"/>
              <a:t>…to show that the other measure would be less.”</a:t>
            </a:r>
          </a:p>
        </p:txBody>
      </p:sp>
      <p:sp>
        <p:nvSpPr>
          <p:cNvPr id="5" name="Title 1">
            <a:extLst>
              <a:ext uri="{FF2B5EF4-FFF2-40B4-BE49-F238E27FC236}">
                <a16:creationId xmlns:a16="http://schemas.microsoft.com/office/drawing/2014/main" id="{EC97464C-67AF-6C00-9DB4-62F8D7ECDA85}"/>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136750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624" y="3041456"/>
            <a:ext cx="2244971" cy="2341561"/>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5661107" y="5600450"/>
            <a:ext cx="1870045" cy="584775"/>
          </a:xfrm>
          <a:prstGeom prst="rect">
            <a:avLst/>
          </a:prstGeom>
          <a:noFill/>
        </p:spPr>
        <p:txBody>
          <a:bodyPr wrap="square" rtlCol="0">
            <a:spAutoFit/>
          </a:bodyPr>
          <a:lstStyle/>
          <a:p>
            <a:pPr algn="ctr"/>
            <a:r>
              <a:rPr lang="en-US" sz="3200" b="1" dirty="0">
                <a:solidFill>
                  <a:srgbClr val="FF0000"/>
                </a:solidFill>
              </a:rPr>
              <a:t>$$$</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AZ Supreme Ct.</a:t>
            </a:r>
          </a:p>
        </p:txBody>
      </p:sp>
    </p:spTree>
    <p:extLst>
      <p:ext uri="{BB962C8B-B14F-4D97-AF65-F5344CB8AC3E}">
        <p14:creationId xmlns:p14="http://schemas.microsoft.com/office/powerpoint/2010/main" val="120787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624" y="3041456"/>
            <a:ext cx="2244971" cy="2341561"/>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5661107" y="5600450"/>
            <a:ext cx="1870045" cy="584775"/>
          </a:xfrm>
          <a:prstGeom prst="rect">
            <a:avLst/>
          </a:prstGeom>
          <a:noFill/>
        </p:spPr>
        <p:txBody>
          <a:bodyPr wrap="square" rtlCol="0">
            <a:spAutoFit/>
          </a:bodyPr>
          <a:lstStyle/>
          <a:p>
            <a:pPr algn="ctr"/>
            <a:r>
              <a:rPr lang="en-US" sz="3200" b="1" dirty="0">
                <a:solidFill>
                  <a:srgbClr val="FF0000"/>
                </a:solidFill>
              </a:rPr>
              <a:t>$$$</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AZ Supreme Ct.</a:t>
            </a:r>
          </a:p>
        </p:txBody>
      </p:sp>
      <p:sp>
        <p:nvSpPr>
          <p:cNvPr id="4" name="TextBox 3">
            <a:extLst>
              <a:ext uri="{FF2B5EF4-FFF2-40B4-BE49-F238E27FC236}">
                <a16:creationId xmlns:a16="http://schemas.microsoft.com/office/drawing/2014/main" id="{B28DD261-AA48-8D55-8945-C5436D96FEAB}"/>
              </a:ext>
            </a:extLst>
          </p:cNvPr>
          <p:cNvSpPr txBox="1"/>
          <p:nvPr/>
        </p:nvSpPr>
        <p:spPr>
          <a:xfrm>
            <a:off x="9320596" y="3929148"/>
            <a:ext cx="1870045" cy="1200329"/>
          </a:xfrm>
          <a:prstGeom prst="rect">
            <a:avLst/>
          </a:prstGeom>
          <a:noFill/>
        </p:spPr>
        <p:txBody>
          <a:bodyPr wrap="square" rtlCol="0">
            <a:spAutoFit/>
          </a:bodyPr>
          <a:lstStyle/>
          <a:p>
            <a:pPr algn="ctr"/>
            <a:r>
              <a:rPr lang="en-US" sz="7200" b="1" i="0" dirty="0">
                <a:solidFill>
                  <a:srgbClr val="00B050"/>
                </a:solidFill>
                <a:effectLst/>
                <a:latin typeface="Google Sans"/>
              </a:rPr>
              <a:t>✓</a:t>
            </a:r>
            <a:endParaRPr lang="en-US" sz="4000" b="1" dirty="0">
              <a:solidFill>
                <a:srgbClr val="00B050"/>
              </a:solidFill>
            </a:endParaRPr>
          </a:p>
        </p:txBody>
      </p:sp>
    </p:spTree>
    <p:extLst>
      <p:ext uri="{BB962C8B-B14F-4D97-AF65-F5344CB8AC3E}">
        <p14:creationId xmlns:p14="http://schemas.microsoft.com/office/powerpoint/2010/main" val="132041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89" y="1854376"/>
            <a:ext cx="11226404" cy="5003623"/>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p>
        </p:txBody>
      </p:sp>
    </p:spTree>
    <p:extLst>
      <p:ext uri="{BB962C8B-B14F-4D97-AF65-F5344CB8AC3E}">
        <p14:creationId xmlns:p14="http://schemas.microsoft.com/office/powerpoint/2010/main" val="111409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90" y="1854376"/>
            <a:ext cx="11226402" cy="5003623"/>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p>
        </p:txBody>
      </p:sp>
    </p:spTree>
    <p:extLst>
      <p:ext uri="{BB962C8B-B14F-4D97-AF65-F5344CB8AC3E}">
        <p14:creationId xmlns:p14="http://schemas.microsoft.com/office/powerpoint/2010/main" val="132706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90" y="1854376"/>
            <a:ext cx="11226402" cy="5003622"/>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p>
        </p:txBody>
      </p:sp>
    </p:spTree>
    <p:extLst>
      <p:ext uri="{BB962C8B-B14F-4D97-AF65-F5344CB8AC3E}">
        <p14:creationId xmlns:p14="http://schemas.microsoft.com/office/powerpoint/2010/main" val="297181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89" y="1854376"/>
            <a:ext cx="11226404" cy="5003624"/>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216506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91" y="1854376"/>
            <a:ext cx="11226400" cy="5003622"/>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p>
        </p:txBody>
      </p:sp>
    </p:spTree>
    <p:extLst>
      <p:ext uri="{BB962C8B-B14F-4D97-AF65-F5344CB8AC3E}">
        <p14:creationId xmlns:p14="http://schemas.microsoft.com/office/powerpoint/2010/main" val="104468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91" y="1854376"/>
            <a:ext cx="11226400" cy="5003621"/>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p>
        </p:txBody>
      </p:sp>
    </p:spTree>
    <p:extLst>
      <p:ext uri="{BB962C8B-B14F-4D97-AF65-F5344CB8AC3E}">
        <p14:creationId xmlns:p14="http://schemas.microsoft.com/office/powerpoint/2010/main" val="26914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91" y="1854376"/>
            <a:ext cx="11226400" cy="5003621"/>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p>
        </p:txBody>
      </p:sp>
      <p:sp>
        <p:nvSpPr>
          <p:cNvPr id="3" name="TextBox 2">
            <a:extLst>
              <a:ext uri="{FF2B5EF4-FFF2-40B4-BE49-F238E27FC236}">
                <a16:creationId xmlns:a16="http://schemas.microsoft.com/office/drawing/2014/main" id="{CED64E10-6CE8-40B7-76DC-2ABDE5FD4D74}"/>
              </a:ext>
            </a:extLst>
          </p:cNvPr>
          <p:cNvSpPr txBox="1"/>
          <p:nvPr/>
        </p:nvSpPr>
        <p:spPr>
          <a:xfrm>
            <a:off x="5310207" y="4691391"/>
            <a:ext cx="1000595" cy="523220"/>
          </a:xfrm>
          <a:prstGeom prst="rect">
            <a:avLst/>
          </a:prstGeom>
          <a:noFill/>
        </p:spPr>
        <p:txBody>
          <a:bodyPr wrap="none" rtlCol="0">
            <a:spAutoFit/>
          </a:bodyPr>
          <a:lstStyle/>
          <a:p>
            <a:r>
              <a:rPr lang="en-US" sz="2800" b="1" dirty="0">
                <a:solidFill>
                  <a:srgbClr val="92D050"/>
                </a:solidFill>
              </a:rPr>
              <a:t>+$$$</a:t>
            </a:r>
            <a:endParaRPr lang="en-US" b="1" dirty="0">
              <a:solidFill>
                <a:srgbClr val="92D050"/>
              </a:solidFill>
            </a:endParaRPr>
          </a:p>
        </p:txBody>
      </p:sp>
    </p:spTree>
    <p:extLst>
      <p:ext uri="{BB962C8B-B14F-4D97-AF65-F5344CB8AC3E}">
        <p14:creationId xmlns:p14="http://schemas.microsoft.com/office/powerpoint/2010/main" val="41868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239319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3496475" cy="3416301"/>
          </a:xfrm>
        </p:spPr>
        <p:txBody>
          <a:bodyPr/>
          <a:lstStyle/>
          <a:p>
            <a:r>
              <a:rPr lang="en-US" dirty="0"/>
              <a:t>Cost to replace trees:</a:t>
            </a:r>
          </a:p>
          <a:p>
            <a:pPr marL="0" indent="0">
              <a:buNone/>
            </a:pPr>
            <a:r>
              <a:rPr lang="en-US" dirty="0"/>
              <a:t>	$221,647</a:t>
            </a:r>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153115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3496475" cy="3416301"/>
          </a:xfrm>
        </p:spPr>
        <p:txBody>
          <a:bodyPr/>
          <a:lstStyle/>
          <a:p>
            <a:r>
              <a:rPr lang="en-US" dirty="0"/>
              <a:t>Cost to replace trees:</a:t>
            </a:r>
          </a:p>
          <a:p>
            <a:pPr marL="0" indent="0">
              <a:buNone/>
            </a:pPr>
            <a:r>
              <a:rPr lang="en-US" dirty="0"/>
              <a:t>	$221,647</a:t>
            </a:r>
          </a:p>
          <a:p>
            <a:r>
              <a:rPr lang="en-US" dirty="0"/>
              <a:t>Cost to plant saplings:</a:t>
            </a:r>
          </a:p>
          <a:p>
            <a:pPr marL="0" indent="0">
              <a:buNone/>
            </a:pPr>
            <a:r>
              <a:rPr lang="en-US" dirty="0"/>
              <a:t>	$19,610</a:t>
            </a:r>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247596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3496475" cy="3416301"/>
          </a:xfrm>
        </p:spPr>
        <p:txBody>
          <a:bodyPr/>
          <a:lstStyle/>
          <a:p>
            <a:r>
              <a:rPr lang="en-US" dirty="0"/>
              <a:t>Cost to replace trees:</a:t>
            </a:r>
          </a:p>
          <a:p>
            <a:pPr marL="0" indent="0">
              <a:buNone/>
            </a:pPr>
            <a:r>
              <a:rPr lang="en-US" dirty="0"/>
              <a:t>	$221,647</a:t>
            </a:r>
          </a:p>
          <a:p>
            <a:r>
              <a:rPr lang="en-US" dirty="0"/>
              <a:t>Cost to plant saplings:</a:t>
            </a:r>
          </a:p>
          <a:p>
            <a:pPr marL="0" indent="0">
              <a:buNone/>
            </a:pPr>
            <a:r>
              <a:rPr lang="en-US" dirty="0"/>
              <a:t>	$19,610</a:t>
            </a:r>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675469" y="3285131"/>
            <a:ext cx="4126672" cy="3416300"/>
          </a:xfrm>
        </p:spPr>
        <p:txBody>
          <a:bodyPr/>
          <a:lstStyle/>
          <a:p>
            <a:r>
              <a:rPr lang="en-US" dirty="0"/>
              <a:t>TOTAL land value:</a:t>
            </a:r>
          </a:p>
          <a:p>
            <a:pPr marL="0" indent="0">
              <a:buNone/>
            </a:pPr>
            <a:r>
              <a:rPr lang="en-US" dirty="0"/>
              <a:t>	$179,000</a:t>
            </a:r>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1122233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3496475" cy="3416301"/>
          </a:xfrm>
        </p:spPr>
        <p:txBody>
          <a:bodyPr/>
          <a:lstStyle/>
          <a:p>
            <a:r>
              <a:rPr lang="en-US" dirty="0"/>
              <a:t>Cost to replace trees:</a:t>
            </a:r>
          </a:p>
          <a:p>
            <a:pPr marL="0" indent="0">
              <a:buNone/>
            </a:pPr>
            <a:r>
              <a:rPr lang="en-US" dirty="0"/>
              <a:t>	$221,647</a:t>
            </a:r>
          </a:p>
          <a:p>
            <a:r>
              <a:rPr lang="en-US" dirty="0"/>
              <a:t>Cost to plant saplings:</a:t>
            </a:r>
          </a:p>
          <a:p>
            <a:pPr marL="0" indent="0">
              <a:buNone/>
            </a:pPr>
            <a:r>
              <a:rPr lang="en-US" dirty="0"/>
              <a:t>	$19,610</a:t>
            </a:r>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675469" y="3285131"/>
            <a:ext cx="4126672" cy="3416300"/>
          </a:xfrm>
        </p:spPr>
        <p:txBody>
          <a:bodyPr/>
          <a:lstStyle/>
          <a:p>
            <a:r>
              <a:rPr lang="en-US" dirty="0"/>
              <a:t>TOTAL land value:</a:t>
            </a:r>
          </a:p>
          <a:p>
            <a:pPr marL="0" indent="0">
              <a:buNone/>
            </a:pPr>
            <a:r>
              <a:rPr lang="en-US" dirty="0"/>
              <a:t>	$179,000</a:t>
            </a:r>
          </a:p>
          <a:p>
            <a:r>
              <a:rPr lang="en-US" dirty="0"/>
              <a:t>Change in land value:</a:t>
            </a:r>
            <a:endParaRPr lang="en-US" sz="1800" dirty="0"/>
          </a:p>
          <a:p>
            <a:pPr marL="0" indent="0">
              <a:buNone/>
            </a:pPr>
            <a:r>
              <a:rPr lang="en-US" dirty="0"/>
              <a:t>	INCREASED $5,000</a:t>
            </a:r>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313511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Tree>
    <p:extLst>
      <p:ext uri="{BB962C8B-B14F-4D97-AF65-F5344CB8AC3E}">
        <p14:creationId xmlns:p14="http://schemas.microsoft.com/office/powerpoint/2010/main" val="3094229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b="1" dirty="0">
                <a:solidFill>
                  <a:srgbClr val="92D050"/>
                </a:solidFill>
              </a:rPr>
              <a:t>Change in Land Value</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Tree>
    <p:extLst>
      <p:ext uri="{BB962C8B-B14F-4D97-AF65-F5344CB8AC3E}">
        <p14:creationId xmlns:p14="http://schemas.microsoft.com/office/powerpoint/2010/main" val="157704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89" y="1854376"/>
            <a:ext cx="11226404" cy="5003623"/>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304375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b="1" dirty="0">
                <a:solidFill>
                  <a:srgbClr val="92D050"/>
                </a:solidFill>
              </a:rPr>
              <a:t>Change in Land Value</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CA Ct. App.</a:t>
            </a:r>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Tree>
    <p:extLst>
      <p:ext uri="{BB962C8B-B14F-4D97-AF65-F5344CB8AC3E}">
        <p14:creationId xmlns:p14="http://schemas.microsoft.com/office/powerpoint/2010/main" val="3785395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3496475" cy="3416301"/>
          </a:xfrm>
        </p:spPr>
        <p:txBody>
          <a:bodyPr/>
          <a:lstStyle/>
          <a:p>
            <a:r>
              <a:rPr lang="en-US" dirty="0"/>
              <a:t>Cost to replace trees:</a:t>
            </a:r>
          </a:p>
          <a:p>
            <a:pPr marL="0" indent="0">
              <a:buNone/>
            </a:pPr>
            <a:r>
              <a:rPr lang="en-US" dirty="0"/>
              <a:t>	$221,647</a:t>
            </a:r>
          </a:p>
          <a:p>
            <a:r>
              <a:rPr lang="en-US" dirty="0"/>
              <a:t>Cost to plant saplings:</a:t>
            </a:r>
          </a:p>
          <a:p>
            <a:pPr marL="0" indent="0">
              <a:buNone/>
            </a:pPr>
            <a:r>
              <a:rPr lang="en-US" dirty="0"/>
              <a:t>	$19,610</a:t>
            </a:r>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675469" y="3285131"/>
            <a:ext cx="4126672" cy="3416300"/>
          </a:xfrm>
        </p:spPr>
        <p:txBody>
          <a:bodyPr/>
          <a:lstStyle/>
          <a:p>
            <a:r>
              <a:rPr lang="en-US" dirty="0"/>
              <a:t>TOTAL land value:</a:t>
            </a:r>
          </a:p>
          <a:p>
            <a:pPr marL="0" indent="0">
              <a:buNone/>
            </a:pPr>
            <a:r>
              <a:rPr lang="en-US" dirty="0"/>
              <a:t>	$179,000</a:t>
            </a:r>
          </a:p>
          <a:p>
            <a:r>
              <a:rPr lang="en-US" dirty="0"/>
              <a:t>Change in land value:</a:t>
            </a:r>
            <a:endParaRPr lang="en-US" sz="1800" dirty="0"/>
          </a:p>
          <a:p>
            <a:pPr marL="0" indent="0">
              <a:buNone/>
            </a:pPr>
            <a:r>
              <a:rPr lang="en-US" dirty="0"/>
              <a:t>	INCREASED $5,000</a:t>
            </a:r>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3524183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“To hold that [</a:t>
            </a:r>
            <a:r>
              <a:rPr lang="en-US" sz="2800" dirty="0" err="1"/>
              <a:t>Heninger</a:t>
            </a:r>
            <a:r>
              <a:rPr lang="en-US" sz="2800" dirty="0"/>
              <a:t>] is without remedy merely because the </a:t>
            </a:r>
            <a:r>
              <a:rPr lang="en-US" sz="2800" i="1" u="sng" dirty="0"/>
              <a:t>value of the land has not been diminished</a:t>
            </a:r>
            <a:r>
              <a:rPr lang="en-US" sz="2800" dirty="0"/>
              <a:t> would be to decide that by the wrongful act of another, an owner of land may be compelled to:</a:t>
            </a:r>
          </a:p>
          <a:p>
            <a:pPr marL="457200" lvl="1" indent="0">
              <a:buNone/>
            </a:pPr>
            <a:r>
              <a:rPr lang="en-US" sz="2600" dirty="0"/>
              <a:t>- accept a change in his property, or</a:t>
            </a:r>
            <a:br>
              <a:rPr lang="en-US" sz="2600" dirty="0"/>
            </a:br>
            <a:r>
              <a:rPr lang="en-US" sz="2600" dirty="0"/>
              <a:t>- perform…restoration at his own expense”</a:t>
            </a:r>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4002896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HOWEVER</a:t>
            </a:r>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716267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HOWEVER</a:t>
            </a:r>
          </a:p>
          <a:p>
            <a:pPr marL="0" indent="0">
              <a:buNone/>
            </a:pPr>
            <a:r>
              <a:rPr lang="en-US" sz="2800" dirty="0"/>
              <a:t>“a reasonable approximation of the land’s former condition may involve </a:t>
            </a:r>
            <a:r>
              <a:rPr lang="en-US" sz="2800" i="1" u="sng" dirty="0"/>
              <a:t>something less</a:t>
            </a:r>
            <a:r>
              <a:rPr lang="en-US" sz="2800" dirty="0"/>
              <a:t> than substantially identical restoration.”</a:t>
            </a:r>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2863527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HOWEVER</a:t>
            </a:r>
          </a:p>
          <a:p>
            <a:pPr marL="0" indent="0">
              <a:buNone/>
            </a:pPr>
            <a:r>
              <a:rPr lang="en-US" sz="2800" dirty="0"/>
              <a:t>“a reasonable approximation of the land’s former condition may involve </a:t>
            </a:r>
            <a:r>
              <a:rPr lang="en-US" sz="2800" i="1" u="sng" dirty="0"/>
              <a:t>something less</a:t>
            </a:r>
            <a:r>
              <a:rPr lang="en-US" sz="2800" dirty="0"/>
              <a:t> than substantially identical restoration.”</a:t>
            </a:r>
          </a:p>
          <a:p>
            <a:pPr marL="0" indent="0">
              <a:buNone/>
            </a:pPr>
            <a:r>
              <a:rPr lang="en-US" sz="2800" dirty="0"/>
              <a:t>“transplanting a large number of mature trees…is …a manifestly </a:t>
            </a:r>
            <a:r>
              <a:rPr lang="en-US" sz="2800" i="1" u="sng" dirty="0"/>
              <a:t>unreasonable expense</a:t>
            </a:r>
            <a:r>
              <a:rPr lang="en-US" sz="2800" dirty="0"/>
              <a:t> in relation to the value of the land.”</a:t>
            </a:r>
          </a:p>
          <a:p>
            <a:endParaRPr lang="en-US" sz="2800" dirty="0"/>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Tree>
    <p:extLst>
      <p:ext uri="{BB962C8B-B14F-4D97-AF65-F5344CB8AC3E}">
        <p14:creationId xmlns:p14="http://schemas.microsoft.com/office/powerpoint/2010/main" val="155541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b="1" dirty="0">
                <a:solidFill>
                  <a:srgbClr val="92D050"/>
                </a:solidFill>
              </a:rPr>
              <a:t>Change in Land Value</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CA Ct. App.</a:t>
            </a:r>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Tree>
    <p:extLst>
      <p:ext uri="{BB962C8B-B14F-4D97-AF65-F5344CB8AC3E}">
        <p14:creationId xmlns:p14="http://schemas.microsoft.com/office/powerpoint/2010/main" val="3599926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CA Ct. App.</a:t>
            </a:r>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
        <p:nvSpPr>
          <p:cNvPr id="4" name="TextBox 3">
            <a:extLst>
              <a:ext uri="{FF2B5EF4-FFF2-40B4-BE49-F238E27FC236}">
                <a16:creationId xmlns:a16="http://schemas.microsoft.com/office/drawing/2014/main" id="{6BC01AFA-2F4E-7844-6B95-9478B7584138}"/>
              </a:ext>
            </a:extLst>
          </p:cNvPr>
          <p:cNvSpPr txBox="1"/>
          <p:nvPr/>
        </p:nvSpPr>
        <p:spPr>
          <a:xfrm>
            <a:off x="9320596" y="3929148"/>
            <a:ext cx="1870045" cy="1200329"/>
          </a:xfrm>
          <a:prstGeom prst="rect">
            <a:avLst/>
          </a:prstGeom>
          <a:noFill/>
        </p:spPr>
        <p:txBody>
          <a:bodyPr wrap="square" rtlCol="0">
            <a:spAutoFit/>
          </a:bodyPr>
          <a:lstStyle/>
          <a:p>
            <a:pPr algn="ctr"/>
            <a:r>
              <a:rPr lang="en-US" sz="7200" b="1" dirty="0">
                <a:solidFill>
                  <a:srgbClr val="FF0000"/>
                </a:solidFill>
                <a:latin typeface="Google Sans"/>
              </a:rPr>
              <a:t>X</a:t>
            </a:r>
            <a:endParaRPr lang="en-US" sz="4000" b="1" dirty="0">
              <a:solidFill>
                <a:srgbClr val="FF0000"/>
              </a:solidFill>
            </a:endParaRPr>
          </a:p>
        </p:txBody>
      </p:sp>
      <p:sp>
        <p:nvSpPr>
          <p:cNvPr id="10" name="TextBox 9">
            <a:extLst>
              <a:ext uri="{FF2B5EF4-FFF2-40B4-BE49-F238E27FC236}">
                <a16:creationId xmlns:a16="http://schemas.microsoft.com/office/drawing/2014/main" id="{8064D142-93CA-F996-9021-FF14F0E8675C}"/>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b="1" dirty="0">
                <a:solidFill>
                  <a:srgbClr val="92D050"/>
                </a:solidFill>
              </a:rPr>
              <a:t>Change in Land Value</a:t>
            </a:r>
          </a:p>
        </p:txBody>
      </p:sp>
    </p:spTree>
    <p:extLst>
      <p:ext uri="{BB962C8B-B14F-4D97-AF65-F5344CB8AC3E}">
        <p14:creationId xmlns:p14="http://schemas.microsoft.com/office/powerpoint/2010/main" val="503218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CA Ct. App.</a:t>
            </a:r>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
        <p:nvSpPr>
          <p:cNvPr id="4" name="TextBox 3">
            <a:extLst>
              <a:ext uri="{FF2B5EF4-FFF2-40B4-BE49-F238E27FC236}">
                <a16:creationId xmlns:a16="http://schemas.microsoft.com/office/drawing/2014/main" id="{6BC01AFA-2F4E-7844-6B95-9478B7584138}"/>
              </a:ext>
            </a:extLst>
          </p:cNvPr>
          <p:cNvSpPr txBox="1"/>
          <p:nvPr/>
        </p:nvSpPr>
        <p:spPr>
          <a:xfrm>
            <a:off x="9320596" y="3929148"/>
            <a:ext cx="1870045" cy="1200329"/>
          </a:xfrm>
          <a:prstGeom prst="rect">
            <a:avLst/>
          </a:prstGeom>
          <a:noFill/>
        </p:spPr>
        <p:txBody>
          <a:bodyPr wrap="square" rtlCol="0">
            <a:spAutoFit/>
          </a:bodyPr>
          <a:lstStyle/>
          <a:p>
            <a:pPr algn="ctr"/>
            <a:r>
              <a:rPr lang="en-US" sz="7200" b="1" dirty="0">
                <a:solidFill>
                  <a:srgbClr val="FF0000"/>
                </a:solidFill>
                <a:latin typeface="Google Sans"/>
              </a:rPr>
              <a:t>X</a:t>
            </a:r>
            <a:endParaRPr lang="en-US" sz="4000" b="1" dirty="0">
              <a:solidFill>
                <a:srgbClr val="FF0000"/>
              </a:solidFill>
            </a:endParaRPr>
          </a:p>
        </p:txBody>
      </p:sp>
      <p:cxnSp>
        <p:nvCxnSpPr>
          <p:cNvPr id="5" name="Straight Arrow Connector 4">
            <a:extLst>
              <a:ext uri="{FF2B5EF4-FFF2-40B4-BE49-F238E27FC236}">
                <a16:creationId xmlns:a16="http://schemas.microsoft.com/office/drawing/2014/main" id="{3BEC9333-90AF-F56F-63EF-94E82E61DAE8}"/>
              </a:ext>
            </a:extLst>
          </p:cNvPr>
          <p:cNvCxnSpPr>
            <a:cxnSpLocks/>
          </p:cNvCxnSpPr>
          <p:nvPr/>
        </p:nvCxnSpPr>
        <p:spPr>
          <a:xfrm flipH="1">
            <a:off x="7857460" y="4917230"/>
            <a:ext cx="10960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064D142-93CA-F996-9021-FF14F0E8675C}"/>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b="1" dirty="0">
                <a:solidFill>
                  <a:srgbClr val="92D050"/>
                </a:solidFill>
              </a:rPr>
              <a:t>Change in Land Value</a:t>
            </a:r>
          </a:p>
        </p:txBody>
      </p:sp>
    </p:spTree>
    <p:extLst>
      <p:ext uri="{BB962C8B-B14F-4D97-AF65-F5344CB8AC3E}">
        <p14:creationId xmlns:p14="http://schemas.microsoft.com/office/powerpoint/2010/main" val="3562849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CA Ct. App.</a:t>
            </a:r>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
        <p:nvSpPr>
          <p:cNvPr id="4" name="TextBox 3">
            <a:extLst>
              <a:ext uri="{FF2B5EF4-FFF2-40B4-BE49-F238E27FC236}">
                <a16:creationId xmlns:a16="http://schemas.microsoft.com/office/drawing/2014/main" id="{6BC01AFA-2F4E-7844-6B95-9478B7584138}"/>
              </a:ext>
            </a:extLst>
          </p:cNvPr>
          <p:cNvSpPr txBox="1"/>
          <p:nvPr/>
        </p:nvSpPr>
        <p:spPr>
          <a:xfrm>
            <a:off x="9320596" y="3929148"/>
            <a:ext cx="1870045" cy="1200329"/>
          </a:xfrm>
          <a:prstGeom prst="rect">
            <a:avLst/>
          </a:prstGeom>
          <a:noFill/>
        </p:spPr>
        <p:txBody>
          <a:bodyPr wrap="square" rtlCol="0">
            <a:spAutoFit/>
          </a:bodyPr>
          <a:lstStyle/>
          <a:p>
            <a:pPr algn="ctr"/>
            <a:r>
              <a:rPr lang="en-US" sz="7200" b="1" dirty="0">
                <a:solidFill>
                  <a:srgbClr val="FF0000"/>
                </a:solidFill>
                <a:latin typeface="Google Sans"/>
              </a:rPr>
              <a:t>X</a:t>
            </a:r>
            <a:endParaRPr lang="en-US" sz="4000" b="1" dirty="0">
              <a:solidFill>
                <a:srgbClr val="FF0000"/>
              </a:solidFill>
            </a:endParaRPr>
          </a:p>
        </p:txBody>
      </p:sp>
      <p:cxnSp>
        <p:nvCxnSpPr>
          <p:cNvPr id="5" name="Straight Arrow Connector 4">
            <a:extLst>
              <a:ext uri="{FF2B5EF4-FFF2-40B4-BE49-F238E27FC236}">
                <a16:creationId xmlns:a16="http://schemas.microsoft.com/office/drawing/2014/main" id="{3BEC9333-90AF-F56F-63EF-94E82E61DAE8}"/>
              </a:ext>
            </a:extLst>
          </p:cNvPr>
          <p:cNvCxnSpPr>
            <a:cxnSpLocks/>
          </p:cNvCxnSpPr>
          <p:nvPr/>
        </p:nvCxnSpPr>
        <p:spPr>
          <a:xfrm flipH="1">
            <a:off x="7857460" y="4917230"/>
            <a:ext cx="10960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064D142-93CA-F996-9021-FF14F0E8675C}"/>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strike="sngStrike" dirty="0">
                <a:solidFill>
                  <a:srgbClr val="FF0000"/>
                </a:solidFill>
              </a:rPr>
              <a:t>Change in Land Value</a:t>
            </a:r>
          </a:p>
        </p:txBody>
      </p:sp>
    </p:spTree>
    <p:extLst>
      <p:ext uri="{BB962C8B-B14F-4D97-AF65-F5344CB8AC3E}">
        <p14:creationId xmlns:p14="http://schemas.microsoft.com/office/powerpoint/2010/main" val="108069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18" name="Title 1">
            <a:extLst>
              <a:ext uri="{FF2B5EF4-FFF2-40B4-BE49-F238E27FC236}">
                <a16:creationId xmlns:a16="http://schemas.microsoft.com/office/drawing/2014/main" id="{C0FA5EAD-BCBC-188F-53FB-DEA5FF93A001}"/>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3236873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8700208" y="5627641"/>
            <a:ext cx="2980953" cy="830997"/>
          </a:xfrm>
          <a:prstGeom prst="rect">
            <a:avLst/>
          </a:prstGeom>
          <a:noFill/>
        </p:spPr>
        <p:txBody>
          <a:bodyPr wrap="square" rtlCol="0">
            <a:spAutoFit/>
          </a:bodyPr>
          <a:lstStyle/>
          <a:p>
            <a:pPr algn="ctr"/>
            <a:r>
              <a:rPr lang="en-US" sz="2400" b="1" i="1" u="sng" dirty="0">
                <a:solidFill>
                  <a:srgbClr val="FF0000"/>
                </a:solidFill>
              </a:rPr>
              <a:t>Reasonable</a:t>
            </a:r>
            <a:r>
              <a:rPr lang="en-US" sz="2400" b="1" dirty="0">
                <a:solidFill>
                  <a:srgbClr val="FF0000"/>
                </a:solidFill>
              </a:rPr>
              <a:t> Restoration Costs</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9" t="5168" r="16518" b="36890"/>
          <a:stretch/>
        </p:blipFill>
        <p:spPr>
          <a:xfrm>
            <a:off x="9310652" y="3430984"/>
            <a:ext cx="1760068" cy="1882538"/>
          </a:xfrm>
          <a:prstGeom prst="rect">
            <a:avLst/>
          </a:prstGeom>
        </p:spPr>
      </p:pic>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nb-NO" sz="4400" i="1" dirty="0"/>
              <a:t>Heninger v. Dunn</a:t>
            </a:r>
            <a:br>
              <a:rPr lang="nb-NO" sz="4400" i="1" dirty="0"/>
            </a:br>
            <a:r>
              <a:rPr lang="nb-NO" sz="4400" dirty="0"/>
              <a:t>(1980 CA Ct. App.)</a:t>
            </a:r>
            <a:endParaRPr lang="en-US" sz="4400" dirty="0"/>
          </a:p>
        </p:txBody>
      </p:sp>
      <p:sp>
        <p:nvSpPr>
          <p:cNvPr id="3" name="Text Placeholder 2">
            <a:extLst>
              <a:ext uri="{FF2B5EF4-FFF2-40B4-BE49-F238E27FC236}">
                <a16:creationId xmlns:a16="http://schemas.microsoft.com/office/drawing/2014/main" id="{978DADA3-4C1D-BD4D-3D5D-686CA3F517BE}"/>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CA Ct. App.</a:t>
            </a:r>
          </a:p>
        </p:txBody>
      </p:sp>
      <p:pic>
        <p:nvPicPr>
          <p:cNvPr id="2" name="Content Placeholder 9">
            <a:extLst>
              <a:ext uri="{FF2B5EF4-FFF2-40B4-BE49-F238E27FC236}">
                <a16:creationId xmlns:a16="http://schemas.microsoft.com/office/drawing/2014/main" id="{9AAAAF63-7B2B-3F95-C79D-F64138A607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sp>
        <p:nvSpPr>
          <p:cNvPr id="4" name="TextBox 3">
            <a:extLst>
              <a:ext uri="{FF2B5EF4-FFF2-40B4-BE49-F238E27FC236}">
                <a16:creationId xmlns:a16="http://schemas.microsoft.com/office/drawing/2014/main" id="{6BC01AFA-2F4E-7844-6B95-9478B7584138}"/>
              </a:ext>
            </a:extLst>
          </p:cNvPr>
          <p:cNvSpPr txBox="1"/>
          <p:nvPr/>
        </p:nvSpPr>
        <p:spPr>
          <a:xfrm>
            <a:off x="9320596" y="3929148"/>
            <a:ext cx="1870045" cy="1200329"/>
          </a:xfrm>
          <a:prstGeom prst="rect">
            <a:avLst/>
          </a:prstGeom>
          <a:noFill/>
        </p:spPr>
        <p:txBody>
          <a:bodyPr wrap="square" rtlCol="0">
            <a:spAutoFit/>
          </a:bodyPr>
          <a:lstStyle/>
          <a:p>
            <a:pPr algn="ctr"/>
            <a:r>
              <a:rPr lang="en-US" sz="7200" b="1" dirty="0">
                <a:solidFill>
                  <a:srgbClr val="FF0000"/>
                </a:solidFill>
                <a:latin typeface="Google Sans"/>
              </a:rPr>
              <a:t>X</a:t>
            </a:r>
            <a:endParaRPr lang="en-US" sz="4000" b="1" dirty="0">
              <a:solidFill>
                <a:srgbClr val="FF0000"/>
              </a:solidFill>
            </a:endParaRPr>
          </a:p>
        </p:txBody>
      </p:sp>
      <p:cxnSp>
        <p:nvCxnSpPr>
          <p:cNvPr id="5" name="Straight Arrow Connector 4">
            <a:extLst>
              <a:ext uri="{FF2B5EF4-FFF2-40B4-BE49-F238E27FC236}">
                <a16:creationId xmlns:a16="http://schemas.microsoft.com/office/drawing/2014/main" id="{3BEC9333-90AF-F56F-63EF-94E82E61DAE8}"/>
              </a:ext>
            </a:extLst>
          </p:cNvPr>
          <p:cNvCxnSpPr>
            <a:cxnSpLocks/>
          </p:cNvCxnSpPr>
          <p:nvPr/>
        </p:nvCxnSpPr>
        <p:spPr>
          <a:xfrm flipH="1">
            <a:off x="7857460" y="4917230"/>
            <a:ext cx="10960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064D142-93CA-F996-9021-FF14F0E8675C}"/>
              </a:ext>
            </a:extLst>
          </p:cNvPr>
          <p:cNvSpPr txBox="1"/>
          <p:nvPr/>
        </p:nvSpPr>
        <p:spPr>
          <a:xfrm>
            <a:off x="4788574" y="5600450"/>
            <a:ext cx="3615069" cy="830997"/>
          </a:xfrm>
          <a:prstGeom prst="rect">
            <a:avLst/>
          </a:prstGeom>
          <a:noFill/>
        </p:spPr>
        <p:txBody>
          <a:bodyPr wrap="square" rtlCol="0">
            <a:spAutoFit/>
          </a:bodyPr>
          <a:lstStyle/>
          <a:p>
            <a:pPr algn="ctr"/>
            <a:r>
              <a:rPr lang="en-US" sz="2400" b="1" dirty="0"/>
              <a:t>Maximum Loss is </a:t>
            </a:r>
            <a:r>
              <a:rPr lang="en-US" sz="2400" strike="sngStrike" dirty="0">
                <a:solidFill>
                  <a:srgbClr val="FF0000"/>
                </a:solidFill>
              </a:rPr>
              <a:t>Change in Land Value</a:t>
            </a:r>
          </a:p>
        </p:txBody>
      </p:sp>
    </p:spTree>
    <p:extLst>
      <p:ext uri="{BB962C8B-B14F-4D97-AF65-F5344CB8AC3E}">
        <p14:creationId xmlns:p14="http://schemas.microsoft.com/office/powerpoint/2010/main" val="3285439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041" y="1264555"/>
            <a:ext cx="8306926" cy="5603104"/>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2303664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8041" y="1264555"/>
            <a:ext cx="8306926" cy="5603103"/>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599145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2952D-7FAF-EF5C-8F97-1AE3B3F1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8041" y="1264555"/>
            <a:ext cx="8306926" cy="5603103"/>
          </a:xfrm>
          <a:prstGeom prst="rect">
            <a:avLst/>
          </a:prstGeom>
        </p:spPr>
      </p:pic>
      <p:sp>
        <p:nvSpPr>
          <p:cNvPr id="2" name="Title 1">
            <a:extLst>
              <a:ext uri="{FF2B5EF4-FFF2-40B4-BE49-F238E27FC236}">
                <a16:creationId xmlns:a16="http://schemas.microsoft.com/office/drawing/2014/main" id="{77E78AB3-A9EB-A71F-7D0F-C351EF38E9C9}"/>
              </a:ext>
            </a:extLst>
          </p:cNvPr>
          <p:cNvSpPr>
            <a:spLocks noGrp="1"/>
          </p:cNvSpPr>
          <p:nvPr>
            <p:ph type="title"/>
          </p:nvPr>
        </p:nvSpPr>
        <p:spPr>
          <a:xfrm>
            <a:off x="2592924" y="624110"/>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1780301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l-GR" sz="2800" dirty="0"/>
              <a:t>π</a:t>
            </a:r>
            <a:r>
              <a:rPr lang="en-US" sz="2800" dirty="0"/>
              <a:t> expert:</a:t>
            </a:r>
          </a:p>
          <a:p>
            <a:pPr lvl="1"/>
            <a:r>
              <a:rPr lang="en-US" sz="2600" dirty="0"/>
              <a:t>8</a:t>
            </a:r>
            <a:r>
              <a:rPr lang="en-US" sz="2600" baseline="30000" dirty="0"/>
              <a:t>th</a:t>
            </a:r>
            <a:r>
              <a:rPr lang="en-US" sz="2600" dirty="0"/>
              <a:t> Edition Guide for Plant Appraisal</a:t>
            </a:r>
          </a:p>
          <a:p>
            <a:pPr lvl="1"/>
            <a:r>
              <a:rPr lang="en-US" sz="2600" dirty="0"/>
              <a:t>“Cost of Cure” 108” box: $21,266</a:t>
            </a:r>
          </a:p>
          <a:p>
            <a:pPr lvl="1"/>
            <a:r>
              <a:rPr lang="en-US" sz="2600" dirty="0"/>
              <a:t>Replacement and maintenance: $16,217</a:t>
            </a:r>
          </a:p>
          <a:p>
            <a:pPr lvl="1"/>
            <a:r>
              <a:rPr lang="en-US" sz="2600" dirty="0"/>
              <a:t>Interest rate: 5%</a:t>
            </a:r>
            <a:br>
              <a:rPr lang="en-US" sz="2600" dirty="0"/>
            </a:br>
            <a:endParaRPr lang="en-US" sz="2600" dirty="0"/>
          </a:p>
          <a:p>
            <a:pPr lvl="1"/>
            <a:r>
              <a:rPr lang="en-US" sz="2600" dirty="0"/>
              <a:t>Appraised loss: $59,428</a:t>
            </a:r>
          </a:p>
          <a:p>
            <a:endParaRPr lang="en-US" sz="2800" dirty="0"/>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92924" y="624110"/>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1236568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a:xfrm>
            <a:off x="2589212" y="2133599"/>
            <a:ext cx="8915400" cy="4427621"/>
          </a:xfrm>
        </p:spPr>
        <p:txBody>
          <a:bodyPr>
            <a:normAutofit/>
          </a:bodyPr>
          <a:lstStyle/>
          <a:p>
            <a:r>
              <a:rPr lang="el-GR" sz="2800" dirty="0"/>
              <a:t>Δ</a:t>
            </a:r>
            <a:r>
              <a:rPr lang="en-US" sz="2800" dirty="0"/>
              <a:t> expert:</a:t>
            </a:r>
          </a:p>
          <a:p>
            <a:pPr lvl="1"/>
            <a:r>
              <a:rPr lang="en-US" sz="2600" dirty="0"/>
              <a:t>9</a:t>
            </a:r>
            <a:r>
              <a:rPr lang="en-US" sz="2600" baseline="30000" dirty="0"/>
              <a:t>th</a:t>
            </a:r>
            <a:r>
              <a:rPr lang="en-US" sz="2600" dirty="0"/>
              <a:t> Edition Guide for Plant Appraisal</a:t>
            </a:r>
          </a:p>
          <a:p>
            <a:pPr lvl="1"/>
            <a:r>
              <a:rPr lang="en-US" sz="2600" dirty="0"/>
              <a:t>TFM Total Depreciated Cost: $20,000</a:t>
            </a:r>
          </a:p>
          <a:p>
            <a:pPr lvl="1"/>
            <a:r>
              <a:rPr lang="en-US" sz="2600" dirty="0"/>
              <a:t>Amount of Canopy Loss: 30%</a:t>
            </a:r>
          </a:p>
          <a:p>
            <a:pPr lvl="1"/>
            <a:r>
              <a:rPr lang="en-US" sz="2600" dirty="0"/>
              <a:t>Additional Costs: $1,530</a:t>
            </a:r>
            <a:br>
              <a:rPr lang="en-US" sz="2600" dirty="0"/>
            </a:br>
            <a:endParaRPr lang="en-US" sz="2600" dirty="0"/>
          </a:p>
          <a:p>
            <a:pPr lvl="1"/>
            <a:r>
              <a:rPr lang="en-US" sz="2600" dirty="0"/>
              <a:t>Appraised loss: $7,530</a:t>
            </a:r>
          </a:p>
          <a:p>
            <a:endParaRPr lang="en-US" sz="2800" dirty="0"/>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3712248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3496475" cy="3416301"/>
          </a:xfrm>
        </p:spPr>
        <p:txBody>
          <a:bodyPr/>
          <a:lstStyle/>
          <a:p>
            <a:r>
              <a:rPr lang="en-US" dirty="0"/>
              <a:t>Cost of Cure: </a:t>
            </a:r>
            <a:r>
              <a:rPr lang="en-US" sz="1800" dirty="0"/>
              <a:t>$59,428</a:t>
            </a:r>
          </a:p>
          <a:p>
            <a:endParaRPr lang="en-US" dirty="0"/>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761857" y="3285131"/>
            <a:ext cx="4126672" cy="3416300"/>
          </a:xfrm>
        </p:spPr>
        <p:txBody>
          <a:bodyPr/>
          <a:lstStyle/>
          <a:p>
            <a:r>
              <a:rPr lang="en-US" dirty="0"/>
              <a:t>TFM: $7,530</a:t>
            </a:r>
          </a:p>
          <a:p>
            <a:endParaRPr lang="en-US" dirty="0"/>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9" name="Title 1">
            <a:extLst>
              <a:ext uri="{FF2B5EF4-FFF2-40B4-BE49-F238E27FC236}">
                <a16:creationId xmlns:a16="http://schemas.microsoft.com/office/drawing/2014/main" id="{650132DB-BF2B-E671-5C81-607A6F9A523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745115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273632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3267F0-7E07-F219-29CD-79DC371D9EF4}"/>
              </a:ext>
            </a:extLst>
          </p:cNvPr>
          <p:cNvSpPr txBox="1"/>
          <p:nvPr/>
        </p:nvSpPr>
        <p:spPr>
          <a:xfrm>
            <a:off x="3454256" y="5520468"/>
            <a:ext cx="6283706" cy="461665"/>
          </a:xfrm>
          <a:prstGeom prst="rect">
            <a:avLst/>
          </a:prstGeom>
          <a:noFill/>
        </p:spPr>
        <p:txBody>
          <a:bodyPr wrap="square" rtlCol="0">
            <a:spAutoFit/>
          </a:bodyPr>
          <a:lstStyle/>
          <a:p>
            <a:pPr algn="ctr"/>
            <a:r>
              <a:rPr lang="en-US" sz="2400" b="1" dirty="0"/>
              <a:t>TFM: $7,530</a:t>
            </a:r>
          </a:p>
        </p:txBody>
      </p: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3410981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3267F0-7E07-F219-29CD-79DC371D9EF4}"/>
              </a:ext>
            </a:extLst>
          </p:cNvPr>
          <p:cNvSpPr txBox="1"/>
          <p:nvPr/>
        </p:nvSpPr>
        <p:spPr>
          <a:xfrm>
            <a:off x="3454256" y="5520468"/>
            <a:ext cx="6283706" cy="1200329"/>
          </a:xfrm>
          <a:prstGeom prst="rect">
            <a:avLst/>
          </a:prstGeom>
          <a:noFill/>
        </p:spPr>
        <p:txBody>
          <a:bodyPr wrap="square" rtlCol="0">
            <a:spAutoFit/>
          </a:bodyPr>
          <a:lstStyle/>
          <a:p>
            <a:pPr algn="ctr"/>
            <a:r>
              <a:rPr lang="en-US" sz="2400" b="1" dirty="0"/>
              <a:t>TFM: $7,530</a:t>
            </a:r>
          </a:p>
          <a:p>
            <a:pPr algn="ctr"/>
            <a:r>
              <a:rPr lang="en-US" sz="2400" b="1" dirty="0"/>
              <a:t>+</a:t>
            </a:r>
          </a:p>
          <a:p>
            <a:pPr algn="ctr"/>
            <a:r>
              <a:rPr lang="en-US" sz="2400" b="1" dirty="0"/>
              <a:t>“Discomfort and Annoyance”: $15,000</a:t>
            </a:r>
          </a:p>
        </p:txBody>
      </p: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56063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8" y="3285131"/>
            <a:ext cx="2887875" cy="3416301"/>
          </a:xfrm>
        </p:spPr>
        <p:txBody>
          <a:bodyPr/>
          <a:lstStyle/>
          <a:p>
            <a:r>
              <a:rPr lang="en-US" dirty="0"/>
              <a:t>Change in land value:</a:t>
            </a:r>
            <a:endParaRPr lang="en-US" sz="2400" dirty="0"/>
          </a:p>
          <a:p>
            <a:endParaRPr lang="en-US" dirty="0"/>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5" name="TextBox 4">
            <a:extLst>
              <a:ext uri="{FF2B5EF4-FFF2-40B4-BE49-F238E27FC236}">
                <a16:creationId xmlns:a16="http://schemas.microsoft.com/office/drawing/2014/main" id="{9FB87D6C-2BD4-3DBD-33A7-BE30E05593C7}"/>
              </a:ext>
            </a:extLst>
          </p:cNvPr>
          <p:cNvSpPr txBox="1"/>
          <p:nvPr/>
        </p:nvSpPr>
        <p:spPr>
          <a:xfrm>
            <a:off x="2875224" y="4285395"/>
            <a:ext cx="1045479" cy="707886"/>
          </a:xfrm>
          <a:prstGeom prst="rect">
            <a:avLst/>
          </a:prstGeom>
          <a:noFill/>
        </p:spPr>
        <p:txBody>
          <a:bodyPr wrap="none" rtlCol="0">
            <a:spAutoFit/>
          </a:bodyPr>
          <a:lstStyle/>
          <a:p>
            <a:r>
              <a:rPr lang="en-US" sz="4000" b="1" dirty="0">
                <a:solidFill>
                  <a:srgbClr val="FF0000"/>
                </a:solidFill>
              </a:rPr>
              <a:t>$$$</a:t>
            </a:r>
            <a:endParaRPr lang="en-US" b="1" dirty="0">
              <a:solidFill>
                <a:srgbClr val="FF0000"/>
              </a:solidFill>
            </a:endParaRPr>
          </a:p>
        </p:txBody>
      </p:sp>
      <p:sp>
        <p:nvSpPr>
          <p:cNvPr id="11" name="Title 1">
            <a:extLst>
              <a:ext uri="{FF2B5EF4-FFF2-40B4-BE49-F238E27FC236}">
                <a16:creationId xmlns:a16="http://schemas.microsoft.com/office/drawing/2014/main" id="{030125BA-DFEE-68EC-CB5D-54838333DF61}"/>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1801394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3267F0-7E07-F219-29CD-79DC371D9EF4}"/>
              </a:ext>
            </a:extLst>
          </p:cNvPr>
          <p:cNvSpPr txBox="1"/>
          <p:nvPr/>
        </p:nvSpPr>
        <p:spPr>
          <a:xfrm>
            <a:off x="3454256" y="5520468"/>
            <a:ext cx="6283706" cy="1200329"/>
          </a:xfrm>
          <a:prstGeom prst="rect">
            <a:avLst/>
          </a:prstGeom>
          <a:noFill/>
        </p:spPr>
        <p:txBody>
          <a:bodyPr wrap="square" rtlCol="0">
            <a:spAutoFit/>
          </a:bodyPr>
          <a:lstStyle/>
          <a:p>
            <a:pPr algn="ctr"/>
            <a:r>
              <a:rPr lang="en-US" sz="2400" b="1" dirty="0"/>
              <a:t>TFM: $7,530</a:t>
            </a:r>
          </a:p>
          <a:p>
            <a:pPr algn="ctr"/>
            <a:r>
              <a:rPr lang="en-US" sz="2400" b="1" dirty="0"/>
              <a:t>+</a:t>
            </a:r>
          </a:p>
          <a:p>
            <a:pPr algn="ctr"/>
            <a:r>
              <a:rPr lang="en-US" sz="2400" b="1" dirty="0"/>
              <a:t>“Discomfort and Annoyance”: $15,000</a:t>
            </a:r>
          </a:p>
        </p:txBody>
      </p: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
        <p:nvSpPr>
          <p:cNvPr id="3" name="TextBox 2">
            <a:extLst>
              <a:ext uri="{FF2B5EF4-FFF2-40B4-BE49-F238E27FC236}">
                <a16:creationId xmlns:a16="http://schemas.microsoft.com/office/drawing/2014/main" id="{E4272B7C-8A9E-1044-8E72-2336456B0CA7}"/>
              </a:ext>
            </a:extLst>
          </p:cNvPr>
          <p:cNvSpPr txBox="1"/>
          <p:nvPr/>
        </p:nvSpPr>
        <p:spPr>
          <a:xfrm>
            <a:off x="9631636" y="5831284"/>
            <a:ext cx="960519" cy="923330"/>
          </a:xfrm>
          <a:prstGeom prst="rect">
            <a:avLst/>
          </a:prstGeom>
          <a:noFill/>
        </p:spPr>
        <p:txBody>
          <a:bodyPr wrap="none" rtlCol="0">
            <a:spAutoFit/>
          </a:bodyPr>
          <a:lstStyle/>
          <a:p>
            <a:r>
              <a:rPr lang="en-US" sz="5400" b="1" dirty="0">
                <a:solidFill>
                  <a:srgbClr val="FF0000"/>
                </a:solidFill>
              </a:rPr>
              <a:t>x2</a:t>
            </a:r>
            <a:endParaRPr lang="en-US" b="1" dirty="0">
              <a:solidFill>
                <a:srgbClr val="FF0000"/>
              </a:solidFill>
            </a:endParaRPr>
          </a:p>
        </p:txBody>
      </p:sp>
      <p:sp>
        <p:nvSpPr>
          <p:cNvPr id="4" name="TextBox 3">
            <a:extLst>
              <a:ext uri="{FF2B5EF4-FFF2-40B4-BE49-F238E27FC236}">
                <a16:creationId xmlns:a16="http://schemas.microsoft.com/office/drawing/2014/main" id="{49BFAF1A-1BE0-373A-4968-3D9FEFF7FE31}"/>
              </a:ext>
            </a:extLst>
          </p:cNvPr>
          <p:cNvSpPr txBox="1"/>
          <p:nvPr/>
        </p:nvSpPr>
        <p:spPr>
          <a:xfrm>
            <a:off x="3308647" y="5460463"/>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
        <p:nvSpPr>
          <p:cNvPr id="6" name="TextBox 5">
            <a:extLst>
              <a:ext uri="{FF2B5EF4-FFF2-40B4-BE49-F238E27FC236}">
                <a16:creationId xmlns:a16="http://schemas.microsoft.com/office/drawing/2014/main" id="{47C35EBD-08B4-309C-6F10-F34BBE02C8E8}"/>
              </a:ext>
            </a:extLst>
          </p:cNvPr>
          <p:cNvSpPr txBox="1"/>
          <p:nvPr/>
        </p:nvSpPr>
        <p:spPr>
          <a:xfrm>
            <a:off x="9320596" y="5458912"/>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278529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869" t="5168" r="16518" b="36890"/>
          <a:stretch/>
        </p:blipFill>
        <p:spPr>
          <a:xfrm>
            <a:off x="9310652" y="3430984"/>
            <a:ext cx="1760068" cy="1882538"/>
          </a:xfrm>
          <a:prstGeom prst="rect">
            <a:avLst/>
          </a:prstGeom>
        </p:spPr>
      </p:pic>
      <p:sp>
        <p:nvSpPr>
          <p:cNvPr id="21" name="Text Placeholder 2">
            <a:extLst>
              <a:ext uri="{FF2B5EF4-FFF2-40B4-BE49-F238E27FC236}">
                <a16:creationId xmlns:a16="http://schemas.microsoft.com/office/drawing/2014/main" id="{546B326E-EC77-587A-BFCE-44229A305CFD}"/>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Court of Appeals</a:t>
            </a:r>
          </a:p>
        </p:txBody>
      </p:sp>
      <p:sp>
        <p:nvSpPr>
          <p:cNvPr id="2" name="TextBox 1">
            <a:extLst>
              <a:ext uri="{FF2B5EF4-FFF2-40B4-BE49-F238E27FC236}">
                <a16:creationId xmlns:a16="http://schemas.microsoft.com/office/drawing/2014/main" id="{403267F0-7E07-F219-29CD-79DC371D9EF4}"/>
              </a:ext>
            </a:extLst>
          </p:cNvPr>
          <p:cNvSpPr txBox="1"/>
          <p:nvPr/>
        </p:nvSpPr>
        <p:spPr>
          <a:xfrm>
            <a:off x="3454256" y="5520468"/>
            <a:ext cx="6283706" cy="1200329"/>
          </a:xfrm>
          <a:prstGeom prst="rect">
            <a:avLst/>
          </a:prstGeom>
          <a:noFill/>
        </p:spPr>
        <p:txBody>
          <a:bodyPr wrap="square" rtlCol="0">
            <a:spAutoFit/>
          </a:bodyPr>
          <a:lstStyle/>
          <a:p>
            <a:pPr algn="ctr"/>
            <a:r>
              <a:rPr lang="en-US" sz="2400" b="1" dirty="0"/>
              <a:t>TFM: $7,530</a:t>
            </a:r>
          </a:p>
          <a:p>
            <a:pPr algn="ctr"/>
            <a:r>
              <a:rPr lang="en-US" sz="2400" b="1" dirty="0"/>
              <a:t>+</a:t>
            </a:r>
          </a:p>
          <a:p>
            <a:pPr algn="ctr"/>
            <a:r>
              <a:rPr lang="en-US" sz="2400" b="1" dirty="0"/>
              <a:t>“Discomfort and Annoyance”: $15,000</a:t>
            </a:r>
          </a:p>
        </p:txBody>
      </p: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
        <p:nvSpPr>
          <p:cNvPr id="3" name="TextBox 2">
            <a:extLst>
              <a:ext uri="{FF2B5EF4-FFF2-40B4-BE49-F238E27FC236}">
                <a16:creationId xmlns:a16="http://schemas.microsoft.com/office/drawing/2014/main" id="{73680687-4AC7-EB32-E0E7-9047172896C8}"/>
              </a:ext>
            </a:extLst>
          </p:cNvPr>
          <p:cNvSpPr txBox="1"/>
          <p:nvPr/>
        </p:nvSpPr>
        <p:spPr>
          <a:xfrm>
            <a:off x="9631636" y="5831284"/>
            <a:ext cx="960519" cy="923330"/>
          </a:xfrm>
          <a:prstGeom prst="rect">
            <a:avLst/>
          </a:prstGeom>
          <a:noFill/>
        </p:spPr>
        <p:txBody>
          <a:bodyPr wrap="none" rtlCol="0">
            <a:spAutoFit/>
          </a:bodyPr>
          <a:lstStyle/>
          <a:p>
            <a:r>
              <a:rPr lang="en-US" sz="5400" b="1" dirty="0">
                <a:solidFill>
                  <a:srgbClr val="FF0000"/>
                </a:solidFill>
              </a:rPr>
              <a:t>x2</a:t>
            </a:r>
            <a:endParaRPr lang="en-US" b="1" dirty="0">
              <a:solidFill>
                <a:srgbClr val="FF0000"/>
              </a:solidFill>
            </a:endParaRPr>
          </a:p>
        </p:txBody>
      </p:sp>
      <p:sp>
        <p:nvSpPr>
          <p:cNvPr id="4" name="TextBox 3">
            <a:extLst>
              <a:ext uri="{FF2B5EF4-FFF2-40B4-BE49-F238E27FC236}">
                <a16:creationId xmlns:a16="http://schemas.microsoft.com/office/drawing/2014/main" id="{812CA608-FD39-5D8C-115D-1A6EC9587170}"/>
              </a:ext>
            </a:extLst>
          </p:cNvPr>
          <p:cNvSpPr txBox="1"/>
          <p:nvPr/>
        </p:nvSpPr>
        <p:spPr>
          <a:xfrm>
            <a:off x="3308647" y="5460463"/>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
        <p:nvSpPr>
          <p:cNvPr id="6" name="TextBox 5">
            <a:extLst>
              <a:ext uri="{FF2B5EF4-FFF2-40B4-BE49-F238E27FC236}">
                <a16:creationId xmlns:a16="http://schemas.microsoft.com/office/drawing/2014/main" id="{E0FB35C5-A069-0976-503F-05DE085F32CA}"/>
              </a:ext>
            </a:extLst>
          </p:cNvPr>
          <p:cNvSpPr txBox="1"/>
          <p:nvPr/>
        </p:nvSpPr>
        <p:spPr>
          <a:xfrm>
            <a:off x="9320596" y="5458912"/>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1242862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87503-8CAC-00B0-ED45-22D408D70719}"/>
              </a:ext>
            </a:extLst>
          </p:cNvPr>
          <p:cNvSpPr>
            <a:spLocks noGrp="1"/>
          </p:cNvSpPr>
          <p:nvPr>
            <p:ph idx="1"/>
          </p:nvPr>
        </p:nvSpPr>
        <p:spPr/>
        <p:txBody>
          <a:bodyPr>
            <a:normAutofit/>
          </a:bodyPr>
          <a:lstStyle/>
          <a:p>
            <a:r>
              <a:rPr lang="en-US" sz="2800" dirty="0"/>
              <a:t>TFM “did not fully compensate </a:t>
            </a:r>
            <a:r>
              <a:rPr lang="el-GR" sz="2800" dirty="0"/>
              <a:t>π</a:t>
            </a:r>
            <a:r>
              <a:rPr lang="en-US" sz="2800" dirty="0"/>
              <a:t> for all the detriment”</a:t>
            </a:r>
          </a:p>
          <a:p>
            <a:r>
              <a:rPr lang="en-US" sz="2800" dirty="0"/>
              <a:t>TFM “may account for a tree’s placement and condition in a utilitarian sense, but [not] the intangible, but very real loss in aesthetic pleasure.”</a:t>
            </a:r>
          </a:p>
        </p:txBody>
      </p:sp>
      <p:sp>
        <p:nvSpPr>
          <p:cNvPr id="7" name="Title 1">
            <a:extLst>
              <a:ext uri="{FF2B5EF4-FFF2-40B4-BE49-F238E27FC236}">
                <a16:creationId xmlns:a16="http://schemas.microsoft.com/office/drawing/2014/main" id="{8FFAC863-6E8B-475E-B211-19EB6497945A}"/>
              </a:ext>
            </a:extLst>
          </p:cNvPr>
          <p:cNvSpPr>
            <a:spLocks noGrp="1"/>
          </p:cNvSpPr>
          <p:nvPr>
            <p:ph type="title"/>
          </p:nvPr>
        </p:nvSpPr>
        <p:spPr>
          <a:xfrm>
            <a:off x="2592924" y="624110"/>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Tree>
    <p:extLst>
      <p:ext uri="{BB962C8B-B14F-4D97-AF65-F5344CB8AC3E}">
        <p14:creationId xmlns:p14="http://schemas.microsoft.com/office/powerpoint/2010/main" val="248064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869" t="5168" r="16518" b="36890"/>
          <a:stretch/>
        </p:blipFill>
        <p:spPr>
          <a:xfrm>
            <a:off x="9310652" y="3430984"/>
            <a:ext cx="1760068" cy="1882538"/>
          </a:xfrm>
          <a:prstGeom prst="rect">
            <a:avLst/>
          </a:prstGeom>
        </p:spPr>
      </p:pic>
      <p:sp>
        <p:nvSpPr>
          <p:cNvPr id="21" name="Text Placeholder 2">
            <a:extLst>
              <a:ext uri="{FF2B5EF4-FFF2-40B4-BE49-F238E27FC236}">
                <a16:creationId xmlns:a16="http://schemas.microsoft.com/office/drawing/2014/main" id="{546B326E-EC77-587A-BFCE-44229A305CFD}"/>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Court of Appeals</a:t>
            </a:r>
          </a:p>
        </p:txBody>
      </p:sp>
      <p:sp>
        <p:nvSpPr>
          <p:cNvPr id="2" name="TextBox 1">
            <a:extLst>
              <a:ext uri="{FF2B5EF4-FFF2-40B4-BE49-F238E27FC236}">
                <a16:creationId xmlns:a16="http://schemas.microsoft.com/office/drawing/2014/main" id="{403267F0-7E07-F219-29CD-79DC371D9EF4}"/>
              </a:ext>
            </a:extLst>
          </p:cNvPr>
          <p:cNvSpPr txBox="1"/>
          <p:nvPr/>
        </p:nvSpPr>
        <p:spPr>
          <a:xfrm>
            <a:off x="3454256" y="5520468"/>
            <a:ext cx="6283706" cy="1200329"/>
          </a:xfrm>
          <a:prstGeom prst="rect">
            <a:avLst/>
          </a:prstGeom>
          <a:noFill/>
        </p:spPr>
        <p:txBody>
          <a:bodyPr wrap="square" rtlCol="0">
            <a:spAutoFit/>
          </a:bodyPr>
          <a:lstStyle/>
          <a:p>
            <a:pPr algn="ctr"/>
            <a:r>
              <a:rPr lang="en-US" sz="2400" b="1" dirty="0"/>
              <a:t>TFM: $7,530</a:t>
            </a:r>
          </a:p>
          <a:p>
            <a:pPr algn="ctr"/>
            <a:r>
              <a:rPr lang="en-US" sz="2400" b="1" dirty="0"/>
              <a:t>+</a:t>
            </a:r>
          </a:p>
          <a:p>
            <a:pPr algn="ctr"/>
            <a:r>
              <a:rPr lang="en-US" sz="2400" b="1" dirty="0"/>
              <a:t>“Discomfort and Annoyance”: $15,000</a:t>
            </a:r>
          </a:p>
        </p:txBody>
      </p: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
        <p:nvSpPr>
          <p:cNvPr id="3" name="TextBox 2">
            <a:extLst>
              <a:ext uri="{FF2B5EF4-FFF2-40B4-BE49-F238E27FC236}">
                <a16:creationId xmlns:a16="http://schemas.microsoft.com/office/drawing/2014/main" id="{73680687-4AC7-EB32-E0E7-9047172896C8}"/>
              </a:ext>
            </a:extLst>
          </p:cNvPr>
          <p:cNvSpPr txBox="1"/>
          <p:nvPr/>
        </p:nvSpPr>
        <p:spPr>
          <a:xfrm>
            <a:off x="9631636" y="5831284"/>
            <a:ext cx="960519" cy="923330"/>
          </a:xfrm>
          <a:prstGeom prst="rect">
            <a:avLst/>
          </a:prstGeom>
          <a:noFill/>
        </p:spPr>
        <p:txBody>
          <a:bodyPr wrap="none" rtlCol="0">
            <a:spAutoFit/>
          </a:bodyPr>
          <a:lstStyle/>
          <a:p>
            <a:r>
              <a:rPr lang="en-US" sz="5400" b="1" dirty="0">
                <a:solidFill>
                  <a:srgbClr val="FF0000"/>
                </a:solidFill>
              </a:rPr>
              <a:t>x2</a:t>
            </a:r>
            <a:endParaRPr lang="en-US" b="1" dirty="0">
              <a:solidFill>
                <a:srgbClr val="FF0000"/>
              </a:solidFill>
            </a:endParaRPr>
          </a:p>
        </p:txBody>
      </p:sp>
      <p:sp>
        <p:nvSpPr>
          <p:cNvPr id="4" name="TextBox 3">
            <a:extLst>
              <a:ext uri="{FF2B5EF4-FFF2-40B4-BE49-F238E27FC236}">
                <a16:creationId xmlns:a16="http://schemas.microsoft.com/office/drawing/2014/main" id="{812CA608-FD39-5D8C-115D-1A6EC9587170}"/>
              </a:ext>
            </a:extLst>
          </p:cNvPr>
          <p:cNvSpPr txBox="1"/>
          <p:nvPr/>
        </p:nvSpPr>
        <p:spPr>
          <a:xfrm>
            <a:off x="3308647" y="5460463"/>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
        <p:nvSpPr>
          <p:cNvPr id="6" name="TextBox 5">
            <a:extLst>
              <a:ext uri="{FF2B5EF4-FFF2-40B4-BE49-F238E27FC236}">
                <a16:creationId xmlns:a16="http://schemas.microsoft.com/office/drawing/2014/main" id="{E0FB35C5-A069-0976-503F-05DE085F32CA}"/>
              </a:ext>
            </a:extLst>
          </p:cNvPr>
          <p:cNvSpPr txBox="1"/>
          <p:nvPr/>
        </p:nvSpPr>
        <p:spPr>
          <a:xfrm>
            <a:off x="9320596" y="5458912"/>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182106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3028" y="3041456"/>
            <a:ext cx="1706162"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869" t="5168" r="16518" b="36890"/>
          <a:stretch/>
        </p:blipFill>
        <p:spPr>
          <a:xfrm>
            <a:off x="9310652" y="3430984"/>
            <a:ext cx="1760068" cy="1882538"/>
          </a:xfrm>
          <a:prstGeom prst="rect">
            <a:avLst/>
          </a:prstGeom>
        </p:spPr>
      </p:pic>
      <p:sp>
        <p:nvSpPr>
          <p:cNvPr id="21" name="Text Placeholder 2">
            <a:extLst>
              <a:ext uri="{FF2B5EF4-FFF2-40B4-BE49-F238E27FC236}">
                <a16:creationId xmlns:a16="http://schemas.microsoft.com/office/drawing/2014/main" id="{546B326E-EC77-587A-BFCE-44229A305CFD}"/>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Court of Appeals</a:t>
            </a:r>
          </a:p>
        </p:txBody>
      </p:sp>
      <p:sp>
        <p:nvSpPr>
          <p:cNvPr id="2" name="TextBox 1">
            <a:extLst>
              <a:ext uri="{FF2B5EF4-FFF2-40B4-BE49-F238E27FC236}">
                <a16:creationId xmlns:a16="http://schemas.microsoft.com/office/drawing/2014/main" id="{403267F0-7E07-F219-29CD-79DC371D9EF4}"/>
              </a:ext>
            </a:extLst>
          </p:cNvPr>
          <p:cNvSpPr txBox="1"/>
          <p:nvPr/>
        </p:nvSpPr>
        <p:spPr>
          <a:xfrm>
            <a:off x="3454256" y="5520468"/>
            <a:ext cx="6283706" cy="1200329"/>
          </a:xfrm>
          <a:prstGeom prst="rect">
            <a:avLst/>
          </a:prstGeom>
          <a:noFill/>
        </p:spPr>
        <p:txBody>
          <a:bodyPr wrap="square" rtlCol="0">
            <a:spAutoFit/>
          </a:bodyPr>
          <a:lstStyle/>
          <a:p>
            <a:pPr algn="ctr"/>
            <a:r>
              <a:rPr lang="en-US" sz="2400" b="1" dirty="0"/>
              <a:t>TFM: $7,530</a:t>
            </a:r>
          </a:p>
          <a:p>
            <a:pPr algn="ctr"/>
            <a:r>
              <a:rPr lang="en-US" sz="2400" b="1" dirty="0"/>
              <a:t>+</a:t>
            </a:r>
          </a:p>
          <a:p>
            <a:pPr algn="ctr"/>
            <a:r>
              <a:rPr lang="en-US" sz="2400" b="1" dirty="0"/>
              <a:t>“Discomfort and Annoyance”: $15,000</a:t>
            </a:r>
          </a:p>
        </p:txBody>
      </p:sp>
      <p:sp>
        <p:nvSpPr>
          <p:cNvPr id="5" name="Title 1">
            <a:extLst>
              <a:ext uri="{FF2B5EF4-FFF2-40B4-BE49-F238E27FC236}">
                <a16:creationId xmlns:a16="http://schemas.microsoft.com/office/drawing/2014/main" id="{02781D54-F811-C360-4D9F-146856421416}"/>
              </a:ext>
            </a:extLst>
          </p:cNvPr>
          <p:cNvSpPr>
            <a:spLocks noGrp="1"/>
          </p:cNvSpPr>
          <p:nvPr>
            <p:ph type="title"/>
          </p:nvPr>
        </p:nvSpPr>
        <p:spPr>
          <a:xfrm>
            <a:off x="2589212" y="634743"/>
            <a:ext cx="9438655" cy="1280890"/>
          </a:xfrm>
        </p:spPr>
        <p:txBody>
          <a:bodyPr>
            <a:normAutofit fontScale="90000"/>
          </a:bodyPr>
          <a:lstStyle/>
          <a:p>
            <a:r>
              <a:rPr lang="en-US" sz="4400" i="1" dirty="0"/>
              <a:t>Rony </a:t>
            </a:r>
            <a:r>
              <a:rPr lang="en-US" sz="4400" dirty="0"/>
              <a:t>v</a:t>
            </a:r>
            <a:r>
              <a:rPr lang="en-US" sz="4400" i="1" dirty="0"/>
              <a:t>. Costa</a:t>
            </a:r>
            <a:br>
              <a:rPr lang="en-US" sz="4400" dirty="0"/>
            </a:br>
            <a:r>
              <a:rPr lang="en-US" sz="4400" dirty="0"/>
              <a:t>(2012 CA Ct. App.)</a:t>
            </a:r>
          </a:p>
        </p:txBody>
      </p:sp>
      <p:sp>
        <p:nvSpPr>
          <p:cNvPr id="3" name="TextBox 2">
            <a:extLst>
              <a:ext uri="{FF2B5EF4-FFF2-40B4-BE49-F238E27FC236}">
                <a16:creationId xmlns:a16="http://schemas.microsoft.com/office/drawing/2014/main" id="{73680687-4AC7-EB32-E0E7-9047172896C8}"/>
              </a:ext>
            </a:extLst>
          </p:cNvPr>
          <p:cNvSpPr txBox="1"/>
          <p:nvPr/>
        </p:nvSpPr>
        <p:spPr>
          <a:xfrm>
            <a:off x="9631636" y="5831284"/>
            <a:ext cx="960519" cy="923330"/>
          </a:xfrm>
          <a:prstGeom prst="rect">
            <a:avLst/>
          </a:prstGeom>
          <a:noFill/>
        </p:spPr>
        <p:txBody>
          <a:bodyPr wrap="none" rtlCol="0">
            <a:spAutoFit/>
          </a:bodyPr>
          <a:lstStyle/>
          <a:p>
            <a:r>
              <a:rPr lang="en-US" sz="5400" b="1" dirty="0">
                <a:solidFill>
                  <a:srgbClr val="FF0000"/>
                </a:solidFill>
              </a:rPr>
              <a:t>x2</a:t>
            </a:r>
            <a:endParaRPr lang="en-US" b="1" dirty="0">
              <a:solidFill>
                <a:srgbClr val="FF0000"/>
              </a:solidFill>
            </a:endParaRPr>
          </a:p>
        </p:txBody>
      </p:sp>
      <p:sp>
        <p:nvSpPr>
          <p:cNvPr id="4" name="TextBox 3">
            <a:extLst>
              <a:ext uri="{FF2B5EF4-FFF2-40B4-BE49-F238E27FC236}">
                <a16:creationId xmlns:a16="http://schemas.microsoft.com/office/drawing/2014/main" id="{812CA608-FD39-5D8C-115D-1A6EC9587170}"/>
              </a:ext>
            </a:extLst>
          </p:cNvPr>
          <p:cNvSpPr txBox="1"/>
          <p:nvPr/>
        </p:nvSpPr>
        <p:spPr>
          <a:xfrm>
            <a:off x="3308647" y="5460463"/>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
        <p:nvSpPr>
          <p:cNvPr id="6" name="TextBox 5">
            <a:extLst>
              <a:ext uri="{FF2B5EF4-FFF2-40B4-BE49-F238E27FC236}">
                <a16:creationId xmlns:a16="http://schemas.microsoft.com/office/drawing/2014/main" id="{E0FB35C5-A069-0976-503F-05DE085F32CA}"/>
              </a:ext>
            </a:extLst>
          </p:cNvPr>
          <p:cNvSpPr txBox="1"/>
          <p:nvPr/>
        </p:nvSpPr>
        <p:spPr>
          <a:xfrm>
            <a:off x="9320596" y="5458912"/>
            <a:ext cx="562975" cy="1323439"/>
          </a:xfrm>
          <a:prstGeom prst="rect">
            <a:avLst/>
          </a:prstGeom>
          <a:noFill/>
        </p:spPr>
        <p:txBody>
          <a:bodyPr wrap="none" rtlCol="0">
            <a:spAutoFit/>
          </a:bodyPr>
          <a:lstStyle/>
          <a:p>
            <a:r>
              <a:rPr lang="en-US" sz="8000" dirty="0">
                <a:solidFill>
                  <a:srgbClr val="FF0000"/>
                </a:solidFill>
              </a:rPr>
              <a:t>)</a:t>
            </a:r>
            <a:endParaRPr lang="en-US" sz="2000" dirty="0">
              <a:solidFill>
                <a:srgbClr val="FF0000"/>
              </a:solidFill>
            </a:endParaRPr>
          </a:p>
        </p:txBody>
      </p:sp>
      <p:sp>
        <p:nvSpPr>
          <p:cNvPr id="8" name="TextBox 7">
            <a:extLst>
              <a:ext uri="{FF2B5EF4-FFF2-40B4-BE49-F238E27FC236}">
                <a16:creationId xmlns:a16="http://schemas.microsoft.com/office/drawing/2014/main" id="{F7C79A3F-70EF-33C7-FDF7-AE18C21E868C}"/>
              </a:ext>
            </a:extLst>
          </p:cNvPr>
          <p:cNvSpPr txBox="1"/>
          <p:nvPr/>
        </p:nvSpPr>
        <p:spPr>
          <a:xfrm>
            <a:off x="9320596" y="3929148"/>
            <a:ext cx="1870045" cy="1200329"/>
          </a:xfrm>
          <a:prstGeom prst="rect">
            <a:avLst/>
          </a:prstGeom>
          <a:noFill/>
        </p:spPr>
        <p:txBody>
          <a:bodyPr wrap="square" rtlCol="0">
            <a:spAutoFit/>
          </a:bodyPr>
          <a:lstStyle/>
          <a:p>
            <a:pPr algn="ctr"/>
            <a:r>
              <a:rPr lang="en-US" sz="7200" b="1" i="0" dirty="0">
                <a:solidFill>
                  <a:srgbClr val="00B050"/>
                </a:solidFill>
                <a:effectLst/>
                <a:latin typeface="Google Sans"/>
              </a:rPr>
              <a:t>✓</a:t>
            </a:r>
            <a:endParaRPr lang="en-US" sz="4000" b="1" dirty="0">
              <a:solidFill>
                <a:srgbClr val="00B050"/>
              </a:solidFill>
            </a:endParaRPr>
          </a:p>
        </p:txBody>
      </p:sp>
    </p:spTree>
    <p:extLst>
      <p:ext uri="{BB962C8B-B14F-4D97-AF65-F5344CB8AC3E}">
        <p14:creationId xmlns:p14="http://schemas.microsoft.com/office/powerpoint/2010/main" val="1843108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36BC-0F81-4FE4-FC03-D944296B3279}"/>
              </a:ext>
            </a:extLst>
          </p:cNvPr>
          <p:cNvSpPr>
            <a:spLocks noGrp="1"/>
          </p:cNvSpPr>
          <p:nvPr>
            <p:ph type="title"/>
          </p:nvPr>
        </p:nvSpPr>
        <p:spPr>
          <a:xfrm>
            <a:off x="2136042" y="675269"/>
            <a:ext cx="8911687" cy="1280890"/>
          </a:xfrm>
        </p:spPr>
        <p:txBody>
          <a:bodyPr/>
          <a:lstStyle/>
          <a:p>
            <a:pPr algn="ctr"/>
            <a:r>
              <a:rPr lang="en-US" dirty="0"/>
              <a:t>Valuing Tree Losses</a:t>
            </a:r>
            <a:br>
              <a:rPr lang="en-US" dirty="0"/>
            </a:br>
            <a:r>
              <a:rPr lang="en-US" dirty="0"/>
              <a:t>Selections from Case Law</a:t>
            </a:r>
          </a:p>
        </p:txBody>
      </p:sp>
    </p:spTree>
    <p:extLst>
      <p:ext uri="{BB962C8B-B14F-4D97-AF65-F5344CB8AC3E}">
        <p14:creationId xmlns:p14="http://schemas.microsoft.com/office/powerpoint/2010/main" val="1071191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36BC-0F81-4FE4-FC03-D944296B3279}"/>
              </a:ext>
            </a:extLst>
          </p:cNvPr>
          <p:cNvSpPr>
            <a:spLocks noGrp="1"/>
          </p:cNvSpPr>
          <p:nvPr>
            <p:ph type="title"/>
          </p:nvPr>
        </p:nvSpPr>
        <p:spPr>
          <a:xfrm>
            <a:off x="2136042" y="675269"/>
            <a:ext cx="8911687" cy="1280890"/>
          </a:xfrm>
        </p:spPr>
        <p:txBody>
          <a:bodyPr/>
          <a:lstStyle/>
          <a:p>
            <a:pPr algn="ctr"/>
            <a:r>
              <a:rPr lang="en-US" dirty="0"/>
              <a:t>Valuing Tree Losses</a:t>
            </a:r>
            <a:br>
              <a:rPr lang="en-US" dirty="0"/>
            </a:br>
            <a:r>
              <a:rPr lang="en-US" dirty="0"/>
              <a:t>Selections from Case Law</a:t>
            </a:r>
          </a:p>
        </p:txBody>
      </p:sp>
      <p:sp>
        <p:nvSpPr>
          <p:cNvPr id="3" name="Text Placeholder 2">
            <a:extLst>
              <a:ext uri="{FF2B5EF4-FFF2-40B4-BE49-F238E27FC236}">
                <a16:creationId xmlns:a16="http://schemas.microsoft.com/office/drawing/2014/main" id="{DA74D67A-0A09-E91B-3C99-94444BE2B604}"/>
              </a:ext>
            </a:extLst>
          </p:cNvPr>
          <p:cNvSpPr>
            <a:spLocks noGrp="1"/>
          </p:cNvSpPr>
          <p:nvPr>
            <p:ph type="body" idx="1"/>
          </p:nvPr>
        </p:nvSpPr>
        <p:spPr>
          <a:xfrm>
            <a:off x="850605" y="2617299"/>
            <a:ext cx="3433517" cy="576262"/>
          </a:xfrm>
        </p:spPr>
        <p:txBody>
          <a:bodyPr/>
          <a:lstStyle/>
          <a:p>
            <a:pPr algn="ctr"/>
            <a:r>
              <a:rPr lang="en-US" b="1" i="1" dirty="0" err="1"/>
              <a:t>Mikol</a:t>
            </a:r>
            <a:r>
              <a:rPr lang="en-US" b="1" i="1" dirty="0"/>
              <a:t> v. </a:t>
            </a:r>
            <a:r>
              <a:rPr lang="en-US" b="1" i="1" dirty="0" err="1"/>
              <a:t>Vlahopoulos</a:t>
            </a:r>
            <a:br>
              <a:rPr lang="en-US" b="1" i="1" dirty="0"/>
            </a:br>
            <a:r>
              <a:rPr lang="en-US" b="1" dirty="0"/>
              <a:t>1959 AZ Sup. Ct.</a:t>
            </a:r>
          </a:p>
        </p:txBody>
      </p:sp>
      <p:sp>
        <p:nvSpPr>
          <p:cNvPr id="4" name="Text Placeholder 3">
            <a:extLst>
              <a:ext uri="{FF2B5EF4-FFF2-40B4-BE49-F238E27FC236}">
                <a16:creationId xmlns:a16="http://schemas.microsoft.com/office/drawing/2014/main" id="{D12AD917-2C0B-589D-BE70-E7DFCE3D92E8}"/>
              </a:ext>
            </a:extLst>
          </p:cNvPr>
          <p:cNvSpPr>
            <a:spLocks noGrp="1"/>
          </p:cNvSpPr>
          <p:nvPr>
            <p:ph type="body" sz="half" idx="15"/>
          </p:nvPr>
        </p:nvSpPr>
        <p:spPr/>
        <p:txBody>
          <a:bodyPr>
            <a:normAutofit/>
          </a:bodyPr>
          <a:lstStyle/>
          <a:p>
            <a:r>
              <a:rPr lang="en-US" sz="2000" dirty="0"/>
              <a:t>Restoration costs OK</a:t>
            </a:r>
            <a:br>
              <a:rPr lang="en-US" sz="2000" dirty="0"/>
            </a:br>
            <a:r>
              <a:rPr lang="en-US" sz="2000" dirty="0"/>
              <a:t>if less than change in land value,</a:t>
            </a:r>
            <a:br>
              <a:rPr lang="en-US" sz="2000" dirty="0"/>
            </a:br>
            <a:r>
              <a:rPr lang="en-US" sz="2000" i="1" u="sng" dirty="0"/>
              <a:t>but aren’t required</a:t>
            </a:r>
            <a:br>
              <a:rPr lang="en-US" sz="2000" i="1" u="sng" dirty="0"/>
            </a:br>
            <a:endParaRPr lang="en-US" sz="2000" i="1" u="sng" dirty="0"/>
          </a:p>
          <a:p>
            <a:r>
              <a:rPr lang="el-GR" sz="2000" dirty="0"/>
              <a:t>Δ</a:t>
            </a:r>
            <a:r>
              <a:rPr lang="en-US" sz="2000" dirty="0"/>
              <a:t> burden to show smaller amount</a:t>
            </a:r>
            <a:endParaRPr lang="en-US" sz="2000" b="1" i="1" u="sng" dirty="0"/>
          </a:p>
        </p:txBody>
      </p:sp>
    </p:spTree>
    <p:extLst>
      <p:ext uri="{BB962C8B-B14F-4D97-AF65-F5344CB8AC3E}">
        <p14:creationId xmlns:p14="http://schemas.microsoft.com/office/powerpoint/2010/main" val="635300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36BC-0F81-4FE4-FC03-D944296B3279}"/>
              </a:ext>
            </a:extLst>
          </p:cNvPr>
          <p:cNvSpPr>
            <a:spLocks noGrp="1"/>
          </p:cNvSpPr>
          <p:nvPr>
            <p:ph type="title"/>
          </p:nvPr>
        </p:nvSpPr>
        <p:spPr>
          <a:xfrm>
            <a:off x="2136042" y="675269"/>
            <a:ext cx="8911687" cy="1280890"/>
          </a:xfrm>
        </p:spPr>
        <p:txBody>
          <a:bodyPr/>
          <a:lstStyle/>
          <a:p>
            <a:pPr algn="ctr"/>
            <a:r>
              <a:rPr lang="en-US" dirty="0"/>
              <a:t>Valuing Tree Losses</a:t>
            </a:r>
            <a:br>
              <a:rPr lang="en-US" dirty="0"/>
            </a:br>
            <a:r>
              <a:rPr lang="en-US" dirty="0"/>
              <a:t>Selections from Case Law</a:t>
            </a:r>
          </a:p>
        </p:txBody>
      </p:sp>
      <p:sp>
        <p:nvSpPr>
          <p:cNvPr id="3" name="Text Placeholder 2">
            <a:extLst>
              <a:ext uri="{FF2B5EF4-FFF2-40B4-BE49-F238E27FC236}">
                <a16:creationId xmlns:a16="http://schemas.microsoft.com/office/drawing/2014/main" id="{DA74D67A-0A09-E91B-3C99-94444BE2B604}"/>
              </a:ext>
            </a:extLst>
          </p:cNvPr>
          <p:cNvSpPr>
            <a:spLocks noGrp="1"/>
          </p:cNvSpPr>
          <p:nvPr>
            <p:ph type="body" idx="1"/>
          </p:nvPr>
        </p:nvSpPr>
        <p:spPr>
          <a:xfrm>
            <a:off x="850605" y="2617299"/>
            <a:ext cx="3433517" cy="576262"/>
          </a:xfrm>
        </p:spPr>
        <p:txBody>
          <a:bodyPr/>
          <a:lstStyle/>
          <a:p>
            <a:pPr algn="ctr"/>
            <a:r>
              <a:rPr lang="en-US" b="1" i="1" dirty="0" err="1"/>
              <a:t>Mikol</a:t>
            </a:r>
            <a:r>
              <a:rPr lang="en-US" b="1" i="1" dirty="0"/>
              <a:t> v. </a:t>
            </a:r>
            <a:r>
              <a:rPr lang="en-US" b="1" i="1" dirty="0" err="1"/>
              <a:t>Vlahopoulos</a:t>
            </a:r>
            <a:br>
              <a:rPr lang="en-US" b="1" i="1" dirty="0"/>
            </a:br>
            <a:r>
              <a:rPr lang="en-US" b="1" dirty="0"/>
              <a:t>1959 AZ Sup. Ct.</a:t>
            </a:r>
          </a:p>
        </p:txBody>
      </p:sp>
      <p:sp>
        <p:nvSpPr>
          <p:cNvPr id="4" name="Text Placeholder 3">
            <a:extLst>
              <a:ext uri="{FF2B5EF4-FFF2-40B4-BE49-F238E27FC236}">
                <a16:creationId xmlns:a16="http://schemas.microsoft.com/office/drawing/2014/main" id="{D12AD917-2C0B-589D-BE70-E7DFCE3D92E8}"/>
              </a:ext>
            </a:extLst>
          </p:cNvPr>
          <p:cNvSpPr>
            <a:spLocks noGrp="1"/>
          </p:cNvSpPr>
          <p:nvPr>
            <p:ph type="body" sz="half" idx="15"/>
          </p:nvPr>
        </p:nvSpPr>
        <p:spPr/>
        <p:txBody>
          <a:bodyPr>
            <a:normAutofit/>
          </a:bodyPr>
          <a:lstStyle/>
          <a:p>
            <a:r>
              <a:rPr lang="en-US" sz="2000" dirty="0"/>
              <a:t>Restoration costs OK</a:t>
            </a:r>
            <a:br>
              <a:rPr lang="en-US" sz="2000" dirty="0"/>
            </a:br>
            <a:r>
              <a:rPr lang="en-US" sz="2000" dirty="0"/>
              <a:t>if less than change in land value,</a:t>
            </a:r>
            <a:br>
              <a:rPr lang="en-US" sz="2000" dirty="0"/>
            </a:br>
            <a:r>
              <a:rPr lang="en-US" sz="2000" i="1" u="sng" dirty="0"/>
              <a:t>but aren’t required</a:t>
            </a:r>
            <a:br>
              <a:rPr lang="en-US" sz="2000" i="1" u="sng" dirty="0"/>
            </a:br>
            <a:endParaRPr lang="en-US" sz="2000" i="1" u="sng" dirty="0"/>
          </a:p>
          <a:p>
            <a:r>
              <a:rPr lang="el-GR" sz="2000" dirty="0"/>
              <a:t>Δ</a:t>
            </a:r>
            <a:r>
              <a:rPr lang="en-US" sz="2000" dirty="0"/>
              <a:t> burden to show smaller amount</a:t>
            </a:r>
            <a:endParaRPr lang="en-US" sz="2000" b="1" i="1" u="sng" dirty="0"/>
          </a:p>
        </p:txBody>
      </p:sp>
      <p:sp>
        <p:nvSpPr>
          <p:cNvPr id="5" name="Text Placeholder 4">
            <a:extLst>
              <a:ext uri="{FF2B5EF4-FFF2-40B4-BE49-F238E27FC236}">
                <a16:creationId xmlns:a16="http://schemas.microsoft.com/office/drawing/2014/main" id="{68676C2E-E424-5263-8EAF-A84963A71B4C}"/>
              </a:ext>
            </a:extLst>
          </p:cNvPr>
          <p:cNvSpPr>
            <a:spLocks noGrp="1"/>
          </p:cNvSpPr>
          <p:nvPr>
            <p:ph type="body" sz="quarter" idx="3"/>
          </p:nvPr>
        </p:nvSpPr>
        <p:spPr>
          <a:xfrm>
            <a:off x="4512719" y="2289163"/>
            <a:ext cx="3259679" cy="904397"/>
          </a:xfrm>
        </p:spPr>
        <p:txBody>
          <a:bodyPr/>
          <a:lstStyle/>
          <a:p>
            <a:pPr algn="ctr"/>
            <a:r>
              <a:rPr lang="en-US" b="1" i="1" dirty="0" err="1"/>
              <a:t>Heninger</a:t>
            </a:r>
            <a:r>
              <a:rPr lang="en-US" b="1" i="1" dirty="0"/>
              <a:t> v. Dunn</a:t>
            </a:r>
            <a:br>
              <a:rPr lang="en-US" b="1" i="1" dirty="0"/>
            </a:br>
            <a:r>
              <a:rPr lang="en-US" b="1" dirty="0"/>
              <a:t>1980 CA Ct. App.</a:t>
            </a:r>
          </a:p>
        </p:txBody>
      </p:sp>
      <p:sp>
        <p:nvSpPr>
          <p:cNvPr id="6" name="Text Placeholder 5">
            <a:extLst>
              <a:ext uri="{FF2B5EF4-FFF2-40B4-BE49-F238E27FC236}">
                <a16:creationId xmlns:a16="http://schemas.microsoft.com/office/drawing/2014/main" id="{70AF50B3-F45E-5C37-8B89-1D6B1C0BB05F}"/>
              </a:ext>
            </a:extLst>
          </p:cNvPr>
          <p:cNvSpPr>
            <a:spLocks noGrp="1"/>
          </p:cNvSpPr>
          <p:nvPr>
            <p:ph type="body" sz="half" idx="16"/>
          </p:nvPr>
        </p:nvSpPr>
        <p:spPr>
          <a:xfrm>
            <a:off x="4512720" y="3193560"/>
            <a:ext cx="3259678" cy="2833495"/>
          </a:xfrm>
        </p:spPr>
        <p:txBody>
          <a:bodyPr>
            <a:normAutofit/>
          </a:bodyPr>
          <a:lstStyle/>
          <a:p>
            <a:r>
              <a:rPr lang="en-US" sz="2000" dirty="0"/>
              <a:t>Reasonable restoration costs OK</a:t>
            </a:r>
            <a:br>
              <a:rPr lang="en-US" sz="2000" dirty="0"/>
            </a:br>
            <a:r>
              <a:rPr lang="en-US" sz="2000" i="1" u="sng" dirty="0"/>
              <a:t>EVEN IF more than change of market value</a:t>
            </a:r>
            <a:br>
              <a:rPr lang="en-US" sz="2000" i="1" u="sng" dirty="0"/>
            </a:br>
            <a:endParaRPr lang="en-US" sz="2000" i="1" u="sng" dirty="0"/>
          </a:p>
          <a:p>
            <a:r>
              <a:rPr lang="en-US" sz="2000" dirty="0"/>
              <a:t>But must be </a:t>
            </a:r>
            <a:r>
              <a:rPr lang="en-US" sz="2000" i="1" u="sng" dirty="0"/>
              <a:t>reasonable</a:t>
            </a:r>
          </a:p>
        </p:txBody>
      </p:sp>
    </p:spTree>
    <p:extLst>
      <p:ext uri="{BB962C8B-B14F-4D97-AF65-F5344CB8AC3E}">
        <p14:creationId xmlns:p14="http://schemas.microsoft.com/office/powerpoint/2010/main" val="2564521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36BC-0F81-4FE4-FC03-D944296B3279}"/>
              </a:ext>
            </a:extLst>
          </p:cNvPr>
          <p:cNvSpPr>
            <a:spLocks noGrp="1"/>
          </p:cNvSpPr>
          <p:nvPr>
            <p:ph type="title"/>
          </p:nvPr>
        </p:nvSpPr>
        <p:spPr>
          <a:xfrm>
            <a:off x="2136042" y="675269"/>
            <a:ext cx="8911687" cy="1280890"/>
          </a:xfrm>
        </p:spPr>
        <p:txBody>
          <a:bodyPr/>
          <a:lstStyle/>
          <a:p>
            <a:pPr algn="ctr"/>
            <a:r>
              <a:rPr lang="en-US" dirty="0"/>
              <a:t>Valuing Tree Losses</a:t>
            </a:r>
            <a:br>
              <a:rPr lang="en-US" dirty="0"/>
            </a:br>
            <a:r>
              <a:rPr lang="en-US" dirty="0"/>
              <a:t>Selections from Case Law</a:t>
            </a:r>
          </a:p>
        </p:txBody>
      </p:sp>
      <p:sp>
        <p:nvSpPr>
          <p:cNvPr id="3" name="Text Placeholder 2">
            <a:extLst>
              <a:ext uri="{FF2B5EF4-FFF2-40B4-BE49-F238E27FC236}">
                <a16:creationId xmlns:a16="http://schemas.microsoft.com/office/drawing/2014/main" id="{DA74D67A-0A09-E91B-3C99-94444BE2B604}"/>
              </a:ext>
            </a:extLst>
          </p:cNvPr>
          <p:cNvSpPr>
            <a:spLocks noGrp="1"/>
          </p:cNvSpPr>
          <p:nvPr>
            <p:ph type="body" idx="1"/>
          </p:nvPr>
        </p:nvSpPr>
        <p:spPr>
          <a:xfrm>
            <a:off x="850605" y="2617299"/>
            <a:ext cx="3433517" cy="576262"/>
          </a:xfrm>
        </p:spPr>
        <p:txBody>
          <a:bodyPr/>
          <a:lstStyle/>
          <a:p>
            <a:pPr algn="ctr"/>
            <a:r>
              <a:rPr lang="en-US" b="1" i="1" dirty="0" err="1"/>
              <a:t>Mikol</a:t>
            </a:r>
            <a:r>
              <a:rPr lang="en-US" b="1" i="1" dirty="0"/>
              <a:t> v. </a:t>
            </a:r>
            <a:r>
              <a:rPr lang="en-US" b="1" i="1" dirty="0" err="1"/>
              <a:t>Vlahopoulos</a:t>
            </a:r>
            <a:br>
              <a:rPr lang="en-US" b="1" i="1" dirty="0"/>
            </a:br>
            <a:r>
              <a:rPr lang="en-US" b="1" dirty="0"/>
              <a:t>1959 AZ Sup. Ct.</a:t>
            </a:r>
          </a:p>
        </p:txBody>
      </p:sp>
      <p:sp>
        <p:nvSpPr>
          <p:cNvPr id="4" name="Text Placeholder 3">
            <a:extLst>
              <a:ext uri="{FF2B5EF4-FFF2-40B4-BE49-F238E27FC236}">
                <a16:creationId xmlns:a16="http://schemas.microsoft.com/office/drawing/2014/main" id="{D12AD917-2C0B-589D-BE70-E7DFCE3D92E8}"/>
              </a:ext>
            </a:extLst>
          </p:cNvPr>
          <p:cNvSpPr>
            <a:spLocks noGrp="1"/>
          </p:cNvSpPr>
          <p:nvPr>
            <p:ph type="body" sz="half" idx="15"/>
          </p:nvPr>
        </p:nvSpPr>
        <p:spPr/>
        <p:txBody>
          <a:bodyPr>
            <a:normAutofit/>
          </a:bodyPr>
          <a:lstStyle/>
          <a:p>
            <a:r>
              <a:rPr lang="en-US" sz="2000" dirty="0"/>
              <a:t>Restoration costs OK</a:t>
            </a:r>
            <a:br>
              <a:rPr lang="en-US" sz="2000" dirty="0"/>
            </a:br>
            <a:r>
              <a:rPr lang="en-US" sz="2000" dirty="0"/>
              <a:t>if less than change in land value,</a:t>
            </a:r>
            <a:br>
              <a:rPr lang="en-US" sz="2000" dirty="0"/>
            </a:br>
            <a:r>
              <a:rPr lang="en-US" sz="2000" i="1" u="sng" dirty="0"/>
              <a:t>but aren’t required</a:t>
            </a:r>
            <a:br>
              <a:rPr lang="en-US" sz="2000" i="1" u="sng" dirty="0"/>
            </a:br>
            <a:endParaRPr lang="en-US" sz="2000" i="1" u="sng" dirty="0"/>
          </a:p>
          <a:p>
            <a:r>
              <a:rPr lang="el-GR" sz="2000" dirty="0"/>
              <a:t>Δ</a:t>
            </a:r>
            <a:r>
              <a:rPr lang="en-US" sz="2000" dirty="0"/>
              <a:t> burden to show smaller amount</a:t>
            </a:r>
            <a:endParaRPr lang="en-US" sz="2000" b="1" i="1" u="sng" dirty="0"/>
          </a:p>
        </p:txBody>
      </p:sp>
      <p:sp>
        <p:nvSpPr>
          <p:cNvPr id="5" name="Text Placeholder 4">
            <a:extLst>
              <a:ext uri="{FF2B5EF4-FFF2-40B4-BE49-F238E27FC236}">
                <a16:creationId xmlns:a16="http://schemas.microsoft.com/office/drawing/2014/main" id="{68676C2E-E424-5263-8EAF-A84963A71B4C}"/>
              </a:ext>
            </a:extLst>
          </p:cNvPr>
          <p:cNvSpPr>
            <a:spLocks noGrp="1"/>
          </p:cNvSpPr>
          <p:nvPr>
            <p:ph type="body" sz="quarter" idx="3"/>
          </p:nvPr>
        </p:nvSpPr>
        <p:spPr>
          <a:xfrm>
            <a:off x="4512719" y="2289163"/>
            <a:ext cx="3259679" cy="904397"/>
          </a:xfrm>
        </p:spPr>
        <p:txBody>
          <a:bodyPr/>
          <a:lstStyle/>
          <a:p>
            <a:pPr algn="ctr"/>
            <a:r>
              <a:rPr lang="en-US" b="1" i="1" dirty="0" err="1"/>
              <a:t>Heninger</a:t>
            </a:r>
            <a:r>
              <a:rPr lang="en-US" b="1" i="1" dirty="0"/>
              <a:t> v. Dunn</a:t>
            </a:r>
            <a:br>
              <a:rPr lang="en-US" b="1" i="1" dirty="0"/>
            </a:br>
            <a:r>
              <a:rPr lang="en-US" b="1" dirty="0"/>
              <a:t>1980 CA Ct. App.</a:t>
            </a:r>
          </a:p>
        </p:txBody>
      </p:sp>
      <p:sp>
        <p:nvSpPr>
          <p:cNvPr id="7" name="Text Placeholder 6">
            <a:extLst>
              <a:ext uri="{FF2B5EF4-FFF2-40B4-BE49-F238E27FC236}">
                <a16:creationId xmlns:a16="http://schemas.microsoft.com/office/drawing/2014/main" id="{18148C80-F31E-D98E-6166-73DDF00E1B1D}"/>
              </a:ext>
            </a:extLst>
          </p:cNvPr>
          <p:cNvSpPr>
            <a:spLocks noGrp="1"/>
          </p:cNvSpPr>
          <p:nvPr>
            <p:ph type="body" sz="quarter" idx="13"/>
          </p:nvPr>
        </p:nvSpPr>
        <p:spPr>
          <a:xfrm>
            <a:off x="8456870" y="2617299"/>
            <a:ext cx="2764465" cy="576261"/>
          </a:xfrm>
        </p:spPr>
        <p:txBody>
          <a:bodyPr/>
          <a:lstStyle/>
          <a:p>
            <a:pPr algn="ctr"/>
            <a:r>
              <a:rPr lang="en-US" b="1" i="1" dirty="0"/>
              <a:t>Rony v. Costa</a:t>
            </a:r>
            <a:br>
              <a:rPr lang="en-US" b="1" i="1" dirty="0"/>
            </a:br>
            <a:r>
              <a:rPr lang="en-US" b="1" dirty="0"/>
              <a:t>2012 CA Ct. App.</a:t>
            </a:r>
          </a:p>
        </p:txBody>
      </p:sp>
      <p:sp>
        <p:nvSpPr>
          <p:cNvPr id="8" name="Text Placeholder 7">
            <a:extLst>
              <a:ext uri="{FF2B5EF4-FFF2-40B4-BE49-F238E27FC236}">
                <a16:creationId xmlns:a16="http://schemas.microsoft.com/office/drawing/2014/main" id="{4D020B48-3213-E9A8-6316-ADFA5582212F}"/>
              </a:ext>
            </a:extLst>
          </p:cNvPr>
          <p:cNvSpPr>
            <a:spLocks noGrp="1"/>
          </p:cNvSpPr>
          <p:nvPr>
            <p:ph type="body" sz="half" idx="17"/>
          </p:nvPr>
        </p:nvSpPr>
        <p:spPr>
          <a:xfrm>
            <a:off x="7886699" y="3193561"/>
            <a:ext cx="3904808" cy="2833493"/>
          </a:xfrm>
        </p:spPr>
        <p:txBody>
          <a:bodyPr>
            <a:normAutofit/>
          </a:bodyPr>
          <a:lstStyle/>
          <a:p>
            <a:r>
              <a:rPr lang="en-US" sz="2000" dirty="0"/>
              <a:t>TFM did not </a:t>
            </a:r>
            <a:r>
              <a:rPr lang="en-US" sz="2000" i="1" u="sng" dirty="0"/>
              <a:t>fully compensate</a:t>
            </a:r>
            <a:br>
              <a:rPr lang="en-US" sz="2000" i="1" u="sng" dirty="0"/>
            </a:br>
            <a:br>
              <a:rPr lang="en-US" sz="2000" i="1" u="sng" dirty="0"/>
            </a:br>
            <a:r>
              <a:rPr lang="en-US" sz="2000" dirty="0"/>
              <a:t>“Discomfort and annoyance” </a:t>
            </a:r>
          </a:p>
        </p:txBody>
      </p:sp>
      <p:sp>
        <p:nvSpPr>
          <p:cNvPr id="11" name="Text Placeholder 5">
            <a:extLst>
              <a:ext uri="{FF2B5EF4-FFF2-40B4-BE49-F238E27FC236}">
                <a16:creationId xmlns:a16="http://schemas.microsoft.com/office/drawing/2014/main" id="{A2AF978B-7659-0FEB-AE13-BE68432D2E38}"/>
              </a:ext>
            </a:extLst>
          </p:cNvPr>
          <p:cNvSpPr>
            <a:spLocks noGrp="1"/>
          </p:cNvSpPr>
          <p:nvPr>
            <p:ph type="body" sz="half" idx="16"/>
          </p:nvPr>
        </p:nvSpPr>
        <p:spPr>
          <a:xfrm>
            <a:off x="4512720" y="3193560"/>
            <a:ext cx="3259678" cy="2833495"/>
          </a:xfrm>
        </p:spPr>
        <p:txBody>
          <a:bodyPr>
            <a:normAutofit/>
          </a:bodyPr>
          <a:lstStyle/>
          <a:p>
            <a:r>
              <a:rPr lang="en-US" sz="2000" dirty="0"/>
              <a:t>Reasonable restoration costs OK</a:t>
            </a:r>
            <a:br>
              <a:rPr lang="en-US" sz="2000" dirty="0"/>
            </a:br>
            <a:r>
              <a:rPr lang="en-US" sz="2000" i="1" u="sng" dirty="0"/>
              <a:t>EVEN IF more than change of market value</a:t>
            </a:r>
            <a:br>
              <a:rPr lang="en-US" sz="2000" i="1" u="sng" dirty="0"/>
            </a:br>
            <a:endParaRPr lang="en-US" sz="2000" i="1" u="sng" dirty="0"/>
          </a:p>
          <a:p>
            <a:r>
              <a:rPr lang="en-US" sz="2000" dirty="0"/>
              <a:t>But must be </a:t>
            </a:r>
            <a:r>
              <a:rPr lang="en-US" sz="2000" i="1" u="sng" dirty="0"/>
              <a:t>reasonable</a:t>
            </a:r>
          </a:p>
        </p:txBody>
      </p:sp>
    </p:spTree>
    <p:extLst>
      <p:ext uri="{BB962C8B-B14F-4D97-AF65-F5344CB8AC3E}">
        <p14:creationId xmlns:p14="http://schemas.microsoft.com/office/powerpoint/2010/main" val="57984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948E-5095-19A6-109D-C57C47C20560}"/>
              </a:ext>
            </a:extLst>
          </p:cNvPr>
          <p:cNvSpPr>
            <a:spLocks noGrp="1"/>
          </p:cNvSpPr>
          <p:nvPr>
            <p:ph type="ctrTitle"/>
          </p:nvPr>
        </p:nvSpPr>
        <p:spPr/>
        <p:txBody>
          <a:bodyPr>
            <a:normAutofit/>
          </a:bodyPr>
          <a:lstStyle/>
          <a:p>
            <a:r>
              <a:rPr lang="en-US" dirty="0"/>
              <a:t>Valuing Tree Losses</a:t>
            </a:r>
            <a:br>
              <a:rPr lang="en-US" dirty="0"/>
            </a:br>
            <a:r>
              <a:rPr lang="en-US" sz="4000" dirty="0"/>
              <a:t>Selections from Case Law</a:t>
            </a:r>
            <a:endParaRPr lang="en-US" dirty="0"/>
          </a:p>
        </p:txBody>
      </p:sp>
      <p:sp>
        <p:nvSpPr>
          <p:cNvPr id="3" name="Subtitle 2">
            <a:extLst>
              <a:ext uri="{FF2B5EF4-FFF2-40B4-BE49-F238E27FC236}">
                <a16:creationId xmlns:a16="http://schemas.microsoft.com/office/drawing/2014/main" id="{5BFEEEE6-17D1-98BE-07EF-80F40313C65E}"/>
              </a:ext>
            </a:extLst>
          </p:cNvPr>
          <p:cNvSpPr>
            <a:spLocks noGrp="1"/>
          </p:cNvSpPr>
          <p:nvPr>
            <p:ph type="subTitle" idx="1"/>
          </p:nvPr>
        </p:nvSpPr>
        <p:spPr/>
        <p:txBody>
          <a:bodyPr>
            <a:normAutofit lnSpcReduction="10000"/>
          </a:bodyPr>
          <a:lstStyle/>
          <a:p>
            <a:r>
              <a:rPr lang="en-US" dirty="0"/>
              <a:t>James Komen</a:t>
            </a:r>
          </a:p>
          <a:p>
            <a:r>
              <a:rPr lang="en-US" dirty="0"/>
              <a:t>BCMA #WE-9909B</a:t>
            </a:r>
          </a:p>
          <a:p>
            <a:r>
              <a:rPr lang="en-US" dirty="0"/>
              <a:t>RCA #555</a:t>
            </a:r>
          </a:p>
        </p:txBody>
      </p:sp>
    </p:spTree>
    <p:extLst>
      <p:ext uri="{BB962C8B-B14F-4D97-AF65-F5344CB8AC3E}">
        <p14:creationId xmlns:p14="http://schemas.microsoft.com/office/powerpoint/2010/main" val="156230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4516" y="2724500"/>
            <a:ext cx="2980952" cy="3238094"/>
          </a:xfrm>
          <a:prstGeom prst="rect">
            <a:avLst/>
          </a:prstGeom>
        </p:spPr>
      </p:pic>
      <p:sp>
        <p:nvSpPr>
          <p:cNvPr id="3" name="Content Placeholder 2">
            <a:extLst>
              <a:ext uri="{FF2B5EF4-FFF2-40B4-BE49-F238E27FC236}">
                <a16:creationId xmlns:a16="http://schemas.microsoft.com/office/drawing/2014/main" id="{578883C5-85CC-8DA1-AF84-309CB376E15E}"/>
              </a:ext>
            </a:extLst>
          </p:cNvPr>
          <p:cNvSpPr>
            <a:spLocks noGrp="1"/>
          </p:cNvSpPr>
          <p:nvPr>
            <p:ph sz="half" idx="1"/>
          </p:nvPr>
        </p:nvSpPr>
        <p:spPr>
          <a:xfrm>
            <a:off x="2194489" y="3285131"/>
            <a:ext cx="2980952" cy="3416301"/>
          </a:xfrm>
        </p:spPr>
        <p:txBody>
          <a:bodyPr/>
          <a:lstStyle/>
          <a:p>
            <a:r>
              <a:rPr lang="en-US" dirty="0"/>
              <a:t>Change in land value:</a:t>
            </a:r>
            <a:endParaRPr lang="en-US" sz="2400" dirty="0"/>
          </a:p>
          <a:p>
            <a:endParaRPr lang="en-US" dirty="0"/>
          </a:p>
        </p:txBody>
      </p:sp>
      <p:sp>
        <p:nvSpPr>
          <p:cNvPr id="4" name="Content Placeholder 3">
            <a:extLst>
              <a:ext uri="{FF2B5EF4-FFF2-40B4-BE49-F238E27FC236}">
                <a16:creationId xmlns:a16="http://schemas.microsoft.com/office/drawing/2014/main" id="{4A0202F6-12C1-A4DE-E768-A9DECFE676CB}"/>
              </a:ext>
            </a:extLst>
          </p:cNvPr>
          <p:cNvSpPr>
            <a:spLocks noGrp="1"/>
          </p:cNvSpPr>
          <p:nvPr>
            <p:ph sz="half" idx="2"/>
          </p:nvPr>
        </p:nvSpPr>
        <p:spPr>
          <a:xfrm>
            <a:off x="7675469" y="3285131"/>
            <a:ext cx="2980953" cy="3416300"/>
          </a:xfrm>
        </p:spPr>
        <p:txBody>
          <a:bodyPr/>
          <a:lstStyle/>
          <a:p>
            <a:r>
              <a:rPr lang="en-US" dirty="0"/>
              <a:t>Change in land value:</a:t>
            </a:r>
            <a:endParaRPr lang="en-US" sz="1800" dirty="0"/>
          </a:p>
          <a:p>
            <a:endParaRPr lang="en-US" dirty="0"/>
          </a:p>
        </p:txBody>
      </p:sp>
      <p:sp>
        <p:nvSpPr>
          <p:cNvPr id="2" name="TextBox 1">
            <a:extLst>
              <a:ext uri="{FF2B5EF4-FFF2-40B4-BE49-F238E27FC236}">
                <a16:creationId xmlns:a16="http://schemas.microsoft.com/office/drawing/2014/main" id="{8ACF2F7D-9D7B-DBC1-245E-187E0A67AAEB}"/>
              </a:ext>
            </a:extLst>
          </p:cNvPr>
          <p:cNvSpPr txBox="1"/>
          <p:nvPr/>
        </p:nvSpPr>
        <p:spPr>
          <a:xfrm>
            <a:off x="2376554" y="2724500"/>
            <a:ext cx="2103119" cy="369332"/>
          </a:xfrm>
          <a:prstGeom prst="rect">
            <a:avLst/>
          </a:prstGeom>
          <a:noFill/>
        </p:spPr>
        <p:txBody>
          <a:bodyPr wrap="square" rtlCol="0">
            <a:spAutoFit/>
          </a:bodyPr>
          <a:lstStyle/>
          <a:p>
            <a:r>
              <a:rPr lang="el-GR" dirty="0"/>
              <a:t>π</a:t>
            </a:r>
            <a:r>
              <a:rPr lang="en-US" dirty="0"/>
              <a:t> Evidence</a:t>
            </a:r>
          </a:p>
        </p:txBody>
      </p:sp>
      <p:sp>
        <p:nvSpPr>
          <p:cNvPr id="8" name="TextBox 7">
            <a:extLst>
              <a:ext uri="{FF2B5EF4-FFF2-40B4-BE49-F238E27FC236}">
                <a16:creationId xmlns:a16="http://schemas.microsoft.com/office/drawing/2014/main" id="{D9402BBC-0327-61D2-5D65-3B02227796A0}"/>
              </a:ext>
            </a:extLst>
          </p:cNvPr>
          <p:cNvSpPr txBox="1"/>
          <p:nvPr/>
        </p:nvSpPr>
        <p:spPr>
          <a:xfrm>
            <a:off x="7761857" y="2724500"/>
            <a:ext cx="2053589" cy="369332"/>
          </a:xfrm>
          <a:prstGeom prst="rect">
            <a:avLst/>
          </a:prstGeom>
          <a:noFill/>
        </p:spPr>
        <p:txBody>
          <a:bodyPr wrap="square" rtlCol="0">
            <a:spAutoFit/>
          </a:bodyPr>
          <a:lstStyle/>
          <a:p>
            <a:r>
              <a:rPr lang="el-GR" b="0" i="0" dirty="0">
                <a:solidFill>
                  <a:srgbClr val="202124"/>
                </a:solidFill>
                <a:effectLst/>
                <a:latin typeface="Google Sans"/>
              </a:rPr>
              <a:t>Δ</a:t>
            </a:r>
            <a:r>
              <a:rPr lang="en-US" b="0" i="0" dirty="0">
                <a:solidFill>
                  <a:srgbClr val="202124"/>
                </a:solidFill>
                <a:effectLst/>
                <a:latin typeface="Google Sans"/>
              </a:rPr>
              <a:t> </a:t>
            </a:r>
            <a:r>
              <a:rPr lang="en-US" dirty="0"/>
              <a:t>Evidence</a:t>
            </a:r>
          </a:p>
        </p:txBody>
      </p:sp>
      <p:sp>
        <p:nvSpPr>
          <p:cNvPr id="5" name="TextBox 4">
            <a:extLst>
              <a:ext uri="{FF2B5EF4-FFF2-40B4-BE49-F238E27FC236}">
                <a16:creationId xmlns:a16="http://schemas.microsoft.com/office/drawing/2014/main" id="{9FB87D6C-2BD4-3DBD-33A7-BE30E05593C7}"/>
              </a:ext>
            </a:extLst>
          </p:cNvPr>
          <p:cNvSpPr txBox="1"/>
          <p:nvPr/>
        </p:nvSpPr>
        <p:spPr>
          <a:xfrm>
            <a:off x="2875224" y="4285395"/>
            <a:ext cx="1045479" cy="707886"/>
          </a:xfrm>
          <a:prstGeom prst="rect">
            <a:avLst/>
          </a:prstGeom>
          <a:noFill/>
        </p:spPr>
        <p:txBody>
          <a:bodyPr wrap="none" rtlCol="0">
            <a:spAutoFit/>
          </a:bodyPr>
          <a:lstStyle/>
          <a:p>
            <a:r>
              <a:rPr lang="en-US" sz="4000" b="1" dirty="0">
                <a:solidFill>
                  <a:srgbClr val="FF0000"/>
                </a:solidFill>
              </a:rPr>
              <a:t>$$$</a:t>
            </a:r>
            <a:endParaRPr lang="en-US" b="1" dirty="0">
              <a:solidFill>
                <a:srgbClr val="FF0000"/>
              </a:solidFill>
            </a:endParaRPr>
          </a:p>
        </p:txBody>
      </p:sp>
      <p:sp>
        <p:nvSpPr>
          <p:cNvPr id="6" name="TextBox 5">
            <a:extLst>
              <a:ext uri="{FF2B5EF4-FFF2-40B4-BE49-F238E27FC236}">
                <a16:creationId xmlns:a16="http://schemas.microsoft.com/office/drawing/2014/main" id="{DA483543-0F4F-D607-BE39-DD4EB1B69767}"/>
              </a:ext>
            </a:extLst>
          </p:cNvPr>
          <p:cNvSpPr txBox="1"/>
          <p:nvPr/>
        </p:nvSpPr>
        <p:spPr>
          <a:xfrm>
            <a:off x="8788651" y="4304316"/>
            <a:ext cx="471604" cy="707886"/>
          </a:xfrm>
          <a:prstGeom prst="rect">
            <a:avLst/>
          </a:prstGeom>
          <a:noFill/>
        </p:spPr>
        <p:txBody>
          <a:bodyPr wrap="none" rtlCol="0">
            <a:spAutoFit/>
          </a:bodyPr>
          <a:lstStyle/>
          <a:p>
            <a:r>
              <a:rPr lang="en-US" sz="4000" b="1" dirty="0">
                <a:solidFill>
                  <a:srgbClr val="FF0000"/>
                </a:solidFill>
              </a:rPr>
              <a:t>$</a:t>
            </a:r>
            <a:endParaRPr lang="en-US" b="1" dirty="0">
              <a:solidFill>
                <a:srgbClr val="FF0000"/>
              </a:solidFill>
            </a:endParaRPr>
          </a:p>
        </p:txBody>
      </p:sp>
      <p:sp>
        <p:nvSpPr>
          <p:cNvPr id="12" name="Title 1">
            <a:extLst>
              <a:ext uri="{FF2B5EF4-FFF2-40B4-BE49-F238E27FC236}">
                <a16:creationId xmlns:a16="http://schemas.microsoft.com/office/drawing/2014/main" id="{15AB0F82-C5E1-E5A4-21F5-B5FF7FD31AE4}"/>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57186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624" y="3041456"/>
            <a:ext cx="2244971" cy="2341561"/>
          </a:xfrm>
          <a:prstGeom prst="rect">
            <a:avLst/>
          </a:prstGeom>
        </p:spPr>
      </p:pic>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117704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624" y="3041456"/>
            <a:ext cx="2244971" cy="2341561"/>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5661107" y="5600450"/>
            <a:ext cx="1870045" cy="584775"/>
          </a:xfrm>
          <a:prstGeom prst="rect">
            <a:avLst/>
          </a:prstGeom>
          <a:noFill/>
        </p:spPr>
        <p:txBody>
          <a:bodyPr wrap="square" rtlCol="0">
            <a:spAutoFit/>
          </a:bodyPr>
          <a:lstStyle/>
          <a:p>
            <a:pPr algn="ctr"/>
            <a:r>
              <a:rPr lang="en-US" sz="3200" b="1" dirty="0">
                <a:solidFill>
                  <a:srgbClr val="FF0000"/>
                </a:solidFill>
              </a:rPr>
              <a:t>$$$</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275154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7B71310-3697-A333-BEE4-A6102ECE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240" y="2593190"/>
            <a:ext cx="2980952" cy="3238094"/>
          </a:xfrm>
          <a:prstGeom prst="rect">
            <a:avLst/>
          </a:prstGeom>
        </p:spPr>
      </p:pic>
      <p:pic>
        <p:nvPicPr>
          <p:cNvPr id="13" name="Content Placeholder 9">
            <a:extLst>
              <a:ext uri="{FF2B5EF4-FFF2-40B4-BE49-F238E27FC236}">
                <a16:creationId xmlns:a16="http://schemas.microsoft.com/office/drawing/2014/main" id="{9D3E30B2-28D9-87CA-24B7-77BB331A4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624" y="3041456"/>
            <a:ext cx="2244971" cy="2341561"/>
          </a:xfrm>
          <a:prstGeom prst="rect">
            <a:avLst/>
          </a:prstGeom>
        </p:spPr>
      </p:pic>
      <p:sp>
        <p:nvSpPr>
          <p:cNvPr id="14" name="TextBox 13">
            <a:extLst>
              <a:ext uri="{FF2B5EF4-FFF2-40B4-BE49-F238E27FC236}">
                <a16:creationId xmlns:a16="http://schemas.microsoft.com/office/drawing/2014/main" id="{B375D1AC-9FD4-B31A-05E7-F78E51ADB9E6}"/>
              </a:ext>
            </a:extLst>
          </p:cNvPr>
          <p:cNvSpPr txBox="1"/>
          <p:nvPr/>
        </p:nvSpPr>
        <p:spPr>
          <a:xfrm>
            <a:off x="5661107" y="5600450"/>
            <a:ext cx="1870045" cy="584775"/>
          </a:xfrm>
          <a:prstGeom prst="rect">
            <a:avLst/>
          </a:prstGeom>
          <a:noFill/>
        </p:spPr>
        <p:txBody>
          <a:bodyPr wrap="square" rtlCol="0">
            <a:spAutoFit/>
          </a:bodyPr>
          <a:lstStyle/>
          <a:p>
            <a:pPr algn="ctr"/>
            <a:r>
              <a:rPr lang="en-US" sz="3200" b="1" dirty="0">
                <a:solidFill>
                  <a:srgbClr val="FF0000"/>
                </a:solidFill>
              </a:rPr>
              <a:t>$$$</a:t>
            </a:r>
          </a:p>
        </p:txBody>
      </p:sp>
      <p:cxnSp>
        <p:nvCxnSpPr>
          <p:cNvPr id="15" name="Straight Arrow Connector 14">
            <a:extLst>
              <a:ext uri="{FF2B5EF4-FFF2-40B4-BE49-F238E27FC236}">
                <a16:creationId xmlns:a16="http://schemas.microsoft.com/office/drawing/2014/main" id="{A8873833-CBD2-D599-C9A9-BBC80131C847}"/>
              </a:ext>
            </a:extLst>
          </p:cNvPr>
          <p:cNvCxnSpPr>
            <a:cxnSpLocks/>
          </p:cNvCxnSpPr>
          <p:nvPr/>
        </p:nvCxnSpPr>
        <p:spPr>
          <a:xfrm>
            <a:off x="425383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6A213-46BE-38EF-90B7-57B83228590E}"/>
              </a:ext>
            </a:extLst>
          </p:cNvPr>
          <p:cNvCxnSpPr>
            <a:cxnSpLocks/>
          </p:cNvCxnSpPr>
          <p:nvPr/>
        </p:nvCxnSpPr>
        <p:spPr>
          <a:xfrm>
            <a:off x="7938103" y="4520282"/>
            <a:ext cx="1015397"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DD45DD-E1F7-E5A9-C820-A89A74A78E1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869" t="5168" r="16518" b="36890"/>
          <a:stretch/>
        </p:blipFill>
        <p:spPr>
          <a:xfrm>
            <a:off x="9310652" y="3430984"/>
            <a:ext cx="1760068" cy="1882538"/>
          </a:xfrm>
          <a:prstGeom prst="rect">
            <a:avLst/>
          </a:prstGeom>
        </p:spPr>
      </p:pic>
      <p:sp>
        <p:nvSpPr>
          <p:cNvPr id="21" name="Text Placeholder 2">
            <a:extLst>
              <a:ext uri="{FF2B5EF4-FFF2-40B4-BE49-F238E27FC236}">
                <a16:creationId xmlns:a16="http://schemas.microsoft.com/office/drawing/2014/main" id="{546B326E-EC77-587A-BFCE-44229A305CFD}"/>
              </a:ext>
            </a:extLst>
          </p:cNvPr>
          <p:cNvSpPr txBox="1">
            <a:spLocks/>
          </p:cNvSpPr>
          <p:nvPr/>
        </p:nvSpPr>
        <p:spPr>
          <a:xfrm>
            <a:off x="8787631" y="2949721"/>
            <a:ext cx="2806109" cy="4616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b="1" dirty="0">
                <a:solidFill>
                  <a:schemeClr val="tx1"/>
                </a:solidFill>
              </a:rPr>
              <a:t>AZ Supreme Ct.</a:t>
            </a:r>
          </a:p>
        </p:txBody>
      </p:sp>
      <p:sp>
        <p:nvSpPr>
          <p:cNvPr id="6" name="Title 1">
            <a:extLst>
              <a:ext uri="{FF2B5EF4-FFF2-40B4-BE49-F238E27FC236}">
                <a16:creationId xmlns:a16="http://schemas.microsoft.com/office/drawing/2014/main" id="{4C956101-6C03-2563-23C3-F68D9A9CDF38}"/>
              </a:ext>
            </a:extLst>
          </p:cNvPr>
          <p:cNvSpPr>
            <a:spLocks noGrp="1"/>
          </p:cNvSpPr>
          <p:nvPr>
            <p:ph type="title"/>
          </p:nvPr>
        </p:nvSpPr>
        <p:spPr>
          <a:xfrm>
            <a:off x="2592924" y="624110"/>
            <a:ext cx="9438655" cy="1280890"/>
          </a:xfrm>
        </p:spPr>
        <p:txBody>
          <a:bodyPr>
            <a:normAutofit fontScale="90000"/>
          </a:bodyPr>
          <a:lstStyle/>
          <a:p>
            <a:r>
              <a:rPr lang="en-US" sz="4400" i="1" dirty="0" err="1"/>
              <a:t>Mikol</a:t>
            </a:r>
            <a:r>
              <a:rPr lang="en-US" sz="4400" i="1" dirty="0"/>
              <a:t> </a:t>
            </a:r>
            <a:r>
              <a:rPr lang="en-US" sz="4400" dirty="0"/>
              <a:t>v</a:t>
            </a:r>
            <a:r>
              <a:rPr lang="en-US" sz="4400" i="1" dirty="0"/>
              <a:t>. </a:t>
            </a:r>
            <a:r>
              <a:rPr lang="en-US" sz="4400" i="1" dirty="0" err="1"/>
              <a:t>Vlahopoulos</a:t>
            </a:r>
            <a:br>
              <a:rPr lang="en-US" sz="4400" i="1" dirty="0"/>
            </a:br>
            <a:r>
              <a:rPr lang="en-US" sz="4400" dirty="0"/>
              <a:t>86 Ariz. 93 (1959 AZ Sup. Ct.)</a:t>
            </a:r>
          </a:p>
        </p:txBody>
      </p:sp>
    </p:spTree>
    <p:extLst>
      <p:ext uri="{BB962C8B-B14F-4D97-AF65-F5344CB8AC3E}">
        <p14:creationId xmlns:p14="http://schemas.microsoft.com/office/powerpoint/2010/main" val="27175900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3279</TotalTime>
  <Words>1851</Words>
  <Application>Microsoft Office PowerPoint</Application>
  <PresentationFormat>Widescreen</PresentationFormat>
  <Paragraphs>292</Paragraphs>
  <Slides>59</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Century Gothic</vt:lpstr>
      <vt:lpstr>Google Sans</vt:lpstr>
      <vt:lpstr>Wingdings 3</vt:lpstr>
      <vt:lpstr>Wisp</vt:lpstr>
      <vt:lpstr>Valuing Tree Losses Selections from Case Law</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Mikol v. Vlahopoulos 86 Ariz. 93 (1959 AZ Sup. Ct.)</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Heninger v. Dunn (1980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Rony v. Costa (2012 CA Ct. App.)</vt:lpstr>
      <vt:lpstr>Valuing Tree Losses Selections from Case Law</vt:lpstr>
      <vt:lpstr>Valuing Tree Losses Selections from Case Law</vt:lpstr>
      <vt:lpstr>Valuing Tree Losses Selections from Case Law</vt:lpstr>
      <vt:lpstr>Valuing Tree Losses Selections from Case Law</vt:lpstr>
      <vt:lpstr>Valuing Tree Losses Selections from Case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Illustrations from Kansas Tree Law</dc:title>
  <dc:creator>Reviewer 1</dc:creator>
  <cp:lastModifiedBy>Reviewer 1</cp:lastModifiedBy>
  <cp:revision>84</cp:revision>
  <dcterms:created xsi:type="dcterms:W3CDTF">2023-12-17T00:52:32Z</dcterms:created>
  <dcterms:modified xsi:type="dcterms:W3CDTF">2024-04-26T16:45:26Z</dcterms:modified>
</cp:coreProperties>
</file>