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handoutMasterIdLst>
    <p:handoutMasterId r:id="rId71"/>
  </p:handoutMasterIdLst>
  <p:sldIdLst>
    <p:sldId id="363" r:id="rId2"/>
    <p:sldId id="314" r:id="rId3"/>
    <p:sldId id="315" r:id="rId4"/>
    <p:sldId id="316" r:id="rId5"/>
    <p:sldId id="318" r:id="rId6"/>
    <p:sldId id="317" r:id="rId7"/>
    <p:sldId id="360" r:id="rId8"/>
    <p:sldId id="361" r:id="rId9"/>
    <p:sldId id="358" r:id="rId10"/>
    <p:sldId id="359" r:id="rId11"/>
    <p:sldId id="362" r:id="rId12"/>
    <p:sldId id="297" r:id="rId13"/>
    <p:sldId id="303" r:id="rId14"/>
    <p:sldId id="304" r:id="rId15"/>
    <p:sldId id="274" r:id="rId16"/>
    <p:sldId id="275" r:id="rId17"/>
    <p:sldId id="354" r:id="rId18"/>
    <p:sldId id="305" r:id="rId19"/>
    <p:sldId id="307" r:id="rId20"/>
    <p:sldId id="306" r:id="rId21"/>
    <p:sldId id="308" r:id="rId22"/>
    <p:sldId id="285" r:id="rId23"/>
    <p:sldId id="279" r:id="rId24"/>
    <p:sldId id="284" r:id="rId25"/>
    <p:sldId id="283" r:id="rId26"/>
    <p:sldId id="282" r:id="rId27"/>
    <p:sldId id="286" r:id="rId28"/>
    <p:sldId id="364" r:id="rId29"/>
    <p:sldId id="311" r:id="rId30"/>
    <p:sldId id="312" r:id="rId31"/>
    <p:sldId id="313" r:id="rId32"/>
    <p:sldId id="352" r:id="rId33"/>
    <p:sldId id="264" r:id="rId34"/>
    <p:sldId id="267" r:id="rId35"/>
    <p:sldId id="266" r:id="rId36"/>
    <p:sldId id="355" r:id="rId37"/>
    <p:sldId id="261" r:id="rId38"/>
    <p:sldId id="268" r:id="rId39"/>
    <p:sldId id="319" r:id="rId40"/>
    <p:sldId id="290" r:id="rId41"/>
    <p:sldId id="289" r:id="rId42"/>
    <p:sldId id="288" r:id="rId43"/>
    <p:sldId id="322" r:id="rId44"/>
    <p:sldId id="349" r:id="rId45"/>
    <p:sldId id="323" r:id="rId46"/>
    <p:sldId id="348" r:id="rId47"/>
    <p:sldId id="347" r:id="rId48"/>
    <p:sldId id="324" r:id="rId49"/>
    <p:sldId id="325" r:id="rId50"/>
    <p:sldId id="326" r:id="rId51"/>
    <p:sldId id="345" r:id="rId52"/>
    <p:sldId id="343" r:id="rId53"/>
    <p:sldId id="344" r:id="rId54"/>
    <p:sldId id="342" r:id="rId55"/>
    <p:sldId id="339" r:id="rId56"/>
    <p:sldId id="340" r:id="rId57"/>
    <p:sldId id="341" r:id="rId58"/>
    <p:sldId id="346" r:id="rId59"/>
    <p:sldId id="357" r:id="rId60"/>
    <p:sldId id="356" r:id="rId61"/>
    <p:sldId id="292" r:id="rId62"/>
    <p:sldId id="258" r:id="rId63"/>
    <p:sldId id="295" r:id="rId64"/>
    <p:sldId id="350" r:id="rId65"/>
    <p:sldId id="293" r:id="rId66"/>
    <p:sldId id="298" r:id="rId67"/>
    <p:sldId id="299" r:id="rId68"/>
    <p:sldId id="300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1" autoAdjust="0"/>
    <p:restoredTop sz="78027" autoAdjust="0"/>
  </p:normalViewPr>
  <p:slideViewPr>
    <p:cSldViewPr snapToGrid="0">
      <p:cViewPr varScale="1">
        <p:scale>
          <a:sx n="67" d="100"/>
          <a:sy n="67" d="100"/>
        </p:scale>
        <p:origin x="1469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5895CD-5719-70C2-1EE5-0A8C2F769A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CE50F1-D2D9-F3E1-33E0-4529711EAE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2F759-017C-486F-9601-3D976FA51D8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898EA-B67F-3B56-3E5C-811495902A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76BF4-72AD-4FE5-01B3-8D934E0F3F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89871-9015-4E66-AE67-00F11A7D0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3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1B503-F6E4-409B-B965-05A60E5D4946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D19F3-A948-4FD7-83CB-4F6B64156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4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“We’ve got 30 insureds in the area who have all suffered a loss, and we need you to investigate and appraise the damage to their landscapes.</a:t>
            </a:r>
          </a:p>
          <a:p>
            <a:r>
              <a:rPr lang="en-US" dirty="0"/>
              <a:t>When do you think you can get them all done?”</a:t>
            </a:r>
          </a:p>
          <a:p>
            <a:endParaRPr lang="en-US" dirty="0"/>
          </a:p>
          <a:p>
            <a:r>
              <a:rPr lang="en-US" dirty="0"/>
              <a:t>How do I answer that question? How do I budget my time so I can schedule these 30 cases efficiently, yet still give each property a thorough investigation?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D19F3-A948-4FD7-83CB-4F6B641566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6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of the evidence of prior landscapes was buried or completely washed away.</a:t>
            </a:r>
          </a:p>
          <a:p>
            <a:r>
              <a:rPr lang="en-US" dirty="0"/>
              <a:t>How should I go about collecting data to show what was damaged in the mudslide?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D19F3-A948-4FD7-83CB-4F6B641566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Thankfully, the owners of these trees had insurance.</a:t>
            </a:r>
          </a:p>
          <a:p>
            <a:r>
              <a:rPr lang="en-US" dirty="0"/>
              <a:t>They have coverage that will pay for the losses caused by the storm.</a:t>
            </a:r>
          </a:p>
          <a:p>
            <a:endParaRPr lang="en-US" dirty="0"/>
          </a:p>
          <a:p>
            <a:r>
              <a:rPr lang="en-US" dirty="0"/>
              <a:t>A call comes in to me: “Can you be in Phoenix next week to investigate and appraise the trees that were lost?”</a:t>
            </a:r>
          </a:p>
          <a:p>
            <a:r>
              <a:rPr lang="en-US" dirty="0"/>
              <a:t>And my very next question is: “Who’s hiring me?”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D19F3-A948-4FD7-83CB-4F6B641566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1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Mrs. Jones makes a claim with AIG</a:t>
            </a:r>
          </a:p>
          <a:p>
            <a:r>
              <a:rPr lang="en-US" dirty="0"/>
              <a:t>AIG hires Jim Buckley &amp; Associates to investigate claim</a:t>
            </a:r>
          </a:p>
          <a:p>
            <a:r>
              <a:rPr lang="en-US" dirty="0"/>
              <a:t>JBA Hires HMI</a:t>
            </a:r>
          </a:p>
          <a:p>
            <a:r>
              <a:rPr lang="en-US" dirty="0"/>
              <a:t>HMI hires Class One (me)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D19F3-A948-4FD7-83CB-4F6B641566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Chamise, laurel sumac, toyon, spoon yucca, </a:t>
            </a:r>
            <a:r>
              <a:rPr lang="en-US" dirty="0" err="1"/>
              <a:t>prickley</a:t>
            </a:r>
            <a:r>
              <a:rPr lang="en-US" dirty="0"/>
              <a:t> pear cactus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D19F3-A948-4FD7-83CB-4F6B6415664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9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7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62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88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17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5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1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1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2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2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5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3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8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1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4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5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EA1ECBE-544E-4F04-B4AD-9C0B250A790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1E1E859-2F9D-4F23-B04B-C74A04A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3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meskome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meskomen.com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2278-B19C-229F-CD26-D0D39E046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Tree Losses for Insurance Reporting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E40C3-2B46-059B-D84C-00B148AD0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8" y="4475661"/>
            <a:ext cx="6987645" cy="195177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James Komen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BCMA #9909B, RCA #555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hlinkClick r:id="rId2"/>
              </a:rPr>
              <a:t>www.JamesKomen.com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jameskomen@gmail.com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May 10, 2023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E80460-ECD4-7BA3-E1A2-37CA7C1F7304}"/>
              </a:ext>
            </a:extLst>
          </p:cNvPr>
          <p:cNvSpPr txBox="1">
            <a:spLocks/>
          </p:cNvSpPr>
          <p:nvPr/>
        </p:nvSpPr>
        <p:spPr>
          <a:xfrm>
            <a:off x="2814220" y="1760205"/>
            <a:ext cx="2627791" cy="61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Digging Into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857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2009-3497-0C4E-A697-F6D5E1C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B2C7A-42F5-E96F-E124-DA0C542AF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7624991"/>
          </a:xfrm>
        </p:spPr>
      </p:pic>
    </p:spTree>
    <p:extLst>
      <p:ext uri="{BB962C8B-B14F-4D97-AF65-F5344CB8AC3E}">
        <p14:creationId xmlns:p14="http://schemas.microsoft.com/office/powerpoint/2010/main" val="96682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FFD62-053E-386A-BB93-BB8EEE03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b="6462"/>
          <a:stretch/>
        </p:blipFill>
        <p:spPr>
          <a:xfrm>
            <a:off x="1" y="0"/>
            <a:ext cx="5904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0F32B-8F26-A2E2-982B-83124E1B4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9013"/>
          <a:stretch/>
        </p:blipFill>
        <p:spPr>
          <a:xfrm>
            <a:off x="5904528" y="0"/>
            <a:ext cx="6287471" cy="687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0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A9F-563E-B533-58F8-0365914A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4453"/>
          </a:xfrm>
        </p:spPr>
        <p:txBody>
          <a:bodyPr/>
          <a:lstStyle/>
          <a:p>
            <a:r>
              <a:rPr lang="en-US" dirty="0"/>
              <a:t>Field Data</a:t>
            </a:r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2F4196F9-BC8E-2494-49A5-64EF40B27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16208"/>
          <a:stretch/>
        </p:blipFill>
        <p:spPr>
          <a:xfrm>
            <a:off x="0" y="0"/>
            <a:ext cx="616533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72558-E8C4-E3D0-42F3-71F6D405F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6"/>
          <a:stretch/>
        </p:blipFill>
        <p:spPr>
          <a:xfrm>
            <a:off x="6096000" y="0"/>
            <a:ext cx="612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89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4A4154-ED79-ECEC-6C26-63A2613AF6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21" y="719091"/>
            <a:ext cx="4685519" cy="5249662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8E8A39F-CDB4-84D3-6318-0AC76C583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043" y="719091"/>
            <a:ext cx="3937246" cy="52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78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4A4154-ED79-ECEC-6C26-63A2613AF6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321" y="719091"/>
            <a:ext cx="4685519" cy="5249662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8E8A39F-CDB4-84D3-6318-0AC76C583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043" y="719091"/>
            <a:ext cx="3937246" cy="52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6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Tree Losses for Insurance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6E4E1-5397-E147-D9FA-8046D0CC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811" y="2666999"/>
            <a:ext cx="4782378" cy="3124201"/>
          </a:xfrm>
        </p:spPr>
        <p:txBody>
          <a:bodyPr>
            <a:normAutofit/>
          </a:bodyPr>
          <a:lstStyle/>
          <a:p>
            <a:r>
              <a:rPr lang="en-US" sz="3200" dirty="0"/>
              <a:t>Consultant’s Role</a:t>
            </a:r>
          </a:p>
          <a:p>
            <a:r>
              <a:rPr lang="en-US" sz="3200" dirty="0"/>
              <a:t>Estimating Scope of Assignment</a:t>
            </a:r>
          </a:p>
          <a:p>
            <a:r>
              <a:rPr lang="en-US" sz="3200" dirty="0"/>
              <a:t>Data Collection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259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</p:spTree>
    <p:extLst>
      <p:ext uri="{BB962C8B-B14F-4D97-AF65-F5344CB8AC3E}">
        <p14:creationId xmlns:p14="http://schemas.microsoft.com/office/powerpoint/2010/main" val="423205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6E4E1-5397-E147-D9FA-8046D0CC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655" y="2666999"/>
            <a:ext cx="3099882" cy="3124201"/>
          </a:xfrm>
        </p:spPr>
        <p:txBody>
          <a:bodyPr>
            <a:normAutofit/>
          </a:bodyPr>
          <a:lstStyle/>
          <a:p>
            <a:r>
              <a:rPr lang="en-US" sz="3200" dirty="0"/>
              <a:t>Insured</a:t>
            </a:r>
          </a:p>
          <a:p>
            <a:r>
              <a:rPr lang="en-US" sz="3200" dirty="0"/>
              <a:t>Insurer</a:t>
            </a:r>
          </a:p>
          <a:p>
            <a:r>
              <a:rPr lang="en-US" sz="3200" dirty="0"/>
              <a:t>Adjuster</a:t>
            </a:r>
          </a:p>
          <a:p>
            <a:r>
              <a:rPr lang="en-US" sz="3200" dirty="0"/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4152140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8A6084-81FC-EF5B-1C03-9244F02E7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68" y="2238041"/>
            <a:ext cx="5309488" cy="398211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CDB312-B81E-B025-433C-A0DC189BA482}"/>
              </a:ext>
            </a:extLst>
          </p:cNvPr>
          <p:cNvSpPr txBox="1">
            <a:spLocks/>
          </p:cNvSpPr>
          <p:nvPr/>
        </p:nvSpPr>
        <p:spPr>
          <a:xfrm>
            <a:off x="2285655" y="2666999"/>
            <a:ext cx="3099882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Insured</a:t>
            </a:r>
          </a:p>
          <a:p>
            <a:r>
              <a:rPr lang="en-US" sz="3200" dirty="0"/>
              <a:t>Insurer</a:t>
            </a:r>
          </a:p>
          <a:p>
            <a:r>
              <a:rPr lang="en-US" sz="3200" dirty="0"/>
              <a:t>Adjuster</a:t>
            </a:r>
          </a:p>
          <a:p>
            <a:r>
              <a:rPr lang="en-US" sz="3200" dirty="0"/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1052619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pic>
        <p:nvPicPr>
          <p:cNvPr id="2050" name="Picture 2" descr="NatGenPremier Menu Logo">
            <a:extLst>
              <a:ext uri="{FF2B5EF4-FFF2-40B4-BE49-F238E27FC236}">
                <a16:creationId xmlns:a16="http://schemas.microsoft.com/office/drawing/2014/main" id="{C65C13C0-E514-41E5-59A2-43CE2AFA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11" y="2490292"/>
            <a:ext cx="23907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merican International Group - Wikipedia">
            <a:extLst>
              <a:ext uri="{FF2B5EF4-FFF2-40B4-BE49-F238E27FC236}">
                <a16:creationId xmlns:a16="http://schemas.microsoft.com/office/drawing/2014/main" id="{131B0E5F-0957-E2A7-DBAF-329B2209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87" y="2352674"/>
            <a:ext cx="1372788" cy="70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lstate Newsroom | News, Releases &amp; More About Allstate">
            <a:extLst>
              <a:ext uri="{FF2B5EF4-FFF2-40B4-BE49-F238E27FC236}">
                <a16:creationId xmlns:a16="http://schemas.microsoft.com/office/drawing/2014/main" id="{B12B68ED-796A-7EB8-6488-D02A23DC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21" y="3717933"/>
            <a:ext cx="1552956" cy="9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ate Farm Car Insurance Review - CNET">
            <a:extLst>
              <a:ext uri="{FF2B5EF4-FFF2-40B4-BE49-F238E27FC236}">
                <a16:creationId xmlns:a16="http://schemas.microsoft.com/office/drawing/2014/main" id="{EA100843-1C92-9EBB-92D9-3F7813CE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79" y="3542705"/>
            <a:ext cx="1372788" cy="13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D4176C-F894-F123-042A-1B904091E8F1}"/>
              </a:ext>
            </a:extLst>
          </p:cNvPr>
          <p:cNvSpPr txBox="1">
            <a:spLocks/>
          </p:cNvSpPr>
          <p:nvPr/>
        </p:nvSpPr>
        <p:spPr>
          <a:xfrm>
            <a:off x="2285655" y="2666999"/>
            <a:ext cx="3099882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Insured</a:t>
            </a:r>
          </a:p>
          <a:p>
            <a:r>
              <a:rPr lang="en-US" sz="3200" b="1" dirty="0"/>
              <a:t>Insurer</a:t>
            </a:r>
          </a:p>
          <a:p>
            <a:r>
              <a:rPr lang="en-US" sz="3200" dirty="0"/>
              <a:t>Adjuster</a:t>
            </a:r>
          </a:p>
          <a:p>
            <a:r>
              <a:rPr lang="en-US" sz="3200" dirty="0"/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39929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2009-3497-0C4E-A697-F6D5E1C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B2C7A-42F5-E96F-E124-DA0C542AF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7624991"/>
          </a:xfrm>
        </p:spPr>
      </p:pic>
    </p:spTree>
    <p:extLst>
      <p:ext uri="{BB962C8B-B14F-4D97-AF65-F5344CB8AC3E}">
        <p14:creationId xmlns:p14="http://schemas.microsoft.com/office/powerpoint/2010/main" val="249293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369D01-D09B-106E-D771-1C29D7186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b="21746"/>
          <a:stretch/>
        </p:blipFill>
        <p:spPr>
          <a:xfrm>
            <a:off x="6213251" y="1936669"/>
            <a:ext cx="4881469" cy="45274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571628-94AB-EF64-BC97-4FCACEE7C5E5}"/>
              </a:ext>
            </a:extLst>
          </p:cNvPr>
          <p:cNvSpPr txBox="1">
            <a:spLocks/>
          </p:cNvSpPr>
          <p:nvPr/>
        </p:nvSpPr>
        <p:spPr>
          <a:xfrm>
            <a:off x="2285655" y="2666999"/>
            <a:ext cx="3099882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Insured</a:t>
            </a:r>
          </a:p>
          <a:p>
            <a:r>
              <a:rPr lang="en-US" sz="3200" dirty="0"/>
              <a:t>Insurer</a:t>
            </a:r>
          </a:p>
          <a:p>
            <a:r>
              <a:rPr lang="en-US" sz="3200" b="1" dirty="0"/>
              <a:t>Adjuster</a:t>
            </a:r>
          </a:p>
          <a:p>
            <a:r>
              <a:rPr lang="en-US" sz="3200" dirty="0"/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1327737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AD06D-495F-C820-E533-D8B616E7E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5156"/>
          <a:stretch/>
        </p:blipFill>
        <p:spPr>
          <a:xfrm>
            <a:off x="5961888" y="2133598"/>
            <a:ext cx="4964785" cy="419100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7780CB-19EA-E935-B54D-F28ACF2999CA}"/>
              </a:ext>
            </a:extLst>
          </p:cNvPr>
          <p:cNvSpPr txBox="1">
            <a:spLocks/>
          </p:cNvSpPr>
          <p:nvPr/>
        </p:nvSpPr>
        <p:spPr>
          <a:xfrm>
            <a:off x="2285655" y="2666999"/>
            <a:ext cx="3099882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Insured</a:t>
            </a:r>
          </a:p>
          <a:p>
            <a:r>
              <a:rPr lang="en-US" sz="3200" dirty="0"/>
              <a:t>Insurer</a:t>
            </a:r>
          </a:p>
          <a:p>
            <a:r>
              <a:rPr lang="en-US" sz="3200" dirty="0"/>
              <a:t>Adjuster</a:t>
            </a:r>
          </a:p>
          <a:p>
            <a:r>
              <a:rPr lang="en-US" sz="3200" b="1" dirty="0"/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1667769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</p:spTree>
    <p:extLst>
      <p:ext uri="{BB962C8B-B14F-4D97-AF65-F5344CB8AC3E}">
        <p14:creationId xmlns:p14="http://schemas.microsoft.com/office/powerpoint/2010/main" val="842941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2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944A1-1FD1-1770-6E16-EC0FBB405076}"/>
              </a:ext>
            </a:extLst>
          </p:cNvPr>
          <p:cNvSpPr txBox="1"/>
          <p:nvPr/>
        </p:nvSpPr>
        <p:spPr>
          <a:xfrm>
            <a:off x="6643456" y="3534916"/>
            <a:ext cx="2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Adjuster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501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16B34-D3BE-EE8C-F7E5-7A08C6CC7C71}"/>
              </a:ext>
            </a:extLst>
          </p:cNvPr>
          <p:cNvSpPr txBox="1"/>
          <p:nvPr/>
        </p:nvSpPr>
        <p:spPr>
          <a:xfrm>
            <a:off x="8023194" y="5216496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05B27-2961-E413-F432-DFB637392985}"/>
              </a:ext>
            </a:extLst>
          </p:cNvPr>
          <p:cNvCxnSpPr>
            <a:cxnSpLocks/>
          </p:cNvCxnSpPr>
          <p:nvPr/>
        </p:nvCxnSpPr>
        <p:spPr>
          <a:xfrm>
            <a:off x="7262948" y="3919214"/>
            <a:ext cx="1028796" cy="129728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BFF9A74-C918-5FD2-5A69-B35FE4934C09}"/>
              </a:ext>
            </a:extLst>
          </p:cNvPr>
          <p:cNvSpPr txBox="1"/>
          <p:nvPr/>
        </p:nvSpPr>
        <p:spPr>
          <a:xfrm>
            <a:off x="6643456" y="3534916"/>
            <a:ext cx="2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Adjuster</a:t>
            </a:r>
          </a:p>
        </p:txBody>
      </p:sp>
    </p:spTree>
    <p:extLst>
      <p:ext uri="{BB962C8B-B14F-4D97-AF65-F5344CB8AC3E}">
        <p14:creationId xmlns:p14="http://schemas.microsoft.com/office/powerpoint/2010/main" val="3017560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D5AE4-F97A-6131-0A81-3A5CAB07B8FB}"/>
              </a:ext>
            </a:extLst>
          </p:cNvPr>
          <p:cNvSpPr txBox="1"/>
          <p:nvPr/>
        </p:nvSpPr>
        <p:spPr>
          <a:xfrm>
            <a:off x="6898799" y="4271886"/>
            <a:ext cx="1946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Consulting Firm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16B34-D3BE-EE8C-F7E5-7A08C6CC7C71}"/>
              </a:ext>
            </a:extLst>
          </p:cNvPr>
          <p:cNvSpPr txBox="1"/>
          <p:nvPr/>
        </p:nvSpPr>
        <p:spPr>
          <a:xfrm>
            <a:off x="8023194" y="5216496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05B27-2961-E413-F432-DFB637392985}"/>
              </a:ext>
            </a:extLst>
          </p:cNvPr>
          <p:cNvCxnSpPr>
            <a:cxnSpLocks/>
          </p:cNvCxnSpPr>
          <p:nvPr/>
        </p:nvCxnSpPr>
        <p:spPr>
          <a:xfrm>
            <a:off x="7262948" y="3919214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E04E27-3AF4-17BE-C86F-47DFBACDB958}"/>
              </a:ext>
            </a:extLst>
          </p:cNvPr>
          <p:cNvCxnSpPr>
            <a:cxnSpLocks/>
          </p:cNvCxnSpPr>
          <p:nvPr/>
        </p:nvCxnSpPr>
        <p:spPr>
          <a:xfrm>
            <a:off x="7879466" y="4733711"/>
            <a:ext cx="412278" cy="4827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F70927C-1E95-9EAB-17D1-B975D733C8FF}"/>
              </a:ext>
            </a:extLst>
          </p:cNvPr>
          <p:cNvSpPr txBox="1"/>
          <p:nvPr/>
        </p:nvSpPr>
        <p:spPr>
          <a:xfrm>
            <a:off x="6643456" y="3534916"/>
            <a:ext cx="2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Adjuster</a:t>
            </a:r>
          </a:p>
        </p:txBody>
      </p:sp>
    </p:spTree>
    <p:extLst>
      <p:ext uri="{BB962C8B-B14F-4D97-AF65-F5344CB8AC3E}">
        <p14:creationId xmlns:p14="http://schemas.microsoft.com/office/powerpoint/2010/main" val="591257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Mrs. Jones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05B27-2961-E413-F432-DFB637392985}"/>
              </a:ext>
            </a:extLst>
          </p:cNvPr>
          <p:cNvCxnSpPr>
            <a:cxnSpLocks/>
          </p:cNvCxnSpPr>
          <p:nvPr/>
        </p:nvCxnSpPr>
        <p:spPr>
          <a:xfrm>
            <a:off x="7262948" y="3919214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E04E27-3AF4-17BE-C86F-47DFBACDB958}"/>
              </a:ext>
            </a:extLst>
          </p:cNvPr>
          <p:cNvCxnSpPr>
            <a:cxnSpLocks/>
          </p:cNvCxnSpPr>
          <p:nvPr/>
        </p:nvCxnSpPr>
        <p:spPr>
          <a:xfrm>
            <a:off x="7879466" y="4733711"/>
            <a:ext cx="412278" cy="4827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erican International Group - Wikipedia">
            <a:extLst>
              <a:ext uri="{FF2B5EF4-FFF2-40B4-BE49-F238E27FC236}">
                <a16:creationId xmlns:a16="http://schemas.microsoft.com/office/drawing/2014/main" id="{10DC8FC1-0F59-6D4F-F9A8-AF42B6B5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492" y="2654310"/>
            <a:ext cx="992518" cy="5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202EB-04AB-2D30-3197-400899822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5" r="73100" b="2893"/>
          <a:stretch/>
        </p:blipFill>
        <p:spPr>
          <a:xfrm>
            <a:off x="6875153" y="3429000"/>
            <a:ext cx="603569" cy="545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54E75A-33E4-36CF-684B-14A15BCB4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50" y="4201139"/>
            <a:ext cx="899277" cy="507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5A9804-52A1-EFDB-6CA0-EB21EA7E7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18262" r="13703" b="29005"/>
          <a:stretch/>
        </p:blipFill>
        <p:spPr>
          <a:xfrm>
            <a:off x="8174082" y="5179095"/>
            <a:ext cx="1200737" cy="7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75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D5AE4-F97A-6131-0A81-3A5CAB07B8FB}"/>
              </a:ext>
            </a:extLst>
          </p:cNvPr>
          <p:cNvSpPr txBox="1"/>
          <p:nvPr/>
        </p:nvSpPr>
        <p:spPr>
          <a:xfrm>
            <a:off x="6898799" y="4271886"/>
            <a:ext cx="1946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Consulting Firm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16B34-D3BE-EE8C-F7E5-7A08C6CC7C71}"/>
              </a:ext>
            </a:extLst>
          </p:cNvPr>
          <p:cNvSpPr txBox="1"/>
          <p:nvPr/>
        </p:nvSpPr>
        <p:spPr>
          <a:xfrm>
            <a:off x="8023194" y="5216496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05B27-2961-E413-F432-DFB637392985}"/>
              </a:ext>
            </a:extLst>
          </p:cNvPr>
          <p:cNvCxnSpPr>
            <a:cxnSpLocks/>
          </p:cNvCxnSpPr>
          <p:nvPr/>
        </p:nvCxnSpPr>
        <p:spPr>
          <a:xfrm>
            <a:off x="7262948" y="3919214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E04E27-3AF4-17BE-C86F-47DFBACDB958}"/>
              </a:ext>
            </a:extLst>
          </p:cNvPr>
          <p:cNvCxnSpPr>
            <a:cxnSpLocks/>
          </p:cNvCxnSpPr>
          <p:nvPr/>
        </p:nvCxnSpPr>
        <p:spPr>
          <a:xfrm>
            <a:off x="7879466" y="4733711"/>
            <a:ext cx="412278" cy="4827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F70927C-1E95-9EAB-17D1-B975D733C8FF}"/>
              </a:ext>
            </a:extLst>
          </p:cNvPr>
          <p:cNvSpPr txBox="1"/>
          <p:nvPr/>
        </p:nvSpPr>
        <p:spPr>
          <a:xfrm>
            <a:off x="6643456" y="3534916"/>
            <a:ext cx="2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Adjuster</a:t>
            </a:r>
          </a:p>
        </p:txBody>
      </p:sp>
    </p:spTree>
    <p:extLst>
      <p:ext uri="{BB962C8B-B14F-4D97-AF65-F5344CB8AC3E}">
        <p14:creationId xmlns:p14="http://schemas.microsoft.com/office/powerpoint/2010/main" val="4160642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D5AE4-F97A-6131-0A81-3A5CAB07B8FB}"/>
              </a:ext>
            </a:extLst>
          </p:cNvPr>
          <p:cNvSpPr txBox="1"/>
          <p:nvPr/>
        </p:nvSpPr>
        <p:spPr>
          <a:xfrm>
            <a:off x="6898799" y="4271886"/>
            <a:ext cx="1946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Consulting Firm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05B27-2961-E413-F432-DFB637392985}"/>
              </a:ext>
            </a:extLst>
          </p:cNvPr>
          <p:cNvCxnSpPr>
            <a:cxnSpLocks/>
          </p:cNvCxnSpPr>
          <p:nvPr/>
        </p:nvCxnSpPr>
        <p:spPr>
          <a:xfrm>
            <a:off x="7262948" y="3919214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E04E27-3AF4-17BE-C86F-47DFBACDB958}"/>
              </a:ext>
            </a:extLst>
          </p:cNvPr>
          <p:cNvCxnSpPr>
            <a:cxnSpLocks/>
          </p:cNvCxnSpPr>
          <p:nvPr/>
        </p:nvCxnSpPr>
        <p:spPr>
          <a:xfrm>
            <a:off x="7879466" y="4733711"/>
            <a:ext cx="412278" cy="4827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6138CB-E53D-CF92-AA1E-F52A27B728F4}"/>
              </a:ext>
            </a:extLst>
          </p:cNvPr>
          <p:cNvSpPr txBox="1"/>
          <p:nvPr/>
        </p:nvSpPr>
        <p:spPr>
          <a:xfrm>
            <a:off x="2315052" y="4071534"/>
            <a:ext cx="195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Public Adjuster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CB854-BB5A-E2AE-5BC2-E9E1026CB206}"/>
              </a:ext>
            </a:extLst>
          </p:cNvPr>
          <p:cNvSpPr txBox="1"/>
          <p:nvPr/>
        </p:nvSpPr>
        <p:spPr>
          <a:xfrm>
            <a:off x="8023194" y="5216496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6743BA-03DF-F979-743A-8660FE4615D6}"/>
              </a:ext>
            </a:extLst>
          </p:cNvPr>
          <p:cNvCxnSpPr>
            <a:cxnSpLocks/>
          </p:cNvCxnSpPr>
          <p:nvPr/>
        </p:nvCxnSpPr>
        <p:spPr>
          <a:xfrm flipH="1" flipV="1">
            <a:off x="3472191" y="4572000"/>
            <a:ext cx="777418" cy="82867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4BB041-A1E2-1F58-857C-AD923181C89B}"/>
              </a:ext>
            </a:extLst>
          </p:cNvPr>
          <p:cNvSpPr txBox="1"/>
          <p:nvPr/>
        </p:nvSpPr>
        <p:spPr>
          <a:xfrm>
            <a:off x="6643456" y="3534916"/>
            <a:ext cx="2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Adjuster</a:t>
            </a:r>
          </a:p>
        </p:txBody>
      </p:sp>
    </p:spTree>
    <p:extLst>
      <p:ext uri="{BB962C8B-B14F-4D97-AF65-F5344CB8AC3E}">
        <p14:creationId xmlns:p14="http://schemas.microsoft.com/office/powerpoint/2010/main" val="144240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2009-3497-0C4E-A697-F6D5E1C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B2C7A-42F5-E96F-E124-DA0C542AF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7624991"/>
          </a:xfrm>
        </p:spPr>
      </p:pic>
    </p:spTree>
    <p:extLst>
      <p:ext uri="{BB962C8B-B14F-4D97-AF65-F5344CB8AC3E}">
        <p14:creationId xmlns:p14="http://schemas.microsoft.com/office/powerpoint/2010/main" val="1673741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D5AE4-F97A-6131-0A81-3A5CAB07B8FB}"/>
              </a:ext>
            </a:extLst>
          </p:cNvPr>
          <p:cNvSpPr txBox="1"/>
          <p:nvPr/>
        </p:nvSpPr>
        <p:spPr>
          <a:xfrm>
            <a:off x="6898799" y="4271886"/>
            <a:ext cx="1946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Consulting Firm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16B34-D3BE-EE8C-F7E5-7A08C6CC7C71}"/>
              </a:ext>
            </a:extLst>
          </p:cNvPr>
          <p:cNvSpPr txBox="1"/>
          <p:nvPr/>
        </p:nvSpPr>
        <p:spPr>
          <a:xfrm>
            <a:off x="1539850" y="5442012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05B27-2961-E413-F432-DFB637392985}"/>
              </a:ext>
            </a:extLst>
          </p:cNvPr>
          <p:cNvCxnSpPr>
            <a:cxnSpLocks/>
          </p:cNvCxnSpPr>
          <p:nvPr/>
        </p:nvCxnSpPr>
        <p:spPr>
          <a:xfrm>
            <a:off x="7262948" y="3919214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E04E27-3AF4-17BE-C86F-47DFBACDB958}"/>
              </a:ext>
            </a:extLst>
          </p:cNvPr>
          <p:cNvCxnSpPr>
            <a:cxnSpLocks/>
          </p:cNvCxnSpPr>
          <p:nvPr/>
        </p:nvCxnSpPr>
        <p:spPr>
          <a:xfrm>
            <a:off x="7879466" y="4733711"/>
            <a:ext cx="412278" cy="4827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6138CB-E53D-CF92-AA1E-F52A27B728F4}"/>
              </a:ext>
            </a:extLst>
          </p:cNvPr>
          <p:cNvSpPr txBox="1"/>
          <p:nvPr/>
        </p:nvSpPr>
        <p:spPr>
          <a:xfrm>
            <a:off x="2315052" y="4071534"/>
            <a:ext cx="195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Public Adjuster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CB854-BB5A-E2AE-5BC2-E9E1026CB206}"/>
              </a:ext>
            </a:extLst>
          </p:cNvPr>
          <p:cNvSpPr txBox="1"/>
          <p:nvPr/>
        </p:nvSpPr>
        <p:spPr>
          <a:xfrm>
            <a:off x="8023194" y="5216496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6743BA-03DF-F979-743A-8660FE4615D6}"/>
              </a:ext>
            </a:extLst>
          </p:cNvPr>
          <p:cNvCxnSpPr>
            <a:cxnSpLocks/>
          </p:cNvCxnSpPr>
          <p:nvPr/>
        </p:nvCxnSpPr>
        <p:spPr>
          <a:xfrm flipH="1" flipV="1">
            <a:off x="3472191" y="4572000"/>
            <a:ext cx="777418" cy="82867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28024F-66C7-C3F1-5C9C-C3C0C8FC662E}"/>
              </a:ext>
            </a:extLst>
          </p:cNvPr>
          <p:cNvCxnSpPr>
            <a:cxnSpLocks/>
          </p:cNvCxnSpPr>
          <p:nvPr/>
        </p:nvCxnSpPr>
        <p:spPr>
          <a:xfrm flipH="1">
            <a:off x="2315052" y="4572000"/>
            <a:ext cx="604951" cy="82867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518206D-9147-326E-0FB7-73C359B50398}"/>
              </a:ext>
            </a:extLst>
          </p:cNvPr>
          <p:cNvSpPr txBox="1"/>
          <p:nvPr/>
        </p:nvSpPr>
        <p:spPr>
          <a:xfrm>
            <a:off x="6643456" y="3534916"/>
            <a:ext cx="2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Adjuster</a:t>
            </a:r>
          </a:p>
        </p:txBody>
      </p:sp>
    </p:spTree>
    <p:extLst>
      <p:ext uri="{BB962C8B-B14F-4D97-AF65-F5344CB8AC3E}">
        <p14:creationId xmlns:p14="http://schemas.microsoft.com/office/powerpoint/2010/main" val="4262522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Consultant’s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BAF9-E3DB-45FE-4809-71D9FDC9568D}"/>
              </a:ext>
            </a:extLst>
          </p:cNvPr>
          <p:cNvSpPr txBox="1"/>
          <p:nvPr/>
        </p:nvSpPr>
        <p:spPr>
          <a:xfrm>
            <a:off x="4021584" y="5442012"/>
            <a:ext cx="13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27F8C-91F1-BB77-4666-B9824BB43D83}"/>
              </a:ext>
            </a:extLst>
          </p:cNvPr>
          <p:cNvSpPr txBox="1"/>
          <p:nvPr/>
        </p:nvSpPr>
        <p:spPr>
          <a:xfrm>
            <a:off x="5825231" y="2797946"/>
            <a:ext cx="9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D5AE4-F97A-6131-0A81-3A5CAB07B8FB}"/>
              </a:ext>
            </a:extLst>
          </p:cNvPr>
          <p:cNvSpPr txBox="1"/>
          <p:nvPr/>
        </p:nvSpPr>
        <p:spPr>
          <a:xfrm>
            <a:off x="6898799" y="4271886"/>
            <a:ext cx="1946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Consulting Firm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16B34-D3BE-EE8C-F7E5-7A08C6CC7C71}"/>
              </a:ext>
            </a:extLst>
          </p:cNvPr>
          <p:cNvSpPr txBox="1"/>
          <p:nvPr/>
        </p:nvSpPr>
        <p:spPr>
          <a:xfrm>
            <a:off x="1539850" y="5442012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3F06-6ADF-AF0D-D491-4D8F70F36F3D}"/>
              </a:ext>
            </a:extLst>
          </p:cNvPr>
          <p:cNvCxnSpPr/>
          <p:nvPr/>
        </p:nvCxnSpPr>
        <p:spPr>
          <a:xfrm flipV="1">
            <a:off x="4527612" y="3269388"/>
            <a:ext cx="1438182" cy="2172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C49DB-F6F7-F53C-FE0D-68C5CE5D0038}"/>
              </a:ext>
            </a:extLst>
          </p:cNvPr>
          <p:cNvCxnSpPr>
            <a:cxnSpLocks/>
          </p:cNvCxnSpPr>
          <p:nvPr/>
        </p:nvCxnSpPr>
        <p:spPr>
          <a:xfrm>
            <a:off x="6611343" y="3198056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05B27-2961-E413-F432-DFB637392985}"/>
              </a:ext>
            </a:extLst>
          </p:cNvPr>
          <p:cNvCxnSpPr>
            <a:cxnSpLocks/>
          </p:cNvCxnSpPr>
          <p:nvPr/>
        </p:nvCxnSpPr>
        <p:spPr>
          <a:xfrm>
            <a:off x="7262948" y="3919214"/>
            <a:ext cx="287456" cy="3684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E04E27-3AF4-17BE-C86F-47DFBACDB958}"/>
              </a:ext>
            </a:extLst>
          </p:cNvPr>
          <p:cNvCxnSpPr>
            <a:cxnSpLocks/>
          </p:cNvCxnSpPr>
          <p:nvPr/>
        </p:nvCxnSpPr>
        <p:spPr>
          <a:xfrm>
            <a:off x="7879466" y="4733711"/>
            <a:ext cx="412278" cy="4827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6138CB-E53D-CF92-AA1E-F52A27B728F4}"/>
              </a:ext>
            </a:extLst>
          </p:cNvPr>
          <p:cNvSpPr txBox="1"/>
          <p:nvPr/>
        </p:nvSpPr>
        <p:spPr>
          <a:xfrm>
            <a:off x="2315052" y="4071534"/>
            <a:ext cx="195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Public Adjuster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CB854-BB5A-E2AE-5BC2-E9E1026CB206}"/>
              </a:ext>
            </a:extLst>
          </p:cNvPr>
          <p:cNvSpPr txBox="1"/>
          <p:nvPr/>
        </p:nvSpPr>
        <p:spPr>
          <a:xfrm>
            <a:off x="8023194" y="5216496"/>
            <a:ext cx="113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Arborist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6743BA-03DF-F979-743A-8660FE4615D6}"/>
              </a:ext>
            </a:extLst>
          </p:cNvPr>
          <p:cNvCxnSpPr>
            <a:cxnSpLocks/>
          </p:cNvCxnSpPr>
          <p:nvPr/>
        </p:nvCxnSpPr>
        <p:spPr>
          <a:xfrm flipH="1" flipV="1">
            <a:off x="3472191" y="4572000"/>
            <a:ext cx="777418" cy="82867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28024F-66C7-C3F1-5C9C-C3C0C8FC662E}"/>
              </a:ext>
            </a:extLst>
          </p:cNvPr>
          <p:cNvCxnSpPr>
            <a:cxnSpLocks/>
          </p:cNvCxnSpPr>
          <p:nvPr/>
        </p:nvCxnSpPr>
        <p:spPr>
          <a:xfrm flipH="1">
            <a:off x="2315052" y="4572000"/>
            <a:ext cx="604951" cy="82867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B55BFF-C911-9D52-AF43-514C5EE660C8}"/>
              </a:ext>
            </a:extLst>
          </p:cNvPr>
          <p:cNvCxnSpPr>
            <a:cxnSpLocks/>
          </p:cNvCxnSpPr>
          <p:nvPr/>
        </p:nvCxnSpPr>
        <p:spPr>
          <a:xfrm flipV="1">
            <a:off x="3581644" y="3101166"/>
            <a:ext cx="2110760" cy="970368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86A967-C61D-CB6F-21FF-8E86D6D960E9}"/>
              </a:ext>
            </a:extLst>
          </p:cNvPr>
          <p:cNvSpPr txBox="1"/>
          <p:nvPr/>
        </p:nvSpPr>
        <p:spPr>
          <a:xfrm>
            <a:off x="6643456" y="3534916"/>
            <a:ext cx="2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Adjuster</a:t>
            </a:r>
          </a:p>
        </p:txBody>
      </p:sp>
    </p:spTree>
    <p:extLst>
      <p:ext uri="{BB962C8B-B14F-4D97-AF65-F5344CB8AC3E}">
        <p14:creationId xmlns:p14="http://schemas.microsoft.com/office/powerpoint/2010/main" val="1109499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79734-3C46-0F8B-F50D-57CDDB19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Scope of Assignment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95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EE18D-6E9F-832F-F94A-1A75CABD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1"/>
          <a:stretch/>
        </p:blipFill>
        <p:spPr>
          <a:xfrm>
            <a:off x="3819670" y="1644586"/>
            <a:ext cx="5347994" cy="50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52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EE18D-6E9F-832F-F94A-1A75CABD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1"/>
          <a:stretch/>
        </p:blipFill>
        <p:spPr>
          <a:xfrm>
            <a:off x="3819670" y="1644586"/>
            <a:ext cx="5347994" cy="503199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AB71AD-0BFF-01F0-A407-F7A898338F82}"/>
              </a:ext>
            </a:extLst>
          </p:cNvPr>
          <p:cNvCxnSpPr>
            <a:cxnSpLocks/>
          </p:cNvCxnSpPr>
          <p:nvPr/>
        </p:nvCxnSpPr>
        <p:spPr>
          <a:xfrm>
            <a:off x="3548901" y="3801777"/>
            <a:ext cx="541538" cy="4616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D57104-1162-3259-91D6-510D42619FA1}"/>
              </a:ext>
            </a:extLst>
          </p:cNvPr>
          <p:cNvSpPr txBox="1"/>
          <p:nvPr/>
        </p:nvSpPr>
        <p:spPr>
          <a:xfrm>
            <a:off x="1265034" y="3432445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landscape limit</a:t>
            </a:r>
          </a:p>
        </p:txBody>
      </p:sp>
    </p:spTree>
    <p:extLst>
      <p:ext uri="{BB962C8B-B14F-4D97-AF65-F5344CB8AC3E}">
        <p14:creationId xmlns:p14="http://schemas.microsoft.com/office/powerpoint/2010/main" val="1037148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EE18D-6E9F-832F-F94A-1A75CABD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1"/>
          <a:stretch/>
        </p:blipFill>
        <p:spPr>
          <a:xfrm>
            <a:off x="3819670" y="1644586"/>
            <a:ext cx="5347994" cy="503199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AB71AD-0BFF-01F0-A407-F7A898338F82}"/>
              </a:ext>
            </a:extLst>
          </p:cNvPr>
          <p:cNvCxnSpPr>
            <a:cxnSpLocks/>
          </p:cNvCxnSpPr>
          <p:nvPr/>
        </p:nvCxnSpPr>
        <p:spPr>
          <a:xfrm>
            <a:off x="3548901" y="3801777"/>
            <a:ext cx="541538" cy="4616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FC71FD-E1CF-64F2-37CE-F944A6AC0034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5948039" y="4474345"/>
            <a:ext cx="3355009" cy="2329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D57104-1162-3259-91D6-510D42619FA1}"/>
              </a:ext>
            </a:extLst>
          </p:cNvPr>
          <p:cNvSpPr txBox="1"/>
          <p:nvPr/>
        </p:nvSpPr>
        <p:spPr>
          <a:xfrm>
            <a:off x="1265034" y="3432445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landscape limit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AD85A-1F89-63C5-C851-A98FD85CFCD2}"/>
              </a:ext>
            </a:extLst>
          </p:cNvPr>
          <p:cNvSpPr txBox="1"/>
          <p:nvPr/>
        </p:nvSpPr>
        <p:spPr>
          <a:xfrm>
            <a:off x="9303048" y="4522633"/>
            <a:ext cx="177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Per-tree sublimit</a:t>
            </a:r>
          </a:p>
        </p:txBody>
      </p:sp>
    </p:spTree>
    <p:extLst>
      <p:ext uri="{BB962C8B-B14F-4D97-AF65-F5344CB8AC3E}">
        <p14:creationId xmlns:p14="http://schemas.microsoft.com/office/powerpoint/2010/main" val="373190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C0536-C72D-8095-8801-CC3D9101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734" y="1636021"/>
            <a:ext cx="3716933" cy="4955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0C097-D94B-CD7D-155D-35994DE4A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660" y="1636021"/>
            <a:ext cx="3716932" cy="49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15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Determine size threshold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Reverse-TFT Calculation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Sublimit determines speed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579796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Determine size threshold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Reverse-TFT Calculation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Sublimit determines speed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B110D2D-61F7-F9C9-9F1F-CBFF8C056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56251"/>
              </p:ext>
            </p:extLst>
          </p:nvPr>
        </p:nvGraphicFramePr>
        <p:xfrm>
          <a:off x="7312240" y="2666999"/>
          <a:ext cx="406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022203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49922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Per-Tree Sublimit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Tree Size (DBH)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4597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 in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1522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 in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253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 in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4766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 in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18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536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40431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960F-F7A8-DBD7-8BBF-8B326ABA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EA4C9-F818-CD49-59AD-A1C1DE8C2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B6CA-B720-6076-9894-B39F92174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57E0B8-C2D8-A891-4158-12B675065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02" y="3429000"/>
            <a:ext cx="2571750" cy="3429000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3E96A9B-C62F-DFAF-1B6C-BB9BD9E9B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102" y="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3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Easily Met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Choose large groups of medium-sized losses that are a little bit larger than de minimis size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508734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Easily Met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Choose large groups of medium-sized losses that are a little bit larger than de minimis size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Close Call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Start with losses obviously larger than size threshold and then go back to collect close-call and smaller-value assets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3809358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Easily Met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Choose large groups of medium-sized losses that are a little bit larger than de minimis size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Close Call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Start with losses obviously larger than size threshold and then go back to collect close-call and smaller-value assets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 likely met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Collect data on every little twig – everything matters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716336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902273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$50,000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840866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$50,000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Sublimit: 				$5,000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3113236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$50,000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Sublimit: 				$5,000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Size Threshold:				11.9 inches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692837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$50,000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Sublimit: 				$5,000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Size Threshold:				11.9 inches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Number of Trees for Limits:      10 trees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144633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C0536-C72D-8095-8801-CC3D9101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45" y="1622938"/>
            <a:ext cx="8124444" cy="49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94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C0536-C72D-8095-8801-CC3D9101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445" y="1766915"/>
            <a:ext cx="8124444" cy="46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FFD62-053E-386A-BB93-BB8EEE03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>
          <a:xfrm>
            <a:off x="1" y="0"/>
            <a:ext cx="5904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0F32B-8F26-A2E2-982B-83124E1B4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/>
        </p:blipFill>
        <p:spPr>
          <a:xfrm>
            <a:off x="5904528" y="0"/>
            <a:ext cx="6287471" cy="687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81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C0536-C72D-8095-8801-CC3D9101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445" y="1779695"/>
            <a:ext cx="8124444" cy="46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75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4083154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$1,000,000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888656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$1,000,000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Sublimit: 			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        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4065908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$1,000,000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Sublimit: 			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        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Size Threshold:				         3.8 inches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727681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9184-B0F2-50C5-67A5-EEB8780C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R="0"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Landscaping Limit:     $1,000,000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Per-Tree Sublimit: 			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        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Size Threshold:				         3.8 inches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Number of Trees for Limits:      2,000 trees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</p:spTree>
    <p:extLst>
      <p:ext uri="{BB962C8B-B14F-4D97-AF65-F5344CB8AC3E}">
        <p14:creationId xmlns:p14="http://schemas.microsoft.com/office/powerpoint/2010/main" val="1020574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C0536-C72D-8095-8801-CC3D9101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5996" y="1623281"/>
            <a:ext cx="7995341" cy="49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5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C0536-C72D-8095-8801-CC3D9101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8612" y="1623281"/>
            <a:ext cx="7990109" cy="49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981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79CEC-D955-CA92-F8E1-F8C5C63D5061}"/>
              </a:ext>
            </a:extLst>
          </p:cNvPr>
          <p:cNvSpPr txBox="1">
            <a:spLocks/>
          </p:cNvSpPr>
          <p:nvPr/>
        </p:nvSpPr>
        <p:spPr>
          <a:xfrm>
            <a:off x="1484311" y="685800"/>
            <a:ext cx="10018713" cy="116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Estimating the Scope of Assignment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08364-28DD-CC7E-8075-E965033A3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11771" r="717" b="8648"/>
          <a:stretch/>
        </p:blipFill>
        <p:spPr>
          <a:xfrm>
            <a:off x="3698780" y="1642368"/>
            <a:ext cx="4794439" cy="50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95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5264-03BE-A411-5EEA-B79CA9C4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9073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EA4C9-F818-CD49-59AD-A1C1DE8C2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2768" cy="6894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1C6E47-9738-6EC6-29AF-E9DAD6795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696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5264-03BE-A411-5EEA-B79CA9C4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A7823-F9A7-5711-4F91-A7D992E21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Field Data</a:t>
            </a:r>
          </a:p>
          <a:p>
            <a:r>
              <a:rPr lang="en-US" sz="2800" dirty="0"/>
              <a:t>Mapping</a:t>
            </a:r>
          </a:p>
          <a:p>
            <a:r>
              <a:rPr lang="en-US" sz="2800" dirty="0"/>
              <a:t>Desk Review</a:t>
            </a:r>
          </a:p>
        </p:txBody>
      </p:sp>
    </p:spTree>
    <p:extLst>
      <p:ext uri="{BB962C8B-B14F-4D97-AF65-F5344CB8AC3E}">
        <p14:creationId xmlns:p14="http://schemas.microsoft.com/office/powerpoint/2010/main" val="1380187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A9F-563E-B533-58F8-0365914A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4453"/>
          </a:xfrm>
        </p:spPr>
        <p:txBody>
          <a:bodyPr/>
          <a:lstStyle/>
          <a:p>
            <a:r>
              <a:rPr lang="en-US" dirty="0"/>
              <a:t>Field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822176-B075-518F-EA02-CADA81DEB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312" y="1766656"/>
            <a:ext cx="10018712" cy="4322548"/>
          </a:xfrm>
        </p:spPr>
      </p:pic>
    </p:spTree>
    <p:extLst>
      <p:ext uri="{BB962C8B-B14F-4D97-AF65-F5344CB8AC3E}">
        <p14:creationId xmlns:p14="http://schemas.microsoft.com/office/powerpoint/2010/main" val="963227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A9F-563E-B533-58F8-0365914A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4453"/>
          </a:xfrm>
        </p:spPr>
        <p:txBody>
          <a:bodyPr/>
          <a:lstStyle/>
          <a:p>
            <a:r>
              <a:rPr lang="en-US" dirty="0"/>
              <a:t>Field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822176-B075-518F-EA02-CADA81DEB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2" y="1850253"/>
            <a:ext cx="10018712" cy="4904777"/>
          </a:xfrm>
        </p:spPr>
      </p:pic>
    </p:spTree>
    <p:extLst>
      <p:ext uri="{BB962C8B-B14F-4D97-AF65-F5344CB8AC3E}">
        <p14:creationId xmlns:p14="http://schemas.microsoft.com/office/powerpoint/2010/main" val="17592505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A9F-563E-B533-58F8-0365914A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4453"/>
          </a:xfrm>
        </p:spPr>
        <p:txBody>
          <a:bodyPr/>
          <a:lstStyle/>
          <a:p>
            <a:r>
              <a:rPr lang="en-US" dirty="0"/>
              <a:t>Desk Review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7F411B5-878A-77DA-0AAB-1E12498BF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" b="262"/>
          <a:stretch/>
        </p:blipFill>
        <p:spPr>
          <a:xfrm>
            <a:off x="1484310" y="2243612"/>
            <a:ext cx="4845469" cy="30082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4A9CC-6A6D-9FD3-54EC-BD4445D7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667" y="2241450"/>
            <a:ext cx="4791332" cy="2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141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A9F-563E-B533-58F8-0365914A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4453"/>
          </a:xfrm>
        </p:spPr>
        <p:txBody>
          <a:bodyPr/>
          <a:lstStyle/>
          <a:p>
            <a:r>
              <a:rPr lang="en-US" dirty="0"/>
              <a:t>Desk Review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7F411B5-878A-77DA-0AAB-1E12498BF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2699"/>
          <a:stretch/>
        </p:blipFill>
        <p:spPr>
          <a:xfrm>
            <a:off x="1272468" y="1938265"/>
            <a:ext cx="4758430" cy="359349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4A9CC-6A6D-9FD3-54EC-BD4445D7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667" y="1938266"/>
            <a:ext cx="4791332" cy="35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46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A9F-563E-B533-58F8-0365914A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4453"/>
          </a:xfrm>
        </p:spPr>
        <p:txBody>
          <a:bodyPr/>
          <a:lstStyle/>
          <a:p>
            <a:r>
              <a:rPr lang="en-US" dirty="0"/>
              <a:t>Desk Review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7F411B5-878A-77DA-0AAB-1E12498BF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r="13178"/>
          <a:stretch/>
        </p:blipFill>
        <p:spPr>
          <a:xfrm>
            <a:off x="1272468" y="1938265"/>
            <a:ext cx="4758430" cy="359349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4A9CC-6A6D-9FD3-54EC-BD4445D7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7" y="1938266"/>
            <a:ext cx="4791332" cy="35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015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A9F-563E-B533-58F8-0365914A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4453"/>
          </a:xfrm>
        </p:spPr>
        <p:txBody>
          <a:bodyPr/>
          <a:lstStyle/>
          <a:p>
            <a:r>
              <a:rPr lang="en-US" dirty="0"/>
              <a:t>Desk Review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7F411B5-878A-77DA-0AAB-1E12498BF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2699"/>
          <a:stretch/>
        </p:blipFill>
        <p:spPr>
          <a:xfrm>
            <a:off x="1272468" y="1938265"/>
            <a:ext cx="4758430" cy="359349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4A9CC-6A6D-9FD3-54EC-BD4445D7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667" y="1938266"/>
            <a:ext cx="4791332" cy="35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5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18B7-7B2E-0C9B-9882-A20C8E18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mbria" panose="02040503050406030204" pitchFamily="18" charset="0"/>
              </a:rPr>
              <a:t>Tree Losses for Insurance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6E4E1-5397-E147-D9FA-8046D0CCF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Consultant’s Role</a:t>
            </a:r>
          </a:p>
          <a:p>
            <a:r>
              <a:rPr lang="en-US" sz="3200" dirty="0"/>
              <a:t>Estimating Scope of Assignment</a:t>
            </a:r>
          </a:p>
          <a:p>
            <a:r>
              <a:rPr lang="en-US" sz="3200" dirty="0"/>
              <a:t>Data Collection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36953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2278-B19C-229F-CD26-D0D39E046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Tree Losses for Insurance Reporting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E40C3-2B46-059B-D84C-00B148AD0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8" y="4475661"/>
            <a:ext cx="6987645" cy="195177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James Komen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BCMA #9909B, RCA #555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hlinkClick r:id="rId2"/>
              </a:rPr>
              <a:t>www.JamesKomen.com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jameskomen@gmail.com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May 10, 2023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E80460-ECD4-7BA3-E1A2-37CA7C1F7304}"/>
              </a:ext>
            </a:extLst>
          </p:cNvPr>
          <p:cNvSpPr txBox="1">
            <a:spLocks/>
          </p:cNvSpPr>
          <p:nvPr/>
        </p:nvSpPr>
        <p:spPr>
          <a:xfrm>
            <a:off x="2814220" y="1760205"/>
            <a:ext cx="2627791" cy="61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Digging Into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459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2009-3497-0C4E-A697-F6D5E1C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B2C7A-42F5-E96F-E124-DA0C542AF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7624991"/>
          </a:xfrm>
        </p:spPr>
      </p:pic>
    </p:spTree>
    <p:extLst>
      <p:ext uri="{BB962C8B-B14F-4D97-AF65-F5344CB8AC3E}">
        <p14:creationId xmlns:p14="http://schemas.microsoft.com/office/powerpoint/2010/main" val="112941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2009-3497-0C4E-A697-F6D5E1C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B2C7A-42F5-E96F-E124-DA0C542AF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7624991"/>
          </a:xfrm>
        </p:spPr>
      </p:pic>
    </p:spTree>
    <p:extLst>
      <p:ext uri="{BB962C8B-B14F-4D97-AF65-F5344CB8AC3E}">
        <p14:creationId xmlns:p14="http://schemas.microsoft.com/office/powerpoint/2010/main" val="3234640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2009-3497-0C4E-A697-F6D5E1C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B2C7A-42F5-E96F-E124-DA0C542AF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7624991"/>
          </a:xfrm>
        </p:spPr>
      </p:pic>
    </p:spTree>
    <p:extLst>
      <p:ext uri="{BB962C8B-B14F-4D97-AF65-F5344CB8AC3E}">
        <p14:creationId xmlns:p14="http://schemas.microsoft.com/office/powerpoint/2010/main" val="3333897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1302</TotalTime>
  <Words>916</Words>
  <Application>Microsoft Office PowerPoint</Application>
  <PresentationFormat>Widescreen</PresentationFormat>
  <Paragraphs>222</Paragraphs>
  <Slides>68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Corbel</vt:lpstr>
      <vt:lpstr>Parallax</vt:lpstr>
      <vt:lpstr>Tree Losses for Insurance Reporting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Data</vt:lpstr>
      <vt:lpstr>PowerPoint Presentation</vt:lpstr>
      <vt:lpstr>PowerPoint Presentation</vt:lpstr>
      <vt:lpstr>Tree Losses for Insurance Reporting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Consultant’s Role</vt:lpstr>
      <vt:lpstr>Estimating the Scope of Assignment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Collection</vt:lpstr>
      <vt:lpstr>Data Collection</vt:lpstr>
      <vt:lpstr>Field Data</vt:lpstr>
      <vt:lpstr>Field Data</vt:lpstr>
      <vt:lpstr>Desk Review</vt:lpstr>
      <vt:lpstr>Desk Review</vt:lpstr>
      <vt:lpstr>Desk Review</vt:lpstr>
      <vt:lpstr>Desk Review</vt:lpstr>
      <vt:lpstr>Tree Losses for Insurance Reporting</vt:lpstr>
      <vt:lpstr>Tree Losses for Insurance Reporting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Reviewer 1</cp:lastModifiedBy>
  <cp:revision>29</cp:revision>
  <dcterms:created xsi:type="dcterms:W3CDTF">2023-03-19T14:51:25Z</dcterms:created>
  <dcterms:modified xsi:type="dcterms:W3CDTF">2023-05-16T03:57:29Z</dcterms:modified>
</cp:coreProperties>
</file>