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67" r:id="rId3"/>
    <p:sldId id="293" r:id="rId4"/>
    <p:sldId id="280" r:id="rId5"/>
    <p:sldId id="281" r:id="rId6"/>
    <p:sldId id="294" r:id="rId7"/>
    <p:sldId id="295" r:id="rId8"/>
    <p:sldId id="296" r:id="rId9"/>
    <p:sldId id="297" r:id="rId10"/>
    <p:sldId id="265" r:id="rId11"/>
    <p:sldId id="269" r:id="rId12"/>
    <p:sldId id="258" r:id="rId13"/>
    <p:sldId id="271" r:id="rId14"/>
    <p:sldId id="274" r:id="rId15"/>
    <p:sldId id="264" r:id="rId16"/>
    <p:sldId id="276" r:id="rId17"/>
    <p:sldId id="282" r:id="rId18"/>
    <p:sldId id="284" r:id="rId19"/>
    <p:sldId id="283" r:id="rId20"/>
    <p:sldId id="285" r:id="rId21"/>
    <p:sldId id="289" r:id="rId22"/>
    <p:sldId id="291" r:id="rId23"/>
    <p:sldId id="298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4" autoAdjust="0"/>
    <p:restoredTop sz="78605" autoAdjust="0"/>
  </p:normalViewPr>
  <p:slideViewPr>
    <p:cSldViewPr>
      <p:cViewPr>
        <p:scale>
          <a:sx n="70" d="100"/>
          <a:sy n="70" d="100"/>
        </p:scale>
        <p:origin x="-5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44A5-43A6-4DB7-BDE1-0D03E967D40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2D9C-0009-49BB-B64D-C762A74F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3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New Idea:</a:t>
            </a:r>
            <a:r>
              <a:rPr lang="en-US" baseline="0" dirty="0" smtClean="0"/>
              <a:t> Open your imaginations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Illiquid</a:t>
            </a:r>
            <a:r>
              <a:rPr lang="en-US" baseline="0" dirty="0" smtClean="0"/>
              <a:t>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Purchased as incidentals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2D9C-0009-49BB-B64D-C762A74FB0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2D9C-0009-49BB-B64D-C762A74FB0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Perform</a:t>
            </a:r>
            <a:r>
              <a:rPr lang="en-US" baseline="0" dirty="0" smtClean="0"/>
              <a:t> example with audience member of how houses are bought and sold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2D9C-0009-49BB-B64D-C762A74FB0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2D9C-0009-49BB-B64D-C762A74FB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2D9C-0009-49BB-B64D-C762A74FB0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2D9C-0009-49BB-B64D-C762A74FB0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2D9C-0009-49BB-B64D-C762A74FB0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2D9C-0009-49BB-B64D-C762A74FB0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2D9C-0009-49BB-B64D-C762A74FB0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550CCB-91E3-47FE-AAD3-2A1E02B664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7D9D81-4037-4E65-B820-6AB8772BA1D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James Komen</a:t>
            </a:r>
          </a:p>
          <a:p>
            <a:r>
              <a:rPr lang="en-US" sz="2000" dirty="0" smtClean="0"/>
              <a:t>BCMA #9909B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ISA Conference 2017</a:t>
            </a:r>
          </a:p>
          <a:p>
            <a:r>
              <a:rPr lang="en-US" sz="2000" dirty="0" smtClean="0"/>
              <a:t>Washington DC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Tree Covenants as an Asset Class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10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495800" cy="464820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Bundle of Rights</a:t>
            </a:r>
          </a:p>
          <a:p>
            <a:pPr lvl="1"/>
            <a:r>
              <a:rPr lang="en-US" sz="2400" dirty="0" smtClean="0"/>
              <a:t>Right to sell</a:t>
            </a:r>
          </a:p>
          <a:p>
            <a:pPr lvl="1"/>
            <a:r>
              <a:rPr lang="en-US" sz="2400" dirty="0" smtClean="0"/>
              <a:t>Right to modify</a:t>
            </a:r>
          </a:p>
          <a:p>
            <a:pPr lvl="1"/>
            <a:r>
              <a:rPr lang="en-US" sz="2400" dirty="0" smtClean="0"/>
              <a:t>Right to grant or restrict access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Real Property Ownership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9966" y="2808074"/>
            <a:ext cx="477794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4958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Ownership Transfer</a:t>
            </a:r>
          </a:p>
          <a:p>
            <a:pPr lvl="1"/>
            <a:r>
              <a:rPr lang="en-US" sz="2400" dirty="0" smtClean="0"/>
              <a:t>Transfer document</a:t>
            </a:r>
          </a:p>
          <a:p>
            <a:pPr lvl="1"/>
            <a:r>
              <a:rPr lang="en-US" sz="2400" dirty="0" smtClean="0"/>
              <a:t>Recording office</a:t>
            </a:r>
          </a:p>
          <a:p>
            <a:pPr lvl="1"/>
            <a:r>
              <a:rPr lang="en-US" sz="2400" dirty="0" smtClean="0"/>
              <a:t>Does not require physical</a:t>
            </a:r>
            <a:br>
              <a:rPr lang="en-US" sz="2400" dirty="0" smtClean="0"/>
            </a:br>
            <a:r>
              <a:rPr lang="en-US" sz="2400" dirty="0" smtClean="0"/>
              <a:t>movement</a:t>
            </a:r>
            <a:r>
              <a:rPr lang="en-US" sz="2400" dirty="0"/>
              <a:t> </a:t>
            </a:r>
            <a:r>
              <a:rPr lang="en-US" sz="2400" dirty="0" smtClean="0"/>
              <a:t>of property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Real Property Ownership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95384"/>
            <a:ext cx="3429000" cy="45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71" y="533400"/>
            <a:ext cx="6686457" cy="56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Contract vs. Covenant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30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71" y="533400"/>
            <a:ext cx="6686457" cy="566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495800" cy="4648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/>
              <a:t>Contract vs. Covenant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85800" y="2057400"/>
            <a:ext cx="44958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Contract created when two parties form agreement</a:t>
            </a:r>
          </a:p>
        </p:txBody>
      </p:sp>
    </p:spTree>
    <p:extLst>
      <p:ext uri="{BB962C8B-B14F-4D97-AF65-F5344CB8AC3E}">
        <p14:creationId xmlns:p14="http://schemas.microsoft.com/office/powerpoint/2010/main" val="868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71" y="533400"/>
            <a:ext cx="6686456" cy="56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4958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Contract</a:t>
            </a:r>
            <a:r>
              <a:rPr lang="en-US" sz="2800" dirty="0"/>
              <a:t> </a:t>
            </a:r>
            <a:r>
              <a:rPr lang="en-US" sz="2800" dirty="0" smtClean="0"/>
              <a:t>terminates when underlying property is sold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/>
              <a:t>Contract vs. Covenant</a:t>
            </a:r>
          </a:p>
        </p:txBody>
      </p:sp>
    </p:spTree>
    <p:extLst>
      <p:ext uri="{BB962C8B-B14F-4D97-AF65-F5344CB8AC3E}">
        <p14:creationId xmlns:p14="http://schemas.microsoft.com/office/powerpoint/2010/main" val="39526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71" y="533400"/>
            <a:ext cx="6686457" cy="566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/>
              <a:t>Contract vs. Covenant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400" y="1905000"/>
            <a:ext cx="44958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Covenant “runs with the land”</a:t>
            </a:r>
          </a:p>
        </p:txBody>
      </p:sp>
    </p:spTree>
    <p:extLst>
      <p:ext uri="{BB962C8B-B14F-4D97-AF65-F5344CB8AC3E}">
        <p14:creationId xmlns:p14="http://schemas.microsoft.com/office/powerpoint/2010/main" val="6235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71" y="533400"/>
            <a:ext cx="6686456" cy="566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56388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Term</a:t>
            </a:r>
          </a:p>
          <a:p>
            <a:pPr lvl="1"/>
            <a:r>
              <a:rPr lang="en-US" sz="2400" dirty="0"/>
              <a:t>Lifespan of </a:t>
            </a:r>
            <a:r>
              <a:rPr lang="en-US" sz="2400" dirty="0" smtClean="0"/>
              <a:t>tree: When </a:t>
            </a:r>
            <a:r>
              <a:rPr lang="en-US" sz="2400" dirty="0"/>
              <a:t>is it dead?</a:t>
            </a:r>
          </a:p>
          <a:p>
            <a:pPr lvl="1"/>
            <a:r>
              <a:rPr lang="en-US" sz="2400" dirty="0" smtClean="0"/>
              <a:t>Buyback </a:t>
            </a:r>
            <a:r>
              <a:rPr lang="en-US" sz="2400" dirty="0"/>
              <a:t>option</a:t>
            </a:r>
          </a:p>
          <a:p>
            <a:pPr lvl="1"/>
            <a:r>
              <a:rPr lang="en-US" sz="2400" dirty="0" smtClean="0"/>
              <a:t>Mutual </a:t>
            </a:r>
            <a:r>
              <a:rPr lang="en-US" sz="2400" dirty="0"/>
              <a:t>agreement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Specifics of the Agreement</a:t>
            </a:r>
            <a:endParaRPr lang="en-US" sz="36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099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52578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Additional Rights</a:t>
            </a:r>
          </a:p>
          <a:p>
            <a:pPr lvl="1"/>
            <a:r>
              <a:rPr lang="en-US" sz="2400" dirty="0" smtClean="0"/>
              <a:t>Disturbance of adjacent land</a:t>
            </a:r>
          </a:p>
          <a:p>
            <a:pPr lvl="1"/>
            <a:r>
              <a:rPr lang="en-US" sz="2400" dirty="0" smtClean="0"/>
              <a:t>Access to tree</a:t>
            </a:r>
          </a:p>
          <a:p>
            <a:pPr lvl="1"/>
            <a:r>
              <a:rPr lang="en-US" sz="2400" dirty="0" smtClean="0"/>
              <a:t>Intellectual property of tree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Specifics of the Agreement</a:t>
            </a:r>
            <a:endParaRPr lang="en-US" sz="3600" dirty="0"/>
          </a:p>
        </p:txBody>
      </p:sp>
      <p:pic>
        <p:nvPicPr>
          <p:cNvPr id="2050" name="Picture 2" descr="Image result for hitachi 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6" r="5369" b="5995"/>
          <a:stretch/>
        </p:blipFill>
        <p:spPr bwMode="auto">
          <a:xfrm>
            <a:off x="838200" y="3810000"/>
            <a:ext cx="7525664" cy="28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52578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Management of Liabilities</a:t>
            </a:r>
          </a:p>
          <a:p>
            <a:pPr lvl="1"/>
            <a:r>
              <a:rPr lang="en-US" sz="2400" dirty="0" smtClean="0"/>
              <a:t>Maintenance Cost</a:t>
            </a:r>
          </a:p>
          <a:p>
            <a:pPr lvl="1"/>
            <a:r>
              <a:rPr lang="en-US" sz="2400" dirty="0" smtClean="0"/>
              <a:t>Risk of Damage Caused by Tree</a:t>
            </a:r>
          </a:p>
          <a:p>
            <a:pPr lvl="1"/>
            <a:r>
              <a:rPr lang="en-US" sz="2400" dirty="0" smtClean="0"/>
              <a:t>Inspection</a:t>
            </a:r>
          </a:p>
          <a:p>
            <a:pPr lvl="2"/>
            <a:r>
              <a:rPr lang="en-US" sz="2000" dirty="0" smtClean="0"/>
              <a:t>Interval</a:t>
            </a:r>
          </a:p>
          <a:p>
            <a:pPr lvl="2"/>
            <a:r>
              <a:rPr lang="en-US" sz="2000" dirty="0" smtClean="0"/>
              <a:t>Responsible Party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Specifics of the Agreement</a:t>
            </a:r>
            <a:endParaRPr lang="en-US" sz="3600" dirty="0"/>
          </a:p>
        </p:txBody>
      </p:sp>
      <p:pic>
        <p:nvPicPr>
          <p:cNvPr id="3077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4495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891" y="2486858"/>
            <a:ext cx="605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if there were a way to buy and sell </a:t>
            </a:r>
            <a:r>
              <a:rPr lang="en-US" sz="2400" dirty="0" smtClean="0"/>
              <a:t>trees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07317" y="2995137"/>
            <a:ext cx="463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without moving them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65328" y="2385537"/>
            <a:ext cx="36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681742" y="2902803"/>
            <a:ext cx="456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52578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Comprehensive vs. Liability</a:t>
            </a:r>
          </a:p>
          <a:p>
            <a:r>
              <a:rPr lang="en-US" sz="2800" dirty="0" smtClean="0"/>
              <a:t>Inputs</a:t>
            </a:r>
          </a:p>
          <a:p>
            <a:pPr lvl="1"/>
            <a:r>
              <a:rPr lang="en-US" sz="2400" dirty="0" smtClean="0"/>
              <a:t>Appraisal</a:t>
            </a:r>
          </a:p>
          <a:p>
            <a:pPr lvl="1"/>
            <a:r>
              <a:rPr lang="en-US" sz="2400" dirty="0" smtClean="0"/>
              <a:t>Actuarial data</a:t>
            </a:r>
          </a:p>
          <a:p>
            <a:r>
              <a:rPr lang="en-US" sz="2800" dirty="0" smtClean="0"/>
              <a:t>Premiums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Insurance</a:t>
            </a:r>
            <a:endParaRPr lang="en-US" sz="3600" dirty="0"/>
          </a:p>
        </p:txBody>
      </p:sp>
      <p:pic>
        <p:nvPicPr>
          <p:cNvPr id="1026" name="Picture 2" descr="Image result for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5867400" cy="35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5257800" cy="4648200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Make the First </a:t>
            </a:r>
            <a:r>
              <a:rPr lang="en-US" sz="2800" dirty="0" smtClean="0"/>
              <a:t>Covenant </a:t>
            </a:r>
            <a:r>
              <a:rPr lang="en-US" sz="2800" dirty="0" smtClean="0"/>
              <a:t>Sale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Critical </a:t>
            </a:r>
            <a:r>
              <a:rPr lang="en-US" sz="2800" dirty="0" smtClean="0"/>
              <a:t>Mass of Tree Sales</a:t>
            </a:r>
          </a:p>
          <a:p>
            <a:pPr marL="514350" lvl="0" indent="-514350">
              <a:buClr>
                <a:prstClr val="black">
                  <a:lumMod val="50000"/>
                  <a:lumOff val="50000"/>
                </a:prst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prstClr val="black">
                    <a:lumMod val="85000"/>
                  </a:prstClr>
                </a:solidFill>
              </a:rPr>
              <a:t>Underwrite Insurance </a:t>
            </a:r>
            <a:r>
              <a:rPr lang="en-US" sz="2800" dirty="0" smtClean="0">
                <a:solidFill>
                  <a:prstClr val="black">
                    <a:lumMod val="85000"/>
                  </a:prstClr>
                </a:solidFill>
              </a:rPr>
              <a:t>Policies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Implementation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70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64008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Trees owned by those who value them most</a:t>
            </a:r>
          </a:p>
          <a:p>
            <a:r>
              <a:rPr lang="en-US" sz="2800" dirty="0" smtClean="0"/>
              <a:t>Economic incentives for planting and management for long term</a:t>
            </a:r>
          </a:p>
          <a:p>
            <a:r>
              <a:rPr lang="en-US" sz="2800" dirty="0" smtClean="0"/>
              <a:t>Another tool for tree preservation and management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42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mes\Desktop\Work\Arboriculture\Research and Education\Teaching and courses\Speaking Engagements\ISA Conference 2017 DC\graphics\tree on property separated by coven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2407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50766" cy="6863074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4824" y="2753188"/>
            <a:ext cx="53721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Tree Covenants as an Asset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                                </a:t>
            </a: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James Komen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4">
                  <a:lumMod val="50000"/>
                </a:schemeClr>
              </a:solidFill>
              <a:latin typeface="Adobe Garamond Pro" panose="020205020605060204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accent4">
                    <a:lumMod val="50000"/>
                  </a:schemeClr>
                </a:solidFill>
                <a:latin typeface="Adobe Garamond Pro" panose="02020502060506020403" pitchFamily="18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4">
                  <a:lumMod val="50000"/>
                </a:schemeClr>
              </a:solidFill>
              <a:latin typeface="Adobe Garamond Pro" panose="020205020605060204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Code: </a:t>
            </a:r>
            <a:r>
              <a:rPr lang="en-US" altLang="en-US" sz="3600" b="1" dirty="0">
                <a:solidFill>
                  <a:srgbClr val="5E9028"/>
                </a:solidFill>
                <a:latin typeface="Gill Sans MT" panose="020B0502020104020203" pitchFamily="34" charset="0"/>
              </a:rPr>
              <a:t>CF-17-061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en-US" sz="2200" b="1" dirty="0" smtClean="0">
              <a:solidFill>
                <a:schemeClr val="accent4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200" b="1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.75 AMBm</a:t>
            </a:r>
          </a:p>
        </p:txBody>
      </p:sp>
      <p:sp>
        <p:nvSpPr>
          <p:cNvPr id="7" name="Text Placeholder 7"/>
          <p:cNvSpPr>
            <a:spLocks/>
          </p:cNvSpPr>
          <p:nvPr/>
        </p:nvSpPr>
        <p:spPr bwMode="auto">
          <a:xfrm>
            <a:off x="7594726" y="1268080"/>
            <a:ext cx="1257300" cy="2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 sz="1500" i="1" dirty="0">
              <a:solidFill>
                <a:schemeClr val="accent4">
                  <a:lumMod val="50000"/>
                </a:schemeClr>
              </a:solidFill>
              <a:latin typeface="Adobe Garamond Pro" panose="02020502060506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" y="1"/>
            <a:ext cx="9143622" cy="818644"/>
          </a:xfrm>
          <a:prstGeom prst="rect">
            <a:avLst/>
          </a:prstGeom>
          <a:solidFill>
            <a:srgbClr val="5E9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1967" y="142876"/>
            <a:ext cx="3465539" cy="695325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Tuesday, 01 August 2017</a:t>
            </a:r>
          </a:p>
        </p:txBody>
      </p:sp>
      <p:sp>
        <p:nvSpPr>
          <p:cNvPr id="11" name="Oval 10"/>
          <p:cNvSpPr/>
          <p:nvPr/>
        </p:nvSpPr>
        <p:spPr>
          <a:xfrm>
            <a:off x="818767" y="3945114"/>
            <a:ext cx="57150" cy="762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3996" y="142876"/>
            <a:ext cx="2773279" cy="69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i="1" dirty="0">
                <a:solidFill>
                  <a:schemeClr val="bg1"/>
                </a:solidFill>
                <a:latin typeface="Gill Sans MT" panose="020B0502020104020203" pitchFamily="34" charset="0"/>
              </a:rPr>
              <a:t>Educational Session</a:t>
            </a:r>
          </a:p>
        </p:txBody>
      </p:sp>
    </p:spTree>
    <p:extLst>
      <p:ext uri="{BB962C8B-B14F-4D97-AF65-F5344CB8AC3E}">
        <p14:creationId xmlns:p14="http://schemas.microsoft.com/office/powerpoint/2010/main" val="7680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914400"/>
            <a:ext cx="6686457" cy="56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0386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Trees are Liabilities</a:t>
            </a:r>
          </a:p>
          <a:p>
            <a:pPr lvl="1"/>
            <a:r>
              <a:rPr lang="en-US" sz="2400" dirty="0" smtClean="0"/>
              <a:t>Roots damage structures</a:t>
            </a:r>
          </a:p>
          <a:p>
            <a:pPr lvl="1"/>
            <a:r>
              <a:rPr lang="en-US" sz="2400" dirty="0" smtClean="0"/>
              <a:t>Obstructing views</a:t>
            </a:r>
          </a:p>
          <a:p>
            <a:pPr lvl="1"/>
            <a:r>
              <a:rPr lang="en-US" sz="2400" dirty="0" smtClean="0"/>
              <a:t>Obstructing signage</a:t>
            </a:r>
          </a:p>
          <a:p>
            <a:pPr lvl="1"/>
            <a:r>
              <a:rPr lang="en-US" sz="2400" dirty="0" smtClean="0"/>
              <a:t>Costly to maintain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Tree Sellers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34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4958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Trees are Assets</a:t>
            </a:r>
          </a:p>
          <a:p>
            <a:pPr lvl="1"/>
            <a:r>
              <a:rPr lang="en-US" sz="2400" dirty="0"/>
              <a:t>Create value to parties other than the owner of the real </a:t>
            </a:r>
            <a:r>
              <a:rPr lang="en-US" sz="2400" dirty="0" smtClean="0"/>
              <a:t>property</a:t>
            </a:r>
          </a:p>
          <a:p>
            <a:r>
              <a:rPr lang="en-US" sz="2800" dirty="0"/>
              <a:t>Entities</a:t>
            </a:r>
          </a:p>
          <a:p>
            <a:pPr lvl="1"/>
            <a:r>
              <a:rPr lang="en-US" sz="2400" dirty="0" smtClean="0"/>
              <a:t>Neighboring Property Owners</a:t>
            </a:r>
          </a:p>
          <a:p>
            <a:pPr lvl="1"/>
            <a:r>
              <a:rPr lang="en-US" sz="2400" dirty="0" smtClean="0"/>
              <a:t>Historical </a:t>
            </a:r>
            <a:r>
              <a:rPr lang="en-US" sz="2400" dirty="0"/>
              <a:t>societies</a:t>
            </a:r>
          </a:p>
          <a:p>
            <a:pPr lvl="1"/>
            <a:r>
              <a:rPr lang="en-US" sz="2400" dirty="0"/>
              <a:t>Tree </a:t>
            </a:r>
            <a:r>
              <a:rPr lang="en-US" sz="2400" dirty="0" smtClean="0"/>
              <a:t>activists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Tree Buyers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33" y="2057400"/>
            <a:ext cx="37524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71" y="533400"/>
            <a:ext cx="6686457" cy="566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0386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Private Party Contract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Pre-Existing Legal Tools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01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0386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Private Party Contract</a:t>
            </a:r>
          </a:p>
          <a:p>
            <a:r>
              <a:rPr lang="en-US" sz="2800" dirty="0" smtClean="0"/>
              <a:t>Municipal Ordinance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Pre-Existing Legal Tools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/>
          <a:stretch/>
        </p:blipFill>
        <p:spPr>
          <a:xfrm>
            <a:off x="1295400" y="3048000"/>
            <a:ext cx="6400800" cy="35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0386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Private Party Contract</a:t>
            </a:r>
          </a:p>
          <a:p>
            <a:r>
              <a:rPr lang="en-US" sz="2800" dirty="0" smtClean="0"/>
              <a:t>Municipal Ordinance</a:t>
            </a:r>
          </a:p>
          <a:p>
            <a:r>
              <a:rPr lang="en-US" sz="2800" dirty="0" smtClean="0"/>
              <a:t>Preservation Easement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Pre-Existing Legal Tools</a:t>
            </a:r>
            <a:endParaRPr lang="en-US" sz="3600" dirty="0"/>
          </a:p>
        </p:txBody>
      </p:sp>
      <p:pic>
        <p:nvPicPr>
          <p:cNvPr id="5122" name="Picture 2" descr="Image result for tree preservation eas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22" y="1981200"/>
            <a:ext cx="434677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0386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Private Party Contract</a:t>
            </a:r>
          </a:p>
          <a:p>
            <a:r>
              <a:rPr lang="en-US" sz="2800" dirty="0" smtClean="0"/>
              <a:t>Municipal Ordinance</a:t>
            </a:r>
          </a:p>
          <a:p>
            <a:r>
              <a:rPr lang="en-US" sz="2800" dirty="0" smtClean="0"/>
              <a:t>Preservation Easement</a:t>
            </a:r>
          </a:p>
          <a:p>
            <a:r>
              <a:rPr lang="en-US" sz="2800" dirty="0" smtClean="0"/>
              <a:t>View Easement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Pre-Existing Legal Tools</a:t>
            </a:r>
            <a:endParaRPr lang="en-US" sz="3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87583"/>
            <a:ext cx="3962400" cy="24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60817"/>
            <a:ext cx="3962400" cy="24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038600" cy="46482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Private Party Contract</a:t>
            </a:r>
          </a:p>
          <a:p>
            <a:r>
              <a:rPr lang="en-US" sz="2800" dirty="0" smtClean="0"/>
              <a:t>Municipal Ordinance</a:t>
            </a:r>
          </a:p>
          <a:p>
            <a:r>
              <a:rPr lang="en-US" sz="2800" dirty="0" smtClean="0"/>
              <a:t>Preservation Easement</a:t>
            </a:r>
          </a:p>
          <a:p>
            <a:r>
              <a:rPr lang="en-US" sz="2800" dirty="0" smtClean="0"/>
              <a:t>View Easement</a:t>
            </a:r>
          </a:p>
          <a:p>
            <a:r>
              <a:rPr lang="en-US" sz="2800" dirty="0" smtClean="0"/>
              <a:t>Lot Line Adjustment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943601" cy="6096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Pre-Existing Legal Tools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76" y="1981200"/>
            <a:ext cx="4426424" cy="30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1305</TotalTime>
  <Words>348</Words>
  <Application>Microsoft Office PowerPoint</Application>
  <PresentationFormat>On-screen Show (4:3)</PresentationFormat>
  <Paragraphs>119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Composite</vt:lpstr>
      <vt:lpstr>Tree Covenants as an Asset Class</vt:lpstr>
      <vt:lpstr>PowerPoint Presentation</vt:lpstr>
      <vt:lpstr>Tree Sellers</vt:lpstr>
      <vt:lpstr>Tree Buyers</vt:lpstr>
      <vt:lpstr>Pre-Existing Legal Tools</vt:lpstr>
      <vt:lpstr>Pre-Existing Legal Tools</vt:lpstr>
      <vt:lpstr>Pre-Existing Legal Tools</vt:lpstr>
      <vt:lpstr>Pre-Existing Legal Tools</vt:lpstr>
      <vt:lpstr>Pre-Existing Legal Tools</vt:lpstr>
      <vt:lpstr>Real Property Ownership</vt:lpstr>
      <vt:lpstr>Real Property Ownership</vt:lpstr>
      <vt:lpstr>Contract vs. Covenant</vt:lpstr>
      <vt:lpstr>Contract vs. Covenant</vt:lpstr>
      <vt:lpstr>Contract vs. Covenant</vt:lpstr>
      <vt:lpstr>Contract vs. Covenant</vt:lpstr>
      <vt:lpstr>PowerPoint Presentation</vt:lpstr>
      <vt:lpstr>Specifics of the Agreement</vt:lpstr>
      <vt:lpstr>Specifics of the Agreement</vt:lpstr>
      <vt:lpstr>Specifics of the Agreement</vt:lpstr>
      <vt:lpstr>Insurance</vt:lpstr>
      <vt:lpstr>Implementation</vt:lpstr>
      <vt:lpstr>Conclusion</vt:lpstr>
      <vt:lpstr>PowerPoint Presentation</vt:lpstr>
      <vt:lpstr>Tuesday, 01 August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33</cp:revision>
  <dcterms:created xsi:type="dcterms:W3CDTF">2017-05-24T20:33:35Z</dcterms:created>
  <dcterms:modified xsi:type="dcterms:W3CDTF">2017-07-25T18:55:20Z</dcterms:modified>
</cp:coreProperties>
</file>