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33"/>
  </p:notesMasterIdLst>
  <p:sldIdLst>
    <p:sldId id="256" r:id="rId2"/>
    <p:sldId id="503" r:id="rId3"/>
    <p:sldId id="504" r:id="rId4"/>
    <p:sldId id="505" r:id="rId5"/>
    <p:sldId id="449" r:id="rId6"/>
    <p:sldId id="509" r:id="rId7"/>
    <p:sldId id="507" r:id="rId8"/>
    <p:sldId id="510" r:id="rId9"/>
    <p:sldId id="492" r:id="rId10"/>
    <p:sldId id="494" r:id="rId11"/>
    <p:sldId id="493" r:id="rId12"/>
    <p:sldId id="495" r:id="rId13"/>
    <p:sldId id="512" r:id="rId14"/>
    <p:sldId id="511" r:id="rId15"/>
    <p:sldId id="496" r:id="rId16"/>
    <p:sldId id="487" r:id="rId17"/>
    <p:sldId id="497" r:id="rId18"/>
    <p:sldId id="498" r:id="rId19"/>
    <p:sldId id="499" r:id="rId20"/>
    <p:sldId id="500" r:id="rId21"/>
    <p:sldId id="489" r:id="rId22"/>
    <p:sldId id="501" r:id="rId23"/>
    <p:sldId id="502" r:id="rId24"/>
    <p:sldId id="514" r:id="rId25"/>
    <p:sldId id="515" r:id="rId26"/>
    <p:sldId id="516" r:id="rId27"/>
    <p:sldId id="519" r:id="rId28"/>
    <p:sldId id="517" r:id="rId29"/>
    <p:sldId id="518" r:id="rId30"/>
    <p:sldId id="491" r:id="rId31"/>
    <p:sldId id="49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oduction" id="{87F04D80-0D7C-4B74-A81A-EDB79C334C29}">
          <p14:sldIdLst>
            <p14:sldId id="256"/>
          </p14:sldIdLst>
        </p14:section>
        <p14:section name="Sherrell v Selfors" id="{728969B1-78FF-4226-BC72-41613E0437A4}">
          <p14:sldIdLst>
            <p14:sldId id="503"/>
            <p14:sldId id="504"/>
            <p14:sldId id="505"/>
          </p14:sldIdLst>
        </p14:section>
        <p14:section name="Scott v McDonald" id="{08F97202-2D81-4B4A-A3C5-5BF876CAEEF4}">
          <p14:sldIdLst>
            <p14:sldId id="449"/>
            <p14:sldId id="509"/>
            <p14:sldId id="507"/>
            <p14:sldId id="510"/>
          </p14:sldIdLst>
        </p14:section>
        <p14:section name="Allyn v Boe" id="{CA55634D-D5FE-405E-B38B-22BA05A99433}">
          <p14:sldIdLst>
            <p14:sldId id="492"/>
            <p14:sldId id="494"/>
            <p14:sldId id="493"/>
            <p14:sldId id="495"/>
            <p14:sldId id="512"/>
            <p14:sldId id="511"/>
            <p14:sldId id="496"/>
          </p14:sldIdLst>
        </p14:section>
        <p14:section name="Wood v Brummond" id="{99E8FD9C-4D2F-4972-8197-5800C7D10EE6}">
          <p14:sldIdLst>
            <p14:sldId id="487"/>
            <p14:sldId id="497"/>
            <p14:sldId id="498"/>
            <p14:sldId id="499"/>
            <p14:sldId id="500"/>
            <p14:sldId id="489"/>
            <p14:sldId id="501"/>
            <p14:sldId id="502"/>
          </p14:sldIdLst>
        </p14:section>
        <p14:section name="Pearce v. G. R. Kirk Co." id="{BDC70DF5-722E-4F22-AFA5-6ED8D6E44C87}">
          <p14:sldIdLst>
            <p14:sldId id="514"/>
            <p14:sldId id="515"/>
            <p14:sldId id="516"/>
            <p14:sldId id="519"/>
            <p14:sldId id="517"/>
            <p14:sldId id="518"/>
          </p14:sldIdLst>
        </p14:section>
        <p14:section name="Conclusion" id="{2C3ED68A-3D4D-4B4C-B129-D0BC67686496}">
          <p14:sldIdLst>
            <p14:sldId id="491"/>
            <p14:sldId id="4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3396" autoAdjust="0"/>
  </p:normalViewPr>
  <p:slideViewPr>
    <p:cSldViewPr snapToGrid="0">
      <p:cViewPr varScale="1">
        <p:scale>
          <a:sx n="48" d="100"/>
          <a:sy n="48" d="100"/>
        </p:scale>
        <p:origin x="58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28BC4-ADCC-4BC7-944F-C34D2F7A051C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5452-F542-491B-BA5C-F349F2386F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8D57D-EDC2-411C-BEE2-35FA82005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B6E7D-157D-1D9D-8262-2078B7D3C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0EF80-91FD-7A72-97B7-2E66D4759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1982, </a:t>
            </a:r>
            <a:r>
              <a:rPr lang="en-US" dirty="0" err="1"/>
              <a:t>Sherrells</a:t>
            </a:r>
            <a:r>
              <a:rPr lang="en-US" dirty="0"/>
              <a:t> purchased lot in </a:t>
            </a:r>
            <a:r>
              <a:rPr lang="en-US" dirty="0" err="1"/>
              <a:t>Pineloch</a:t>
            </a:r>
            <a:r>
              <a:rPr lang="en-US" dirty="0"/>
              <a:t> Sun Development in Kittitas County and built a cabin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6B4E-98CF-4006-67BC-00DC37CF5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087B0-5660-E851-A7A9-303015E88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1D23FD-E3DC-F9C3-BFB6-E1C31CEF8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67B5F-2EEC-8746-67A8-7D2970365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Allyn’s expert, Molly Beck, appraised using DCT, TFM, and Cost of Cure under 8th Ed. GPA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GPA8: “the appraised value of a tree should usually be reasonable in relation to the value of the property in which it is situated.” (usually 7-15% of total land value)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Judge found verdict an “injustice” and said he should have limited the amount to the total value of the property.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EDD3C-BEAD-6B3E-8ED1-3DF0D25A2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6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7AF1E-9962-06CC-CF37-797F967EF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6B924-CCCB-910C-302B-28DD0A2DE5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93C4FC-4B85-A6A5-DB28-A5C308ADD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Allyn’s expert, Molly Beck, appraised using DCT, TFM, and Cost of Cure under 8th Ed. GPA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GPA8: “the appraised value of a tree should usually be reasonable in relation to the value of the property in which it is situated.” (usually 7-15% of total land value)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Judge found verdict an “injustice” and said he should have limited the amount to the total value of the property.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C9AC4-EA34-8FDA-9B16-1E47D7D3C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03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88BA8-CC8D-E826-919E-042A630CF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433CFA-1AEE-A641-1294-C0B0FE39E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55698A-3543-6C7E-2BE0-C8B8D87AC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Allyn’s expert, Molly Beck, appraised using DCT, TFM, and Cost of Cure under 8th Ed. GPA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GPA8: “the appraised value of a tree should usually be reasonable in relation to the value of the property in which it is situated.” (usually 7-15% of total land value)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Judge found verdict an “injustice” and said he should have limited the amount to the total value of the property.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F1B78-E97A-3437-7919-195DC4ED6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9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9A30B-CFE5-785B-A089-3C5765137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60D6B-B114-0C21-AE66-93A2696B1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0285C-AD2A-2F12-912D-AAC44AC0D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Burien on a steep bluff above the Puget Sound</a:t>
            </a:r>
          </a:p>
          <a:p>
            <a:r>
              <a:rPr lang="en-US" dirty="0"/>
              <a:t>1982 Wood planted two Doug Firs and grew them for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55B09-F898-F1F1-BF33-23A17A728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33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4146C-FBA6-C3A3-9818-B0226FCF2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1888B-EB86-5BBE-8B9F-2468D64EB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BF92C-4A65-76F6-4985-97476DA79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Brummond</a:t>
            </a:r>
            <a:r>
              <a:rPr lang="en-US" dirty="0"/>
              <a:t> topped the trees to improve the view</a:t>
            </a:r>
          </a:p>
          <a:p>
            <a:r>
              <a:rPr lang="en-US" dirty="0"/>
              <a:t>Brian Gilles appraised the trees for Wood, replacement and LCATT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017F8-CFE0-AF27-828F-B27E01C1F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57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115E8-ACF7-1DF0-1111-F9258F2E0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A997E9-B7BB-FDEE-E51F-3BC3136189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2A0A99-6F4D-B085-A161-5B21D8B39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CDBC7-B5F9-89A3-6ECA-8924F8A3B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9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1F4FF-0C2E-F870-1C0A-C3DDF1287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F49FB-04A3-F207-7AD5-46DB67831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030AC-218D-E369-0DE2-BB5E16DD9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Wood hired Scott Baker of Tree Solutions, Inc. to ACTUALLY REPLACE the trees</a:t>
            </a:r>
          </a:p>
          <a:p>
            <a:r>
              <a:rPr lang="en-US" dirty="0"/>
              <a:t>10” DBH</a:t>
            </a:r>
          </a:p>
          <a:p>
            <a:r>
              <a:rPr lang="en-US" dirty="0"/>
              <a:t>25ft Silver Fir</a:t>
            </a:r>
          </a:p>
          <a:p>
            <a:r>
              <a:rPr lang="en-US" dirty="0"/>
              <a:t>weighing 9,000 </a:t>
            </a:r>
            <a:r>
              <a:rPr lang="en-US" dirty="0" err="1"/>
              <a:t>lbs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5164E-0D10-8EC4-6569-C5D7312A9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83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2A38B-D930-6482-2945-700689D5F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974FB-6F2F-604E-AA7D-FDC746B13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CE0C11-6270-88D3-3C92-8695FC935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Wood sued </a:t>
            </a:r>
            <a:r>
              <a:rPr lang="en-US" dirty="0" err="1"/>
              <a:t>Brummond</a:t>
            </a:r>
            <a:r>
              <a:rPr lang="en-US" dirty="0"/>
              <a:t> for replacement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E7550-F86F-7834-8273-9E235FDC59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63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Wood argued that TFM should be excluded because it doesn’t actually return him to pre-loss condition</a:t>
            </a:r>
          </a:p>
          <a:p>
            <a:r>
              <a:rPr lang="en-US" dirty="0"/>
              <a:t>Trial Court overruled his objection, allowing testimony by Favero </a:t>
            </a:r>
            <a:r>
              <a:rPr lang="en-US" dirty="0" err="1"/>
              <a:t>Greenforest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Trial court REFUSED to grant a new trial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04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B4675-B6A1-13A9-14E2-9EED6C130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8E36B-351E-8DF0-C3AA-0E13A5F40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20A16-69BE-A009-1C63-20FF13841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Upheld the jury verdict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2560D-3A30-3127-A514-3E4110D42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9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B8BF-6A8D-8DD2-259A-ACD493167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64C45-2E3E-32B2-43E6-BA1596ABF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5C4612-B3C7-A891-8BAD-E3885AB38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Selfors</a:t>
            </a:r>
            <a:r>
              <a:rPr lang="en-US" dirty="0"/>
              <a:t> cleared his lot to build his own cabin, but crossed the property line</a:t>
            </a:r>
          </a:p>
          <a:p>
            <a:endParaRPr lang="en-US" dirty="0"/>
          </a:p>
          <a:p>
            <a:r>
              <a:rPr lang="en-US" dirty="0"/>
              <a:t>Sherrell argued for replacement cost, </a:t>
            </a:r>
            <a:r>
              <a:rPr lang="en-US" dirty="0" err="1"/>
              <a:t>selfors</a:t>
            </a:r>
            <a:r>
              <a:rPr lang="en-US" dirty="0"/>
              <a:t> argued for change in land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E29C1-F432-56DA-91AF-35FC00921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4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E4520-3330-9B36-70E1-AD28B52AF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36A95-9DF1-3539-8D31-D61D830C0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EC6293-2898-263B-A545-026FB4D79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E508B-565F-5FE8-04ED-E79BD551A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84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555DA-0766-86BB-4B9C-F6ADDE712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524DA0-D681-07B8-29A7-91A855FB5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25AD1-E6A6-3CEE-CF9E-4E25FC5CA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1979, Mason County, WA</a:t>
            </a:r>
          </a:p>
          <a:p>
            <a:r>
              <a:rPr lang="en-US" dirty="0"/>
              <a:t>Sandra Pearce ran a Christmas Tree Farm</a:t>
            </a:r>
          </a:p>
          <a:p>
            <a:r>
              <a:rPr lang="en-US" dirty="0"/>
              <a:t>She grew the trees, harvested them, drove them into town, and sold them herself</a:t>
            </a:r>
          </a:p>
          <a:p>
            <a:r>
              <a:rPr lang="en-US" dirty="0"/>
              <a:t>GR Kirk company willfully trespassed and cut 426 of them</a:t>
            </a:r>
          </a:p>
          <a:p>
            <a:r>
              <a:rPr lang="en-US" dirty="0"/>
              <a:t>She sued for RETAIL value of the trees, WITHOUT DEDUCTING COSTS</a:t>
            </a:r>
          </a:p>
          <a:p>
            <a:r>
              <a:rPr lang="en-US" dirty="0"/>
              <a:t>Kirk Company claimed they only owed STUMPAGE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ED96E-52E1-9FFD-8606-2A6EF979D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17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FA5E8-5F3D-7FCD-1E00-49B84C601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0809F-F6C1-E953-7A90-6098413A5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947626-9DD1-D177-AD93-60219E7C8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1979, Mason County, WA</a:t>
            </a:r>
          </a:p>
          <a:p>
            <a:r>
              <a:rPr lang="en-US" dirty="0"/>
              <a:t>Sandra Pearce ran a Christmas Tree Farm</a:t>
            </a:r>
          </a:p>
          <a:p>
            <a:r>
              <a:rPr lang="en-US" dirty="0"/>
              <a:t>She grew the trees, harvested them, drove them into town, and sold them herself</a:t>
            </a:r>
          </a:p>
          <a:p>
            <a:r>
              <a:rPr lang="en-US" dirty="0"/>
              <a:t>GR Kirk company willfully trespassed and cut 426 of them</a:t>
            </a:r>
          </a:p>
          <a:p>
            <a:r>
              <a:rPr lang="en-US" dirty="0"/>
              <a:t>She sued for RETAIL value of the trees, WITHOUT DEDUCTING COSTS</a:t>
            </a:r>
          </a:p>
          <a:p>
            <a:r>
              <a:rPr lang="en-US" dirty="0"/>
              <a:t>Kirk Company claimed they only owed STUMPAGE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6F18B-EFF8-190B-59A6-3F4D15A75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37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B2734-7AF7-EB09-7255-5C1DF1D10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4E00D2-05F2-12A1-A292-2EEB1E611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86BD0-9CE4-9832-10F6-64E7F38D5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1979, Mason County, WA</a:t>
            </a:r>
          </a:p>
          <a:p>
            <a:r>
              <a:rPr lang="en-US" dirty="0"/>
              <a:t>Sandra Pearce ran a Christmas Tree Farm</a:t>
            </a:r>
          </a:p>
          <a:p>
            <a:r>
              <a:rPr lang="en-US" dirty="0"/>
              <a:t>She grew the trees, harvested them, drove them into town, and sold them herself</a:t>
            </a:r>
          </a:p>
          <a:p>
            <a:r>
              <a:rPr lang="en-US" dirty="0"/>
              <a:t>GR Kirk company willfully trespassed and cut 426 of them</a:t>
            </a:r>
          </a:p>
          <a:p>
            <a:r>
              <a:rPr lang="en-US" dirty="0"/>
              <a:t>She sued for RETAIL value of the trees, WITHOUT DEDUCTING COSTS</a:t>
            </a:r>
          </a:p>
          <a:p>
            <a:r>
              <a:rPr lang="en-US" dirty="0"/>
              <a:t>Kirk Company claimed they only owed STUMPAGE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79DD3-D61F-0488-B6D0-C67F2EDD12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56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8CA0D-2141-9DBD-2BD8-47D770A1E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1E642-DBA2-223C-DD9D-E8FEB7A4D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C62D7-5F65-9322-8800-D47314213D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Upheld the jury verdict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1ECB0-5C06-FC02-C6C7-0E499AD05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22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7AF6-7216-DB5F-946F-34DA4223F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4A01D-32BD-FC42-4486-7BDCBAA31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5C237-A19E-E804-FC4E-781F3F47B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Upheld the jury verdict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75205-C6D5-1F4A-4F1E-80BA98126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04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3E87A-EF65-0B46-1D01-148E72FB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A05ADC-1DD1-5396-B9BA-E4CC251B8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C7605-3A51-CA68-861F-300C05313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Upheld the jury verdict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67032-C9B1-8978-3C2C-2C64D448B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7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5B685-7E4C-C0CB-9496-FE1DD24AD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E102B9-1C2D-338B-EA51-0A4ED87FF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4CC47-ADF1-7A99-74EE-A335883D9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Upheld the jury verdict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47D3C-D2E5-D1E6-97B0-1C71AD003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1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5D168-A7AE-5C11-706B-7FA6612B4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3331C4-4ED0-3603-B0A7-C552FF921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3EAD93-835E-AA34-A8DC-A29CE4725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Upheld the jury verdict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07D94-671A-60C6-FE1C-5F1A72A58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3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CC7E7-70A5-47D3-A0B9-25027D076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18613-BD6D-A393-5553-AFA6DDE46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52D37A-3E9D-948A-2D9F-1B011EEBE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Upheld the jury verdict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D98AB-89B3-CA5D-0DF9-2DCDDF698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72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8AE27-AE3D-18CE-4782-27DE12CF3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C65DC9-7757-B6F1-0F90-F1D5F35B82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4537C3-8CA2-FE76-2CAE-6CC4445B4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1997 in Thurston County</a:t>
            </a:r>
          </a:p>
          <a:p>
            <a:r>
              <a:rPr lang="en-US" dirty="0"/>
              <a:t>Allyn family owned 10 acres of wooded undeveloped property for 85 years</a:t>
            </a:r>
          </a:p>
          <a:p>
            <a:r>
              <a:rPr lang="en-US" dirty="0"/>
              <a:t>During great depression, family lived on land and refused to cut trees for firewood</a:t>
            </a:r>
          </a:p>
          <a:p>
            <a:r>
              <a:rPr lang="en-US" dirty="0"/>
              <a:t>Allyn intended to retire on land, preserving the trees. No intend to commercially harvest them.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C90CA-48AF-87D0-B905-757B00899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1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0D43C-1F10-1D6C-45FB-26347BF06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7F624-76B0-8E84-36DF-1EECB7A98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CE0D4-ADEE-EE31-DB50-08993C978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Boe knowingly trespassed and cut 2 acres (283 trees)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7F39F-D682-3E5D-E49C-99424D798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8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Allyn’s expert, Molly Beck, appraised using DCT, TFM, and Cost of Cure under 8th Ed. GPA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GPA8: “the appraised value of a tree should usually be reasonable in relation to the value of the property in which it is situated.” (usually 7-15% of total land value)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Judge found verdict an “injustice” and said he should have limited the amount to the total value of the property.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31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49C1-BBBE-936F-4DEC-A8F5EE471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823E1F-28BB-96F5-A511-AEC6335D8A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AF173D-7E49-0405-FFF8-15AE6C585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Allyn’s expert, Molly Beck, appraised using DCT, TFM, and Cost of Cure under 8th Ed. GPA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GPA8: “the appraised value of a tree should usually be reasonable in relation to the value of the property in which it is situated.” (usually 7-15% of total land value)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Judge found verdict an “injustice” and said he should have limited the amount to the total value of the property.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540F0-9CBF-E9F7-43F5-5E8F1249E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55452-F542-491B-BA5C-F349F2386F5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2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1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8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24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7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99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6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96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3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0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4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5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B379-6C0D-4AFD-8F55-C8AFE57CCC9D}" type="datetimeFigureOut">
              <a:rPr lang="en-US" smtClean="0"/>
              <a:t>1/1/2025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A4D6C30-F765-48A1-8ACB-68E2233B1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948E-5095-19A6-109D-C57C47C20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Tree Appraisal</a:t>
            </a:r>
            <a:br>
              <a:rPr lang="en-US" sz="4400" dirty="0"/>
            </a:br>
            <a:r>
              <a:rPr lang="en-US" sz="4400" dirty="0"/>
              <a:t>and Washington Law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EEEE6-17D1-98BE-07EF-80F40313C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</p:spTree>
    <p:extLst>
      <p:ext uri="{BB962C8B-B14F-4D97-AF65-F5344CB8AC3E}">
        <p14:creationId xmlns:p14="http://schemas.microsoft.com/office/powerpoint/2010/main" val="350551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31567-0146-C00C-B1EF-8474449C8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2DF2-2742-B42E-8A12-537C529A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Allyn v. Boe</a:t>
            </a:r>
            <a:br>
              <a:rPr lang="en-US" dirty="0"/>
            </a:br>
            <a:r>
              <a:rPr lang="en-US" dirty="0"/>
              <a:t>943 P.2d 364 (1997 Ct. App.)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06915-9EA0-DED1-547B-304CFDCA1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214" y="1796806"/>
            <a:ext cx="11355572" cy="50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58440-F5E3-078C-9F0A-55DD0A844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B0F98F-D469-ED28-51D8-AE53A76BA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Direct Cost Technique: 	~$400,000</a:t>
            </a:r>
          </a:p>
          <a:p>
            <a:r>
              <a:rPr lang="en-US" sz="2400" dirty="0"/>
              <a:t>Trunk Formula Method:	    $84,597</a:t>
            </a:r>
          </a:p>
          <a:p>
            <a:r>
              <a:rPr lang="en-US" sz="2400" dirty="0"/>
              <a:t>Total Land Value: 			$27K-$35K</a:t>
            </a:r>
          </a:p>
          <a:p>
            <a:r>
              <a:rPr lang="en-US" sz="2400" dirty="0"/>
              <a:t>Stumpage Value: 			    $16,355</a:t>
            </a:r>
          </a:p>
          <a:p>
            <a:endParaRPr lang="en-US" sz="2400" dirty="0"/>
          </a:p>
          <a:p>
            <a:r>
              <a:rPr lang="en-US" sz="2400" dirty="0"/>
              <a:t>Jury Award:					    $75,000 (+$25,000 emo distress)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NEW TRIAL ORDERED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14F9C0-06BB-4E69-1BDA-81A8E890D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Allyn v. Boe</a:t>
            </a:r>
            <a:br>
              <a:rPr lang="en-US" dirty="0"/>
            </a:br>
            <a:r>
              <a:rPr lang="en-US" dirty="0"/>
              <a:t>943 P.2d 364 (1997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68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203B1-35E9-C875-103A-A59454ECA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D4BECC0-DF0F-40E2-CC16-88DF612CC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1"/>
            <a:ext cx="9939766" cy="4467151"/>
          </a:xfrm>
        </p:spPr>
        <p:txBody>
          <a:bodyPr>
            <a:normAutofit/>
          </a:bodyPr>
          <a:lstStyle/>
          <a:p>
            <a:r>
              <a:rPr lang="en-US" sz="2400" dirty="0"/>
              <a:t>Allyn “demonstrated personal reasons for restoring the land to its original condition.”</a:t>
            </a:r>
          </a:p>
          <a:p>
            <a:r>
              <a:rPr lang="en-US" sz="2400" dirty="0"/>
              <a:t>“The jury could award damages…in excess of the value of the underlying land.”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133C48-A049-8F08-EEB3-808ACB15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Allyn v. Boe</a:t>
            </a:r>
            <a:br>
              <a:rPr lang="en-US" dirty="0"/>
            </a:br>
            <a:r>
              <a:rPr lang="en-US" dirty="0"/>
              <a:t>943 P.2d 364 (1997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667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A120F-7F3A-EF2C-BACB-CCE5F11EC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B21079-DCF8-46D8-4C99-752383038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1"/>
            <a:ext cx="9939766" cy="4467151"/>
          </a:xfrm>
        </p:spPr>
        <p:txBody>
          <a:bodyPr>
            <a:normAutofit/>
          </a:bodyPr>
          <a:lstStyle/>
          <a:p>
            <a:r>
              <a:rPr lang="en-US" sz="2400" dirty="0"/>
              <a:t>Allyn “demonstrated personal reasons for restoring the land to its original condition.”</a:t>
            </a:r>
          </a:p>
          <a:p>
            <a:r>
              <a:rPr lang="en-US" sz="2400" dirty="0"/>
              <a:t>“The jury could award damages…in excess of the value of the underlying land.”</a:t>
            </a:r>
          </a:p>
          <a:p>
            <a:pPr marL="0" indent="0">
              <a:buNone/>
            </a:pPr>
            <a:r>
              <a:rPr lang="en-US" sz="2400" b="1" dirty="0"/>
              <a:t>HOWEVER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D2C5AA-5C4E-62DE-5839-2563F33B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Allyn v. Boe</a:t>
            </a:r>
            <a:br>
              <a:rPr lang="en-US" dirty="0"/>
            </a:br>
            <a:r>
              <a:rPr lang="en-US" dirty="0"/>
              <a:t>943 P.2d 364 (1997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570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9BBBD-63A9-8038-FD9E-E9C8E1258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16AF47C-FA42-A196-96D7-01F44CEBF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1"/>
            <a:ext cx="9939766" cy="4467151"/>
          </a:xfrm>
        </p:spPr>
        <p:txBody>
          <a:bodyPr>
            <a:normAutofit/>
          </a:bodyPr>
          <a:lstStyle/>
          <a:p>
            <a:r>
              <a:rPr lang="en-US" sz="2400" dirty="0"/>
              <a:t>Allyn “demonstrated personal reasons for restoring the land to its original condition.”</a:t>
            </a:r>
          </a:p>
          <a:p>
            <a:r>
              <a:rPr lang="en-US" sz="2400" dirty="0"/>
              <a:t>“The jury could award damages…in excess of the value of the underlying land.”</a:t>
            </a:r>
          </a:p>
          <a:p>
            <a:pPr marL="0" indent="0">
              <a:buNone/>
            </a:pPr>
            <a:r>
              <a:rPr lang="en-US" sz="2400" b="1" dirty="0"/>
              <a:t>HOWEVER</a:t>
            </a:r>
            <a:endParaRPr lang="en-US" sz="2400" dirty="0"/>
          </a:p>
          <a:p>
            <a:r>
              <a:rPr lang="en-US" sz="2400" dirty="0"/>
              <a:t>“Although timber trespass damages are not limited to the fair market value of the underlying property, such damages must still be </a:t>
            </a:r>
            <a:r>
              <a:rPr lang="en-US" sz="2400" i="1" u="sng" dirty="0"/>
              <a:t>reasonable in relation to the property value</a:t>
            </a:r>
            <a:r>
              <a:rPr lang="en-US" sz="2400" dirty="0"/>
              <a:t>.”</a:t>
            </a:r>
          </a:p>
          <a:p>
            <a:r>
              <a:rPr lang="en-US" sz="2400" dirty="0"/>
              <a:t>Verdict was </a:t>
            </a:r>
            <a:r>
              <a:rPr lang="en-US" sz="2400" i="1" u="sng" dirty="0"/>
              <a:t>more than double</a:t>
            </a:r>
            <a:r>
              <a:rPr lang="en-US" sz="2400" dirty="0"/>
              <a:t> the property value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DA5D33-9687-D894-9616-D15BDD1C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Allyn v. Boe</a:t>
            </a:r>
            <a:br>
              <a:rPr lang="en-US" dirty="0"/>
            </a:br>
            <a:r>
              <a:rPr lang="en-US" dirty="0"/>
              <a:t>943 P.2d 364 (1997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215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E4036-9F43-1B6C-CCA8-0972C1F99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17332D-5DC3-A1FA-78A7-273BA3633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1"/>
            <a:ext cx="9939766" cy="446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DISSENT:</a:t>
            </a:r>
          </a:p>
          <a:p>
            <a:r>
              <a:rPr lang="en-US" sz="2400" dirty="0"/>
              <a:t>“The rule adopted here arbitrarily limits timber trespass damages by requiring that they be reasonably related to the fair market value of the land.”</a:t>
            </a:r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262B31-D3F6-E233-EFCA-16392B29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Allyn v. Boe</a:t>
            </a:r>
            <a:br>
              <a:rPr lang="en-US" dirty="0"/>
            </a:br>
            <a:r>
              <a:rPr lang="en-US" dirty="0"/>
              <a:t>943 P.2d 364 (1997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883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7167B-8B2F-B68D-AF3C-BC4DD2F1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FF20C2-99EE-DACA-8E70-2DFDA421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Wood v. </a:t>
            </a:r>
            <a:r>
              <a:rPr lang="en-US" i="1" dirty="0" err="1"/>
              <a:t>Brummond</a:t>
            </a:r>
            <a:br>
              <a:rPr lang="en-US" i="1" dirty="0"/>
            </a:br>
            <a:r>
              <a:rPr lang="en-US" dirty="0"/>
              <a:t>159 </a:t>
            </a:r>
            <a:r>
              <a:rPr lang="en-US" dirty="0" err="1"/>
              <a:t>Wash.App</a:t>
            </a:r>
            <a:r>
              <a:rPr lang="en-US" dirty="0"/>
              <a:t>. 1002 (2010 Ct. App.)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6CF6F-6F79-DDB4-462C-6E9225035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0702" y="1905000"/>
            <a:ext cx="10701298" cy="481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98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82EA4-C10F-F0E7-04EF-4E80B5F02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3CDE3F-4C4B-C596-B62A-939E40A6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Wood v. </a:t>
            </a:r>
            <a:r>
              <a:rPr lang="en-US" i="1" dirty="0" err="1"/>
              <a:t>Brummond</a:t>
            </a:r>
            <a:br>
              <a:rPr lang="en-US" i="1" dirty="0"/>
            </a:br>
            <a:r>
              <a:rPr lang="en-US" dirty="0"/>
              <a:t>159 </a:t>
            </a:r>
            <a:r>
              <a:rPr lang="en-US" dirty="0" err="1"/>
              <a:t>Wash.App</a:t>
            </a:r>
            <a:r>
              <a:rPr lang="en-US" dirty="0"/>
              <a:t>. 1002 (2010 Ct. App.)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90D9D-F593-921B-C59C-4F7703A92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0702" y="1905000"/>
            <a:ext cx="10701298" cy="48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87440-6318-16D8-C152-2EE387011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B14A2FE-16B2-01CD-D158-D38761B8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Wood v. </a:t>
            </a:r>
            <a:r>
              <a:rPr lang="en-US" i="1" dirty="0" err="1"/>
              <a:t>Brummond</a:t>
            </a:r>
            <a:br>
              <a:rPr lang="en-US" i="1" dirty="0"/>
            </a:br>
            <a:r>
              <a:rPr lang="en-US" dirty="0"/>
              <a:t>159 </a:t>
            </a:r>
            <a:r>
              <a:rPr lang="en-US" dirty="0" err="1"/>
              <a:t>Wash.App</a:t>
            </a:r>
            <a:r>
              <a:rPr lang="en-US" dirty="0"/>
              <a:t>. 1002 (2010 Ct. App.)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87306-8738-574C-4E4B-D273E12F2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0703" y="1905000"/>
            <a:ext cx="10701295" cy="48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3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D9700-74DA-5D79-D3EB-94E788217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119644-76A9-EC7F-0DDE-DB65EA9B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Wood v. </a:t>
            </a:r>
            <a:r>
              <a:rPr lang="en-US" i="1" dirty="0" err="1"/>
              <a:t>Brummond</a:t>
            </a:r>
            <a:br>
              <a:rPr lang="en-US" i="1" dirty="0"/>
            </a:br>
            <a:r>
              <a:rPr lang="en-US" dirty="0"/>
              <a:t>159 </a:t>
            </a:r>
            <a:r>
              <a:rPr lang="en-US" dirty="0" err="1"/>
              <a:t>Wash.App</a:t>
            </a:r>
            <a:r>
              <a:rPr lang="en-US" dirty="0"/>
              <a:t>. 1002 (2010 Ct. App.)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65897-8740-5489-8C5B-CAFCFA413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0703" y="1905000"/>
            <a:ext cx="10701295" cy="48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9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AAAA6-6996-5C5A-D738-81DB40209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5C6B92-7F05-CEC8-79E4-076A1A99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Sherrell v. </a:t>
            </a:r>
            <a:r>
              <a:rPr lang="en-US" i="1" dirty="0" err="1"/>
              <a:t>Selfors</a:t>
            </a:r>
            <a:br>
              <a:rPr lang="en-US" i="1" dirty="0"/>
            </a:br>
            <a:r>
              <a:rPr lang="en-US" dirty="0"/>
              <a:t>871 P.2d 168 (1994 Ct. App.)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CD164D-F93B-2F37-6950-7368CE89D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0702" y="1928531"/>
            <a:ext cx="10701298" cy="476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5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826D2-FE79-771F-4D32-86844220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DB1D59D-31A9-E786-800C-9658D77D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Wood v. </a:t>
            </a:r>
            <a:r>
              <a:rPr lang="en-US" i="1" dirty="0" err="1"/>
              <a:t>Brummond</a:t>
            </a:r>
            <a:br>
              <a:rPr lang="en-US" i="1" dirty="0"/>
            </a:br>
            <a:r>
              <a:rPr lang="en-US" dirty="0"/>
              <a:t>159 </a:t>
            </a:r>
            <a:r>
              <a:rPr lang="en-US" dirty="0" err="1"/>
              <a:t>Wash.App</a:t>
            </a:r>
            <a:r>
              <a:rPr lang="en-US" dirty="0"/>
              <a:t>. 1002 (2010 Ct. App.)</a:t>
            </a:r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5CF5B-120B-6823-B2A4-BA9767B41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0704" y="1905000"/>
            <a:ext cx="10701293" cy="48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27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BFE41-007F-836F-496A-AAA5C67FF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E8B7EA4-5632-3232-A2A7-088784DB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Appraised Replacement Cost: 						$11,746</a:t>
            </a:r>
          </a:p>
          <a:p>
            <a:r>
              <a:rPr lang="en-US" sz="2400" dirty="0"/>
              <a:t>“Largest Commonly Available” replacement: 	  $7,358</a:t>
            </a:r>
          </a:p>
          <a:p>
            <a:r>
              <a:rPr lang="en-US" sz="2400" dirty="0"/>
              <a:t>ACTUAL Replacement Cost:							$96,171</a:t>
            </a:r>
          </a:p>
          <a:p>
            <a:r>
              <a:rPr lang="en-US" sz="2400" dirty="0"/>
              <a:t>Land Value:												  &gt;$1M</a:t>
            </a:r>
          </a:p>
          <a:p>
            <a:r>
              <a:rPr lang="en-US" sz="2400" dirty="0"/>
              <a:t>Trunk Formula Method:							       $3,447	</a:t>
            </a:r>
          </a:p>
          <a:p>
            <a:endParaRPr lang="en-US" sz="2400" dirty="0"/>
          </a:p>
          <a:p>
            <a:r>
              <a:rPr lang="en-US" sz="2400" dirty="0"/>
              <a:t>Jury Award:												  $6,854						</a:t>
            </a:r>
          </a:p>
          <a:p>
            <a:pPr lvl="1"/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6956DF-A604-F4B2-C85C-DE4112B0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Wood v. </a:t>
            </a:r>
            <a:r>
              <a:rPr lang="en-US" i="1" dirty="0" err="1"/>
              <a:t>Brummond</a:t>
            </a:r>
            <a:br>
              <a:rPr lang="en-US" i="1" dirty="0"/>
            </a:br>
            <a:r>
              <a:rPr lang="en-US" dirty="0"/>
              <a:t>159 </a:t>
            </a:r>
            <a:r>
              <a:rPr lang="en-US" dirty="0" err="1"/>
              <a:t>Wash.App</a:t>
            </a:r>
            <a:r>
              <a:rPr lang="en-US" dirty="0"/>
              <a:t>. 1002 (2010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3848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1DF9B-D2EC-34BC-1C9B-B010E0E75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D03C99D-5B21-D1CE-6A2A-97A50304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TFM “does not put Wood in the exact same position”, but “it still relates to the question of reasonableness of restoration cost.”</a:t>
            </a:r>
          </a:p>
          <a:p>
            <a:r>
              <a:rPr lang="en-US" sz="2400" dirty="0"/>
              <a:t>“</a:t>
            </a:r>
            <a:r>
              <a:rPr lang="en-US" sz="2400" i="1" u="sng" dirty="0"/>
              <a:t>Wood’s own restoration project</a:t>
            </a:r>
            <a:r>
              <a:rPr lang="en-US" sz="2400" dirty="0"/>
              <a:t> did not put him in the exact position before the trespass.”	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A86CC3-C3F0-CA63-5823-CB811152F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Wood v. </a:t>
            </a:r>
            <a:r>
              <a:rPr lang="en-US" i="1" dirty="0" err="1"/>
              <a:t>Brummond</a:t>
            </a:r>
            <a:br>
              <a:rPr lang="en-US" i="1" dirty="0"/>
            </a:br>
            <a:r>
              <a:rPr lang="en-US" dirty="0"/>
              <a:t>159 </a:t>
            </a:r>
            <a:r>
              <a:rPr lang="en-US" dirty="0" err="1"/>
              <a:t>Wash.App</a:t>
            </a:r>
            <a:r>
              <a:rPr lang="en-US" dirty="0"/>
              <a:t>. 1002 (2010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6678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09A2B-2452-7C11-FCC3-5A2666B81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A78CF6-9620-D8B6-54F3-A3325226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“only reasonable costs of replacing destroyed trees…may be recovered.”</a:t>
            </a:r>
          </a:p>
          <a:p>
            <a:r>
              <a:rPr lang="en-US" sz="2400" dirty="0"/>
              <a:t>Replacement costs </a:t>
            </a:r>
            <a:r>
              <a:rPr lang="en-US" sz="2400" i="1" u="sng" dirty="0"/>
              <a:t>less than property value</a:t>
            </a:r>
            <a:r>
              <a:rPr lang="en-US" sz="2400" dirty="0"/>
              <a:t> can still be unreasonable		</a:t>
            </a:r>
          </a:p>
          <a:p>
            <a:r>
              <a:rPr lang="en-US" sz="2400" dirty="0"/>
              <a:t>Jury was “free to reject any damage evidence as </a:t>
            </a:r>
            <a:r>
              <a:rPr lang="en-US" sz="2400" i="1" u="sng" dirty="0"/>
              <a:t>unreasonable or unnecessary</a:t>
            </a:r>
            <a:r>
              <a:rPr lang="en-US" sz="2400" dirty="0"/>
              <a:t>.”</a:t>
            </a:r>
            <a:endParaRPr lang="en-US" sz="2400" i="1" u="sng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E65B4E-D273-0D14-47D9-7BA21B94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Wood v. </a:t>
            </a:r>
            <a:r>
              <a:rPr lang="en-US" i="1" dirty="0" err="1"/>
              <a:t>Brummond</a:t>
            </a:r>
            <a:br>
              <a:rPr lang="en-US" i="1" dirty="0"/>
            </a:br>
            <a:r>
              <a:rPr lang="en-US" dirty="0"/>
              <a:t>159 </a:t>
            </a:r>
            <a:r>
              <a:rPr lang="en-US" dirty="0" err="1"/>
              <a:t>Wash.App</a:t>
            </a:r>
            <a:r>
              <a:rPr lang="en-US" dirty="0"/>
              <a:t>. 1002 (2010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0038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F8AC9-80B1-8DFB-C377-EF0A55974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EE15C2-410C-2732-02B6-8EB21BED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Pearce v. G. R. Kirk Co.</a:t>
            </a:r>
            <a:br>
              <a:rPr lang="en-US" i="1" dirty="0"/>
            </a:br>
            <a:r>
              <a:rPr lang="en-US" dirty="0"/>
              <a:t>92 Wash.2d 869 (1979 WA Supr. Ct.)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82958-87C4-08B0-48C1-8FF1BC7AE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558" y="755984"/>
            <a:ext cx="12192000" cy="62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7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7775-1703-9F19-4BE5-D48E22AFE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ACC6A8-6D96-388C-F20A-3C156055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Pearce v. G. R. Kirk Co.</a:t>
            </a:r>
            <a:br>
              <a:rPr lang="en-US" i="1" dirty="0"/>
            </a:br>
            <a:r>
              <a:rPr lang="en-US" dirty="0"/>
              <a:t>92 Wash.2d 869 (1979 WA Supr. Ct.)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77AB4E-B6A0-A338-4E88-88CDAD36D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558" y="755984"/>
            <a:ext cx="12192000" cy="62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6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27BA4-C949-2FA1-9EC6-1BF2BB9E5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C491F-8069-7574-B36C-E1F4A8B8B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559" y="755984"/>
            <a:ext cx="12191998" cy="62764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AF8CC5-D3A4-0B46-304D-6CFE3E87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Pearce v. G. R. Kirk Co.</a:t>
            </a:r>
            <a:br>
              <a:rPr lang="en-US" i="1" dirty="0"/>
            </a:br>
            <a:r>
              <a:rPr lang="en-US" dirty="0"/>
              <a:t>92 Wash.2d 869 (1979 WA Supr. Ct.)</a:t>
            </a:r>
          </a:p>
        </p:txBody>
      </p:sp>
    </p:spTree>
    <p:extLst>
      <p:ext uri="{BB962C8B-B14F-4D97-AF65-F5344CB8AC3E}">
        <p14:creationId xmlns:p14="http://schemas.microsoft.com/office/powerpoint/2010/main" val="3225471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880BF-29C2-8947-5388-2995BA40B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1A7633C-A69A-D596-5FD0-ACC1DCAE5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“[Pearce] planned, with the help of her father, to cut these Christmas trees and sell them at retail.”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99E17-F49C-B057-A02C-45D73920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Pearce v. G. R. Kirk Co.</a:t>
            </a:r>
            <a:br>
              <a:rPr lang="en-US" i="1" dirty="0"/>
            </a:br>
            <a:r>
              <a:rPr lang="en-US" dirty="0"/>
              <a:t>92 Wash.2d 869 (1979 WA Supr. Ct.)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7978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F3104-7627-FC9F-5C3F-D9F8F0E0B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A3924E2-5F47-BC65-ABC6-CDE6D68D4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“[Pearce] planned, with the help of her father, to cut these Christmas trees and sell them at retail.”</a:t>
            </a:r>
          </a:p>
          <a:p>
            <a:r>
              <a:rPr lang="en-US" sz="2400" dirty="0"/>
              <a:t>“…to award her only the stumpage value would be to deny full compensation for her loss.”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48B589-ABDB-CF6A-AC32-8EDC0D23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Pearce v. G. R. Kirk Co.</a:t>
            </a:r>
            <a:br>
              <a:rPr lang="en-US" i="1" dirty="0"/>
            </a:br>
            <a:r>
              <a:rPr lang="en-US" dirty="0"/>
              <a:t>92 Wash.2d 869 (1979 WA Supr. Ct.)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4889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7B3EC-D86E-2742-2253-3502CF25E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2550D00-83FB-0083-636B-D88762826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“[Pearce] planned, with the help of her father, to cut these Christmas trees and sell them at retail.”</a:t>
            </a:r>
          </a:p>
          <a:p>
            <a:r>
              <a:rPr lang="en-US" sz="2400" dirty="0"/>
              <a:t>“…to award her only the stumpage value would be to deny full compensation for her loss.”</a:t>
            </a:r>
          </a:p>
          <a:p>
            <a:r>
              <a:rPr lang="en-US" sz="2400" dirty="0"/>
              <a:t>NO DEDUCTION for labor of selling the trees because she would do it </a:t>
            </a:r>
            <a:r>
              <a:rPr lang="en-US" sz="2400" i="1" u="sng" dirty="0"/>
              <a:t>herself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49D059-25E1-A34E-5FEF-46B2566C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Pearce v. G. R. Kirk Co.</a:t>
            </a:r>
            <a:br>
              <a:rPr lang="en-US" i="1" dirty="0"/>
            </a:br>
            <a:r>
              <a:rPr lang="en-US" dirty="0"/>
              <a:t>92 Wash.2d 869 (1979 WA Supr. Ct.)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024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97FA3-1D95-0EE7-8815-D34DF401E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EB4FBB9-7352-6E86-97DC-72CBACA5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Sherrell v. </a:t>
            </a:r>
            <a:r>
              <a:rPr lang="en-US" i="1" dirty="0" err="1"/>
              <a:t>Selfors</a:t>
            </a:r>
            <a:br>
              <a:rPr lang="en-US" i="1" dirty="0"/>
            </a:br>
            <a:r>
              <a:rPr lang="en-US" dirty="0"/>
              <a:t>871 P.2d 168 (1994 Ct. App.)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6E9D7-8C3A-8864-92BE-32F58E51E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0702" y="1928531"/>
            <a:ext cx="10701297" cy="476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91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4F516-D4DC-9D51-8F10-9F8DAC247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7E0D15-CD8D-3382-C613-5258D08BB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Native/Indigenous Trees</a:t>
            </a:r>
          </a:p>
          <a:p>
            <a:r>
              <a:rPr lang="en-US" sz="2400" dirty="0"/>
              <a:t>Trees on Developed/Undeveloped Land</a:t>
            </a:r>
          </a:p>
          <a:p>
            <a:r>
              <a:rPr lang="en-US" sz="2400" dirty="0"/>
              <a:t>“Reasonableness”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97F832-B39D-A3DF-1BB0-8E7D7E4D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dirty="0"/>
              <a:t>Tree Appraisal and Washington Law</a:t>
            </a:r>
          </a:p>
        </p:txBody>
      </p:sp>
    </p:spTree>
    <p:extLst>
      <p:ext uri="{BB962C8B-B14F-4D97-AF65-F5344CB8AC3E}">
        <p14:creationId xmlns:p14="http://schemas.microsoft.com/office/powerpoint/2010/main" val="1697898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3071C-D92D-88CD-6D0C-B77D631F2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793F-9C9F-0A76-9E7E-5A67D3204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Tree Appraisal</a:t>
            </a:r>
            <a:br>
              <a:rPr lang="en-US" sz="4400" dirty="0"/>
            </a:br>
            <a:r>
              <a:rPr lang="en-US" sz="4400" dirty="0"/>
              <a:t>and Washington Law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0D6D3-50E7-F076-AD9C-1CA9DB809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James Komen</a:t>
            </a:r>
          </a:p>
          <a:p>
            <a:r>
              <a:rPr lang="en-US" dirty="0"/>
              <a:t>BCMA #WE-9909B</a:t>
            </a:r>
          </a:p>
          <a:p>
            <a:r>
              <a:rPr lang="en-US" dirty="0"/>
              <a:t>RCA #555</a:t>
            </a:r>
          </a:p>
        </p:txBody>
      </p:sp>
    </p:spTree>
    <p:extLst>
      <p:ext uri="{BB962C8B-B14F-4D97-AF65-F5344CB8AC3E}">
        <p14:creationId xmlns:p14="http://schemas.microsoft.com/office/powerpoint/2010/main" val="419186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618FD-9965-6203-31BD-E19981FCA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4B0EE58-CFC3-0B73-9FD7-4CB4A6ED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Trees “provided a </a:t>
            </a:r>
            <a:r>
              <a:rPr lang="en-US" sz="2400" i="1" u="sng" dirty="0"/>
              <a:t>noise</a:t>
            </a:r>
            <a:r>
              <a:rPr lang="en-US" sz="2400" dirty="0"/>
              <a:t> and </a:t>
            </a:r>
            <a:r>
              <a:rPr lang="en-US" sz="2400" i="1" u="sng" dirty="0"/>
              <a:t>dust</a:t>
            </a:r>
            <a:r>
              <a:rPr lang="en-US" sz="2400" dirty="0"/>
              <a:t> barrier as well as a </a:t>
            </a:r>
            <a:r>
              <a:rPr lang="en-US" sz="2400" i="1" u="sng" dirty="0"/>
              <a:t>visual screen</a:t>
            </a:r>
            <a:r>
              <a:rPr lang="en-US" sz="2400" dirty="0"/>
              <a:t>.”</a:t>
            </a:r>
          </a:p>
          <a:p>
            <a:r>
              <a:rPr lang="en-US" sz="2400" dirty="0"/>
              <a:t>They were “ornamental and, practically speaking, functional.”</a:t>
            </a:r>
          </a:p>
          <a:p>
            <a:r>
              <a:rPr lang="en-US" sz="2400" dirty="0"/>
              <a:t>“The fact they were </a:t>
            </a:r>
            <a:r>
              <a:rPr lang="en-US" sz="2400" i="1" u="sng" dirty="0"/>
              <a:t>native or indigenous</a:t>
            </a:r>
            <a:r>
              <a:rPr lang="en-US" sz="2400" dirty="0"/>
              <a:t> to the area is not, by itself, significant.”</a:t>
            </a:r>
          </a:p>
          <a:p>
            <a:r>
              <a:rPr lang="en-US" sz="2400" dirty="0"/>
              <a:t>“Whether deliberately planted or not, </a:t>
            </a:r>
            <a:r>
              <a:rPr lang="en-US" sz="2400" i="1" u="sng" dirty="0"/>
              <a:t>replacement was required</a:t>
            </a:r>
            <a:r>
              <a:rPr lang="en-US" sz="2400" dirty="0"/>
              <a:t> to compensate </a:t>
            </a:r>
            <a:r>
              <a:rPr lang="en-US" sz="2400" dirty="0" err="1"/>
              <a:t>Sherrells</a:t>
            </a:r>
            <a:r>
              <a:rPr lang="en-US" sz="2400" dirty="0"/>
              <a:t> for their loss.”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C69692-32FF-D2BB-905F-BA97E46B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Sherrell v. </a:t>
            </a:r>
            <a:r>
              <a:rPr lang="en-US" i="1" dirty="0" err="1"/>
              <a:t>Selfors</a:t>
            </a:r>
            <a:br>
              <a:rPr lang="en-US" i="1" dirty="0"/>
            </a:br>
            <a:r>
              <a:rPr lang="en-US" dirty="0"/>
              <a:t>871 P.2d 168 (1994 Ct. App.)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31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182A0A-B16F-13B6-24E5-13CBB35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en-US" i="1" dirty="0"/>
              <a:t>Scott v. McDonald</a:t>
            </a:r>
            <a:br>
              <a:rPr lang="en-US" i="1" dirty="0"/>
            </a:br>
            <a:r>
              <a:rPr lang="en-US" dirty="0"/>
              <a:t>2000 Wash. App. LEXIS 402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D0641-CDFF-21CA-2C53-820D72CE3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4" y="1796806"/>
            <a:ext cx="11355572" cy="506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6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3D470-0A65-157E-D7A3-67F203EA7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2B3046-89EC-DED5-571D-1A1B17F6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9930809" cy="1280890"/>
          </a:xfrm>
        </p:spPr>
        <p:txBody>
          <a:bodyPr>
            <a:normAutofit/>
          </a:bodyPr>
          <a:lstStyle/>
          <a:p>
            <a:r>
              <a:rPr lang="en-US" i="1" dirty="0"/>
              <a:t>Scott v. McDonald</a:t>
            </a:r>
            <a:br>
              <a:rPr lang="en-US" i="1" dirty="0"/>
            </a:br>
            <a:r>
              <a:rPr lang="en-US" dirty="0"/>
              <a:t>2000 Wash. App. LEXIS 402</a:t>
            </a:r>
            <a:endParaRPr lang="de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F3D9E7-2150-78F7-C3EF-B06EBCF3D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214" y="1796806"/>
            <a:ext cx="11355572" cy="50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5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46013-067D-914A-0DD2-1DC213BF4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F1850D-68B1-E844-4E4F-E35C6F0F3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Restoration Cost: 					$70,000</a:t>
            </a:r>
          </a:p>
          <a:p>
            <a:r>
              <a:rPr lang="en-US" sz="2400" dirty="0"/>
              <a:t>Stumpage Value:					  $3,000</a:t>
            </a:r>
          </a:p>
          <a:p>
            <a:endParaRPr lang="en-US" sz="2400" dirty="0"/>
          </a:p>
          <a:p>
            <a:r>
              <a:rPr lang="en-US" sz="2400" dirty="0"/>
              <a:t>Jury Award:							$18,452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D7D9C6-7256-59BB-38E3-939616C13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Scott v. McDonald</a:t>
            </a:r>
            <a:br>
              <a:rPr lang="en-US" i="1" dirty="0"/>
            </a:br>
            <a:r>
              <a:rPr lang="en-US" dirty="0"/>
              <a:t>2000 Wash. App. LEXIS 402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82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9FC0B-340A-DE24-408C-654F00AC0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66AF54-C607-D4C1-B5AF-AB50D158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745" y="2029342"/>
            <a:ext cx="9939766" cy="4102100"/>
          </a:xfrm>
        </p:spPr>
        <p:txBody>
          <a:bodyPr>
            <a:normAutofit/>
          </a:bodyPr>
          <a:lstStyle/>
          <a:p>
            <a:r>
              <a:rPr lang="en-US" sz="2400" dirty="0"/>
              <a:t>“Even though </a:t>
            </a:r>
            <a:r>
              <a:rPr lang="en-US" sz="2400" i="1" u="sng" dirty="0"/>
              <a:t>no one lived on the property</a:t>
            </a:r>
            <a:r>
              <a:rPr lang="en-US" sz="2400" dirty="0"/>
              <a:t>, Scott</a:t>
            </a:r>
          </a:p>
          <a:p>
            <a:pPr lvl="1"/>
            <a:r>
              <a:rPr lang="en-US" sz="2200" dirty="0"/>
              <a:t>Camped and hunted on it,</a:t>
            </a:r>
          </a:p>
          <a:p>
            <a:pPr lvl="1"/>
            <a:r>
              <a:rPr lang="en-US" sz="2200" dirty="0"/>
              <a:t>Used its beach and trails, </a:t>
            </a:r>
          </a:p>
          <a:p>
            <a:pPr lvl="1"/>
            <a:r>
              <a:rPr lang="en-US" sz="2200" dirty="0"/>
              <a:t>Harvested fruit on it</a:t>
            </a:r>
          </a:p>
          <a:p>
            <a:pPr lvl="1"/>
            <a:r>
              <a:rPr lang="en-US" sz="2200" i="1" u="sng" dirty="0"/>
              <a:t>Intended to develop</a:t>
            </a:r>
            <a:r>
              <a:rPr lang="en-US" sz="2200" dirty="0"/>
              <a:t> it into a planned residential development</a:t>
            </a:r>
          </a:p>
          <a:p>
            <a:pPr lvl="1"/>
            <a:r>
              <a:rPr lang="en-US" sz="2200" dirty="0"/>
              <a:t>Left trees as a buffer.”</a:t>
            </a:r>
          </a:p>
          <a:p>
            <a:r>
              <a:rPr lang="en-US" sz="2400" dirty="0"/>
              <a:t>Jury “could rationally have found that the use of the trees in issue was residential and ornamental, not merely commercial.”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98C96D-3FB1-71CE-0544-58CA9984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Scott v. McDonald</a:t>
            </a:r>
            <a:br>
              <a:rPr lang="en-US" i="1" dirty="0"/>
            </a:br>
            <a:r>
              <a:rPr lang="en-US" dirty="0"/>
              <a:t>2000 Wash. App. LEXIS 402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309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CA6AC-A5B9-350A-AEFF-C8B027FA0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6475-783F-E263-08C2-47F7436C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879" y="624110"/>
            <a:ext cx="10430540" cy="1280890"/>
          </a:xfrm>
        </p:spPr>
        <p:txBody>
          <a:bodyPr>
            <a:normAutofit/>
          </a:bodyPr>
          <a:lstStyle/>
          <a:p>
            <a:r>
              <a:rPr lang="en-US" i="1" dirty="0"/>
              <a:t>Allyn v. Boe</a:t>
            </a:r>
            <a:br>
              <a:rPr lang="en-US" dirty="0"/>
            </a:br>
            <a:r>
              <a:rPr lang="en-US" dirty="0"/>
              <a:t>943 P.2d 364 (1997 Ct. App.)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A5011-6977-2FC7-1722-28A76301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4" y="1796806"/>
            <a:ext cx="11355572" cy="506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857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6947</TotalTime>
  <Words>2038</Words>
  <Application>Microsoft Office PowerPoint</Application>
  <PresentationFormat>Widescreen</PresentationFormat>
  <Paragraphs>186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Wisp</vt:lpstr>
      <vt:lpstr>Tree Appraisal and Washington Law</vt:lpstr>
      <vt:lpstr>Sherrell v. Selfors 871 P.2d 168 (1994 Ct. App.)</vt:lpstr>
      <vt:lpstr>Sherrell v. Selfors 871 P.2d 168 (1994 Ct. App.)</vt:lpstr>
      <vt:lpstr>Sherrell v. Selfors 871 P.2d 168 (1994 Ct. App.)</vt:lpstr>
      <vt:lpstr>Scott v. McDonald 2000 Wash. App. LEXIS 402</vt:lpstr>
      <vt:lpstr>Scott v. McDonald 2000 Wash. App. LEXIS 402</vt:lpstr>
      <vt:lpstr>Scott v. McDonald 2000 Wash. App. LEXIS 402</vt:lpstr>
      <vt:lpstr>Scott v. McDonald 2000 Wash. App. LEXIS 402</vt:lpstr>
      <vt:lpstr>Allyn v. Boe 943 P.2d 364 (1997 Ct. App.)</vt:lpstr>
      <vt:lpstr>Allyn v. Boe 943 P.2d 364 (1997 Ct. App.)</vt:lpstr>
      <vt:lpstr>Allyn v. Boe 943 P.2d 364 (1997 Ct. App.)</vt:lpstr>
      <vt:lpstr>Allyn v. Boe 943 P.2d 364 (1997 Ct. App.)</vt:lpstr>
      <vt:lpstr>Allyn v. Boe 943 P.2d 364 (1997 Ct. App.)</vt:lpstr>
      <vt:lpstr>Allyn v. Boe 943 P.2d 364 (1997 Ct. App.)</vt:lpstr>
      <vt:lpstr>Allyn v. Boe 943 P.2d 364 (1997 Ct. App.)</vt:lpstr>
      <vt:lpstr>Wood v. Brummond 159 Wash.App. 1002 (2010 Ct. App.)</vt:lpstr>
      <vt:lpstr>Wood v. Brummond 159 Wash.App. 1002 (2010 Ct. App.)</vt:lpstr>
      <vt:lpstr>Wood v. Brummond 159 Wash.App. 1002 (2010 Ct. App.)</vt:lpstr>
      <vt:lpstr>Wood v. Brummond 159 Wash.App. 1002 (2010 Ct. App.)</vt:lpstr>
      <vt:lpstr>Wood v. Brummond 159 Wash.App. 1002 (2010 Ct. App.)</vt:lpstr>
      <vt:lpstr>Wood v. Brummond 159 Wash.App. 1002 (2010 Ct. App.)</vt:lpstr>
      <vt:lpstr>Wood v. Brummond 159 Wash.App. 1002 (2010 Ct. App.)</vt:lpstr>
      <vt:lpstr>Wood v. Brummond 159 Wash.App. 1002 (2010 Ct. App.)</vt:lpstr>
      <vt:lpstr>Pearce v. G. R. Kirk Co. 92 Wash.2d 869 (1979 WA Supr. Ct.)</vt:lpstr>
      <vt:lpstr>Pearce v. G. R. Kirk Co. 92 Wash.2d 869 (1979 WA Supr. Ct.)</vt:lpstr>
      <vt:lpstr>Pearce v. G. R. Kirk Co. 92 Wash.2d 869 (1979 WA Supr. Ct.)</vt:lpstr>
      <vt:lpstr>Pearce v. G. R. Kirk Co. 92 Wash.2d 869 (1979 WA Supr. Ct.)</vt:lpstr>
      <vt:lpstr>Pearce v. G. R. Kirk Co. 92 Wash.2d 869 (1979 WA Supr. Ct.)</vt:lpstr>
      <vt:lpstr>Pearce v. G. R. Kirk Co. 92 Wash.2d 869 (1979 WA Supr. Ct.)</vt:lpstr>
      <vt:lpstr>Tree Appraisal and Washington Law</vt:lpstr>
      <vt:lpstr>Tree Appraisal and Washington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Illustrations from Kansas Tree Law</dc:title>
  <dc:creator>Reviewer 1</dc:creator>
  <cp:lastModifiedBy>Reviewer 1</cp:lastModifiedBy>
  <cp:revision>93</cp:revision>
  <dcterms:created xsi:type="dcterms:W3CDTF">2023-12-17T00:52:32Z</dcterms:created>
  <dcterms:modified xsi:type="dcterms:W3CDTF">2025-01-04T05:37:11Z</dcterms:modified>
</cp:coreProperties>
</file>