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7" r:id="rId1"/>
  </p:sldMasterIdLst>
  <p:notesMasterIdLst>
    <p:notesMasterId r:id="rId202"/>
  </p:notesMasterIdLst>
  <p:handoutMasterIdLst>
    <p:handoutMasterId r:id="rId203"/>
  </p:handoutMasterIdLst>
  <p:sldIdLst>
    <p:sldId id="256" r:id="rId2"/>
    <p:sldId id="639" r:id="rId3"/>
    <p:sldId id="624" r:id="rId4"/>
    <p:sldId id="625" r:id="rId5"/>
    <p:sldId id="626" r:id="rId6"/>
    <p:sldId id="627" r:id="rId7"/>
    <p:sldId id="628" r:id="rId8"/>
    <p:sldId id="629" r:id="rId9"/>
    <p:sldId id="630" r:id="rId10"/>
    <p:sldId id="638" r:id="rId11"/>
    <p:sldId id="635" r:id="rId12"/>
    <p:sldId id="634" r:id="rId13"/>
    <p:sldId id="633" r:id="rId14"/>
    <p:sldId id="632" r:id="rId15"/>
    <p:sldId id="631" r:id="rId16"/>
    <p:sldId id="274" r:id="rId17"/>
    <p:sldId id="578" r:id="rId18"/>
    <p:sldId id="579" r:id="rId19"/>
    <p:sldId id="584" r:id="rId20"/>
    <p:sldId id="585" r:id="rId21"/>
    <p:sldId id="586" r:id="rId22"/>
    <p:sldId id="587" r:id="rId23"/>
    <p:sldId id="426" r:id="rId24"/>
    <p:sldId id="588" r:id="rId25"/>
    <p:sldId id="589" r:id="rId26"/>
    <p:sldId id="590" r:id="rId27"/>
    <p:sldId id="591" r:id="rId28"/>
    <p:sldId id="592" r:id="rId29"/>
    <p:sldId id="427" r:id="rId30"/>
    <p:sldId id="581" r:id="rId31"/>
    <p:sldId id="593" r:id="rId32"/>
    <p:sldId id="594" r:id="rId33"/>
    <p:sldId id="595" r:id="rId34"/>
    <p:sldId id="596" r:id="rId35"/>
    <p:sldId id="431" r:id="rId36"/>
    <p:sldId id="777" r:id="rId37"/>
    <p:sldId id="582" r:id="rId38"/>
    <p:sldId id="598" r:id="rId39"/>
    <p:sldId id="597" r:id="rId40"/>
    <p:sldId id="583" r:id="rId41"/>
    <p:sldId id="778" r:id="rId42"/>
    <p:sldId id="779" r:id="rId43"/>
    <p:sldId id="780" r:id="rId44"/>
    <p:sldId id="781" r:id="rId45"/>
    <p:sldId id="782" r:id="rId46"/>
    <p:sldId id="783" r:id="rId47"/>
    <p:sldId id="600" r:id="rId48"/>
    <p:sldId id="599" r:id="rId49"/>
    <p:sldId id="784" r:id="rId50"/>
    <p:sldId id="436" r:id="rId51"/>
    <p:sldId id="670" r:id="rId52"/>
    <p:sldId id="671" r:id="rId53"/>
    <p:sldId id="672" r:id="rId54"/>
    <p:sldId id="673" r:id="rId55"/>
    <p:sldId id="674" r:id="rId56"/>
    <p:sldId id="675" r:id="rId57"/>
    <p:sldId id="678" r:id="rId58"/>
    <p:sldId id="676" r:id="rId59"/>
    <p:sldId id="677" r:id="rId60"/>
    <p:sldId id="679" r:id="rId61"/>
    <p:sldId id="680" r:id="rId62"/>
    <p:sldId id="681" r:id="rId63"/>
    <p:sldId id="682" r:id="rId64"/>
    <p:sldId id="683" r:id="rId65"/>
    <p:sldId id="684" r:id="rId66"/>
    <p:sldId id="685" r:id="rId67"/>
    <p:sldId id="686" r:id="rId68"/>
    <p:sldId id="688" r:id="rId69"/>
    <p:sldId id="689" r:id="rId70"/>
    <p:sldId id="690" r:id="rId71"/>
    <p:sldId id="691" r:id="rId72"/>
    <p:sldId id="692" r:id="rId73"/>
    <p:sldId id="693" r:id="rId74"/>
    <p:sldId id="694" r:id="rId75"/>
    <p:sldId id="695" r:id="rId76"/>
    <p:sldId id="696" r:id="rId77"/>
    <p:sldId id="697" r:id="rId78"/>
    <p:sldId id="699" r:id="rId79"/>
    <p:sldId id="700" r:id="rId80"/>
    <p:sldId id="701" r:id="rId81"/>
    <p:sldId id="702" r:id="rId82"/>
    <p:sldId id="704" r:id="rId83"/>
    <p:sldId id="705" r:id="rId84"/>
    <p:sldId id="706" r:id="rId85"/>
    <p:sldId id="707" r:id="rId86"/>
    <p:sldId id="708" r:id="rId87"/>
    <p:sldId id="703" r:id="rId88"/>
    <p:sldId id="730" r:id="rId89"/>
    <p:sldId id="640" r:id="rId90"/>
    <p:sldId id="498" r:id="rId91"/>
    <p:sldId id="418" r:id="rId92"/>
    <p:sldId id="372" r:id="rId93"/>
    <p:sldId id="347" r:id="rId94"/>
    <p:sldId id="363" r:id="rId95"/>
    <p:sldId id="365" r:id="rId96"/>
    <p:sldId id="364" r:id="rId97"/>
    <p:sldId id="366" r:id="rId98"/>
    <p:sldId id="362" r:id="rId99"/>
    <p:sldId id="340" r:id="rId100"/>
    <p:sldId id="499" r:id="rId101"/>
    <p:sldId id="500" r:id="rId102"/>
    <p:sldId id="501" r:id="rId103"/>
    <p:sldId id="344" r:id="rId104"/>
    <p:sldId id="345" r:id="rId105"/>
    <p:sldId id="349" r:id="rId106"/>
    <p:sldId id="353" r:id="rId107"/>
    <p:sldId id="352" r:id="rId108"/>
    <p:sldId id="370" r:id="rId109"/>
    <p:sldId id="368" r:id="rId110"/>
    <p:sldId id="369" r:id="rId111"/>
    <p:sldId id="386" r:id="rId112"/>
    <p:sldId id="385" r:id="rId113"/>
    <p:sldId id="354" r:id="rId114"/>
    <p:sldId id="350" r:id="rId115"/>
    <p:sldId id="351" r:id="rId116"/>
    <p:sldId id="348" r:id="rId117"/>
    <p:sldId id="612" r:id="rId118"/>
    <p:sldId id="614" r:id="rId119"/>
    <p:sldId id="761" r:id="rId120"/>
    <p:sldId id="617" r:id="rId121"/>
    <p:sldId id="618" r:id="rId122"/>
    <p:sldId id="619" r:id="rId123"/>
    <p:sldId id="615" r:id="rId124"/>
    <p:sldId id="762" r:id="rId125"/>
    <p:sldId id="616" r:id="rId126"/>
    <p:sldId id="763" r:id="rId127"/>
    <p:sldId id="764" r:id="rId128"/>
    <p:sldId id="765" r:id="rId129"/>
    <p:sldId id="766" r:id="rId130"/>
    <p:sldId id="767" r:id="rId131"/>
    <p:sldId id="768" r:id="rId132"/>
    <p:sldId id="623" r:id="rId133"/>
    <p:sldId id="622" r:id="rId134"/>
    <p:sldId id="613" r:id="rId135"/>
    <p:sldId id="769" r:id="rId136"/>
    <p:sldId id="770" r:id="rId137"/>
    <p:sldId id="771" r:id="rId138"/>
    <p:sldId id="659" r:id="rId139"/>
    <p:sldId id="731" r:id="rId140"/>
    <p:sldId id="732" r:id="rId141"/>
    <p:sldId id="733" r:id="rId142"/>
    <p:sldId id="749" r:id="rId143"/>
    <p:sldId id="734" r:id="rId144"/>
    <p:sldId id="750" r:id="rId145"/>
    <p:sldId id="735" r:id="rId146"/>
    <p:sldId id="751" r:id="rId147"/>
    <p:sldId id="736" r:id="rId148"/>
    <p:sldId id="737" r:id="rId149"/>
    <p:sldId id="743" r:id="rId150"/>
    <p:sldId id="752" r:id="rId151"/>
    <p:sldId id="744" r:id="rId152"/>
    <p:sldId id="745" r:id="rId153"/>
    <p:sldId id="753" r:id="rId154"/>
    <p:sldId id="738" r:id="rId155"/>
    <p:sldId id="754" r:id="rId156"/>
    <p:sldId id="746" r:id="rId157"/>
    <p:sldId id="742" r:id="rId158"/>
    <p:sldId id="666" r:id="rId159"/>
    <p:sldId id="660" r:id="rId160"/>
    <p:sldId id="533" r:id="rId161"/>
    <p:sldId id="534" r:id="rId162"/>
    <p:sldId id="757" r:id="rId163"/>
    <p:sldId id="758" r:id="rId164"/>
    <p:sldId id="759" r:id="rId165"/>
    <p:sldId id="760" r:id="rId166"/>
    <p:sldId id="661" r:id="rId167"/>
    <p:sldId id="772" r:id="rId168"/>
    <p:sldId id="773" r:id="rId169"/>
    <p:sldId id="774" r:id="rId170"/>
    <p:sldId id="775" r:id="rId171"/>
    <p:sldId id="776" r:id="rId172"/>
    <p:sldId id="665" r:id="rId173"/>
    <p:sldId id="445" r:id="rId174"/>
    <p:sldId id="446" r:id="rId175"/>
    <p:sldId id="447" r:id="rId176"/>
    <p:sldId id="662" r:id="rId177"/>
    <p:sldId id="449" r:id="rId178"/>
    <p:sldId id="453" r:id="rId179"/>
    <p:sldId id="452" r:id="rId180"/>
    <p:sldId id="451" r:id="rId181"/>
    <p:sldId id="467" r:id="rId182"/>
    <p:sldId id="468" r:id="rId183"/>
    <p:sldId id="469" r:id="rId184"/>
    <p:sldId id="470" r:id="rId185"/>
    <p:sldId id="471" r:id="rId186"/>
    <p:sldId id="472" r:id="rId187"/>
    <p:sldId id="439" r:id="rId188"/>
    <p:sldId id="440" r:id="rId189"/>
    <p:sldId id="442" r:id="rId190"/>
    <p:sldId id="441" r:id="rId191"/>
    <p:sldId id="454" r:id="rId192"/>
    <p:sldId id="455" r:id="rId193"/>
    <p:sldId id="444" r:id="rId194"/>
    <p:sldId id="710" r:id="rId195"/>
    <p:sldId id="711" r:id="rId196"/>
    <p:sldId id="712" r:id="rId197"/>
    <p:sldId id="713" r:id="rId198"/>
    <p:sldId id="714" r:id="rId199"/>
    <p:sldId id="715" r:id="rId200"/>
    <p:sldId id="664" r:id="rId20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F04D80-0D7C-4B74-A81A-EDB79C334C29}">
          <p14:sldIdLst>
            <p14:sldId id="256"/>
          </p14:sldIdLst>
        </p14:section>
        <p14:section name="JAMES - Carver v Salt River" id="{5CB8FF33-F7AE-459F-A479-8A36D18F3C83}">
          <p14:sldIdLst>
            <p14:sldId id="639"/>
            <p14:sldId id="624"/>
            <p14:sldId id="625"/>
            <p14:sldId id="626"/>
            <p14:sldId id="627"/>
            <p14:sldId id="628"/>
            <p14:sldId id="629"/>
            <p14:sldId id="630"/>
          </p14:sldIdLst>
        </p14:section>
        <p14:section name="JAMES - A300 Report Writing" id="{4DD0C3ED-8BAB-4B8E-AC6B-08DE3D71438F}">
          <p14:sldIdLst>
            <p14:sldId id="638"/>
            <p14:sldId id="635"/>
            <p14:sldId id="634"/>
            <p14:sldId id="633"/>
            <p14:sldId id="632"/>
            <p14:sldId id="631"/>
          </p14:sldIdLst>
        </p14:section>
        <p14:section name="JAMES - TRAQ" id="{473CC4D8-695E-4EA0-9221-AD81FC993F16}">
          <p14:sldIdLst>
            <p14:sldId id="274"/>
            <p14:sldId id="578"/>
            <p14:sldId id="579"/>
            <p14:sldId id="584"/>
            <p14:sldId id="585"/>
            <p14:sldId id="586"/>
            <p14:sldId id="587"/>
            <p14:sldId id="426"/>
            <p14:sldId id="588"/>
            <p14:sldId id="589"/>
            <p14:sldId id="590"/>
            <p14:sldId id="591"/>
            <p14:sldId id="592"/>
            <p14:sldId id="427"/>
            <p14:sldId id="581"/>
            <p14:sldId id="593"/>
            <p14:sldId id="594"/>
            <p14:sldId id="595"/>
            <p14:sldId id="596"/>
            <p14:sldId id="431"/>
            <p14:sldId id="777"/>
            <p14:sldId id="582"/>
            <p14:sldId id="598"/>
            <p14:sldId id="597"/>
            <p14:sldId id="583"/>
            <p14:sldId id="778"/>
            <p14:sldId id="779"/>
            <p14:sldId id="780"/>
            <p14:sldId id="781"/>
            <p14:sldId id="782"/>
            <p14:sldId id="783"/>
            <p14:sldId id="600"/>
            <p14:sldId id="599"/>
            <p14:sldId id="784"/>
            <p14:sldId id="436"/>
          </p14:sldIdLst>
        </p14:section>
        <p14:section name="DAN - report basics" id="{9E721CD7-D0EC-4B5F-AF2A-05CEEF9382E7}">
          <p14:sldIdLst>
            <p14:sldId id="670"/>
            <p14:sldId id="671"/>
            <p14:sldId id="672"/>
            <p14:sldId id="673"/>
            <p14:sldId id="674"/>
            <p14:sldId id="675"/>
            <p14:sldId id="678"/>
            <p14:sldId id="676"/>
            <p14:sldId id="677"/>
            <p14:sldId id="679"/>
            <p14:sldId id="680"/>
            <p14:sldId id="681"/>
            <p14:sldId id="682"/>
            <p14:sldId id="683"/>
            <p14:sldId id="684"/>
            <p14:sldId id="685"/>
            <p14:sldId id="686"/>
            <p14:sldId id="688"/>
            <p14:sldId id="689"/>
            <p14:sldId id="690"/>
            <p14:sldId id="691"/>
            <p14:sldId id="692"/>
            <p14:sldId id="693"/>
            <p14:sldId id="694"/>
            <p14:sldId id="695"/>
            <p14:sldId id="696"/>
            <p14:sldId id="697"/>
            <p14:sldId id="699"/>
            <p14:sldId id="700"/>
            <p14:sldId id="701"/>
            <p14:sldId id="702"/>
            <p14:sldId id="704"/>
            <p14:sldId id="705"/>
            <p14:sldId id="706"/>
            <p14:sldId id="707"/>
            <p14:sldId id="708"/>
            <p14:sldId id="703"/>
            <p14:sldId id="730"/>
          </p14:sldIdLst>
        </p14:section>
        <p14:section name="JAMES - McGinn v Omaha" id="{B4853E3A-5252-46D0-9D42-AA2D03177B6D}">
          <p14:sldIdLst>
            <p14:sldId id="640"/>
            <p14:sldId id="498"/>
            <p14:sldId id="418"/>
            <p14:sldId id="372"/>
            <p14:sldId id="347"/>
            <p14:sldId id="363"/>
            <p14:sldId id="365"/>
            <p14:sldId id="364"/>
            <p14:sldId id="366"/>
            <p14:sldId id="362"/>
            <p14:sldId id="340"/>
            <p14:sldId id="499"/>
            <p14:sldId id="500"/>
            <p14:sldId id="501"/>
            <p14:sldId id="344"/>
            <p14:sldId id="345"/>
            <p14:sldId id="349"/>
            <p14:sldId id="353"/>
            <p14:sldId id="352"/>
            <p14:sldId id="370"/>
            <p14:sldId id="368"/>
            <p14:sldId id="369"/>
            <p14:sldId id="386"/>
            <p14:sldId id="385"/>
            <p14:sldId id="354"/>
            <p14:sldId id="350"/>
            <p14:sldId id="351"/>
            <p14:sldId id="348"/>
          </p14:sldIdLst>
        </p14:section>
        <p14:section name="JAMES - A300s Levels of Assessment" id="{036B9094-9394-4409-B763-C98863F436FB}">
          <p14:sldIdLst>
            <p14:sldId id="612"/>
            <p14:sldId id="614"/>
            <p14:sldId id="761"/>
            <p14:sldId id="617"/>
            <p14:sldId id="618"/>
            <p14:sldId id="619"/>
            <p14:sldId id="615"/>
            <p14:sldId id="762"/>
            <p14:sldId id="616"/>
            <p14:sldId id="763"/>
            <p14:sldId id="764"/>
            <p14:sldId id="765"/>
            <p14:sldId id="766"/>
            <p14:sldId id="767"/>
            <p14:sldId id="768"/>
            <p14:sldId id="623"/>
            <p14:sldId id="622"/>
            <p14:sldId id="613"/>
            <p14:sldId id="769"/>
            <p14:sldId id="770"/>
            <p14:sldId id="771"/>
          </p14:sldIdLst>
        </p14:section>
        <p14:section name="DAN - report basics" id="{95210F3B-ED62-4A69-8038-D7718E3E6808}">
          <p14:sldIdLst>
            <p14:sldId id="659"/>
            <p14:sldId id="731"/>
            <p14:sldId id="732"/>
            <p14:sldId id="733"/>
            <p14:sldId id="749"/>
            <p14:sldId id="734"/>
            <p14:sldId id="750"/>
            <p14:sldId id="735"/>
            <p14:sldId id="751"/>
            <p14:sldId id="736"/>
            <p14:sldId id="737"/>
            <p14:sldId id="743"/>
            <p14:sldId id="752"/>
            <p14:sldId id="744"/>
            <p14:sldId id="745"/>
            <p14:sldId id="753"/>
            <p14:sldId id="738"/>
            <p14:sldId id="754"/>
            <p14:sldId id="746"/>
            <p14:sldId id="742"/>
          </p14:sldIdLst>
        </p14:section>
        <p14:section name="JAMES - UVM Cases" id="{6CA5C6B4-F797-46C9-A5C0-9B04139A702B}">
          <p14:sldIdLst>
            <p14:sldId id="666"/>
            <p14:sldId id="660"/>
            <p14:sldId id="533"/>
            <p14:sldId id="534"/>
            <p14:sldId id="757"/>
            <p14:sldId id="758"/>
            <p14:sldId id="759"/>
            <p14:sldId id="760"/>
          </p14:sldIdLst>
        </p14:section>
        <p14:section name="DAN - UVM Reporting" id="{76DB11B4-CE34-43E4-B34D-E9E5C9208D95}">
          <p14:sldIdLst>
            <p14:sldId id="661"/>
            <p14:sldId id="772"/>
            <p14:sldId id="773"/>
            <p14:sldId id="774"/>
            <p14:sldId id="775"/>
            <p14:sldId id="776"/>
          </p14:sldIdLst>
        </p14:section>
        <p14:section name="JAMES - WA Law" id="{90C0B849-2D17-4180-90C1-955C1B4CE98F}">
          <p14:sldIdLst>
            <p14:sldId id="665"/>
            <p14:sldId id="445"/>
            <p14:sldId id="446"/>
            <p14:sldId id="447"/>
            <p14:sldId id="662"/>
            <p14:sldId id="449"/>
            <p14:sldId id="453"/>
            <p14:sldId id="452"/>
            <p14:sldId id="451"/>
            <p14:sldId id="467"/>
            <p14:sldId id="468"/>
            <p14:sldId id="469"/>
            <p14:sldId id="470"/>
            <p14:sldId id="471"/>
            <p14:sldId id="472"/>
            <p14:sldId id="439"/>
            <p14:sldId id="440"/>
            <p14:sldId id="442"/>
            <p14:sldId id="441"/>
            <p14:sldId id="454"/>
            <p14:sldId id="455"/>
            <p14:sldId id="444"/>
          </p14:sldIdLst>
        </p14:section>
        <p14:section name="DAN - Common Errors" id="{B0B4F664-65CE-4C44-BCC8-A78B5A29CFDB}">
          <p14:sldIdLst>
            <p14:sldId id="710"/>
            <p14:sldId id="711"/>
            <p14:sldId id="712"/>
            <p14:sldId id="713"/>
            <p14:sldId id="714"/>
            <p14:sldId id="715"/>
          </p14:sldIdLst>
        </p14:section>
        <p14:section name="Conclusion" id="{1F11DC71-6D5A-4227-9ABD-E3EB1CC0DABC}">
          <p14:sldIdLst>
            <p14:sldId id="66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96" autoAdjust="0"/>
    <p:restoredTop sz="74466" autoAdjust="0"/>
  </p:normalViewPr>
  <p:slideViewPr>
    <p:cSldViewPr snapToGrid="0">
      <p:cViewPr varScale="1">
        <p:scale>
          <a:sx n="63" d="100"/>
          <a:sy n="63" d="100"/>
        </p:scale>
        <p:origin x="1243"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C9759B-DC66-9A68-D89B-69A44CC93BD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F8603716-FA19-AECC-C0AF-7FB1701BB24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56EC8B3-B510-4C83-84F8-8E1B848976D0}" type="datetimeFigureOut">
              <a:rPr lang="en-US" smtClean="0"/>
              <a:t>5/14/2026</a:t>
            </a:fld>
            <a:endParaRPr lang="en-US"/>
          </a:p>
        </p:txBody>
      </p:sp>
      <p:sp>
        <p:nvSpPr>
          <p:cNvPr id="4" name="Footer Placeholder 3">
            <a:extLst>
              <a:ext uri="{FF2B5EF4-FFF2-40B4-BE49-F238E27FC236}">
                <a16:creationId xmlns:a16="http://schemas.microsoft.com/office/drawing/2014/main" id="{0CBEF98A-C093-EF77-BEEE-C1949CDEFFB6}"/>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CCC953D-F5E3-9F91-E02B-84DDA2B1068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3275797-075A-4345-8812-767A795E887F}" type="slidenum">
              <a:rPr lang="en-US" smtClean="0"/>
              <a:t>‹#›</a:t>
            </a:fld>
            <a:endParaRPr lang="en-US"/>
          </a:p>
        </p:txBody>
      </p:sp>
    </p:spTree>
    <p:extLst>
      <p:ext uri="{BB962C8B-B14F-4D97-AF65-F5344CB8AC3E}">
        <p14:creationId xmlns:p14="http://schemas.microsoft.com/office/powerpoint/2010/main" val="3277355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5828BC4-ADCC-4BC7-944F-C34D2F7A051C}" type="datetimeFigureOut">
              <a:rPr lang="en-US" smtClean="0"/>
              <a:t>5/14/2026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F155452-F542-491B-BA5C-F349F2386F54}" type="slidenum">
              <a:rPr lang="en-US" smtClean="0"/>
              <a:t>‹#›</a:t>
            </a:fld>
            <a:endParaRPr lang="en-US" dirty="0"/>
          </a:p>
        </p:txBody>
      </p:sp>
    </p:spTree>
    <p:extLst>
      <p:ext uri="{BB962C8B-B14F-4D97-AF65-F5344CB8AC3E}">
        <p14:creationId xmlns:p14="http://schemas.microsoft.com/office/powerpoint/2010/main" val="268107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155452-F542-491B-BA5C-F349F2386F54}" type="slidenum">
              <a:rPr lang="en-US" smtClean="0"/>
              <a:t>1</a:t>
            </a:fld>
            <a:endParaRPr lang="en-US" dirty="0"/>
          </a:p>
        </p:txBody>
      </p:sp>
    </p:spTree>
    <p:extLst>
      <p:ext uri="{BB962C8B-B14F-4D97-AF65-F5344CB8AC3E}">
        <p14:creationId xmlns:p14="http://schemas.microsoft.com/office/powerpoint/2010/main" val="1376221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06C9-A2FE-5341-290D-A91765243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789E9-7850-5F11-D622-458DCD7A6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3D557-61F7-10AF-3106-AF20F14B1F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0EC87C-D875-CE01-3394-82D15FAFC00A}"/>
              </a:ext>
            </a:extLst>
          </p:cNvPr>
          <p:cNvSpPr>
            <a:spLocks noGrp="1"/>
          </p:cNvSpPr>
          <p:nvPr>
            <p:ph type="sldNum" sz="quarter" idx="10"/>
          </p:nvPr>
        </p:nvSpPr>
        <p:spPr/>
        <p:txBody>
          <a:bodyPr/>
          <a:lstStyle/>
          <a:p>
            <a:fld id="{630FEA5D-6E72-4C91-BDB1-853DC35CC4A4}" type="slidenum">
              <a:rPr lang="en-US" smtClean="0"/>
              <a:t>12</a:t>
            </a:fld>
            <a:endParaRPr lang="en-US"/>
          </a:p>
        </p:txBody>
      </p:sp>
    </p:spTree>
    <p:extLst>
      <p:ext uri="{BB962C8B-B14F-4D97-AF65-F5344CB8AC3E}">
        <p14:creationId xmlns:p14="http://schemas.microsoft.com/office/powerpoint/2010/main" val="2262013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07EF8-AFC9-4EBE-C46C-02C55E07D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77E7A-1FF9-AA96-1394-1CAB72C54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102624-7FA3-1999-FCE1-8C14EDBF27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097264-C15D-F407-A425-64453FC59831}"/>
              </a:ext>
            </a:extLst>
          </p:cNvPr>
          <p:cNvSpPr>
            <a:spLocks noGrp="1"/>
          </p:cNvSpPr>
          <p:nvPr>
            <p:ph type="sldNum" sz="quarter" idx="10"/>
          </p:nvPr>
        </p:nvSpPr>
        <p:spPr/>
        <p:txBody>
          <a:bodyPr/>
          <a:lstStyle/>
          <a:p>
            <a:fld id="{630FEA5D-6E72-4C91-BDB1-853DC35CC4A4}" type="slidenum">
              <a:rPr lang="en-US" smtClean="0"/>
              <a:t>13</a:t>
            </a:fld>
            <a:endParaRPr lang="en-US"/>
          </a:p>
        </p:txBody>
      </p:sp>
    </p:spTree>
    <p:extLst>
      <p:ext uri="{BB962C8B-B14F-4D97-AF65-F5344CB8AC3E}">
        <p14:creationId xmlns:p14="http://schemas.microsoft.com/office/powerpoint/2010/main" val="3917192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1AD37-AA5A-CB39-F26E-37FE924E2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B220E-3047-0413-39E4-2262A7249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3162E-D7AD-B3E3-B4A3-D05D1AF0F6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34BC77-3D92-D3CA-7428-297EA08775E0}"/>
              </a:ext>
            </a:extLst>
          </p:cNvPr>
          <p:cNvSpPr>
            <a:spLocks noGrp="1"/>
          </p:cNvSpPr>
          <p:nvPr>
            <p:ph type="sldNum" sz="quarter" idx="10"/>
          </p:nvPr>
        </p:nvSpPr>
        <p:spPr/>
        <p:txBody>
          <a:bodyPr/>
          <a:lstStyle/>
          <a:p>
            <a:fld id="{630FEA5D-6E72-4C91-BDB1-853DC35CC4A4}" type="slidenum">
              <a:rPr lang="en-US" smtClean="0"/>
              <a:t>14</a:t>
            </a:fld>
            <a:endParaRPr lang="en-US"/>
          </a:p>
        </p:txBody>
      </p:sp>
    </p:spTree>
    <p:extLst>
      <p:ext uri="{BB962C8B-B14F-4D97-AF65-F5344CB8AC3E}">
        <p14:creationId xmlns:p14="http://schemas.microsoft.com/office/powerpoint/2010/main" val="3158452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E4345-A71F-AE2B-5443-865A6BF81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18886C-56B4-D8B7-42E6-914C0CBBC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D6597C-CBBE-8002-FC6B-B9CA537B89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AE2A7C-4DD7-F36C-DF50-AB63F0DE1EF3}"/>
              </a:ext>
            </a:extLst>
          </p:cNvPr>
          <p:cNvSpPr>
            <a:spLocks noGrp="1"/>
          </p:cNvSpPr>
          <p:nvPr>
            <p:ph type="sldNum" sz="quarter" idx="10"/>
          </p:nvPr>
        </p:nvSpPr>
        <p:spPr/>
        <p:txBody>
          <a:bodyPr/>
          <a:lstStyle/>
          <a:p>
            <a:fld id="{630FEA5D-6E72-4C91-BDB1-853DC35CC4A4}" type="slidenum">
              <a:rPr lang="en-US" smtClean="0"/>
              <a:t>15</a:t>
            </a:fld>
            <a:endParaRPr lang="en-US"/>
          </a:p>
        </p:txBody>
      </p:sp>
    </p:spTree>
    <p:extLst>
      <p:ext uri="{BB962C8B-B14F-4D97-AF65-F5344CB8AC3E}">
        <p14:creationId xmlns:p14="http://schemas.microsoft.com/office/powerpoint/2010/main" val="2982934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 1980 failure</a:t>
            </a:r>
          </a:p>
          <a:p>
            <a:r>
              <a:rPr lang="en-US" dirty="0"/>
              <a:t>Peter McGinn</a:t>
            </a:r>
          </a:p>
          <a:p>
            <a:r>
              <a:rPr lang="en-US" dirty="0"/>
              <a:t>32</a:t>
            </a:r>
            <a:r>
              <a:rPr lang="en-US" baseline="30000" dirty="0"/>
              <a:t>nd</a:t>
            </a:r>
            <a:r>
              <a:rPr lang="en-US" dirty="0"/>
              <a:t> and Center Streets, near Hanscom Park in Omaha</a:t>
            </a:r>
          </a:p>
          <a:p>
            <a:r>
              <a:rPr lang="en-US" dirty="0"/>
              <a:t>Driver pulled over in a violent storm, parking beneath silver maple street tree</a:t>
            </a:r>
          </a:p>
          <a:p>
            <a:r>
              <a:rPr lang="en-US" dirty="0"/>
              <a:t>Quadriplegia</a:t>
            </a:r>
          </a:p>
          <a:p>
            <a:endParaRPr lang="en-US" dirty="0"/>
          </a:p>
        </p:txBody>
      </p:sp>
      <p:sp>
        <p:nvSpPr>
          <p:cNvPr id="4" name="Slide Number Placeholder 3"/>
          <p:cNvSpPr>
            <a:spLocks noGrp="1"/>
          </p:cNvSpPr>
          <p:nvPr>
            <p:ph type="sldNum" sz="quarter" idx="5"/>
          </p:nvPr>
        </p:nvSpPr>
        <p:spPr/>
        <p:txBody>
          <a:bodyPr/>
          <a:lstStyle/>
          <a:p>
            <a:fld id="{13E0121A-B2AA-4825-929E-04A26FE9E765}" type="slidenum">
              <a:rPr lang="en-US" smtClean="0"/>
              <a:t>90</a:t>
            </a:fld>
            <a:endParaRPr lang="en-US"/>
          </a:p>
        </p:txBody>
      </p:sp>
    </p:spTree>
    <p:extLst>
      <p:ext uri="{BB962C8B-B14F-4D97-AF65-F5344CB8AC3E}">
        <p14:creationId xmlns:p14="http://schemas.microsoft.com/office/powerpoint/2010/main" val="495007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 1980 failure</a:t>
            </a:r>
          </a:p>
          <a:p>
            <a:r>
              <a:rPr lang="en-US" dirty="0"/>
              <a:t>Peter McGinn</a:t>
            </a:r>
          </a:p>
          <a:p>
            <a:r>
              <a:rPr lang="en-US" dirty="0"/>
              <a:t>32</a:t>
            </a:r>
            <a:r>
              <a:rPr lang="en-US" baseline="30000" dirty="0"/>
              <a:t>nd</a:t>
            </a:r>
            <a:r>
              <a:rPr lang="en-US" dirty="0"/>
              <a:t> and Center Streets, near Hanscom Park in Omaha</a:t>
            </a:r>
          </a:p>
          <a:p>
            <a:r>
              <a:rPr lang="en-US" dirty="0"/>
              <a:t>Driver pulled over in a violent storm, parking beneath silver maple street tree</a:t>
            </a:r>
          </a:p>
          <a:p>
            <a:r>
              <a:rPr lang="en-US" dirty="0"/>
              <a:t>Quadriplegia</a:t>
            </a:r>
          </a:p>
          <a:p>
            <a:endParaRPr lang="en-US" dirty="0"/>
          </a:p>
        </p:txBody>
      </p:sp>
      <p:sp>
        <p:nvSpPr>
          <p:cNvPr id="4" name="Slide Number Placeholder 3"/>
          <p:cNvSpPr>
            <a:spLocks noGrp="1"/>
          </p:cNvSpPr>
          <p:nvPr>
            <p:ph type="sldNum" sz="quarter" idx="5"/>
          </p:nvPr>
        </p:nvSpPr>
        <p:spPr/>
        <p:txBody>
          <a:bodyPr/>
          <a:lstStyle/>
          <a:p>
            <a:fld id="{13E0121A-B2AA-4825-929E-04A26FE9E765}" type="slidenum">
              <a:rPr lang="en-US" smtClean="0"/>
              <a:t>91</a:t>
            </a:fld>
            <a:endParaRPr lang="en-US"/>
          </a:p>
        </p:txBody>
      </p:sp>
    </p:spTree>
    <p:extLst>
      <p:ext uri="{BB962C8B-B14F-4D97-AF65-F5344CB8AC3E}">
        <p14:creationId xmlns:p14="http://schemas.microsoft.com/office/powerpoint/2010/main" val="725831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 Witness Evidence</a:t>
            </a:r>
          </a:p>
        </p:txBody>
      </p:sp>
      <p:sp>
        <p:nvSpPr>
          <p:cNvPr id="4" name="Slide Number Placeholder 3"/>
          <p:cNvSpPr>
            <a:spLocks noGrp="1"/>
          </p:cNvSpPr>
          <p:nvPr>
            <p:ph type="sldNum" sz="quarter" idx="5"/>
          </p:nvPr>
        </p:nvSpPr>
        <p:spPr/>
        <p:txBody>
          <a:bodyPr/>
          <a:lstStyle/>
          <a:p>
            <a:fld id="{13E0121A-B2AA-4825-929E-04A26FE9E765}" type="slidenum">
              <a:rPr lang="en-US" smtClean="0"/>
              <a:t>92</a:t>
            </a:fld>
            <a:endParaRPr lang="en-US"/>
          </a:p>
        </p:txBody>
      </p:sp>
    </p:spTree>
    <p:extLst>
      <p:ext uri="{BB962C8B-B14F-4D97-AF65-F5344CB8AC3E}">
        <p14:creationId xmlns:p14="http://schemas.microsoft.com/office/powerpoint/2010/main" val="2142812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Expert Witness Evidence</a:t>
            </a:r>
          </a:p>
        </p:txBody>
      </p:sp>
      <p:sp>
        <p:nvSpPr>
          <p:cNvPr id="4" name="Slide Number Placeholder 3"/>
          <p:cNvSpPr>
            <a:spLocks noGrp="1"/>
          </p:cNvSpPr>
          <p:nvPr>
            <p:ph type="sldNum" sz="quarter" idx="5"/>
          </p:nvPr>
        </p:nvSpPr>
        <p:spPr/>
        <p:txBody>
          <a:bodyPr/>
          <a:lstStyle/>
          <a:p>
            <a:fld id="{13E0121A-B2AA-4825-929E-04A26FE9E765}" type="slidenum">
              <a:rPr lang="en-US" smtClean="0"/>
              <a:t>93</a:t>
            </a:fld>
            <a:endParaRPr lang="en-US"/>
          </a:p>
        </p:txBody>
      </p:sp>
    </p:spTree>
    <p:extLst>
      <p:ext uri="{BB962C8B-B14F-4D97-AF65-F5344CB8AC3E}">
        <p14:creationId xmlns:p14="http://schemas.microsoft.com/office/powerpoint/2010/main" val="3125969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went to the jury</a:t>
            </a:r>
          </a:p>
        </p:txBody>
      </p:sp>
      <p:sp>
        <p:nvSpPr>
          <p:cNvPr id="4" name="Slide Number Placeholder 3"/>
          <p:cNvSpPr>
            <a:spLocks noGrp="1"/>
          </p:cNvSpPr>
          <p:nvPr>
            <p:ph type="sldNum" sz="quarter" idx="5"/>
          </p:nvPr>
        </p:nvSpPr>
        <p:spPr/>
        <p:txBody>
          <a:bodyPr/>
          <a:lstStyle/>
          <a:p>
            <a:fld id="{13E0121A-B2AA-4825-929E-04A26FE9E765}" type="slidenum">
              <a:rPr lang="en-US" smtClean="0"/>
              <a:t>94</a:t>
            </a:fld>
            <a:endParaRPr lang="en-US"/>
          </a:p>
        </p:txBody>
      </p:sp>
    </p:spTree>
    <p:extLst>
      <p:ext uri="{BB962C8B-B14F-4D97-AF65-F5344CB8AC3E}">
        <p14:creationId xmlns:p14="http://schemas.microsoft.com/office/powerpoint/2010/main" val="1790635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Jury found for McGinn</a:t>
            </a:r>
          </a:p>
        </p:txBody>
      </p:sp>
      <p:sp>
        <p:nvSpPr>
          <p:cNvPr id="4" name="Slide Number Placeholder 3"/>
          <p:cNvSpPr>
            <a:spLocks noGrp="1"/>
          </p:cNvSpPr>
          <p:nvPr>
            <p:ph type="sldNum" sz="quarter" idx="5"/>
          </p:nvPr>
        </p:nvSpPr>
        <p:spPr/>
        <p:txBody>
          <a:bodyPr/>
          <a:lstStyle/>
          <a:p>
            <a:fld id="{13E0121A-B2AA-4825-929E-04A26FE9E765}" type="slidenum">
              <a:rPr lang="en-US" smtClean="0"/>
              <a:t>95</a:t>
            </a:fld>
            <a:endParaRPr lang="en-US"/>
          </a:p>
        </p:txBody>
      </p:sp>
    </p:spTree>
    <p:extLst>
      <p:ext uri="{BB962C8B-B14F-4D97-AF65-F5344CB8AC3E}">
        <p14:creationId xmlns:p14="http://schemas.microsoft.com/office/powerpoint/2010/main" val="3348490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9D782-D5DB-C8AB-4C62-6E397971D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2DB02-9282-D9B9-5B66-2766DC6F3F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20B3D-BC8B-9C62-1D99-690971B78818}"/>
              </a:ext>
            </a:extLst>
          </p:cNvPr>
          <p:cNvSpPr>
            <a:spLocks noGrp="1"/>
          </p:cNvSpPr>
          <p:nvPr>
            <p:ph type="body" idx="1"/>
          </p:nvPr>
        </p:nvSpPr>
        <p:spPr/>
        <p:txBody>
          <a:bodyPr/>
          <a:lstStyle/>
          <a:p>
            <a:r>
              <a:rPr lang="en-US" dirty="0"/>
              <a:t>1963, Maricopa County, AZ</a:t>
            </a:r>
          </a:p>
          <a:p>
            <a:r>
              <a:rPr lang="en-US" dirty="0"/>
              <a:t>Gail Carver was driving south on 67</a:t>
            </a:r>
            <a:r>
              <a:rPr lang="en-US" baseline="30000" dirty="0"/>
              <a:t>th</a:t>
            </a:r>
            <a:r>
              <a:rPr lang="en-US" dirty="0"/>
              <a:t> Avenue in present-day Glendale, AZ</a:t>
            </a:r>
          </a:p>
          <a:p>
            <a:r>
              <a:rPr lang="en-US" dirty="0"/>
              <a:t>A large PLANTED cottonwood tree outside the ROW fell across the irrigation ditch onto her car</a:t>
            </a:r>
          </a:p>
          <a:p>
            <a:r>
              <a:rPr lang="en-US" dirty="0"/>
              <a:t>Plaintiff’s counsel hired Professor Decker, a tree physiologist, and located local witnesses to testify about condition of tree</a:t>
            </a:r>
          </a:p>
          <a:p>
            <a:r>
              <a:rPr lang="en-US" dirty="0"/>
              <a:t>They filed witness lists that neglected to include Decker. They repeatedly said “we’re ready for trial.”</a:t>
            </a:r>
          </a:p>
          <a:p>
            <a:r>
              <a:rPr lang="en-US" dirty="0"/>
              <a:t>6 days before trial, they realized the error. They found their one local witness was unavailable. With no witnesses, they attempted to do last-minute discovery.</a:t>
            </a:r>
          </a:p>
          <a:p>
            <a:r>
              <a:rPr lang="en-US" dirty="0"/>
              <a:t>ALL NEW WITNESSES EXCLUDED, Trial court held for defendants as matter of LAW.</a:t>
            </a:r>
          </a:p>
          <a:p>
            <a:endParaRPr lang="en-US" dirty="0"/>
          </a:p>
          <a:p>
            <a:r>
              <a:rPr lang="en-US" dirty="0"/>
              <a:t>Court of appeals reversed for Salt River: there was evidence of defective conditions</a:t>
            </a:r>
          </a:p>
          <a:p>
            <a:r>
              <a:rPr lang="en-US" dirty="0"/>
              <a:t>But NOT for county: trunk wasn’t OVER ROAD, so it wasn’t a public nuisance</a:t>
            </a:r>
          </a:p>
          <a:p>
            <a:r>
              <a:rPr lang="en-US" dirty="0"/>
              <a:t>Carver and Salt River both appeal to Supreme Court</a:t>
            </a:r>
          </a:p>
        </p:txBody>
      </p:sp>
      <p:sp>
        <p:nvSpPr>
          <p:cNvPr id="4" name="Slide Number Placeholder 3">
            <a:extLst>
              <a:ext uri="{FF2B5EF4-FFF2-40B4-BE49-F238E27FC236}">
                <a16:creationId xmlns:a16="http://schemas.microsoft.com/office/drawing/2014/main" id="{8C4B852B-E655-FB0B-474C-249E5B69E006}"/>
              </a:ext>
            </a:extLst>
          </p:cNvPr>
          <p:cNvSpPr>
            <a:spLocks noGrp="1"/>
          </p:cNvSpPr>
          <p:nvPr>
            <p:ph type="sldNum" sz="quarter" idx="5"/>
          </p:nvPr>
        </p:nvSpPr>
        <p:spPr/>
        <p:txBody>
          <a:bodyPr/>
          <a:lstStyle/>
          <a:p>
            <a:fld id="{CF155452-F542-491B-BA5C-F349F2386F54}" type="slidenum">
              <a:rPr lang="en-US" smtClean="0"/>
              <a:t>3</a:t>
            </a:fld>
            <a:endParaRPr lang="en-US"/>
          </a:p>
        </p:txBody>
      </p:sp>
    </p:spTree>
    <p:extLst>
      <p:ext uri="{BB962C8B-B14F-4D97-AF65-F5344CB8AC3E}">
        <p14:creationId xmlns:p14="http://schemas.microsoft.com/office/powerpoint/2010/main" val="955313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of Omaha appealed</a:t>
            </a:r>
          </a:p>
        </p:txBody>
      </p:sp>
      <p:sp>
        <p:nvSpPr>
          <p:cNvPr id="4" name="Slide Number Placeholder 3"/>
          <p:cNvSpPr>
            <a:spLocks noGrp="1"/>
          </p:cNvSpPr>
          <p:nvPr>
            <p:ph type="sldNum" sz="quarter" idx="5"/>
          </p:nvPr>
        </p:nvSpPr>
        <p:spPr/>
        <p:txBody>
          <a:bodyPr/>
          <a:lstStyle/>
          <a:p>
            <a:fld id="{13E0121A-B2AA-4825-929E-04A26FE9E765}" type="slidenum">
              <a:rPr lang="en-US" smtClean="0"/>
              <a:t>96</a:t>
            </a:fld>
            <a:endParaRPr lang="en-US"/>
          </a:p>
        </p:txBody>
      </p:sp>
    </p:spTree>
    <p:extLst>
      <p:ext uri="{BB962C8B-B14F-4D97-AF65-F5344CB8AC3E}">
        <p14:creationId xmlns:p14="http://schemas.microsoft.com/office/powerpoint/2010/main" val="765782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E0121A-B2AA-4825-929E-04A26FE9E765}" type="slidenum">
              <a:rPr lang="en-US" smtClean="0"/>
              <a:t>97</a:t>
            </a:fld>
            <a:endParaRPr lang="en-US"/>
          </a:p>
        </p:txBody>
      </p:sp>
    </p:spTree>
    <p:extLst>
      <p:ext uri="{BB962C8B-B14F-4D97-AF65-F5344CB8AC3E}">
        <p14:creationId xmlns:p14="http://schemas.microsoft.com/office/powerpoint/2010/main" val="2885383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E0121A-B2AA-4825-929E-04A26FE9E765}" type="slidenum">
              <a:rPr lang="en-US" smtClean="0"/>
              <a:t>98</a:t>
            </a:fld>
            <a:endParaRPr lang="en-US"/>
          </a:p>
        </p:txBody>
      </p:sp>
    </p:spTree>
    <p:extLst>
      <p:ext uri="{BB962C8B-B14F-4D97-AF65-F5344CB8AC3E}">
        <p14:creationId xmlns:p14="http://schemas.microsoft.com/office/powerpoint/2010/main" val="934312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E0121A-B2AA-4825-929E-04A26FE9E765}" type="slidenum">
              <a:rPr lang="en-US" smtClean="0"/>
              <a:t>99</a:t>
            </a:fld>
            <a:endParaRPr lang="en-US"/>
          </a:p>
        </p:txBody>
      </p:sp>
    </p:spTree>
    <p:extLst>
      <p:ext uri="{BB962C8B-B14F-4D97-AF65-F5344CB8AC3E}">
        <p14:creationId xmlns:p14="http://schemas.microsoft.com/office/powerpoint/2010/main" val="1886641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E0121A-B2AA-4825-929E-04A26FE9E765}" type="slidenum">
              <a:rPr lang="en-US" smtClean="0"/>
              <a:t>100</a:t>
            </a:fld>
            <a:endParaRPr lang="en-US"/>
          </a:p>
        </p:txBody>
      </p:sp>
    </p:spTree>
    <p:extLst>
      <p:ext uri="{BB962C8B-B14F-4D97-AF65-F5344CB8AC3E}">
        <p14:creationId xmlns:p14="http://schemas.microsoft.com/office/powerpoint/2010/main" val="3338556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E0121A-B2AA-4825-929E-04A26FE9E765}" type="slidenum">
              <a:rPr lang="en-US" smtClean="0"/>
              <a:t>101</a:t>
            </a:fld>
            <a:endParaRPr lang="en-US"/>
          </a:p>
        </p:txBody>
      </p:sp>
    </p:spTree>
    <p:extLst>
      <p:ext uri="{BB962C8B-B14F-4D97-AF65-F5344CB8AC3E}">
        <p14:creationId xmlns:p14="http://schemas.microsoft.com/office/powerpoint/2010/main" val="2395767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E0121A-B2AA-4825-929E-04A26FE9E765}" type="slidenum">
              <a:rPr lang="en-US" smtClean="0"/>
              <a:t>102</a:t>
            </a:fld>
            <a:endParaRPr lang="en-US"/>
          </a:p>
        </p:txBody>
      </p:sp>
    </p:spTree>
    <p:extLst>
      <p:ext uri="{BB962C8B-B14F-4D97-AF65-F5344CB8AC3E}">
        <p14:creationId xmlns:p14="http://schemas.microsoft.com/office/powerpoint/2010/main" val="711883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E0121A-B2AA-4825-929E-04A26FE9E765}" type="slidenum">
              <a:rPr lang="en-US" smtClean="0"/>
              <a:t>103</a:t>
            </a:fld>
            <a:endParaRPr lang="en-US"/>
          </a:p>
        </p:txBody>
      </p:sp>
    </p:spTree>
    <p:extLst>
      <p:ext uri="{BB962C8B-B14F-4D97-AF65-F5344CB8AC3E}">
        <p14:creationId xmlns:p14="http://schemas.microsoft.com/office/powerpoint/2010/main" val="543010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E0121A-B2AA-4825-929E-04A26FE9E765}" type="slidenum">
              <a:rPr lang="en-US" smtClean="0"/>
              <a:t>104</a:t>
            </a:fld>
            <a:endParaRPr lang="en-US"/>
          </a:p>
        </p:txBody>
      </p:sp>
    </p:spTree>
    <p:extLst>
      <p:ext uri="{BB962C8B-B14F-4D97-AF65-F5344CB8AC3E}">
        <p14:creationId xmlns:p14="http://schemas.microsoft.com/office/powerpoint/2010/main" val="3155206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Court decides the case AS A MATTER OF LAW, not FACT</a:t>
            </a:r>
          </a:p>
        </p:txBody>
      </p:sp>
      <p:sp>
        <p:nvSpPr>
          <p:cNvPr id="4" name="Slide Number Placeholder 3"/>
          <p:cNvSpPr>
            <a:spLocks noGrp="1"/>
          </p:cNvSpPr>
          <p:nvPr>
            <p:ph type="sldNum" sz="quarter" idx="5"/>
          </p:nvPr>
        </p:nvSpPr>
        <p:spPr/>
        <p:txBody>
          <a:bodyPr/>
          <a:lstStyle/>
          <a:p>
            <a:fld id="{13E0121A-B2AA-4825-929E-04A26FE9E765}" type="slidenum">
              <a:rPr lang="en-US" smtClean="0"/>
              <a:t>106</a:t>
            </a:fld>
            <a:endParaRPr lang="en-US"/>
          </a:p>
        </p:txBody>
      </p:sp>
    </p:spTree>
    <p:extLst>
      <p:ext uri="{BB962C8B-B14F-4D97-AF65-F5344CB8AC3E}">
        <p14:creationId xmlns:p14="http://schemas.microsoft.com/office/powerpoint/2010/main" val="865152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3C5D3-4435-8445-CA66-E4D3A89E9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99B15E-E822-0876-F84E-6A64C9C6FD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5805B-A961-5B99-AC2D-AEB7BDB6D991}"/>
              </a:ext>
            </a:extLst>
          </p:cNvPr>
          <p:cNvSpPr>
            <a:spLocks noGrp="1"/>
          </p:cNvSpPr>
          <p:nvPr>
            <p:ph type="body" idx="1"/>
          </p:nvPr>
        </p:nvSpPr>
        <p:spPr/>
        <p:txBody>
          <a:bodyPr/>
          <a:lstStyle/>
          <a:p>
            <a:r>
              <a:rPr lang="en-US" dirty="0"/>
              <a:t>There may be char marks, but no evidence of place, nature, or extent of burns or affect on Likelihood of Failure</a:t>
            </a:r>
          </a:p>
          <a:p>
            <a:r>
              <a:rPr lang="en-US" dirty="0"/>
              <a:t>There may be decay, but there’s no evidence that it would have been EXTERNALLY VISIBLE</a:t>
            </a:r>
          </a:p>
          <a:p>
            <a:r>
              <a:rPr lang="en-US" dirty="0"/>
              <a:t>There may be undermining, but that’s not how the tree failed – no CAUSATION</a:t>
            </a:r>
          </a:p>
          <a:p>
            <a:r>
              <a:rPr lang="en-US" dirty="0"/>
              <a:t>Photos of neighboring trees irrelevant because no evidence that they were in the SAME CONDITION as the failed tree</a:t>
            </a:r>
          </a:p>
        </p:txBody>
      </p:sp>
      <p:sp>
        <p:nvSpPr>
          <p:cNvPr id="4" name="Slide Number Placeholder 3">
            <a:extLst>
              <a:ext uri="{FF2B5EF4-FFF2-40B4-BE49-F238E27FC236}">
                <a16:creationId xmlns:a16="http://schemas.microsoft.com/office/drawing/2014/main" id="{4473DC66-8403-949A-A5E5-A3A6CEA67FC8}"/>
              </a:ext>
            </a:extLst>
          </p:cNvPr>
          <p:cNvSpPr>
            <a:spLocks noGrp="1"/>
          </p:cNvSpPr>
          <p:nvPr>
            <p:ph type="sldNum" sz="quarter" idx="5"/>
          </p:nvPr>
        </p:nvSpPr>
        <p:spPr/>
        <p:txBody>
          <a:bodyPr/>
          <a:lstStyle/>
          <a:p>
            <a:fld id="{CF155452-F542-491B-BA5C-F349F2386F54}" type="slidenum">
              <a:rPr lang="en-US" smtClean="0"/>
              <a:t>4</a:t>
            </a:fld>
            <a:endParaRPr lang="en-US" dirty="0"/>
          </a:p>
        </p:txBody>
      </p:sp>
    </p:spTree>
    <p:extLst>
      <p:ext uri="{BB962C8B-B14F-4D97-AF65-F5344CB8AC3E}">
        <p14:creationId xmlns:p14="http://schemas.microsoft.com/office/powerpoint/2010/main" val="2350976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 decides the case AS A MATTER OF LAW, not FACT</a:t>
            </a:r>
          </a:p>
          <a:p>
            <a:endParaRPr lang="en-US" dirty="0"/>
          </a:p>
        </p:txBody>
      </p:sp>
      <p:sp>
        <p:nvSpPr>
          <p:cNvPr id="4" name="Slide Number Placeholder 3"/>
          <p:cNvSpPr>
            <a:spLocks noGrp="1"/>
          </p:cNvSpPr>
          <p:nvPr>
            <p:ph type="sldNum" sz="quarter" idx="5"/>
          </p:nvPr>
        </p:nvSpPr>
        <p:spPr/>
        <p:txBody>
          <a:bodyPr/>
          <a:lstStyle/>
          <a:p>
            <a:fld id="{13E0121A-B2AA-4825-929E-04A26FE9E765}" type="slidenum">
              <a:rPr lang="en-US" smtClean="0"/>
              <a:t>107</a:t>
            </a:fld>
            <a:endParaRPr lang="en-US"/>
          </a:p>
        </p:txBody>
      </p:sp>
    </p:spTree>
    <p:extLst>
      <p:ext uri="{BB962C8B-B14F-4D97-AF65-F5344CB8AC3E}">
        <p14:creationId xmlns:p14="http://schemas.microsoft.com/office/powerpoint/2010/main" val="1657536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Framework for Level 1 and Level 2 assessments</a:t>
            </a:r>
          </a:p>
        </p:txBody>
      </p:sp>
      <p:sp>
        <p:nvSpPr>
          <p:cNvPr id="4" name="Slide Number Placeholder 3"/>
          <p:cNvSpPr>
            <a:spLocks noGrp="1"/>
          </p:cNvSpPr>
          <p:nvPr>
            <p:ph type="sldNum" sz="quarter" idx="5"/>
          </p:nvPr>
        </p:nvSpPr>
        <p:spPr/>
        <p:txBody>
          <a:bodyPr/>
          <a:lstStyle/>
          <a:p>
            <a:fld id="{CF155452-F542-491B-BA5C-F349F2386F54}" type="slidenum">
              <a:rPr lang="en-US" smtClean="0"/>
              <a:t>108</a:t>
            </a:fld>
            <a:endParaRPr lang="en-US" dirty="0"/>
          </a:p>
        </p:txBody>
      </p:sp>
    </p:spTree>
    <p:extLst>
      <p:ext uri="{BB962C8B-B14F-4D97-AF65-F5344CB8AC3E}">
        <p14:creationId xmlns:p14="http://schemas.microsoft.com/office/powerpoint/2010/main" val="1995807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Framework for Level 1 and Level 2 assessments</a:t>
            </a:r>
          </a:p>
        </p:txBody>
      </p:sp>
      <p:sp>
        <p:nvSpPr>
          <p:cNvPr id="4" name="Slide Number Placeholder 3"/>
          <p:cNvSpPr>
            <a:spLocks noGrp="1"/>
          </p:cNvSpPr>
          <p:nvPr>
            <p:ph type="sldNum" sz="quarter" idx="5"/>
          </p:nvPr>
        </p:nvSpPr>
        <p:spPr/>
        <p:txBody>
          <a:bodyPr/>
          <a:lstStyle/>
          <a:p>
            <a:fld id="{CF155452-F542-491B-BA5C-F349F2386F54}" type="slidenum">
              <a:rPr lang="en-US" smtClean="0"/>
              <a:t>109</a:t>
            </a:fld>
            <a:endParaRPr lang="en-US" dirty="0"/>
          </a:p>
        </p:txBody>
      </p:sp>
    </p:spTree>
    <p:extLst>
      <p:ext uri="{BB962C8B-B14F-4D97-AF65-F5344CB8AC3E}">
        <p14:creationId xmlns:p14="http://schemas.microsoft.com/office/powerpoint/2010/main" val="4013504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Framework for Level 1 and Level 2 assessments</a:t>
            </a:r>
          </a:p>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110</a:t>
            </a:fld>
            <a:endParaRPr lang="en-US" dirty="0"/>
          </a:p>
        </p:txBody>
      </p:sp>
    </p:spTree>
    <p:extLst>
      <p:ext uri="{BB962C8B-B14F-4D97-AF65-F5344CB8AC3E}">
        <p14:creationId xmlns:p14="http://schemas.microsoft.com/office/powerpoint/2010/main" val="901723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Framework for Level 1 and Level 2 assessments</a:t>
            </a:r>
          </a:p>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111</a:t>
            </a:fld>
            <a:endParaRPr lang="en-US" dirty="0"/>
          </a:p>
        </p:txBody>
      </p:sp>
    </p:spTree>
    <p:extLst>
      <p:ext uri="{BB962C8B-B14F-4D97-AF65-F5344CB8AC3E}">
        <p14:creationId xmlns:p14="http://schemas.microsoft.com/office/powerpoint/2010/main" val="1125062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Framework for Level 1 and Level 2 assessments</a:t>
            </a:r>
          </a:p>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112</a:t>
            </a:fld>
            <a:endParaRPr lang="en-US" dirty="0"/>
          </a:p>
        </p:txBody>
      </p:sp>
    </p:spTree>
    <p:extLst>
      <p:ext uri="{BB962C8B-B14F-4D97-AF65-F5344CB8AC3E}">
        <p14:creationId xmlns:p14="http://schemas.microsoft.com/office/powerpoint/2010/main" val="1317192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Dissent</a:t>
            </a:r>
          </a:p>
        </p:txBody>
      </p:sp>
      <p:sp>
        <p:nvSpPr>
          <p:cNvPr id="4" name="Slide Number Placeholder 3"/>
          <p:cNvSpPr>
            <a:spLocks noGrp="1"/>
          </p:cNvSpPr>
          <p:nvPr>
            <p:ph type="sldNum" sz="quarter" idx="5"/>
          </p:nvPr>
        </p:nvSpPr>
        <p:spPr/>
        <p:txBody>
          <a:bodyPr/>
          <a:lstStyle/>
          <a:p>
            <a:fld id="{CF155452-F542-491B-BA5C-F349F2386F54}" type="slidenum">
              <a:rPr lang="en-US" smtClean="0"/>
              <a:t>113</a:t>
            </a:fld>
            <a:endParaRPr lang="en-US" dirty="0"/>
          </a:p>
        </p:txBody>
      </p:sp>
    </p:spTree>
    <p:extLst>
      <p:ext uri="{BB962C8B-B14F-4D97-AF65-F5344CB8AC3E}">
        <p14:creationId xmlns:p14="http://schemas.microsoft.com/office/powerpoint/2010/main" val="726025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Dissent believed that there was SOME evidence that the jury could have relied upon</a:t>
            </a:r>
          </a:p>
        </p:txBody>
      </p:sp>
      <p:sp>
        <p:nvSpPr>
          <p:cNvPr id="4" name="Slide Number Placeholder 3"/>
          <p:cNvSpPr>
            <a:spLocks noGrp="1"/>
          </p:cNvSpPr>
          <p:nvPr>
            <p:ph type="sldNum" sz="quarter" idx="5"/>
          </p:nvPr>
        </p:nvSpPr>
        <p:spPr/>
        <p:txBody>
          <a:bodyPr/>
          <a:lstStyle/>
          <a:p>
            <a:fld id="{CF155452-F542-491B-BA5C-F349F2386F54}" type="slidenum">
              <a:rPr lang="en-US" smtClean="0"/>
              <a:t>114</a:t>
            </a:fld>
            <a:endParaRPr lang="en-US" dirty="0"/>
          </a:p>
        </p:txBody>
      </p:sp>
    </p:spTree>
    <p:extLst>
      <p:ext uri="{BB962C8B-B14F-4D97-AF65-F5344CB8AC3E}">
        <p14:creationId xmlns:p14="http://schemas.microsoft.com/office/powerpoint/2010/main" val="1423849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Dissent believed that there was SOME evidence that the jury could have relied upon</a:t>
            </a:r>
          </a:p>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115</a:t>
            </a:fld>
            <a:endParaRPr lang="en-US" dirty="0"/>
          </a:p>
        </p:txBody>
      </p:sp>
    </p:spTree>
    <p:extLst>
      <p:ext uri="{BB962C8B-B14F-4D97-AF65-F5344CB8AC3E}">
        <p14:creationId xmlns:p14="http://schemas.microsoft.com/office/powerpoint/2010/main" val="1786254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dissent would have allowed the jury’s verdict to stand.</a:t>
            </a:r>
          </a:p>
          <a:p>
            <a:endParaRPr lang="en-US" dirty="0"/>
          </a:p>
        </p:txBody>
      </p:sp>
      <p:sp>
        <p:nvSpPr>
          <p:cNvPr id="4" name="Slide Number Placeholder 3"/>
          <p:cNvSpPr>
            <a:spLocks noGrp="1"/>
          </p:cNvSpPr>
          <p:nvPr>
            <p:ph type="sldNum" sz="quarter" idx="5"/>
          </p:nvPr>
        </p:nvSpPr>
        <p:spPr/>
        <p:txBody>
          <a:bodyPr/>
          <a:lstStyle/>
          <a:p>
            <a:fld id="{13E0121A-B2AA-4825-929E-04A26FE9E765}" type="slidenum">
              <a:rPr lang="en-US" smtClean="0"/>
              <a:t>116</a:t>
            </a:fld>
            <a:endParaRPr lang="en-US"/>
          </a:p>
        </p:txBody>
      </p:sp>
    </p:spTree>
    <p:extLst>
      <p:ext uri="{BB962C8B-B14F-4D97-AF65-F5344CB8AC3E}">
        <p14:creationId xmlns:p14="http://schemas.microsoft.com/office/powerpoint/2010/main" val="3648192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85885-34B7-953C-BF62-FEAAA2CC5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45F7A-2FFB-8215-27B4-F66B072C7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E6C729-47CF-E6E1-9C50-39FD5AD7AC64}"/>
              </a:ext>
            </a:extLst>
          </p:cNvPr>
          <p:cNvSpPr>
            <a:spLocks noGrp="1"/>
          </p:cNvSpPr>
          <p:nvPr>
            <p:ph type="body" idx="1"/>
          </p:nvPr>
        </p:nvSpPr>
        <p:spPr/>
        <p:txBody>
          <a:bodyPr/>
          <a:lstStyle/>
          <a:p>
            <a:r>
              <a:rPr lang="en-US" dirty="0"/>
              <a:t>There may be char marks, but no evidence of place, nature, or extent of burns or affect on Likelihood of Failure</a:t>
            </a:r>
          </a:p>
          <a:p>
            <a:r>
              <a:rPr lang="en-US" dirty="0"/>
              <a:t>There may be decay, but there’s no evidence that it would have been EXTERNALLY VISIBLE</a:t>
            </a:r>
          </a:p>
          <a:p>
            <a:r>
              <a:rPr lang="en-US" dirty="0"/>
              <a:t>There may be undermining, but that’s not how the tree failed – no CAUSATION</a:t>
            </a:r>
          </a:p>
          <a:p>
            <a:r>
              <a:rPr lang="en-US" dirty="0"/>
              <a:t>Photos of neighboring trees irrelevant because no evidence that they were in the SAME CONDITION as the failed tree</a:t>
            </a:r>
          </a:p>
        </p:txBody>
      </p:sp>
      <p:sp>
        <p:nvSpPr>
          <p:cNvPr id="4" name="Slide Number Placeholder 3">
            <a:extLst>
              <a:ext uri="{FF2B5EF4-FFF2-40B4-BE49-F238E27FC236}">
                <a16:creationId xmlns:a16="http://schemas.microsoft.com/office/drawing/2014/main" id="{18D66F4C-8E47-6679-9276-E86F6D5C6819}"/>
              </a:ext>
            </a:extLst>
          </p:cNvPr>
          <p:cNvSpPr>
            <a:spLocks noGrp="1"/>
          </p:cNvSpPr>
          <p:nvPr>
            <p:ph type="sldNum" sz="quarter" idx="5"/>
          </p:nvPr>
        </p:nvSpPr>
        <p:spPr/>
        <p:txBody>
          <a:bodyPr/>
          <a:lstStyle/>
          <a:p>
            <a:fld id="{CF155452-F542-491B-BA5C-F349F2386F54}" type="slidenum">
              <a:rPr lang="en-US" smtClean="0"/>
              <a:t>5</a:t>
            </a:fld>
            <a:endParaRPr lang="en-US" dirty="0"/>
          </a:p>
        </p:txBody>
      </p:sp>
    </p:spTree>
    <p:extLst>
      <p:ext uri="{BB962C8B-B14F-4D97-AF65-F5344CB8AC3E}">
        <p14:creationId xmlns:p14="http://schemas.microsoft.com/office/powerpoint/2010/main" val="3960306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81E15-95B8-D883-0343-8C195041E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C8592-9DEA-D4A9-3EC9-531DADF2B0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59449-B45C-9D0E-C979-E7991457C0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433817-EC1D-26A1-317A-961FE3092698}"/>
              </a:ext>
            </a:extLst>
          </p:cNvPr>
          <p:cNvSpPr>
            <a:spLocks noGrp="1"/>
          </p:cNvSpPr>
          <p:nvPr>
            <p:ph type="sldNum" sz="quarter" idx="10"/>
          </p:nvPr>
        </p:nvSpPr>
        <p:spPr/>
        <p:txBody>
          <a:bodyPr/>
          <a:lstStyle/>
          <a:p>
            <a:fld id="{630FEA5D-6E72-4C91-BDB1-853DC35CC4A4}" type="slidenum">
              <a:rPr lang="en-US" smtClean="0"/>
              <a:t>142</a:t>
            </a:fld>
            <a:endParaRPr lang="en-US"/>
          </a:p>
        </p:txBody>
      </p:sp>
    </p:spTree>
    <p:extLst>
      <p:ext uri="{BB962C8B-B14F-4D97-AF65-F5344CB8AC3E}">
        <p14:creationId xmlns:p14="http://schemas.microsoft.com/office/powerpoint/2010/main" val="1002578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0E0E4-FDA1-6FF4-A95A-558868135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3C4C26-AD5F-05EB-C94D-4C7CA67BF9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617671-262B-B852-52D0-D382F31F96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C95123-6EAD-5545-184E-2B6B9A26A1D2}"/>
              </a:ext>
            </a:extLst>
          </p:cNvPr>
          <p:cNvSpPr>
            <a:spLocks noGrp="1"/>
          </p:cNvSpPr>
          <p:nvPr>
            <p:ph type="sldNum" sz="quarter" idx="10"/>
          </p:nvPr>
        </p:nvSpPr>
        <p:spPr/>
        <p:txBody>
          <a:bodyPr/>
          <a:lstStyle/>
          <a:p>
            <a:fld id="{630FEA5D-6E72-4C91-BDB1-853DC35CC4A4}" type="slidenum">
              <a:rPr lang="en-US" smtClean="0"/>
              <a:t>144</a:t>
            </a:fld>
            <a:endParaRPr lang="en-US"/>
          </a:p>
        </p:txBody>
      </p:sp>
    </p:spTree>
    <p:extLst>
      <p:ext uri="{BB962C8B-B14F-4D97-AF65-F5344CB8AC3E}">
        <p14:creationId xmlns:p14="http://schemas.microsoft.com/office/powerpoint/2010/main" val="4263367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C30B-5F9F-DC88-1BFA-03966E914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D2A14-66F8-EE89-203C-57E56EA9A8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8523B-0D9F-EFCD-187B-B502656E20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BD06FE-B0B4-92C6-B2D7-CFF08B9BF572}"/>
              </a:ext>
            </a:extLst>
          </p:cNvPr>
          <p:cNvSpPr>
            <a:spLocks noGrp="1"/>
          </p:cNvSpPr>
          <p:nvPr>
            <p:ph type="sldNum" sz="quarter" idx="10"/>
          </p:nvPr>
        </p:nvSpPr>
        <p:spPr/>
        <p:txBody>
          <a:bodyPr/>
          <a:lstStyle/>
          <a:p>
            <a:fld id="{630FEA5D-6E72-4C91-BDB1-853DC35CC4A4}" type="slidenum">
              <a:rPr lang="en-US" smtClean="0"/>
              <a:t>146</a:t>
            </a:fld>
            <a:endParaRPr lang="en-US"/>
          </a:p>
        </p:txBody>
      </p:sp>
    </p:spTree>
    <p:extLst>
      <p:ext uri="{BB962C8B-B14F-4D97-AF65-F5344CB8AC3E}">
        <p14:creationId xmlns:p14="http://schemas.microsoft.com/office/powerpoint/2010/main" val="1544687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5BFAA-FE23-272D-5692-8AB3D8312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424905-FF4D-7D4C-8357-76422EC7A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E8BA41-4790-28CF-831C-689DC41140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2AC8F5-A902-7C77-8AA3-53A06434BB9F}"/>
              </a:ext>
            </a:extLst>
          </p:cNvPr>
          <p:cNvSpPr>
            <a:spLocks noGrp="1"/>
          </p:cNvSpPr>
          <p:nvPr>
            <p:ph type="sldNum" sz="quarter" idx="10"/>
          </p:nvPr>
        </p:nvSpPr>
        <p:spPr/>
        <p:txBody>
          <a:bodyPr/>
          <a:lstStyle/>
          <a:p>
            <a:fld id="{630FEA5D-6E72-4C91-BDB1-853DC35CC4A4}" type="slidenum">
              <a:rPr lang="en-US" smtClean="0"/>
              <a:t>150</a:t>
            </a:fld>
            <a:endParaRPr lang="en-US"/>
          </a:p>
        </p:txBody>
      </p:sp>
    </p:spTree>
    <p:extLst>
      <p:ext uri="{BB962C8B-B14F-4D97-AF65-F5344CB8AC3E}">
        <p14:creationId xmlns:p14="http://schemas.microsoft.com/office/powerpoint/2010/main" val="6387641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4E4E6-4501-68E4-AE87-D46971EA5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3F64D-F7A8-9A3F-D206-1058D762CC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2D635-195D-075D-3328-A07C2F438C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43A161-52AC-0E07-0BE0-1A1EC87EDF7F}"/>
              </a:ext>
            </a:extLst>
          </p:cNvPr>
          <p:cNvSpPr>
            <a:spLocks noGrp="1"/>
          </p:cNvSpPr>
          <p:nvPr>
            <p:ph type="sldNum" sz="quarter" idx="10"/>
          </p:nvPr>
        </p:nvSpPr>
        <p:spPr/>
        <p:txBody>
          <a:bodyPr/>
          <a:lstStyle/>
          <a:p>
            <a:fld id="{630FEA5D-6E72-4C91-BDB1-853DC35CC4A4}" type="slidenum">
              <a:rPr lang="en-US" smtClean="0"/>
              <a:t>153</a:t>
            </a:fld>
            <a:endParaRPr lang="en-US"/>
          </a:p>
        </p:txBody>
      </p:sp>
    </p:spTree>
    <p:extLst>
      <p:ext uri="{BB962C8B-B14F-4D97-AF65-F5344CB8AC3E}">
        <p14:creationId xmlns:p14="http://schemas.microsoft.com/office/powerpoint/2010/main" val="24827576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41873-0907-EED5-79BA-87143A43D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8B118-BFD3-5169-A00F-294607D92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95C761-EF04-0C92-1044-648DC85C50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64BB38-2CA8-E811-63D9-31861ADEA9C2}"/>
              </a:ext>
            </a:extLst>
          </p:cNvPr>
          <p:cNvSpPr>
            <a:spLocks noGrp="1"/>
          </p:cNvSpPr>
          <p:nvPr>
            <p:ph type="sldNum" sz="quarter" idx="10"/>
          </p:nvPr>
        </p:nvSpPr>
        <p:spPr/>
        <p:txBody>
          <a:bodyPr/>
          <a:lstStyle/>
          <a:p>
            <a:fld id="{630FEA5D-6E72-4C91-BDB1-853DC35CC4A4}" type="slidenum">
              <a:rPr lang="en-US" smtClean="0"/>
              <a:t>155</a:t>
            </a:fld>
            <a:endParaRPr lang="en-US"/>
          </a:p>
        </p:txBody>
      </p:sp>
    </p:spTree>
    <p:extLst>
      <p:ext uri="{BB962C8B-B14F-4D97-AF65-F5344CB8AC3E}">
        <p14:creationId xmlns:p14="http://schemas.microsoft.com/office/powerpoint/2010/main" val="1218896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1975 Bessemer, AL</a:t>
            </a:r>
          </a:p>
          <a:p>
            <a:r>
              <a:rPr lang="en-US" dirty="0"/>
              <a:t>Utility sent letter to Mr. Ragland of intent to cut trees. Mr. Ragland threatened to shoot anyone who came.</a:t>
            </a:r>
          </a:p>
          <a:p>
            <a:r>
              <a:rPr lang="en-US" dirty="0"/>
              <a:t>Despite attorney demand letters, utility came with sheriff anyway and cut 15 trees on Ragland’s property</a:t>
            </a:r>
          </a:p>
          <a:p>
            <a:r>
              <a:rPr lang="en-US" dirty="0"/>
              <a:t>Mr. Ragland’s forester determined trees “did not pose a concrete threat of injury” to the transmission lines (low risk).</a:t>
            </a:r>
          </a:p>
          <a:p>
            <a:r>
              <a:rPr lang="en-US" dirty="0"/>
              <a:t>Trees would withstand 80-mph winds, but not tornado winds of up to 300 mph.</a:t>
            </a:r>
          </a:p>
          <a:p>
            <a:r>
              <a:rPr lang="en-US" dirty="0"/>
              <a:t>Trees could be affected by pine beetles in the future.</a:t>
            </a:r>
          </a:p>
        </p:txBody>
      </p:sp>
      <p:sp>
        <p:nvSpPr>
          <p:cNvPr id="4" name="Slide Number Placeholder 3"/>
          <p:cNvSpPr>
            <a:spLocks noGrp="1"/>
          </p:cNvSpPr>
          <p:nvPr>
            <p:ph type="sldNum" sz="quarter" idx="5"/>
          </p:nvPr>
        </p:nvSpPr>
        <p:spPr/>
        <p:txBody>
          <a:bodyPr/>
          <a:lstStyle/>
          <a:p>
            <a:fld id="{CF155452-F542-491B-BA5C-F349F2386F54}" type="slidenum">
              <a:rPr lang="en-US" smtClean="0"/>
              <a:t>159</a:t>
            </a:fld>
            <a:endParaRPr lang="en-US"/>
          </a:p>
        </p:txBody>
      </p:sp>
    </p:spTree>
    <p:extLst>
      <p:ext uri="{BB962C8B-B14F-4D97-AF65-F5344CB8AC3E}">
        <p14:creationId xmlns:p14="http://schemas.microsoft.com/office/powerpoint/2010/main" val="1678642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7DA31-623B-77A7-4CD2-715E73269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FFED7-982F-9101-60FE-96BDC427B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B437F-7953-44EF-B938-2B763C8754BA}"/>
              </a:ext>
            </a:extLst>
          </p:cNvPr>
          <p:cNvSpPr>
            <a:spLocks noGrp="1"/>
          </p:cNvSpPr>
          <p:nvPr>
            <p:ph type="body" idx="1"/>
          </p:nvPr>
        </p:nvSpPr>
        <p:spPr/>
        <p:txBody>
          <a:bodyPr/>
          <a:lstStyle/>
          <a:p>
            <a:r>
              <a:rPr lang="en-US" dirty="0"/>
              <a:t>CA Public Utilities Commission</a:t>
            </a:r>
          </a:p>
          <a:p>
            <a:r>
              <a:rPr lang="en-US" dirty="0"/>
              <a:t>2024 Sonoma County, CA</a:t>
            </a:r>
          </a:p>
          <a:p>
            <a:endParaRPr lang="en-US" dirty="0"/>
          </a:p>
          <a:p>
            <a:r>
              <a:rPr lang="en-US" dirty="0"/>
              <a:t>Charles Richardson lived on land that had been in his family for many years off PCH in NorCal.</a:t>
            </a:r>
          </a:p>
          <a:p>
            <a:r>
              <a:rPr lang="en-US" dirty="0"/>
              <a:t>Since 1953, land was burdened by utility easement for local drop. For decades, PG&amp;E pruned trees to 15 radial feet of clearance.</a:t>
            </a:r>
          </a:p>
          <a:p>
            <a:r>
              <a:rPr lang="en-US" dirty="0"/>
              <a:t>February 7, 2024 after a major storm, PG&amp;E cut down 308 trees along the lines that were tall enough to reach the lines.</a:t>
            </a:r>
          </a:p>
          <a:p>
            <a:r>
              <a:rPr lang="en-US" dirty="0"/>
              <a:t>Mr. Richardson sued for trespass. His arborist determined the cut trees were “low risk.” PG&amp;E didn’t contradict this evidence.</a:t>
            </a:r>
          </a:p>
          <a:p>
            <a:endParaRPr lang="en-US" dirty="0"/>
          </a:p>
        </p:txBody>
      </p:sp>
      <p:sp>
        <p:nvSpPr>
          <p:cNvPr id="4" name="Slide Number Placeholder 3">
            <a:extLst>
              <a:ext uri="{FF2B5EF4-FFF2-40B4-BE49-F238E27FC236}">
                <a16:creationId xmlns:a16="http://schemas.microsoft.com/office/drawing/2014/main" id="{06A02B27-BAB2-CBEE-6F9E-30DF29B6A1BD}"/>
              </a:ext>
            </a:extLst>
          </p:cNvPr>
          <p:cNvSpPr>
            <a:spLocks noGrp="1"/>
          </p:cNvSpPr>
          <p:nvPr>
            <p:ph type="sldNum" sz="quarter" idx="5"/>
          </p:nvPr>
        </p:nvSpPr>
        <p:spPr/>
        <p:txBody>
          <a:bodyPr/>
          <a:lstStyle/>
          <a:p>
            <a:fld id="{CF155452-F542-491B-BA5C-F349F2386F54}" type="slidenum">
              <a:rPr lang="en-US" smtClean="0"/>
              <a:t>162</a:t>
            </a:fld>
            <a:endParaRPr lang="en-US"/>
          </a:p>
        </p:txBody>
      </p:sp>
    </p:spTree>
    <p:extLst>
      <p:ext uri="{BB962C8B-B14F-4D97-AF65-F5344CB8AC3E}">
        <p14:creationId xmlns:p14="http://schemas.microsoft.com/office/powerpoint/2010/main" val="36510826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167</a:t>
            </a:fld>
            <a:endParaRPr lang="en-US" dirty="0"/>
          </a:p>
        </p:txBody>
      </p:sp>
    </p:spTree>
    <p:extLst>
      <p:ext uri="{BB962C8B-B14F-4D97-AF65-F5344CB8AC3E}">
        <p14:creationId xmlns:p14="http://schemas.microsoft.com/office/powerpoint/2010/main" val="1838435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55AE1-E878-DE72-B341-C5A8BE387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519AB-7A65-81F7-6B06-74C4FE85BD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FF9AE7-7125-59CB-2E7D-15D9A441F6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4775AF-6776-695A-A468-747FF7AE2970}"/>
              </a:ext>
            </a:extLst>
          </p:cNvPr>
          <p:cNvSpPr>
            <a:spLocks noGrp="1"/>
          </p:cNvSpPr>
          <p:nvPr>
            <p:ph type="sldNum" sz="quarter" idx="10"/>
          </p:nvPr>
        </p:nvSpPr>
        <p:spPr/>
        <p:txBody>
          <a:bodyPr/>
          <a:lstStyle/>
          <a:p>
            <a:fld id="{630FEA5D-6E72-4C91-BDB1-853DC35CC4A4}" type="slidenum">
              <a:rPr lang="en-US" smtClean="0"/>
              <a:t>168</a:t>
            </a:fld>
            <a:endParaRPr lang="en-US"/>
          </a:p>
        </p:txBody>
      </p:sp>
    </p:spTree>
    <p:extLst>
      <p:ext uri="{BB962C8B-B14F-4D97-AF65-F5344CB8AC3E}">
        <p14:creationId xmlns:p14="http://schemas.microsoft.com/office/powerpoint/2010/main" val="1213565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4460D-177D-94FF-893E-19C820EA8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7D797-BE36-784C-1B16-F5F5DC9F2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0A6AD-3C77-393C-B67F-57FD4447922C}"/>
              </a:ext>
            </a:extLst>
          </p:cNvPr>
          <p:cNvSpPr>
            <a:spLocks noGrp="1"/>
          </p:cNvSpPr>
          <p:nvPr>
            <p:ph type="body" idx="1"/>
          </p:nvPr>
        </p:nvSpPr>
        <p:spPr/>
        <p:txBody>
          <a:bodyPr/>
          <a:lstStyle/>
          <a:p>
            <a:r>
              <a:rPr lang="en-US" dirty="0"/>
              <a:t>There may be char marks, but no evidence of place, nature, or extent of burns or affect on Likelihood of Failure</a:t>
            </a:r>
          </a:p>
          <a:p>
            <a:r>
              <a:rPr lang="en-US" dirty="0"/>
              <a:t>There may be decay, but there’s no evidence that it would have been EXTERNALLY VISIBLE</a:t>
            </a:r>
          </a:p>
          <a:p>
            <a:r>
              <a:rPr lang="en-US" dirty="0"/>
              <a:t>There may be undermining, but that’s not how the tree failed – no CAUSATION</a:t>
            </a:r>
          </a:p>
          <a:p>
            <a:r>
              <a:rPr lang="en-US" dirty="0"/>
              <a:t>Photos of neighboring trees irrelevant because no evidence that they were in the SAME CONDITION as the failed tree</a:t>
            </a:r>
          </a:p>
          <a:p>
            <a:endParaRPr lang="en-US" dirty="0"/>
          </a:p>
        </p:txBody>
      </p:sp>
      <p:sp>
        <p:nvSpPr>
          <p:cNvPr id="4" name="Slide Number Placeholder 3">
            <a:extLst>
              <a:ext uri="{FF2B5EF4-FFF2-40B4-BE49-F238E27FC236}">
                <a16:creationId xmlns:a16="http://schemas.microsoft.com/office/drawing/2014/main" id="{B439F12E-2C51-FD89-1C85-B3C02BAAEE0C}"/>
              </a:ext>
            </a:extLst>
          </p:cNvPr>
          <p:cNvSpPr>
            <a:spLocks noGrp="1"/>
          </p:cNvSpPr>
          <p:nvPr>
            <p:ph type="sldNum" sz="quarter" idx="5"/>
          </p:nvPr>
        </p:nvSpPr>
        <p:spPr/>
        <p:txBody>
          <a:bodyPr/>
          <a:lstStyle/>
          <a:p>
            <a:fld id="{CF155452-F542-491B-BA5C-F349F2386F54}" type="slidenum">
              <a:rPr lang="en-US" smtClean="0"/>
              <a:t>6</a:t>
            </a:fld>
            <a:endParaRPr lang="en-US" dirty="0"/>
          </a:p>
        </p:txBody>
      </p:sp>
    </p:spTree>
    <p:extLst>
      <p:ext uri="{BB962C8B-B14F-4D97-AF65-F5344CB8AC3E}">
        <p14:creationId xmlns:p14="http://schemas.microsoft.com/office/powerpoint/2010/main" val="36137661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6B6AE-BBED-4B7B-74CC-BBF219583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0EB48-3D4E-808D-D62F-C18998CE4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BDC841-FABD-4C0A-128F-366EA1CA72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9BE38B-A227-4936-27DA-ED9F8F76901A}"/>
              </a:ext>
            </a:extLst>
          </p:cNvPr>
          <p:cNvSpPr>
            <a:spLocks noGrp="1"/>
          </p:cNvSpPr>
          <p:nvPr>
            <p:ph type="sldNum" sz="quarter" idx="10"/>
          </p:nvPr>
        </p:nvSpPr>
        <p:spPr/>
        <p:txBody>
          <a:bodyPr/>
          <a:lstStyle/>
          <a:p>
            <a:fld id="{630FEA5D-6E72-4C91-BDB1-853DC35CC4A4}" type="slidenum">
              <a:rPr lang="en-US" smtClean="0"/>
              <a:t>170</a:t>
            </a:fld>
            <a:endParaRPr lang="en-US"/>
          </a:p>
        </p:txBody>
      </p:sp>
    </p:spTree>
    <p:extLst>
      <p:ext uri="{BB962C8B-B14F-4D97-AF65-F5344CB8AC3E}">
        <p14:creationId xmlns:p14="http://schemas.microsoft.com/office/powerpoint/2010/main" val="1563189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9CFA8-45DF-8BCC-0634-1E6D5E643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191E58-1BD5-A5F0-C831-A38E934E2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378685-574F-3A23-1655-3E3853DE92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1995 in Grey’s Harbor County</a:t>
            </a:r>
          </a:p>
          <a:p>
            <a:endParaRPr lang="en-US" dirty="0"/>
          </a:p>
          <a:p>
            <a:r>
              <a:rPr lang="en-US" dirty="0"/>
              <a:t>Dawn Lewis and Darold </a:t>
            </a:r>
            <a:r>
              <a:rPr lang="en-US" dirty="0" err="1"/>
              <a:t>Teitzel</a:t>
            </a:r>
            <a:r>
              <a:rPr lang="en-US" dirty="0"/>
              <a:t> expressed concern about safety of </a:t>
            </a:r>
            <a:r>
              <a:rPr lang="en-US" dirty="0" err="1"/>
              <a:t>Krussel’s</a:t>
            </a:r>
            <a:r>
              <a:rPr lang="en-US" dirty="0"/>
              <a:t> trees.</a:t>
            </a:r>
          </a:p>
          <a:p>
            <a:r>
              <a:rPr lang="en-US" dirty="0"/>
              <a:t>Gary Nancy </a:t>
            </a:r>
            <a:r>
              <a:rPr lang="en-US" dirty="0" err="1"/>
              <a:t>Krussel</a:t>
            </a:r>
            <a:r>
              <a:rPr lang="en-US" dirty="0"/>
              <a:t> said they would do something. They didn’t.</a:t>
            </a:r>
          </a:p>
          <a:p>
            <a:endParaRPr lang="en-US" dirty="0"/>
          </a:p>
          <a:p>
            <a:r>
              <a:rPr lang="en-US" dirty="0"/>
              <a:t>December 3, 1995 – windstorm</a:t>
            </a:r>
          </a:p>
        </p:txBody>
      </p:sp>
      <p:sp>
        <p:nvSpPr>
          <p:cNvPr id="4" name="Slide Number Placeholder 3">
            <a:extLst>
              <a:ext uri="{FF2B5EF4-FFF2-40B4-BE49-F238E27FC236}">
                <a16:creationId xmlns:a16="http://schemas.microsoft.com/office/drawing/2014/main" id="{0964A081-395B-2475-EB75-34826423BB8F}"/>
              </a:ext>
            </a:extLst>
          </p:cNvPr>
          <p:cNvSpPr>
            <a:spLocks noGrp="1"/>
          </p:cNvSpPr>
          <p:nvPr>
            <p:ph type="sldNum" sz="quarter" idx="5"/>
          </p:nvPr>
        </p:nvSpPr>
        <p:spPr/>
        <p:txBody>
          <a:bodyPr/>
          <a:lstStyle/>
          <a:p>
            <a:fld id="{CF155452-F542-491B-BA5C-F349F2386F54}" type="slidenum">
              <a:rPr lang="en-US" smtClean="0"/>
              <a:t>173</a:t>
            </a:fld>
            <a:endParaRPr lang="en-US"/>
          </a:p>
        </p:txBody>
      </p:sp>
    </p:spTree>
    <p:extLst>
      <p:ext uri="{BB962C8B-B14F-4D97-AF65-F5344CB8AC3E}">
        <p14:creationId xmlns:p14="http://schemas.microsoft.com/office/powerpoint/2010/main" val="4642418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5C0F-FB11-F565-F282-3A1A13F80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8FFD5-E217-8A85-183B-7C9CFFC2B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F1A7A-0019-8C6F-247F-FA0DF5567D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large healthy hemlock trees fell on the home of Dawn Lewis and Darold </a:t>
            </a:r>
            <a:r>
              <a:rPr lang="en-US" dirty="0" err="1"/>
              <a:t>Teitzel</a:t>
            </a:r>
            <a:endParaRPr lang="en-US" dirty="0"/>
          </a:p>
        </p:txBody>
      </p:sp>
      <p:sp>
        <p:nvSpPr>
          <p:cNvPr id="4" name="Slide Number Placeholder 3">
            <a:extLst>
              <a:ext uri="{FF2B5EF4-FFF2-40B4-BE49-F238E27FC236}">
                <a16:creationId xmlns:a16="http://schemas.microsoft.com/office/drawing/2014/main" id="{A13BF65B-E6ED-BDA8-6C6B-15402751E60B}"/>
              </a:ext>
            </a:extLst>
          </p:cNvPr>
          <p:cNvSpPr>
            <a:spLocks noGrp="1"/>
          </p:cNvSpPr>
          <p:nvPr>
            <p:ph type="sldNum" sz="quarter" idx="5"/>
          </p:nvPr>
        </p:nvSpPr>
        <p:spPr/>
        <p:txBody>
          <a:bodyPr/>
          <a:lstStyle/>
          <a:p>
            <a:fld id="{CF155452-F542-491B-BA5C-F349F2386F54}" type="slidenum">
              <a:rPr lang="en-US" smtClean="0"/>
              <a:t>174</a:t>
            </a:fld>
            <a:endParaRPr lang="en-US"/>
          </a:p>
        </p:txBody>
      </p:sp>
    </p:spTree>
    <p:extLst>
      <p:ext uri="{BB962C8B-B14F-4D97-AF65-F5344CB8AC3E}">
        <p14:creationId xmlns:p14="http://schemas.microsoft.com/office/powerpoint/2010/main" val="33081005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16FB-72F8-5D25-3C57-349EEB537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E01E18-E881-B757-8B61-23388E8DB9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D6C0F8-6723-F3EB-802A-D6BD370D5A0F}"/>
              </a:ext>
            </a:extLst>
          </p:cNvPr>
          <p:cNvSpPr>
            <a:spLocks noGrp="1"/>
          </p:cNvSpPr>
          <p:nvPr>
            <p:ph type="body" idx="1"/>
          </p:nvPr>
        </p:nvSpPr>
        <p:spPr/>
        <p:txBody>
          <a:bodyPr/>
          <a:lstStyle/>
          <a:p>
            <a:r>
              <a:rPr lang="en-US" dirty="0"/>
              <a:t>Then a THIRD tree fell on </a:t>
            </a:r>
            <a:r>
              <a:rPr lang="en-US" dirty="0" err="1"/>
              <a:t>Krussel’s</a:t>
            </a:r>
            <a:r>
              <a:rPr lang="en-US" dirty="0"/>
              <a:t> house</a:t>
            </a:r>
          </a:p>
          <a:p>
            <a:endParaRPr lang="en-US" dirty="0"/>
          </a:p>
          <a:p>
            <a:r>
              <a:rPr lang="en-US" dirty="0" err="1"/>
              <a:t>Krussels</a:t>
            </a:r>
            <a:r>
              <a:rPr lang="en-US" dirty="0"/>
              <a:t> admit:</a:t>
            </a:r>
          </a:p>
          <a:p>
            <a:r>
              <a:rPr lang="en-US" dirty="0"/>
              <a:t>(1) other trees had fallen on his property</a:t>
            </a:r>
          </a:p>
          <a:p>
            <a:r>
              <a:rPr lang="en-US" dirty="0"/>
              <a:t>(2) He would have his mother stay elsewhere during windstorms</a:t>
            </a:r>
          </a:p>
          <a:p>
            <a:endParaRPr lang="en-US" dirty="0"/>
          </a:p>
        </p:txBody>
      </p:sp>
      <p:sp>
        <p:nvSpPr>
          <p:cNvPr id="4" name="Slide Number Placeholder 3">
            <a:extLst>
              <a:ext uri="{FF2B5EF4-FFF2-40B4-BE49-F238E27FC236}">
                <a16:creationId xmlns:a16="http://schemas.microsoft.com/office/drawing/2014/main" id="{1E911A32-26C6-C431-C171-5FCD97EB697A}"/>
              </a:ext>
            </a:extLst>
          </p:cNvPr>
          <p:cNvSpPr>
            <a:spLocks noGrp="1"/>
          </p:cNvSpPr>
          <p:nvPr>
            <p:ph type="sldNum" sz="quarter" idx="5"/>
          </p:nvPr>
        </p:nvSpPr>
        <p:spPr/>
        <p:txBody>
          <a:bodyPr/>
          <a:lstStyle/>
          <a:p>
            <a:fld id="{CF155452-F542-491B-BA5C-F349F2386F54}" type="slidenum">
              <a:rPr lang="en-US" smtClean="0"/>
              <a:t>175</a:t>
            </a:fld>
            <a:endParaRPr lang="en-US"/>
          </a:p>
        </p:txBody>
      </p:sp>
    </p:spTree>
    <p:extLst>
      <p:ext uri="{BB962C8B-B14F-4D97-AF65-F5344CB8AC3E}">
        <p14:creationId xmlns:p14="http://schemas.microsoft.com/office/powerpoint/2010/main" val="30307147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61CBA-29EE-B646-39D0-99C48C19D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0BF15-01F9-6706-1E18-655D4A6AC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5F353C-8CBA-5E0C-BCD0-3BAA80A315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Snohomish County Vacation Home in the forest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1992: upper half of trunk of NATURALLY-OCCURRING tree fell onto DALE’S 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THOMPSON asked for dale to remove the tree</a:t>
            </a:r>
          </a:p>
        </p:txBody>
      </p:sp>
      <p:sp>
        <p:nvSpPr>
          <p:cNvPr id="4" name="Slide Number Placeholder 3">
            <a:extLst>
              <a:ext uri="{FF2B5EF4-FFF2-40B4-BE49-F238E27FC236}">
                <a16:creationId xmlns:a16="http://schemas.microsoft.com/office/drawing/2014/main" id="{C165D9A6-99C8-ED7C-6E37-37D0E616EF64}"/>
              </a:ext>
            </a:extLst>
          </p:cNvPr>
          <p:cNvSpPr>
            <a:spLocks noGrp="1"/>
          </p:cNvSpPr>
          <p:nvPr>
            <p:ph type="sldNum" sz="quarter" idx="5"/>
          </p:nvPr>
        </p:nvSpPr>
        <p:spPr/>
        <p:txBody>
          <a:bodyPr/>
          <a:lstStyle/>
          <a:p>
            <a:fld id="{CF155452-F542-491B-BA5C-F349F2386F54}" type="slidenum">
              <a:rPr lang="en-US" smtClean="0"/>
              <a:t>181</a:t>
            </a:fld>
            <a:endParaRPr lang="en-US"/>
          </a:p>
        </p:txBody>
      </p:sp>
    </p:spTree>
    <p:extLst>
      <p:ext uri="{BB962C8B-B14F-4D97-AF65-F5344CB8AC3E}">
        <p14:creationId xmlns:p14="http://schemas.microsoft.com/office/powerpoint/2010/main" val="1245393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32AA4-BE4C-2F44-949A-38D8E0714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F8BE8-ED49-E45B-BD3A-59F3075DAF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B6702-2852-8AAC-2A6D-15D8BA402D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1992: upper half of trunk fell onto DALE’S 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THOMPSON asked for dale to remove the tree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1994: Thompson’s logger recommended removal of Dale’s tree</a:t>
            </a:r>
          </a:p>
        </p:txBody>
      </p:sp>
      <p:sp>
        <p:nvSpPr>
          <p:cNvPr id="4" name="Slide Number Placeholder 3">
            <a:extLst>
              <a:ext uri="{FF2B5EF4-FFF2-40B4-BE49-F238E27FC236}">
                <a16:creationId xmlns:a16="http://schemas.microsoft.com/office/drawing/2014/main" id="{7B9333C6-9343-7997-A9E4-C96144CBF164}"/>
              </a:ext>
            </a:extLst>
          </p:cNvPr>
          <p:cNvSpPr>
            <a:spLocks noGrp="1"/>
          </p:cNvSpPr>
          <p:nvPr>
            <p:ph type="sldNum" sz="quarter" idx="5"/>
          </p:nvPr>
        </p:nvSpPr>
        <p:spPr/>
        <p:txBody>
          <a:bodyPr/>
          <a:lstStyle/>
          <a:p>
            <a:fld id="{CF155452-F542-491B-BA5C-F349F2386F54}" type="slidenum">
              <a:rPr lang="en-US" smtClean="0"/>
              <a:t>182</a:t>
            </a:fld>
            <a:endParaRPr lang="en-US"/>
          </a:p>
        </p:txBody>
      </p:sp>
    </p:spTree>
    <p:extLst>
      <p:ext uri="{BB962C8B-B14F-4D97-AF65-F5344CB8AC3E}">
        <p14:creationId xmlns:p14="http://schemas.microsoft.com/office/powerpoint/2010/main" val="873740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6C0A9-513E-6942-D655-5FCB44163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B2B5D-9C30-AF6C-9DCC-1E817BB8C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27B424-94AE-B228-7829-326F81F482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Late 1994: tree fell on Thompson’s house</a:t>
            </a:r>
          </a:p>
        </p:txBody>
      </p:sp>
      <p:sp>
        <p:nvSpPr>
          <p:cNvPr id="4" name="Slide Number Placeholder 3">
            <a:extLst>
              <a:ext uri="{FF2B5EF4-FFF2-40B4-BE49-F238E27FC236}">
                <a16:creationId xmlns:a16="http://schemas.microsoft.com/office/drawing/2014/main" id="{8D07E5A2-E9EB-DFC7-08A8-43229BDD497C}"/>
              </a:ext>
            </a:extLst>
          </p:cNvPr>
          <p:cNvSpPr>
            <a:spLocks noGrp="1"/>
          </p:cNvSpPr>
          <p:nvPr>
            <p:ph type="sldNum" sz="quarter" idx="5"/>
          </p:nvPr>
        </p:nvSpPr>
        <p:spPr/>
        <p:txBody>
          <a:bodyPr/>
          <a:lstStyle/>
          <a:p>
            <a:fld id="{CF155452-F542-491B-BA5C-F349F2386F54}" type="slidenum">
              <a:rPr lang="en-US" smtClean="0"/>
              <a:t>183</a:t>
            </a:fld>
            <a:endParaRPr lang="en-US"/>
          </a:p>
        </p:txBody>
      </p:sp>
    </p:spTree>
    <p:extLst>
      <p:ext uri="{BB962C8B-B14F-4D97-AF65-F5344CB8AC3E}">
        <p14:creationId xmlns:p14="http://schemas.microsoft.com/office/powerpoint/2010/main" val="8176608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Refuses to follow Restatement 2</a:t>
            </a:r>
            <a:r>
              <a:rPr lang="en-US" baseline="30000" dirty="0"/>
              <a:t>nd</a:t>
            </a:r>
            <a:r>
              <a:rPr lang="en-US" dirty="0"/>
              <a:t> Torts Section 363</a:t>
            </a:r>
          </a:p>
        </p:txBody>
      </p:sp>
      <p:sp>
        <p:nvSpPr>
          <p:cNvPr id="4" name="Slide Number Placeholder 3"/>
          <p:cNvSpPr>
            <a:spLocks noGrp="1"/>
          </p:cNvSpPr>
          <p:nvPr>
            <p:ph type="sldNum" sz="quarter" idx="5"/>
          </p:nvPr>
        </p:nvSpPr>
        <p:spPr/>
        <p:txBody>
          <a:bodyPr/>
          <a:lstStyle/>
          <a:p>
            <a:fld id="{CF155452-F542-491B-BA5C-F349F2386F54}" type="slidenum">
              <a:rPr lang="en-US" smtClean="0"/>
              <a:t>186</a:t>
            </a:fld>
            <a:endParaRPr lang="en-US" dirty="0"/>
          </a:p>
        </p:txBody>
      </p:sp>
    </p:spTree>
    <p:extLst>
      <p:ext uri="{BB962C8B-B14F-4D97-AF65-F5344CB8AC3E}">
        <p14:creationId xmlns:p14="http://schemas.microsoft.com/office/powerpoint/2010/main" val="24052449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7A589-E6E4-E398-8378-B166FDC12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85F4A-8D19-DEE4-FA98-840BDA6A99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9F9A3B-A73B-A7C9-05B3-A84B4DFC4388}"/>
              </a:ext>
            </a:extLst>
          </p:cNvPr>
          <p:cNvSpPr>
            <a:spLocks noGrp="1"/>
          </p:cNvSpPr>
          <p:nvPr>
            <p:ph type="body" idx="1"/>
          </p:nvPr>
        </p:nvSpPr>
        <p:spPr/>
        <p:txBody>
          <a:bodyPr/>
          <a:lstStyle/>
          <a:p>
            <a:r>
              <a:rPr lang="en-US" dirty="0"/>
              <a:t>July 23, 2014 – Severe windstorm</a:t>
            </a:r>
          </a:p>
          <a:p>
            <a:r>
              <a:rPr lang="en-US" dirty="0"/>
              <a:t>Carlton Evans was driving towards Chattaroy on E. Big Meadows Road</a:t>
            </a:r>
          </a:p>
          <a:p>
            <a:endParaRPr lang="en-US" dirty="0"/>
          </a:p>
        </p:txBody>
      </p:sp>
      <p:sp>
        <p:nvSpPr>
          <p:cNvPr id="4" name="Slide Number Placeholder 3">
            <a:extLst>
              <a:ext uri="{FF2B5EF4-FFF2-40B4-BE49-F238E27FC236}">
                <a16:creationId xmlns:a16="http://schemas.microsoft.com/office/drawing/2014/main" id="{53420ED0-EB0A-985B-9484-0863FC273B96}"/>
              </a:ext>
            </a:extLst>
          </p:cNvPr>
          <p:cNvSpPr>
            <a:spLocks noGrp="1"/>
          </p:cNvSpPr>
          <p:nvPr>
            <p:ph type="sldNum" sz="quarter" idx="5"/>
          </p:nvPr>
        </p:nvSpPr>
        <p:spPr/>
        <p:txBody>
          <a:bodyPr/>
          <a:lstStyle/>
          <a:p>
            <a:fld id="{CF155452-F542-491B-BA5C-F349F2386F54}" type="slidenum">
              <a:rPr lang="en-US" smtClean="0"/>
              <a:t>187</a:t>
            </a:fld>
            <a:endParaRPr lang="en-US"/>
          </a:p>
        </p:txBody>
      </p:sp>
    </p:spTree>
    <p:extLst>
      <p:ext uri="{BB962C8B-B14F-4D97-AF65-F5344CB8AC3E}">
        <p14:creationId xmlns:p14="http://schemas.microsoft.com/office/powerpoint/2010/main" val="31614876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460E4-43FC-FC03-A8D7-31044FAFC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E021C-0239-97F8-3EC7-88D5C6EC6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72ACF-D0DC-DCCB-00C6-9167B6433D48}"/>
              </a:ext>
            </a:extLst>
          </p:cNvPr>
          <p:cNvSpPr>
            <a:spLocks noGrp="1"/>
          </p:cNvSpPr>
          <p:nvPr>
            <p:ph type="body" idx="1"/>
          </p:nvPr>
        </p:nvSpPr>
        <p:spPr/>
        <p:txBody>
          <a:bodyPr/>
          <a:lstStyle/>
          <a:p>
            <a:r>
              <a:rPr lang="en-US" dirty="0"/>
              <a:t>July 23, 2014 – Severe windstorm</a:t>
            </a:r>
          </a:p>
          <a:p>
            <a:r>
              <a:rPr lang="en-US" dirty="0"/>
              <a:t>Carlton Evans was driving towards Chattaroy on E. Big Meadows Road</a:t>
            </a:r>
          </a:p>
          <a:p>
            <a:r>
              <a:rPr lang="en-US" dirty="0"/>
              <a:t>80-90 foot Ponderosa pine fell on his car, impaling him and severing his left hand.</a:t>
            </a:r>
          </a:p>
          <a:p>
            <a:r>
              <a:rPr lang="en-US" dirty="0"/>
              <a:t>He survived.</a:t>
            </a:r>
          </a:p>
          <a:p>
            <a:r>
              <a:rPr lang="en-US" dirty="0"/>
              <a:t>Jury instructions that “no </a:t>
            </a:r>
            <a:r>
              <a:rPr lang="en-US" dirty="0" err="1"/>
              <a:t>liab</a:t>
            </a:r>
            <a:r>
              <a:rPr lang="en-US" dirty="0"/>
              <a:t>. if no reason to know THIS tree would fail” and “act of god”</a:t>
            </a:r>
          </a:p>
        </p:txBody>
      </p:sp>
      <p:sp>
        <p:nvSpPr>
          <p:cNvPr id="4" name="Slide Number Placeholder 3">
            <a:extLst>
              <a:ext uri="{FF2B5EF4-FFF2-40B4-BE49-F238E27FC236}">
                <a16:creationId xmlns:a16="http://schemas.microsoft.com/office/drawing/2014/main" id="{C4EC9D1B-ABE1-32A6-441F-4E9B9CFCBCE0}"/>
              </a:ext>
            </a:extLst>
          </p:cNvPr>
          <p:cNvSpPr>
            <a:spLocks noGrp="1"/>
          </p:cNvSpPr>
          <p:nvPr>
            <p:ph type="sldNum" sz="quarter" idx="5"/>
          </p:nvPr>
        </p:nvSpPr>
        <p:spPr/>
        <p:txBody>
          <a:bodyPr/>
          <a:lstStyle/>
          <a:p>
            <a:fld id="{CF155452-F542-491B-BA5C-F349F2386F54}" type="slidenum">
              <a:rPr lang="en-US" smtClean="0"/>
              <a:t>188</a:t>
            </a:fld>
            <a:endParaRPr lang="en-US"/>
          </a:p>
        </p:txBody>
      </p:sp>
    </p:spTree>
    <p:extLst>
      <p:ext uri="{BB962C8B-B14F-4D97-AF65-F5344CB8AC3E}">
        <p14:creationId xmlns:p14="http://schemas.microsoft.com/office/powerpoint/2010/main" val="2956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4B072-086E-F8AB-CF8E-5FA8FC7E42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B8526E-0C92-CD64-F0A9-D5496D277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3471D-EA5A-FFF7-5175-0ECF5A0FBAB6}"/>
              </a:ext>
            </a:extLst>
          </p:cNvPr>
          <p:cNvSpPr>
            <a:spLocks noGrp="1"/>
          </p:cNvSpPr>
          <p:nvPr>
            <p:ph type="body" idx="1"/>
          </p:nvPr>
        </p:nvSpPr>
        <p:spPr/>
        <p:txBody>
          <a:bodyPr/>
          <a:lstStyle/>
          <a:p>
            <a:r>
              <a:rPr lang="en-US" dirty="0"/>
              <a:t>There may be char marks, but no evidence of place, nature, or extent of burns or affect on Likelihood of Failure</a:t>
            </a:r>
          </a:p>
          <a:p>
            <a:r>
              <a:rPr lang="en-US" dirty="0"/>
              <a:t>There may be decay, but there’s no evidence that it would have been EXTERNALLY VISIBLE</a:t>
            </a:r>
          </a:p>
          <a:p>
            <a:r>
              <a:rPr lang="en-US" dirty="0"/>
              <a:t>There may be undermining, but that’s not how the tree failed – no CAUSATION</a:t>
            </a:r>
          </a:p>
          <a:p>
            <a:r>
              <a:rPr lang="en-US" dirty="0"/>
              <a:t>Photos of neighboring trees irrelevant because no evidence that they were in the SAME CONDITION as the failed tree</a:t>
            </a:r>
          </a:p>
          <a:p>
            <a:endParaRPr lang="en-US" dirty="0"/>
          </a:p>
        </p:txBody>
      </p:sp>
      <p:sp>
        <p:nvSpPr>
          <p:cNvPr id="4" name="Slide Number Placeholder 3">
            <a:extLst>
              <a:ext uri="{FF2B5EF4-FFF2-40B4-BE49-F238E27FC236}">
                <a16:creationId xmlns:a16="http://schemas.microsoft.com/office/drawing/2014/main" id="{A9186211-113E-06EE-9EA4-6F26772B9607}"/>
              </a:ext>
            </a:extLst>
          </p:cNvPr>
          <p:cNvSpPr>
            <a:spLocks noGrp="1"/>
          </p:cNvSpPr>
          <p:nvPr>
            <p:ph type="sldNum" sz="quarter" idx="5"/>
          </p:nvPr>
        </p:nvSpPr>
        <p:spPr/>
        <p:txBody>
          <a:bodyPr/>
          <a:lstStyle/>
          <a:p>
            <a:fld id="{CF155452-F542-491B-BA5C-F349F2386F54}" type="slidenum">
              <a:rPr lang="en-US" smtClean="0"/>
              <a:t>7</a:t>
            </a:fld>
            <a:endParaRPr lang="en-US" dirty="0"/>
          </a:p>
        </p:txBody>
      </p:sp>
    </p:spTree>
    <p:extLst>
      <p:ext uri="{BB962C8B-B14F-4D97-AF65-F5344CB8AC3E}">
        <p14:creationId xmlns:p14="http://schemas.microsoft.com/office/powerpoint/2010/main" val="1590250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8D853-B2ED-2438-1C3C-29D835E28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7DA49-531F-EB67-0566-2BB9CD0E57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FBECE9-2B70-6A52-E7BE-DD323A120BB3}"/>
              </a:ext>
            </a:extLst>
          </p:cNvPr>
          <p:cNvSpPr>
            <a:spLocks noGrp="1"/>
          </p:cNvSpPr>
          <p:nvPr>
            <p:ph type="body" idx="1"/>
          </p:nvPr>
        </p:nvSpPr>
        <p:spPr/>
        <p:txBody>
          <a:bodyPr/>
          <a:lstStyle/>
          <a:p>
            <a:r>
              <a:rPr lang="en-US" dirty="0"/>
              <a:t>There may be char marks, but no evidence of place, nature, or extent of burns or affect on Likelihood of Failure</a:t>
            </a:r>
          </a:p>
          <a:p>
            <a:r>
              <a:rPr lang="en-US" dirty="0"/>
              <a:t>There may be decay, but there’s no evidence that it would have been EXTERNALLY VISIBLE</a:t>
            </a:r>
          </a:p>
          <a:p>
            <a:r>
              <a:rPr lang="en-US" dirty="0"/>
              <a:t>There may be undermining, but that’s not how the tree failed – no CAUSATION</a:t>
            </a:r>
          </a:p>
          <a:p>
            <a:r>
              <a:rPr lang="en-US" dirty="0"/>
              <a:t>Photos of neighboring trees irrelevant because no evidence that they were in the SAME CONDITION as the failed tree</a:t>
            </a:r>
          </a:p>
          <a:p>
            <a:endParaRPr lang="en-US" dirty="0"/>
          </a:p>
        </p:txBody>
      </p:sp>
      <p:sp>
        <p:nvSpPr>
          <p:cNvPr id="4" name="Slide Number Placeholder 3">
            <a:extLst>
              <a:ext uri="{FF2B5EF4-FFF2-40B4-BE49-F238E27FC236}">
                <a16:creationId xmlns:a16="http://schemas.microsoft.com/office/drawing/2014/main" id="{BEE726EC-855B-9BEB-D993-032CD46572C2}"/>
              </a:ext>
            </a:extLst>
          </p:cNvPr>
          <p:cNvSpPr>
            <a:spLocks noGrp="1"/>
          </p:cNvSpPr>
          <p:nvPr>
            <p:ph type="sldNum" sz="quarter" idx="5"/>
          </p:nvPr>
        </p:nvSpPr>
        <p:spPr/>
        <p:txBody>
          <a:bodyPr/>
          <a:lstStyle/>
          <a:p>
            <a:fld id="{CF155452-F542-491B-BA5C-F349F2386F54}" type="slidenum">
              <a:rPr lang="en-US" smtClean="0"/>
              <a:t>8</a:t>
            </a:fld>
            <a:endParaRPr lang="en-US" dirty="0"/>
          </a:p>
        </p:txBody>
      </p:sp>
    </p:spTree>
    <p:extLst>
      <p:ext uri="{BB962C8B-B14F-4D97-AF65-F5344CB8AC3E}">
        <p14:creationId xmlns:p14="http://schemas.microsoft.com/office/powerpoint/2010/main" val="2921631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6D4D9-794D-D407-D595-CC4E89C61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61AD2-D008-1539-EA68-3837A78A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DC14B9-80F6-E0E9-8FFA-B7473B8D77A2}"/>
              </a:ext>
            </a:extLst>
          </p:cNvPr>
          <p:cNvSpPr>
            <a:spLocks noGrp="1"/>
          </p:cNvSpPr>
          <p:nvPr>
            <p:ph type="body" idx="1"/>
          </p:nvPr>
        </p:nvSpPr>
        <p:spPr/>
        <p:txBody>
          <a:bodyPr/>
          <a:lstStyle/>
          <a:p>
            <a:r>
              <a:rPr lang="en-US" dirty="0"/>
              <a:t>There may be char marks, but no evidence of place, nature, or extent of burns or affect on Likelihood of Failure</a:t>
            </a:r>
          </a:p>
          <a:p>
            <a:r>
              <a:rPr lang="en-US" dirty="0"/>
              <a:t>There may be decay, but there’s no evidence that it would have been EXTERNALLY VISIBLE</a:t>
            </a:r>
          </a:p>
          <a:p>
            <a:r>
              <a:rPr lang="en-US" dirty="0"/>
              <a:t>There may be undermining, but that’s not how the tree failed – no CAUSATION</a:t>
            </a:r>
          </a:p>
          <a:p>
            <a:r>
              <a:rPr lang="en-US" dirty="0"/>
              <a:t>Photos of neighboring trees irrelevant because no evidence that they were in the SAME CONDITION as the failed tree</a:t>
            </a:r>
          </a:p>
          <a:p>
            <a:endParaRPr lang="en-US" dirty="0"/>
          </a:p>
        </p:txBody>
      </p:sp>
      <p:sp>
        <p:nvSpPr>
          <p:cNvPr id="4" name="Slide Number Placeholder 3">
            <a:extLst>
              <a:ext uri="{FF2B5EF4-FFF2-40B4-BE49-F238E27FC236}">
                <a16:creationId xmlns:a16="http://schemas.microsoft.com/office/drawing/2014/main" id="{E2C2906C-43DE-CBBD-58CB-F59980453826}"/>
              </a:ext>
            </a:extLst>
          </p:cNvPr>
          <p:cNvSpPr>
            <a:spLocks noGrp="1"/>
          </p:cNvSpPr>
          <p:nvPr>
            <p:ph type="sldNum" sz="quarter" idx="5"/>
          </p:nvPr>
        </p:nvSpPr>
        <p:spPr/>
        <p:txBody>
          <a:bodyPr/>
          <a:lstStyle/>
          <a:p>
            <a:fld id="{CF155452-F542-491B-BA5C-F349F2386F54}" type="slidenum">
              <a:rPr lang="en-US" smtClean="0"/>
              <a:t>9</a:t>
            </a:fld>
            <a:endParaRPr lang="en-US" dirty="0"/>
          </a:p>
        </p:txBody>
      </p:sp>
    </p:spTree>
    <p:extLst>
      <p:ext uri="{BB962C8B-B14F-4D97-AF65-F5344CB8AC3E}">
        <p14:creationId xmlns:p14="http://schemas.microsoft.com/office/powerpoint/2010/main" val="2127232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EF874-92BA-E4EC-9FCB-3A2CCBFB8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4623A-1454-5959-E735-DADE6EA5B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B6B86-4C64-5C0B-8F17-7F77942992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92B77A-2246-41DF-BEAC-AB8BBF3BC285}"/>
              </a:ext>
            </a:extLst>
          </p:cNvPr>
          <p:cNvSpPr>
            <a:spLocks noGrp="1"/>
          </p:cNvSpPr>
          <p:nvPr>
            <p:ph type="sldNum" sz="quarter" idx="10"/>
          </p:nvPr>
        </p:nvSpPr>
        <p:spPr/>
        <p:txBody>
          <a:bodyPr/>
          <a:lstStyle/>
          <a:p>
            <a:fld id="{630FEA5D-6E72-4C91-BDB1-853DC35CC4A4}" type="slidenum">
              <a:rPr lang="en-US" smtClean="0"/>
              <a:t>11</a:t>
            </a:fld>
            <a:endParaRPr lang="en-US"/>
          </a:p>
        </p:txBody>
      </p:sp>
    </p:spTree>
    <p:extLst>
      <p:ext uri="{BB962C8B-B14F-4D97-AF65-F5344CB8AC3E}">
        <p14:creationId xmlns:p14="http://schemas.microsoft.com/office/powerpoint/2010/main" val="3030470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4529540"/>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6871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646782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81243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714777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15996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81865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18479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8255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27643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1518101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1" name="Slide Number Placeholder 5"/>
          <p:cNvSpPr>
            <a:spLocks noGrp="1"/>
          </p:cNvSpPr>
          <p:nvPr>
            <p:ph type="sldNum" sz="quarter" idx="12"/>
          </p:nvPr>
        </p:nvSpPr>
        <p:spPr>
          <a:xfrm>
            <a:off x="531812" y="787782"/>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02545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3" name="Slide Number Placeholder 5"/>
          <p:cNvSpPr>
            <a:spLocks noGrp="1"/>
          </p:cNvSpPr>
          <p:nvPr>
            <p:ph type="sldNum" sz="quarter" idx="12"/>
          </p:nvPr>
        </p:nvSpPr>
        <p:spPr>
          <a:xfrm>
            <a:off x="531812" y="787782"/>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424605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61462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618855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19865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5/14/2026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1983075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2DEB379-6C0D-4AFD-8F55-C8AFE57CCC9D}" type="datetimeFigureOut">
              <a:rPr lang="en-US" smtClean="0"/>
              <a:t>5/14/2026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A4D6C30-F765-48A1-8ACB-68E2233B1CBF}" type="slidenum">
              <a:rPr lang="en-US" smtClean="0"/>
              <a:t>‹#›</a:t>
            </a:fld>
            <a:endParaRPr lang="en-US" dirty="0"/>
          </a:p>
        </p:txBody>
      </p:sp>
    </p:spTree>
    <p:extLst>
      <p:ext uri="{BB962C8B-B14F-4D97-AF65-F5344CB8AC3E}">
        <p14:creationId xmlns:p14="http://schemas.microsoft.com/office/powerpoint/2010/main" val="3415855607"/>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https://openclipart.org/detail/127579/courthouse-symbol" TargetMode="External"/><Relationship Id="rId5" Type="http://schemas.openxmlformats.org/officeDocument/2006/relationships/image" Target="../media/image38.png"/><Relationship Id="rId4" Type="http://schemas.openxmlformats.org/officeDocument/2006/relationships/image" Target="../media/image39.png"/></Relationships>
</file>

<file path=ppt/slides/_rels/slide10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s://openclipart.org/detail/127579/courthouse-symbol" TargetMode="External"/><Relationship Id="rId5" Type="http://schemas.openxmlformats.org/officeDocument/2006/relationships/image" Target="../media/image38.png"/><Relationship Id="rId4" Type="http://schemas.openxmlformats.org/officeDocument/2006/relationships/image" Target="../media/image39.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4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1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8" Type="http://schemas.openxmlformats.org/officeDocument/2006/relationships/image" Target="../media/image72.jpg"/><Relationship Id="rId13" Type="http://schemas.openxmlformats.org/officeDocument/2006/relationships/image" Target="../media/image77.jpg"/><Relationship Id="rId3" Type="http://schemas.openxmlformats.org/officeDocument/2006/relationships/image" Target="../media/image67.jpg"/><Relationship Id="rId7" Type="http://schemas.openxmlformats.org/officeDocument/2006/relationships/image" Target="../media/image71.jpg"/><Relationship Id="rId12" Type="http://schemas.openxmlformats.org/officeDocument/2006/relationships/image" Target="../media/image76.jpg"/><Relationship Id="rId2" Type="http://schemas.openxmlformats.org/officeDocument/2006/relationships/image" Target="../media/image66.jpg"/><Relationship Id="rId1" Type="http://schemas.openxmlformats.org/officeDocument/2006/relationships/slideLayout" Target="../slideLayouts/slideLayout4.xml"/><Relationship Id="rId6" Type="http://schemas.openxmlformats.org/officeDocument/2006/relationships/image" Target="../media/image70.jpg"/><Relationship Id="rId11" Type="http://schemas.openxmlformats.org/officeDocument/2006/relationships/image" Target="../media/image75.jpg"/><Relationship Id="rId5" Type="http://schemas.openxmlformats.org/officeDocument/2006/relationships/image" Target="../media/image69.jpg"/><Relationship Id="rId10" Type="http://schemas.openxmlformats.org/officeDocument/2006/relationships/image" Target="../media/image74.jpg"/><Relationship Id="rId4" Type="http://schemas.openxmlformats.org/officeDocument/2006/relationships/image" Target="../media/image68.jpg"/><Relationship Id="rId9" Type="http://schemas.openxmlformats.org/officeDocument/2006/relationships/image" Target="../media/image73.jpg"/><Relationship Id="rId14" Type="http://schemas.openxmlformats.org/officeDocument/2006/relationships/image" Target="../media/image78.jp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jp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7.png"/><Relationship Id="rId2" Type="http://schemas.openxmlformats.org/officeDocument/2006/relationships/image" Target="../media/image81.jpg"/><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jpg"/><Relationship Id="rId4" Type="http://schemas.openxmlformats.org/officeDocument/2006/relationships/image" Target="../media/image84.jp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2.jpg"/><Relationship Id="rId7" Type="http://schemas.openxmlformats.org/officeDocument/2006/relationships/image" Target="../media/image88.jpg"/><Relationship Id="rId12" Type="http://schemas.openxmlformats.org/officeDocument/2006/relationships/image" Target="../media/image93.jpg"/><Relationship Id="rId2" Type="http://schemas.openxmlformats.org/officeDocument/2006/relationships/image" Target="../media/image81.jpg"/><Relationship Id="rId1" Type="http://schemas.openxmlformats.org/officeDocument/2006/relationships/slideLayout" Target="../slideLayouts/slideLayout4.xml"/><Relationship Id="rId6" Type="http://schemas.openxmlformats.org/officeDocument/2006/relationships/image" Target="../media/image86.png"/><Relationship Id="rId11" Type="http://schemas.openxmlformats.org/officeDocument/2006/relationships/image" Target="../media/image92.jpg"/><Relationship Id="rId5" Type="http://schemas.openxmlformats.org/officeDocument/2006/relationships/image" Target="../media/image85.jpg"/><Relationship Id="rId10" Type="http://schemas.openxmlformats.org/officeDocument/2006/relationships/image" Target="../media/image91.jpg"/><Relationship Id="rId4" Type="http://schemas.openxmlformats.org/officeDocument/2006/relationships/image" Target="../media/image84.jpg"/><Relationship Id="rId9" Type="http://schemas.openxmlformats.org/officeDocument/2006/relationships/image" Target="../media/image90.jp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g"/><Relationship Id="rId3" Type="http://schemas.openxmlformats.org/officeDocument/2006/relationships/image" Target="../media/image19.jpg"/><Relationship Id="rId7" Type="http://schemas.openxmlformats.org/officeDocument/2006/relationships/image" Target="../media/image23.jpg"/><Relationship Id="rId12" Type="http://schemas.openxmlformats.org/officeDocument/2006/relationships/image" Target="../media/image28.jpg"/><Relationship Id="rId17" Type="http://schemas.openxmlformats.org/officeDocument/2006/relationships/image" Target="../media/image33.jpg"/><Relationship Id="rId2" Type="http://schemas.openxmlformats.org/officeDocument/2006/relationships/image" Target="../media/image18.jpg"/><Relationship Id="rId16" Type="http://schemas.openxmlformats.org/officeDocument/2006/relationships/image" Target="../media/image32.jpg"/><Relationship Id="rId1" Type="http://schemas.openxmlformats.org/officeDocument/2006/relationships/slideLayout" Target="../slideLayouts/slideLayout4.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jpg"/><Relationship Id="rId15" Type="http://schemas.openxmlformats.org/officeDocument/2006/relationships/image" Target="../media/image3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 Id="rId14" Type="http://schemas.openxmlformats.org/officeDocument/2006/relationships/image" Target="../media/image30.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9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openclipart.org/detail/127579/courthouse-symbol"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948E-5095-19A6-109D-C57C47C20560}"/>
              </a:ext>
            </a:extLst>
          </p:cNvPr>
          <p:cNvSpPr>
            <a:spLocks noGrp="1"/>
          </p:cNvSpPr>
          <p:nvPr>
            <p:ph type="ctrTitle"/>
          </p:nvPr>
        </p:nvSpPr>
        <p:spPr/>
        <p:txBody>
          <a:bodyPr>
            <a:normAutofit/>
          </a:bodyPr>
          <a:lstStyle/>
          <a:p>
            <a:r>
              <a:rPr lang="en-US" sz="6000" dirty="0">
                <a:solidFill>
                  <a:schemeClr val="accent1">
                    <a:lumMod val="75000"/>
                  </a:schemeClr>
                </a:solidFill>
                <a:latin typeface="Franklin Gothic Heavy" pitchFamily="34" charset="0"/>
              </a:rPr>
              <a:t>Tree Risk Assessment</a:t>
            </a:r>
            <a:br>
              <a:rPr lang="en-US" i="1" dirty="0">
                <a:solidFill>
                  <a:schemeClr val="accent1">
                    <a:lumMod val="75000"/>
                  </a:schemeClr>
                </a:solidFill>
                <a:latin typeface="Franklin Gothic Heavy" pitchFamily="34" charset="0"/>
              </a:rPr>
            </a:br>
            <a:r>
              <a:rPr lang="en-US" sz="4400" dirty="0"/>
              <a:t>Report Writing and Law</a:t>
            </a:r>
            <a:endParaRPr lang="en-US" dirty="0"/>
          </a:p>
        </p:txBody>
      </p:sp>
      <p:sp>
        <p:nvSpPr>
          <p:cNvPr id="3" name="Subtitle 2">
            <a:extLst>
              <a:ext uri="{FF2B5EF4-FFF2-40B4-BE49-F238E27FC236}">
                <a16:creationId xmlns:a16="http://schemas.microsoft.com/office/drawing/2014/main" id="{5BFEEEE6-17D1-98BE-07EF-80F40313C65E}"/>
              </a:ext>
            </a:extLst>
          </p:cNvPr>
          <p:cNvSpPr>
            <a:spLocks noGrp="1"/>
          </p:cNvSpPr>
          <p:nvPr>
            <p:ph type="subTitle" idx="1"/>
          </p:nvPr>
        </p:nvSpPr>
        <p:spPr>
          <a:xfrm>
            <a:off x="2589213" y="4971017"/>
            <a:ext cx="2294760" cy="1126283"/>
          </a:xfrm>
        </p:spPr>
        <p:txBody>
          <a:bodyPr>
            <a:normAutofit lnSpcReduction="10000"/>
          </a:bodyPr>
          <a:lstStyle/>
          <a:p>
            <a:r>
              <a:rPr lang="en-US" dirty="0"/>
              <a:t>James Komen</a:t>
            </a:r>
          </a:p>
          <a:p>
            <a:r>
              <a:rPr lang="en-US" dirty="0"/>
              <a:t>BCMA #WE-9909B</a:t>
            </a:r>
          </a:p>
          <a:p>
            <a:r>
              <a:rPr lang="en-US" dirty="0"/>
              <a:t>RCA #555</a:t>
            </a:r>
          </a:p>
        </p:txBody>
      </p:sp>
      <p:sp>
        <p:nvSpPr>
          <p:cNvPr id="4" name="Subtitle 2">
            <a:extLst>
              <a:ext uri="{FF2B5EF4-FFF2-40B4-BE49-F238E27FC236}">
                <a16:creationId xmlns:a16="http://schemas.microsoft.com/office/drawing/2014/main" id="{4CDCAA75-42DA-482E-2AD3-CEC743077937}"/>
              </a:ext>
            </a:extLst>
          </p:cNvPr>
          <p:cNvSpPr txBox="1">
            <a:spLocks/>
          </p:cNvSpPr>
          <p:nvPr/>
        </p:nvSpPr>
        <p:spPr>
          <a:xfrm>
            <a:off x="7808464" y="4971016"/>
            <a:ext cx="2680241" cy="135448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en-US" dirty="0"/>
              <a:t>Dan Cathcart</a:t>
            </a:r>
          </a:p>
          <a:p>
            <a:r>
              <a:rPr lang="en-US" dirty="0"/>
              <a:t>BCMA #TX-1357BM</a:t>
            </a:r>
          </a:p>
          <a:p>
            <a:r>
              <a:rPr lang="en-US" dirty="0"/>
              <a:t>RCA #766</a:t>
            </a:r>
          </a:p>
        </p:txBody>
      </p:sp>
    </p:spTree>
    <p:extLst>
      <p:ext uri="{BB962C8B-B14F-4D97-AF65-F5344CB8AC3E}">
        <p14:creationId xmlns:p14="http://schemas.microsoft.com/office/powerpoint/2010/main" val="350551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5EFE4-A66E-47E1-8E38-4FBE1BA0C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3DA3CA-8FB1-CA0C-99B3-07C3725A7D69}"/>
              </a:ext>
            </a:extLst>
          </p:cNvPr>
          <p:cNvSpPr>
            <a:spLocks noGrp="1"/>
          </p:cNvSpPr>
          <p:nvPr>
            <p:ph type="title"/>
          </p:nvPr>
        </p:nvSpPr>
        <p:spPr>
          <a:xfrm>
            <a:off x="2743532" y="2663210"/>
            <a:ext cx="7422444" cy="1531579"/>
          </a:xfrm>
        </p:spPr>
        <p:txBody>
          <a:bodyPr>
            <a:normAutofit/>
          </a:bodyPr>
          <a:lstStyle/>
          <a:p>
            <a:pPr algn="ctr"/>
            <a:r>
              <a:rPr lang="en-US" sz="4400" dirty="0">
                <a:solidFill>
                  <a:schemeClr val="accent1">
                    <a:lumMod val="75000"/>
                  </a:schemeClr>
                </a:solidFill>
                <a:effectLst/>
                <a:latin typeface="Franklin Gothic Heavy" pitchFamily="34" charset="0"/>
              </a:rPr>
              <a:t>A300 Standards for</a:t>
            </a:r>
            <a:br>
              <a:rPr lang="en-US" sz="4400" dirty="0">
                <a:solidFill>
                  <a:schemeClr val="accent1">
                    <a:lumMod val="75000"/>
                  </a:schemeClr>
                </a:solidFill>
                <a:effectLst/>
                <a:latin typeface="Franklin Gothic Heavy" pitchFamily="34" charset="0"/>
              </a:rPr>
            </a:br>
            <a:r>
              <a:rPr lang="en-US" sz="4400" dirty="0">
                <a:solidFill>
                  <a:schemeClr val="accent1">
                    <a:lumMod val="75000"/>
                  </a:schemeClr>
                </a:solidFill>
                <a:effectLst/>
                <a:latin typeface="Franklin Gothic Heavy" pitchFamily="34" charset="0"/>
              </a:rPr>
              <a:t>Risk Assessment Reports</a:t>
            </a:r>
          </a:p>
        </p:txBody>
      </p:sp>
    </p:spTree>
    <p:extLst>
      <p:ext uri="{BB962C8B-B14F-4D97-AF65-F5344CB8AC3E}">
        <p14:creationId xmlns:p14="http://schemas.microsoft.com/office/powerpoint/2010/main" val="25634078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883C5-85CC-8DA1-AF84-309CB376E15E}"/>
              </a:ext>
            </a:extLst>
          </p:cNvPr>
          <p:cNvSpPr>
            <a:spLocks noGrp="1"/>
          </p:cNvSpPr>
          <p:nvPr>
            <p:ph sz="half" idx="1"/>
          </p:nvPr>
        </p:nvSpPr>
        <p:spPr>
          <a:xfrm>
            <a:off x="549455" y="3253233"/>
            <a:ext cx="4008673" cy="3416301"/>
          </a:xfrm>
        </p:spPr>
        <p:txBody>
          <a:bodyPr/>
          <a:lstStyle/>
          <a:p>
            <a:pPr>
              <a:buClr>
                <a:srgbClr val="FF0000"/>
              </a:buClr>
              <a:buSzPct val="120000"/>
              <a:buFont typeface="Century Gothic" panose="020B0502020202020204" pitchFamily="34" charset="0"/>
              <a:buChar char="×"/>
            </a:pPr>
            <a:r>
              <a:rPr lang="en-US" strike="sngStrike" dirty="0"/>
              <a:t>Silver maple</a:t>
            </a:r>
          </a:p>
          <a:p>
            <a:pPr>
              <a:buClr>
                <a:srgbClr val="FF0000"/>
              </a:buClr>
              <a:buSzPct val="120000"/>
              <a:buFont typeface="Century Gothic" panose="020B0502020202020204" pitchFamily="34" charset="0"/>
              <a:buChar char="×"/>
            </a:pPr>
            <a:r>
              <a:rPr lang="en-US" strike="sngStrike" dirty="0"/>
              <a:t>35-100 years old</a:t>
            </a:r>
          </a:p>
          <a:p>
            <a:r>
              <a:rPr lang="en-US" dirty="0"/>
              <a:t>Extensive decay</a:t>
            </a:r>
          </a:p>
          <a:p>
            <a:r>
              <a:rPr lang="en-US" dirty="0"/>
              <a:t>Prior branch failures</a:t>
            </a:r>
          </a:p>
          <a:p>
            <a:r>
              <a:rPr lang="en-US" dirty="0"/>
              <a:t>“Swollen knots”/ woundwood</a:t>
            </a:r>
          </a:p>
          <a:p>
            <a:r>
              <a:rPr lang="en-US" dirty="0"/>
              <a:t>“V-crotch”</a:t>
            </a:r>
          </a:p>
          <a:p>
            <a:endParaRPr lang="en-US" dirty="0"/>
          </a:p>
        </p:txBody>
      </p:sp>
      <p:sp>
        <p:nvSpPr>
          <p:cNvPr id="4" name="Content Placeholder 3">
            <a:extLst>
              <a:ext uri="{FF2B5EF4-FFF2-40B4-BE49-F238E27FC236}">
                <a16:creationId xmlns:a16="http://schemas.microsoft.com/office/drawing/2014/main" id="{4A0202F6-12C1-A4DE-E768-A9DECFE676CB}"/>
              </a:ext>
            </a:extLst>
          </p:cNvPr>
          <p:cNvSpPr>
            <a:spLocks noGrp="1"/>
          </p:cNvSpPr>
          <p:nvPr>
            <p:ph sz="half" idx="2"/>
          </p:nvPr>
        </p:nvSpPr>
        <p:spPr>
          <a:xfrm>
            <a:off x="7026882" y="3253233"/>
            <a:ext cx="4825159" cy="3416300"/>
          </a:xfrm>
        </p:spPr>
        <p:txBody>
          <a:bodyPr/>
          <a:lstStyle/>
          <a:p>
            <a:r>
              <a:rPr lang="en-US" dirty="0"/>
              <a:t>59,600 street trees &amp; 153,000 park trees</a:t>
            </a:r>
          </a:p>
          <a:p>
            <a:r>
              <a:rPr lang="en-US" dirty="0"/>
              <a:t>Managed by city forester + 26 field staff</a:t>
            </a:r>
          </a:p>
          <a:p>
            <a:r>
              <a:rPr lang="en-US" dirty="0"/>
              <a:t>Annual windshield inspections</a:t>
            </a:r>
          </a:p>
          <a:p>
            <a:r>
              <a:rPr lang="en-US" dirty="0"/>
              <a:t>No open wounds</a:t>
            </a:r>
          </a:p>
          <a:p>
            <a:r>
              <a:rPr lang="en-US" dirty="0"/>
              <a:t>No conks, cracks, breaks, holes</a:t>
            </a:r>
          </a:p>
          <a:p>
            <a:endParaRPr lang="en-US" dirty="0"/>
          </a:p>
          <a:p>
            <a:endParaRPr lang="en-US" dirty="0"/>
          </a:p>
        </p:txBody>
      </p:sp>
      <p:pic>
        <p:nvPicPr>
          <p:cNvPr id="7" name="Content Placeholder 5">
            <a:extLst>
              <a:ext uri="{FF2B5EF4-FFF2-40B4-BE49-F238E27FC236}">
                <a16:creationId xmlns:a16="http://schemas.microsoft.com/office/drawing/2014/main" id="{07B71310-3697-A333-BEE4-A6102ECEE9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45930" y="2692602"/>
            <a:ext cx="2980952" cy="3238094"/>
          </a:xfrm>
          <a:prstGeom prst="rect">
            <a:avLst/>
          </a:prstGeom>
        </p:spPr>
      </p:pic>
      <p:sp>
        <p:nvSpPr>
          <p:cNvPr id="2" name="TextBox 1">
            <a:extLst>
              <a:ext uri="{FF2B5EF4-FFF2-40B4-BE49-F238E27FC236}">
                <a16:creationId xmlns:a16="http://schemas.microsoft.com/office/drawing/2014/main" id="{61B0A920-A423-388D-3ACD-04F33C488CA7}"/>
              </a:ext>
            </a:extLst>
          </p:cNvPr>
          <p:cNvSpPr txBox="1"/>
          <p:nvPr/>
        </p:nvSpPr>
        <p:spPr>
          <a:xfrm>
            <a:off x="731521" y="2692602"/>
            <a:ext cx="2103119" cy="369332"/>
          </a:xfrm>
          <a:prstGeom prst="rect">
            <a:avLst/>
          </a:prstGeom>
          <a:noFill/>
        </p:spPr>
        <p:txBody>
          <a:bodyPr wrap="square" rtlCol="0">
            <a:spAutoFit/>
          </a:bodyPr>
          <a:lstStyle/>
          <a:p>
            <a:r>
              <a:rPr lang="el-GR" dirty="0"/>
              <a:t>π</a:t>
            </a:r>
            <a:r>
              <a:rPr lang="en-US" dirty="0"/>
              <a:t> Evidence</a:t>
            </a:r>
          </a:p>
        </p:txBody>
      </p:sp>
      <p:sp>
        <p:nvSpPr>
          <p:cNvPr id="8" name="TextBox 7">
            <a:extLst>
              <a:ext uri="{FF2B5EF4-FFF2-40B4-BE49-F238E27FC236}">
                <a16:creationId xmlns:a16="http://schemas.microsoft.com/office/drawing/2014/main" id="{DEDB2A71-B882-383E-3E00-79BC6EBEEB05}"/>
              </a:ext>
            </a:extLst>
          </p:cNvPr>
          <p:cNvSpPr txBox="1"/>
          <p:nvPr/>
        </p:nvSpPr>
        <p:spPr>
          <a:xfrm>
            <a:off x="7113271" y="2692602"/>
            <a:ext cx="2053589" cy="369332"/>
          </a:xfrm>
          <a:prstGeom prst="rect">
            <a:avLst/>
          </a:prstGeom>
          <a:noFill/>
        </p:spPr>
        <p:txBody>
          <a:bodyPr wrap="square" rtlCol="0">
            <a:spAutoFit/>
          </a:bodyPr>
          <a:lstStyle/>
          <a:p>
            <a:r>
              <a:rPr lang="el-GR" b="0" i="0" dirty="0">
                <a:solidFill>
                  <a:srgbClr val="202124"/>
                </a:solidFill>
                <a:effectLst/>
                <a:latin typeface="Google Sans"/>
              </a:rPr>
              <a:t>Δ</a:t>
            </a:r>
            <a:r>
              <a:rPr lang="en-US" b="0" i="0" dirty="0">
                <a:solidFill>
                  <a:srgbClr val="202124"/>
                </a:solidFill>
                <a:effectLst/>
                <a:latin typeface="Google Sans"/>
              </a:rPr>
              <a:t> </a:t>
            </a:r>
            <a:r>
              <a:rPr lang="en-US" dirty="0"/>
              <a:t>Evidence</a:t>
            </a:r>
          </a:p>
        </p:txBody>
      </p:sp>
      <p:sp>
        <p:nvSpPr>
          <p:cNvPr id="11" name="Title 1">
            <a:extLst>
              <a:ext uri="{FF2B5EF4-FFF2-40B4-BE49-F238E27FC236}">
                <a16:creationId xmlns:a16="http://schemas.microsoft.com/office/drawing/2014/main" id="{3A34DBDE-C8A1-62A2-5F43-1258E985C4CF}"/>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17865213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883C5-85CC-8DA1-AF84-309CB376E15E}"/>
              </a:ext>
            </a:extLst>
          </p:cNvPr>
          <p:cNvSpPr>
            <a:spLocks noGrp="1"/>
          </p:cNvSpPr>
          <p:nvPr>
            <p:ph sz="half" idx="1"/>
          </p:nvPr>
        </p:nvSpPr>
        <p:spPr>
          <a:xfrm>
            <a:off x="549455" y="3253233"/>
            <a:ext cx="4008673" cy="3416301"/>
          </a:xfrm>
        </p:spPr>
        <p:txBody>
          <a:bodyPr/>
          <a:lstStyle/>
          <a:p>
            <a:pPr>
              <a:buClr>
                <a:srgbClr val="FF0000"/>
              </a:buClr>
              <a:buSzPct val="120000"/>
              <a:buFont typeface="Century Gothic" panose="020B0502020202020204" pitchFamily="34" charset="0"/>
              <a:buChar char="×"/>
            </a:pPr>
            <a:r>
              <a:rPr lang="en-US" strike="sngStrike" dirty="0"/>
              <a:t>Silver maple</a:t>
            </a:r>
          </a:p>
          <a:p>
            <a:pPr>
              <a:buClr>
                <a:srgbClr val="FF0000"/>
              </a:buClr>
              <a:buSzPct val="120000"/>
              <a:buFont typeface="Century Gothic" panose="020B0502020202020204" pitchFamily="34" charset="0"/>
              <a:buChar char="×"/>
            </a:pPr>
            <a:r>
              <a:rPr lang="en-US" strike="sngStrike" dirty="0"/>
              <a:t>35-100 years old</a:t>
            </a:r>
          </a:p>
          <a:p>
            <a:pPr>
              <a:buClr>
                <a:srgbClr val="FF0000"/>
              </a:buClr>
              <a:buSzPct val="120000"/>
              <a:buFont typeface="Century Gothic" panose="020B0502020202020204" pitchFamily="34" charset="0"/>
              <a:buChar char="×"/>
            </a:pPr>
            <a:r>
              <a:rPr lang="en-US" strike="sngStrike" dirty="0"/>
              <a:t>Extensive decay</a:t>
            </a:r>
          </a:p>
          <a:p>
            <a:r>
              <a:rPr lang="en-US" dirty="0"/>
              <a:t>Prior branch failures</a:t>
            </a:r>
          </a:p>
          <a:p>
            <a:r>
              <a:rPr lang="en-US" dirty="0"/>
              <a:t>“Swollen knots”/ woundwood</a:t>
            </a:r>
          </a:p>
          <a:p>
            <a:r>
              <a:rPr lang="en-US" dirty="0"/>
              <a:t>“V-crotch”</a:t>
            </a:r>
          </a:p>
          <a:p>
            <a:endParaRPr lang="en-US" dirty="0"/>
          </a:p>
        </p:txBody>
      </p:sp>
      <p:sp>
        <p:nvSpPr>
          <p:cNvPr id="4" name="Content Placeholder 3">
            <a:extLst>
              <a:ext uri="{FF2B5EF4-FFF2-40B4-BE49-F238E27FC236}">
                <a16:creationId xmlns:a16="http://schemas.microsoft.com/office/drawing/2014/main" id="{4A0202F6-12C1-A4DE-E768-A9DECFE676CB}"/>
              </a:ext>
            </a:extLst>
          </p:cNvPr>
          <p:cNvSpPr>
            <a:spLocks noGrp="1"/>
          </p:cNvSpPr>
          <p:nvPr>
            <p:ph sz="half" idx="2"/>
          </p:nvPr>
        </p:nvSpPr>
        <p:spPr>
          <a:xfrm>
            <a:off x="7026882" y="3253233"/>
            <a:ext cx="4825159" cy="3416300"/>
          </a:xfrm>
        </p:spPr>
        <p:txBody>
          <a:bodyPr/>
          <a:lstStyle/>
          <a:p>
            <a:r>
              <a:rPr lang="en-US" dirty="0"/>
              <a:t>59,600 street trees &amp; 153,000 park trees</a:t>
            </a:r>
          </a:p>
          <a:p>
            <a:r>
              <a:rPr lang="en-US" dirty="0"/>
              <a:t>Managed by city forester + 26 field staff</a:t>
            </a:r>
          </a:p>
          <a:p>
            <a:r>
              <a:rPr lang="en-US" dirty="0"/>
              <a:t>Annual windshield inspections</a:t>
            </a:r>
          </a:p>
          <a:p>
            <a:r>
              <a:rPr lang="en-US" dirty="0"/>
              <a:t>No open wounds</a:t>
            </a:r>
          </a:p>
          <a:p>
            <a:r>
              <a:rPr lang="en-US" dirty="0"/>
              <a:t>No conks, cracks, breaks, holes</a:t>
            </a:r>
          </a:p>
          <a:p>
            <a:endParaRPr lang="en-US" dirty="0"/>
          </a:p>
          <a:p>
            <a:endParaRPr lang="en-US" dirty="0"/>
          </a:p>
        </p:txBody>
      </p:sp>
      <p:pic>
        <p:nvPicPr>
          <p:cNvPr id="7" name="Content Placeholder 5">
            <a:extLst>
              <a:ext uri="{FF2B5EF4-FFF2-40B4-BE49-F238E27FC236}">
                <a16:creationId xmlns:a16="http://schemas.microsoft.com/office/drawing/2014/main" id="{07B71310-3697-A333-BEE4-A6102ECEE9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45930" y="2692602"/>
            <a:ext cx="2980952" cy="3238094"/>
          </a:xfrm>
          <a:prstGeom prst="rect">
            <a:avLst/>
          </a:prstGeom>
        </p:spPr>
      </p:pic>
      <p:sp>
        <p:nvSpPr>
          <p:cNvPr id="2" name="TextBox 1">
            <a:extLst>
              <a:ext uri="{FF2B5EF4-FFF2-40B4-BE49-F238E27FC236}">
                <a16:creationId xmlns:a16="http://schemas.microsoft.com/office/drawing/2014/main" id="{85F3F1E6-AD05-47BF-6BC7-757D29ECA6CA}"/>
              </a:ext>
            </a:extLst>
          </p:cNvPr>
          <p:cNvSpPr txBox="1"/>
          <p:nvPr/>
        </p:nvSpPr>
        <p:spPr>
          <a:xfrm>
            <a:off x="731521" y="2692602"/>
            <a:ext cx="2103119" cy="369332"/>
          </a:xfrm>
          <a:prstGeom prst="rect">
            <a:avLst/>
          </a:prstGeom>
          <a:noFill/>
        </p:spPr>
        <p:txBody>
          <a:bodyPr wrap="square" rtlCol="0">
            <a:spAutoFit/>
          </a:bodyPr>
          <a:lstStyle/>
          <a:p>
            <a:r>
              <a:rPr lang="el-GR" dirty="0"/>
              <a:t>π</a:t>
            </a:r>
            <a:r>
              <a:rPr lang="en-US" dirty="0"/>
              <a:t> Evidence</a:t>
            </a:r>
          </a:p>
        </p:txBody>
      </p:sp>
      <p:sp>
        <p:nvSpPr>
          <p:cNvPr id="8" name="TextBox 7">
            <a:extLst>
              <a:ext uri="{FF2B5EF4-FFF2-40B4-BE49-F238E27FC236}">
                <a16:creationId xmlns:a16="http://schemas.microsoft.com/office/drawing/2014/main" id="{5AF6ED83-C002-508B-DC4D-9B31C944B98B}"/>
              </a:ext>
            </a:extLst>
          </p:cNvPr>
          <p:cNvSpPr txBox="1"/>
          <p:nvPr/>
        </p:nvSpPr>
        <p:spPr>
          <a:xfrm>
            <a:off x="7113271" y="2692602"/>
            <a:ext cx="2053589" cy="369332"/>
          </a:xfrm>
          <a:prstGeom prst="rect">
            <a:avLst/>
          </a:prstGeom>
          <a:noFill/>
        </p:spPr>
        <p:txBody>
          <a:bodyPr wrap="square" rtlCol="0">
            <a:spAutoFit/>
          </a:bodyPr>
          <a:lstStyle/>
          <a:p>
            <a:r>
              <a:rPr lang="el-GR" b="0" i="0" dirty="0">
                <a:solidFill>
                  <a:srgbClr val="202124"/>
                </a:solidFill>
                <a:effectLst/>
                <a:latin typeface="Google Sans"/>
              </a:rPr>
              <a:t>Δ</a:t>
            </a:r>
            <a:r>
              <a:rPr lang="en-US" b="0" i="0" dirty="0">
                <a:solidFill>
                  <a:srgbClr val="202124"/>
                </a:solidFill>
                <a:effectLst/>
                <a:latin typeface="Google Sans"/>
              </a:rPr>
              <a:t> </a:t>
            </a:r>
            <a:r>
              <a:rPr lang="en-US" dirty="0"/>
              <a:t>Evidence</a:t>
            </a:r>
          </a:p>
        </p:txBody>
      </p:sp>
      <p:sp>
        <p:nvSpPr>
          <p:cNvPr id="11" name="Title 1">
            <a:extLst>
              <a:ext uri="{FF2B5EF4-FFF2-40B4-BE49-F238E27FC236}">
                <a16:creationId xmlns:a16="http://schemas.microsoft.com/office/drawing/2014/main" id="{CE8F79EA-E82B-FA7D-52C3-77C7B42EC4EA}"/>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31105821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883C5-85CC-8DA1-AF84-309CB376E15E}"/>
              </a:ext>
            </a:extLst>
          </p:cNvPr>
          <p:cNvSpPr>
            <a:spLocks noGrp="1"/>
          </p:cNvSpPr>
          <p:nvPr>
            <p:ph sz="half" idx="1"/>
          </p:nvPr>
        </p:nvSpPr>
        <p:spPr>
          <a:xfrm>
            <a:off x="549455" y="3253233"/>
            <a:ext cx="4008673" cy="3416301"/>
          </a:xfrm>
        </p:spPr>
        <p:txBody>
          <a:bodyPr/>
          <a:lstStyle/>
          <a:p>
            <a:pPr>
              <a:buClr>
                <a:srgbClr val="FF0000"/>
              </a:buClr>
              <a:buSzPct val="120000"/>
              <a:buFont typeface="Century Gothic" panose="020B0502020202020204" pitchFamily="34" charset="0"/>
              <a:buChar char="×"/>
            </a:pPr>
            <a:r>
              <a:rPr lang="en-US" strike="sngStrike" dirty="0"/>
              <a:t>Silver maple</a:t>
            </a:r>
          </a:p>
          <a:p>
            <a:pPr>
              <a:buClr>
                <a:srgbClr val="FF0000"/>
              </a:buClr>
              <a:buSzPct val="120000"/>
              <a:buFont typeface="Century Gothic" panose="020B0502020202020204" pitchFamily="34" charset="0"/>
              <a:buChar char="×"/>
            </a:pPr>
            <a:r>
              <a:rPr lang="en-US" strike="sngStrike" dirty="0"/>
              <a:t>35-100 years old</a:t>
            </a:r>
          </a:p>
          <a:p>
            <a:pPr>
              <a:buClr>
                <a:srgbClr val="FF0000"/>
              </a:buClr>
              <a:buSzPct val="120000"/>
              <a:buFont typeface="Century Gothic" panose="020B0502020202020204" pitchFamily="34" charset="0"/>
              <a:buChar char="×"/>
            </a:pPr>
            <a:r>
              <a:rPr lang="en-US" strike="sngStrike" dirty="0"/>
              <a:t>Extensive decay</a:t>
            </a:r>
          </a:p>
          <a:p>
            <a:pPr>
              <a:buClr>
                <a:srgbClr val="FF0000"/>
              </a:buClr>
              <a:buSzPct val="120000"/>
              <a:buFont typeface="Century Gothic" panose="020B0502020202020204" pitchFamily="34" charset="0"/>
              <a:buChar char="×"/>
            </a:pPr>
            <a:r>
              <a:rPr lang="en-US" strike="sngStrike" dirty="0"/>
              <a:t>Prior branch failures</a:t>
            </a:r>
          </a:p>
          <a:p>
            <a:r>
              <a:rPr lang="en-US" dirty="0"/>
              <a:t>“Swollen knots”/ woundwood</a:t>
            </a:r>
          </a:p>
          <a:p>
            <a:r>
              <a:rPr lang="en-US" dirty="0"/>
              <a:t>“V-crotch”</a:t>
            </a:r>
          </a:p>
          <a:p>
            <a:endParaRPr lang="en-US" dirty="0"/>
          </a:p>
        </p:txBody>
      </p:sp>
      <p:sp>
        <p:nvSpPr>
          <p:cNvPr id="4" name="Content Placeholder 3">
            <a:extLst>
              <a:ext uri="{FF2B5EF4-FFF2-40B4-BE49-F238E27FC236}">
                <a16:creationId xmlns:a16="http://schemas.microsoft.com/office/drawing/2014/main" id="{4A0202F6-12C1-A4DE-E768-A9DECFE676CB}"/>
              </a:ext>
            </a:extLst>
          </p:cNvPr>
          <p:cNvSpPr>
            <a:spLocks noGrp="1"/>
          </p:cNvSpPr>
          <p:nvPr>
            <p:ph sz="half" idx="2"/>
          </p:nvPr>
        </p:nvSpPr>
        <p:spPr>
          <a:xfrm>
            <a:off x="7026882" y="3253233"/>
            <a:ext cx="4825159" cy="3416300"/>
          </a:xfrm>
        </p:spPr>
        <p:txBody>
          <a:bodyPr/>
          <a:lstStyle/>
          <a:p>
            <a:r>
              <a:rPr lang="en-US" dirty="0"/>
              <a:t>59,600 street trees &amp; 153,000 park trees</a:t>
            </a:r>
          </a:p>
          <a:p>
            <a:r>
              <a:rPr lang="en-US" dirty="0"/>
              <a:t>Managed by city forester + 26 field staff</a:t>
            </a:r>
          </a:p>
          <a:p>
            <a:r>
              <a:rPr lang="en-US" dirty="0"/>
              <a:t>Annual windshield inspections</a:t>
            </a:r>
          </a:p>
          <a:p>
            <a:r>
              <a:rPr lang="en-US" dirty="0"/>
              <a:t>No open wounds</a:t>
            </a:r>
          </a:p>
          <a:p>
            <a:r>
              <a:rPr lang="en-US" dirty="0"/>
              <a:t>No conks, cracks, breaks, holes</a:t>
            </a:r>
          </a:p>
          <a:p>
            <a:endParaRPr lang="en-US" dirty="0"/>
          </a:p>
          <a:p>
            <a:endParaRPr lang="en-US" dirty="0"/>
          </a:p>
        </p:txBody>
      </p:sp>
      <p:pic>
        <p:nvPicPr>
          <p:cNvPr id="7" name="Content Placeholder 5">
            <a:extLst>
              <a:ext uri="{FF2B5EF4-FFF2-40B4-BE49-F238E27FC236}">
                <a16:creationId xmlns:a16="http://schemas.microsoft.com/office/drawing/2014/main" id="{07B71310-3697-A333-BEE4-A6102ECEE9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45930" y="2692602"/>
            <a:ext cx="2980952" cy="3238094"/>
          </a:xfrm>
          <a:prstGeom prst="rect">
            <a:avLst/>
          </a:prstGeom>
        </p:spPr>
      </p:pic>
      <p:sp>
        <p:nvSpPr>
          <p:cNvPr id="2" name="TextBox 1">
            <a:extLst>
              <a:ext uri="{FF2B5EF4-FFF2-40B4-BE49-F238E27FC236}">
                <a16:creationId xmlns:a16="http://schemas.microsoft.com/office/drawing/2014/main" id="{5BF9C425-C3B8-D5C1-89CB-2369CF711AF2}"/>
              </a:ext>
            </a:extLst>
          </p:cNvPr>
          <p:cNvSpPr txBox="1"/>
          <p:nvPr/>
        </p:nvSpPr>
        <p:spPr>
          <a:xfrm>
            <a:off x="731521" y="2692602"/>
            <a:ext cx="2103119" cy="369332"/>
          </a:xfrm>
          <a:prstGeom prst="rect">
            <a:avLst/>
          </a:prstGeom>
          <a:noFill/>
        </p:spPr>
        <p:txBody>
          <a:bodyPr wrap="square" rtlCol="0">
            <a:spAutoFit/>
          </a:bodyPr>
          <a:lstStyle/>
          <a:p>
            <a:r>
              <a:rPr lang="el-GR" dirty="0"/>
              <a:t>π</a:t>
            </a:r>
            <a:r>
              <a:rPr lang="en-US" dirty="0"/>
              <a:t> Evidence</a:t>
            </a:r>
          </a:p>
        </p:txBody>
      </p:sp>
      <p:sp>
        <p:nvSpPr>
          <p:cNvPr id="8" name="TextBox 7">
            <a:extLst>
              <a:ext uri="{FF2B5EF4-FFF2-40B4-BE49-F238E27FC236}">
                <a16:creationId xmlns:a16="http://schemas.microsoft.com/office/drawing/2014/main" id="{022AFD67-5CFF-6F99-101C-E8EC2C2E101B}"/>
              </a:ext>
            </a:extLst>
          </p:cNvPr>
          <p:cNvSpPr txBox="1"/>
          <p:nvPr/>
        </p:nvSpPr>
        <p:spPr>
          <a:xfrm>
            <a:off x="7113271" y="2692602"/>
            <a:ext cx="2053589" cy="369332"/>
          </a:xfrm>
          <a:prstGeom prst="rect">
            <a:avLst/>
          </a:prstGeom>
          <a:noFill/>
        </p:spPr>
        <p:txBody>
          <a:bodyPr wrap="square" rtlCol="0">
            <a:spAutoFit/>
          </a:bodyPr>
          <a:lstStyle/>
          <a:p>
            <a:r>
              <a:rPr lang="el-GR" b="0" i="0" dirty="0">
                <a:solidFill>
                  <a:srgbClr val="202124"/>
                </a:solidFill>
                <a:effectLst/>
                <a:latin typeface="Google Sans"/>
              </a:rPr>
              <a:t>Δ</a:t>
            </a:r>
            <a:r>
              <a:rPr lang="en-US" b="0" i="0" dirty="0">
                <a:solidFill>
                  <a:srgbClr val="202124"/>
                </a:solidFill>
                <a:effectLst/>
                <a:latin typeface="Google Sans"/>
              </a:rPr>
              <a:t> </a:t>
            </a:r>
            <a:r>
              <a:rPr lang="en-US" dirty="0"/>
              <a:t>Evidence</a:t>
            </a:r>
          </a:p>
        </p:txBody>
      </p:sp>
      <p:sp>
        <p:nvSpPr>
          <p:cNvPr id="11" name="Title 1">
            <a:extLst>
              <a:ext uri="{FF2B5EF4-FFF2-40B4-BE49-F238E27FC236}">
                <a16:creationId xmlns:a16="http://schemas.microsoft.com/office/drawing/2014/main" id="{FE70007F-3129-1F4A-5E4E-EC1BB188877F}"/>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3364412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883C5-85CC-8DA1-AF84-309CB376E15E}"/>
              </a:ext>
            </a:extLst>
          </p:cNvPr>
          <p:cNvSpPr>
            <a:spLocks noGrp="1"/>
          </p:cNvSpPr>
          <p:nvPr>
            <p:ph sz="half" idx="1"/>
          </p:nvPr>
        </p:nvSpPr>
        <p:spPr>
          <a:xfrm>
            <a:off x="549455" y="3253233"/>
            <a:ext cx="4008673" cy="3416301"/>
          </a:xfrm>
        </p:spPr>
        <p:txBody>
          <a:bodyPr/>
          <a:lstStyle/>
          <a:p>
            <a:pPr>
              <a:buClr>
                <a:srgbClr val="FF0000"/>
              </a:buClr>
              <a:buSzPct val="120000"/>
              <a:buFont typeface="Century Gothic" panose="020B0502020202020204" pitchFamily="34" charset="0"/>
              <a:buChar char="×"/>
            </a:pPr>
            <a:r>
              <a:rPr lang="en-US" strike="sngStrike" dirty="0"/>
              <a:t>Silver maple</a:t>
            </a:r>
          </a:p>
          <a:p>
            <a:pPr>
              <a:buClr>
                <a:srgbClr val="FF0000"/>
              </a:buClr>
              <a:buSzPct val="120000"/>
              <a:buFont typeface="Century Gothic" panose="020B0502020202020204" pitchFamily="34" charset="0"/>
              <a:buChar char="×"/>
            </a:pPr>
            <a:r>
              <a:rPr lang="en-US" strike="sngStrike" dirty="0"/>
              <a:t>35-100 years old</a:t>
            </a:r>
          </a:p>
          <a:p>
            <a:pPr>
              <a:buClr>
                <a:srgbClr val="FF0000"/>
              </a:buClr>
              <a:buSzPct val="120000"/>
              <a:buFont typeface="Century Gothic" panose="020B0502020202020204" pitchFamily="34" charset="0"/>
              <a:buChar char="×"/>
            </a:pPr>
            <a:r>
              <a:rPr lang="en-US" strike="sngStrike" dirty="0"/>
              <a:t>Extensive decay</a:t>
            </a:r>
          </a:p>
          <a:p>
            <a:pPr>
              <a:buClr>
                <a:srgbClr val="FF0000"/>
              </a:buClr>
              <a:buSzPct val="120000"/>
              <a:buFont typeface="Century Gothic" panose="020B0502020202020204" pitchFamily="34" charset="0"/>
              <a:buChar char="×"/>
            </a:pPr>
            <a:r>
              <a:rPr lang="en-US" strike="sngStrike" dirty="0"/>
              <a:t>Prior branch failures</a:t>
            </a:r>
          </a:p>
          <a:p>
            <a:pPr>
              <a:buClr>
                <a:srgbClr val="FF0000"/>
              </a:buClr>
              <a:buSzPct val="120000"/>
              <a:buFont typeface="Century Gothic" panose="020B0502020202020204" pitchFamily="34" charset="0"/>
              <a:buChar char="×"/>
            </a:pPr>
            <a:r>
              <a:rPr lang="en-US" strike="sngStrike" dirty="0"/>
              <a:t>“Swollen knots”/ woundwood</a:t>
            </a:r>
          </a:p>
          <a:p>
            <a:r>
              <a:rPr lang="en-US" dirty="0"/>
              <a:t>“V-crotch”</a:t>
            </a:r>
          </a:p>
          <a:p>
            <a:endParaRPr lang="en-US" dirty="0"/>
          </a:p>
        </p:txBody>
      </p:sp>
      <p:sp>
        <p:nvSpPr>
          <p:cNvPr id="4" name="Content Placeholder 3">
            <a:extLst>
              <a:ext uri="{FF2B5EF4-FFF2-40B4-BE49-F238E27FC236}">
                <a16:creationId xmlns:a16="http://schemas.microsoft.com/office/drawing/2014/main" id="{4A0202F6-12C1-A4DE-E768-A9DECFE676CB}"/>
              </a:ext>
            </a:extLst>
          </p:cNvPr>
          <p:cNvSpPr>
            <a:spLocks noGrp="1"/>
          </p:cNvSpPr>
          <p:nvPr>
            <p:ph sz="half" idx="2"/>
          </p:nvPr>
        </p:nvSpPr>
        <p:spPr>
          <a:xfrm>
            <a:off x="7026882" y="3253233"/>
            <a:ext cx="4825159" cy="3416300"/>
          </a:xfrm>
        </p:spPr>
        <p:txBody>
          <a:bodyPr/>
          <a:lstStyle/>
          <a:p>
            <a:r>
              <a:rPr lang="en-US" dirty="0"/>
              <a:t>59,600 street trees &amp; 153,000 park trees</a:t>
            </a:r>
          </a:p>
          <a:p>
            <a:r>
              <a:rPr lang="en-US" dirty="0"/>
              <a:t>Managed by city forester + 26 field staff</a:t>
            </a:r>
          </a:p>
          <a:p>
            <a:r>
              <a:rPr lang="en-US" dirty="0"/>
              <a:t>Annual windshield inspections</a:t>
            </a:r>
          </a:p>
          <a:p>
            <a:r>
              <a:rPr lang="en-US" dirty="0"/>
              <a:t>No open wounds</a:t>
            </a:r>
          </a:p>
          <a:p>
            <a:r>
              <a:rPr lang="en-US" dirty="0"/>
              <a:t>No conks, cracks, breaks, holes</a:t>
            </a:r>
          </a:p>
          <a:p>
            <a:endParaRPr lang="en-US" dirty="0"/>
          </a:p>
          <a:p>
            <a:endParaRPr lang="en-US" dirty="0"/>
          </a:p>
        </p:txBody>
      </p:sp>
      <p:pic>
        <p:nvPicPr>
          <p:cNvPr id="7" name="Content Placeholder 5">
            <a:extLst>
              <a:ext uri="{FF2B5EF4-FFF2-40B4-BE49-F238E27FC236}">
                <a16:creationId xmlns:a16="http://schemas.microsoft.com/office/drawing/2014/main" id="{07B71310-3697-A333-BEE4-A6102ECEE9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45930" y="2692602"/>
            <a:ext cx="2980952" cy="3238094"/>
          </a:xfrm>
          <a:prstGeom prst="rect">
            <a:avLst/>
          </a:prstGeom>
        </p:spPr>
      </p:pic>
      <p:sp>
        <p:nvSpPr>
          <p:cNvPr id="2" name="TextBox 1">
            <a:extLst>
              <a:ext uri="{FF2B5EF4-FFF2-40B4-BE49-F238E27FC236}">
                <a16:creationId xmlns:a16="http://schemas.microsoft.com/office/drawing/2014/main" id="{8CD3D1F5-885C-2C45-C014-8264B6F90873}"/>
              </a:ext>
            </a:extLst>
          </p:cNvPr>
          <p:cNvSpPr txBox="1"/>
          <p:nvPr/>
        </p:nvSpPr>
        <p:spPr>
          <a:xfrm>
            <a:off x="731521" y="2692602"/>
            <a:ext cx="2103119" cy="369332"/>
          </a:xfrm>
          <a:prstGeom prst="rect">
            <a:avLst/>
          </a:prstGeom>
          <a:noFill/>
        </p:spPr>
        <p:txBody>
          <a:bodyPr wrap="square" rtlCol="0">
            <a:spAutoFit/>
          </a:bodyPr>
          <a:lstStyle/>
          <a:p>
            <a:r>
              <a:rPr lang="el-GR" dirty="0"/>
              <a:t>π</a:t>
            </a:r>
            <a:r>
              <a:rPr lang="en-US" dirty="0"/>
              <a:t> Evidence</a:t>
            </a:r>
          </a:p>
        </p:txBody>
      </p:sp>
      <p:sp>
        <p:nvSpPr>
          <p:cNvPr id="8" name="TextBox 7">
            <a:extLst>
              <a:ext uri="{FF2B5EF4-FFF2-40B4-BE49-F238E27FC236}">
                <a16:creationId xmlns:a16="http://schemas.microsoft.com/office/drawing/2014/main" id="{1A71401B-2E28-38D6-1F82-39FB10D79B35}"/>
              </a:ext>
            </a:extLst>
          </p:cNvPr>
          <p:cNvSpPr txBox="1"/>
          <p:nvPr/>
        </p:nvSpPr>
        <p:spPr>
          <a:xfrm>
            <a:off x="7113271" y="2692602"/>
            <a:ext cx="2053589" cy="369332"/>
          </a:xfrm>
          <a:prstGeom prst="rect">
            <a:avLst/>
          </a:prstGeom>
          <a:noFill/>
        </p:spPr>
        <p:txBody>
          <a:bodyPr wrap="square" rtlCol="0">
            <a:spAutoFit/>
          </a:bodyPr>
          <a:lstStyle/>
          <a:p>
            <a:r>
              <a:rPr lang="el-GR" b="0" i="0" dirty="0">
                <a:solidFill>
                  <a:srgbClr val="202124"/>
                </a:solidFill>
                <a:effectLst/>
                <a:latin typeface="Google Sans"/>
              </a:rPr>
              <a:t>Δ</a:t>
            </a:r>
            <a:r>
              <a:rPr lang="en-US" b="0" i="0" dirty="0">
                <a:solidFill>
                  <a:srgbClr val="202124"/>
                </a:solidFill>
                <a:effectLst/>
                <a:latin typeface="Google Sans"/>
              </a:rPr>
              <a:t> </a:t>
            </a:r>
            <a:r>
              <a:rPr lang="en-US" dirty="0"/>
              <a:t>Evidence</a:t>
            </a:r>
          </a:p>
        </p:txBody>
      </p:sp>
      <p:sp>
        <p:nvSpPr>
          <p:cNvPr id="11" name="Title 1">
            <a:extLst>
              <a:ext uri="{FF2B5EF4-FFF2-40B4-BE49-F238E27FC236}">
                <a16:creationId xmlns:a16="http://schemas.microsoft.com/office/drawing/2014/main" id="{4D9E6BCD-14A1-E0DE-8E9D-DA8CFAE5051D}"/>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21513926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883C5-85CC-8DA1-AF84-309CB376E15E}"/>
              </a:ext>
            </a:extLst>
          </p:cNvPr>
          <p:cNvSpPr>
            <a:spLocks noGrp="1"/>
          </p:cNvSpPr>
          <p:nvPr>
            <p:ph sz="half" idx="1"/>
          </p:nvPr>
        </p:nvSpPr>
        <p:spPr>
          <a:xfrm>
            <a:off x="549455" y="3253233"/>
            <a:ext cx="4008673" cy="3416301"/>
          </a:xfrm>
        </p:spPr>
        <p:txBody>
          <a:bodyPr/>
          <a:lstStyle/>
          <a:p>
            <a:pPr>
              <a:buClr>
                <a:srgbClr val="FF0000"/>
              </a:buClr>
              <a:buSzPct val="120000"/>
              <a:buFont typeface="Century Gothic" panose="020B0502020202020204" pitchFamily="34" charset="0"/>
              <a:buChar char="×"/>
            </a:pPr>
            <a:r>
              <a:rPr lang="en-US" strike="sngStrike" dirty="0"/>
              <a:t>Silver maple</a:t>
            </a:r>
          </a:p>
          <a:p>
            <a:pPr>
              <a:buClr>
                <a:srgbClr val="FF0000"/>
              </a:buClr>
              <a:buSzPct val="120000"/>
              <a:buFont typeface="Century Gothic" panose="020B0502020202020204" pitchFamily="34" charset="0"/>
              <a:buChar char="×"/>
            </a:pPr>
            <a:r>
              <a:rPr lang="en-US" strike="sngStrike" dirty="0"/>
              <a:t>35-100 years old</a:t>
            </a:r>
          </a:p>
          <a:p>
            <a:pPr>
              <a:buClr>
                <a:srgbClr val="FF0000"/>
              </a:buClr>
              <a:buSzPct val="120000"/>
              <a:buFont typeface="Century Gothic" panose="020B0502020202020204" pitchFamily="34" charset="0"/>
              <a:buChar char="×"/>
            </a:pPr>
            <a:r>
              <a:rPr lang="en-US" strike="sngStrike" dirty="0"/>
              <a:t>Extensive decay</a:t>
            </a:r>
          </a:p>
          <a:p>
            <a:pPr>
              <a:buClr>
                <a:srgbClr val="FF0000"/>
              </a:buClr>
              <a:buSzPct val="120000"/>
              <a:buFont typeface="Century Gothic" panose="020B0502020202020204" pitchFamily="34" charset="0"/>
              <a:buChar char="×"/>
            </a:pPr>
            <a:r>
              <a:rPr lang="en-US" strike="sngStrike" dirty="0"/>
              <a:t>Prior branch failures</a:t>
            </a:r>
          </a:p>
          <a:p>
            <a:pPr>
              <a:buClr>
                <a:srgbClr val="FF0000"/>
              </a:buClr>
              <a:buSzPct val="120000"/>
              <a:buFont typeface="Century Gothic" panose="020B0502020202020204" pitchFamily="34" charset="0"/>
              <a:buChar char="×"/>
            </a:pPr>
            <a:r>
              <a:rPr lang="en-US" strike="sngStrike" dirty="0"/>
              <a:t>“Swollen knots”/ woundwood</a:t>
            </a:r>
          </a:p>
          <a:p>
            <a:pPr>
              <a:buClr>
                <a:srgbClr val="FF0000"/>
              </a:buClr>
              <a:buSzPct val="120000"/>
              <a:buFont typeface="Century Gothic" panose="020B0502020202020204" pitchFamily="34" charset="0"/>
              <a:buChar char="×"/>
            </a:pPr>
            <a:r>
              <a:rPr lang="en-US" strike="sngStrike" dirty="0"/>
              <a:t>“V-crotch”</a:t>
            </a:r>
          </a:p>
          <a:p>
            <a:endParaRPr lang="en-US" dirty="0"/>
          </a:p>
        </p:txBody>
      </p:sp>
      <p:sp>
        <p:nvSpPr>
          <p:cNvPr id="4" name="Content Placeholder 3">
            <a:extLst>
              <a:ext uri="{FF2B5EF4-FFF2-40B4-BE49-F238E27FC236}">
                <a16:creationId xmlns:a16="http://schemas.microsoft.com/office/drawing/2014/main" id="{4A0202F6-12C1-A4DE-E768-A9DECFE676CB}"/>
              </a:ext>
            </a:extLst>
          </p:cNvPr>
          <p:cNvSpPr>
            <a:spLocks noGrp="1"/>
          </p:cNvSpPr>
          <p:nvPr>
            <p:ph sz="half" idx="2"/>
          </p:nvPr>
        </p:nvSpPr>
        <p:spPr>
          <a:xfrm>
            <a:off x="7026882" y="3253233"/>
            <a:ext cx="4825159" cy="3416300"/>
          </a:xfrm>
        </p:spPr>
        <p:txBody>
          <a:bodyPr/>
          <a:lstStyle/>
          <a:p>
            <a:r>
              <a:rPr lang="en-US" dirty="0"/>
              <a:t>59,600 street trees &amp; 153,000 park trees</a:t>
            </a:r>
          </a:p>
          <a:p>
            <a:r>
              <a:rPr lang="en-US" dirty="0"/>
              <a:t>Managed by city forester + 26 field staff</a:t>
            </a:r>
          </a:p>
          <a:p>
            <a:r>
              <a:rPr lang="en-US" dirty="0"/>
              <a:t>Annual windshield inspections</a:t>
            </a:r>
          </a:p>
          <a:p>
            <a:r>
              <a:rPr lang="en-US" dirty="0"/>
              <a:t>No open wounds</a:t>
            </a:r>
          </a:p>
          <a:p>
            <a:r>
              <a:rPr lang="en-US" dirty="0"/>
              <a:t>No conks, cracks, breaks, holes</a:t>
            </a:r>
          </a:p>
          <a:p>
            <a:endParaRPr lang="en-US" dirty="0"/>
          </a:p>
          <a:p>
            <a:endParaRPr lang="en-US" dirty="0"/>
          </a:p>
        </p:txBody>
      </p:sp>
      <p:pic>
        <p:nvPicPr>
          <p:cNvPr id="7" name="Content Placeholder 5">
            <a:extLst>
              <a:ext uri="{FF2B5EF4-FFF2-40B4-BE49-F238E27FC236}">
                <a16:creationId xmlns:a16="http://schemas.microsoft.com/office/drawing/2014/main" id="{07B71310-3697-A333-BEE4-A6102ECEE9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45930" y="2692602"/>
            <a:ext cx="2980952" cy="3238094"/>
          </a:xfrm>
          <a:prstGeom prst="rect">
            <a:avLst/>
          </a:prstGeom>
        </p:spPr>
      </p:pic>
      <p:sp>
        <p:nvSpPr>
          <p:cNvPr id="2" name="TextBox 1">
            <a:extLst>
              <a:ext uri="{FF2B5EF4-FFF2-40B4-BE49-F238E27FC236}">
                <a16:creationId xmlns:a16="http://schemas.microsoft.com/office/drawing/2014/main" id="{0F9D63E7-87BD-D93D-1289-7B2B291F7AFB}"/>
              </a:ext>
            </a:extLst>
          </p:cNvPr>
          <p:cNvSpPr txBox="1"/>
          <p:nvPr/>
        </p:nvSpPr>
        <p:spPr>
          <a:xfrm>
            <a:off x="731521" y="2692602"/>
            <a:ext cx="2103119" cy="369332"/>
          </a:xfrm>
          <a:prstGeom prst="rect">
            <a:avLst/>
          </a:prstGeom>
          <a:noFill/>
        </p:spPr>
        <p:txBody>
          <a:bodyPr wrap="square" rtlCol="0">
            <a:spAutoFit/>
          </a:bodyPr>
          <a:lstStyle/>
          <a:p>
            <a:r>
              <a:rPr lang="el-GR" dirty="0"/>
              <a:t>π</a:t>
            </a:r>
            <a:r>
              <a:rPr lang="en-US" dirty="0"/>
              <a:t> Evidence</a:t>
            </a:r>
          </a:p>
        </p:txBody>
      </p:sp>
      <p:sp>
        <p:nvSpPr>
          <p:cNvPr id="8" name="TextBox 7">
            <a:extLst>
              <a:ext uri="{FF2B5EF4-FFF2-40B4-BE49-F238E27FC236}">
                <a16:creationId xmlns:a16="http://schemas.microsoft.com/office/drawing/2014/main" id="{BB1E25B1-1F94-3D13-7A21-C0B9F12BDE1A}"/>
              </a:ext>
            </a:extLst>
          </p:cNvPr>
          <p:cNvSpPr txBox="1"/>
          <p:nvPr/>
        </p:nvSpPr>
        <p:spPr>
          <a:xfrm>
            <a:off x="7113271" y="2692602"/>
            <a:ext cx="2053589" cy="369332"/>
          </a:xfrm>
          <a:prstGeom prst="rect">
            <a:avLst/>
          </a:prstGeom>
          <a:noFill/>
        </p:spPr>
        <p:txBody>
          <a:bodyPr wrap="square" rtlCol="0">
            <a:spAutoFit/>
          </a:bodyPr>
          <a:lstStyle/>
          <a:p>
            <a:r>
              <a:rPr lang="el-GR" b="0" i="0" dirty="0">
                <a:solidFill>
                  <a:srgbClr val="202124"/>
                </a:solidFill>
                <a:effectLst/>
                <a:latin typeface="Google Sans"/>
              </a:rPr>
              <a:t>Δ</a:t>
            </a:r>
            <a:r>
              <a:rPr lang="en-US" b="0" i="0" dirty="0">
                <a:solidFill>
                  <a:srgbClr val="202124"/>
                </a:solidFill>
                <a:effectLst/>
                <a:latin typeface="Google Sans"/>
              </a:rPr>
              <a:t> </a:t>
            </a:r>
            <a:r>
              <a:rPr lang="en-US" dirty="0"/>
              <a:t>Evidence</a:t>
            </a:r>
          </a:p>
        </p:txBody>
      </p:sp>
      <p:sp>
        <p:nvSpPr>
          <p:cNvPr id="11" name="Title 1">
            <a:extLst>
              <a:ext uri="{FF2B5EF4-FFF2-40B4-BE49-F238E27FC236}">
                <a16:creationId xmlns:a16="http://schemas.microsoft.com/office/drawing/2014/main" id="{09589A6F-1821-32DC-676D-C3FE22A4653C}"/>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3163642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B7BA79-D35A-3F28-51EE-821DA4E10807}"/>
              </a:ext>
            </a:extLst>
          </p:cNvPr>
          <p:cNvSpPr>
            <a:spLocks noGrp="1"/>
          </p:cNvSpPr>
          <p:nvPr>
            <p:ph idx="1"/>
          </p:nvPr>
        </p:nvSpPr>
        <p:spPr>
          <a:xfrm>
            <a:off x="948475" y="2569210"/>
            <a:ext cx="10515815" cy="3785870"/>
          </a:xfrm>
        </p:spPr>
        <p:txBody>
          <a:bodyPr>
            <a:normAutofit/>
          </a:bodyPr>
          <a:lstStyle/>
          <a:p>
            <a:r>
              <a:rPr lang="en-US" sz="2800" dirty="0"/>
              <a:t>“…no testimony…that a reasonable investigation would have revealed the extent of the decay”</a:t>
            </a:r>
          </a:p>
          <a:p>
            <a:r>
              <a:rPr lang="en-US" sz="2800" dirty="0"/>
              <a:t>“[no evidence that] indicators of decay…were readily visible from an onstreet inspection.”</a:t>
            </a:r>
          </a:p>
          <a:p>
            <a:r>
              <a:rPr lang="en-US" sz="2800" dirty="0"/>
              <a:t>“…external symptoms did not reveal the extent of decay”</a:t>
            </a:r>
          </a:p>
          <a:p>
            <a:r>
              <a:rPr lang="en-US" sz="2800" dirty="0"/>
              <a:t>“…a careful examination would not indicate the extent of the decay”</a:t>
            </a:r>
          </a:p>
        </p:txBody>
      </p:sp>
      <p:sp>
        <p:nvSpPr>
          <p:cNvPr id="7" name="Title 1">
            <a:extLst>
              <a:ext uri="{FF2B5EF4-FFF2-40B4-BE49-F238E27FC236}">
                <a16:creationId xmlns:a16="http://schemas.microsoft.com/office/drawing/2014/main" id="{C3E3F046-FC75-3B58-87F5-A911C4B245E1}"/>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14769701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a:extLst>
              <a:ext uri="{FF2B5EF4-FFF2-40B4-BE49-F238E27FC236}">
                <a16:creationId xmlns:a16="http://schemas.microsoft.com/office/drawing/2014/main" id="{1AD5F08E-6585-AD59-3682-4794B9427F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16761" y="2418803"/>
            <a:ext cx="2244971" cy="2341560"/>
          </a:xfrm>
          <a:prstGeom prst="rect">
            <a:avLst/>
          </a:prstGeom>
        </p:spPr>
      </p:pic>
      <p:pic>
        <p:nvPicPr>
          <p:cNvPr id="9" name="Content Placeholder 5">
            <a:extLst>
              <a:ext uri="{FF2B5EF4-FFF2-40B4-BE49-F238E27FC236}">
                <a16:creationId xmlns:a16="http://schemas.microsoft.com/office/drawing/2014/main" id="{467C6B31-203C-C249-43EF-A3224C5ED2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39006" y="2964747"/>
            <a:ext cx="2181143" cy="2501696"/>
          </a:xfrm>
          <a:prstGeom prst="rect">
            <a:avLst/>
          </a:prstGeom>
        </p:spPr>
      </p:pic>
      <p:pic>
        <p:nvPicPr>
          <p:cNvPr id="10" name="Picture 9">
            <a:extLst>
              <a:ext uri="{FF2B5EF4-FFF2-40B4-BE49-F238E27FC236}">
                <a16:creationId xmlns:a16="http://schemas.microsoft.com/office/drawing/2014/main" id="{F8E72EE4-FDDB-7335-0AD0-C76915A89508}"/>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6869" t="5168" r="16518" b="36890"/>
          <a:stretch/>
        </p:blipFill>
        <p:spPr>
          <a:xfrm>
            <a:off x="6784622" y="4760364"/>
            <a:ext cx="1760068" cy="1882538"/>
          </a:xfrm>
          <a:prstGeom prst="rect">
            <a:avLst/>
          </a:prstGeom>
        </p:spPr>
      </p:pic>
      <p:sp>
        <p:nvSpPr>
          <p:cNvPr id="7" name="Title 1">
            <a:extLst>
              <a:ext uri="{FF2B5EF4-FFF2-40B4-BE49-F238E27FC236}">
                <a16:creationId xmlns:a16="http://schemas.microsoft.com/office/drawing/2014/main" id="{43CAB2D3-CD88-5A25-7D91-31B940277229}"/>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12655384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a:extLst>
              <a:ext uri="{FF2B5EF4-FFF2-40B4-BE49-F238E27FC236}">
                <a16:creationId xmlns:a16="http://schemas.microsoft.com/office/drawing/2014/main" id="{1AD5F08E-6585-AD59-3682-4794B9427F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16761" y="2418803"/>
            <a:ext cx="2244971" cy="2341561"/>
          </a:xfrm>
          <a:prstGeom prst="rect">
            <a:avLst/>
          </a:prstGeom>
        </p:spPr>
      </p:pic>
      <p:cxnSp>
        <p:nvCxnSpPr>
          <p:cNvPr id="8" name="Straight Arrow Connector 7">
            <a:extLst>
              <a:ext uri="{FF2B5EF4-FFF2-40B4-BE49-F238E27FC236}">
                <a16:creationId xmlns:a16="http://schemas.microsoft.com/office/drawing/2014/main" id="{54A28278-36B4-3F1C-67F0-DAFC7A59440B}"/>
              </a:ext>
            </a:extLst>
          </p:cNvPr>
          <p:cNvCxnSpPr>
            <a:cxnSpLocks/>
          </p:cNvCxnSpPr>
          <p:nvPr/>
        </p:nvCxnSpPr>
        <p:spPr>
          <a:xfrm>
            <a:off x="4539176" y="4914900"/>
            <a:ext cx="1941634" cy="7772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Content Placeholder 5">
            <a:extLst>
              <a:ext uri="{FF2B5EF4-FFF2-40B4-BE49-F238E27FC236}">
                <a16:creationId xmlns:a16="http://schemas.microsoft.com/office/drawing/2014/main" id="{467C6B31-203C-C249-43EF-A3224C5ED2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39006" y="2964747"/>
            <a:ext cx="2181143" cy="2501696"/>
          </a:xfrm>
          <a:prstGeom prst="rect">
            <a:avLst/>
          </a:prstGeom>
        </p:spPr>
      </p:pic>
      <p:pic>
        <p:nvPicPr>
          <p:cNvPr id="10" name="Picture 9">
            <a:extLst>
              <a:ext uri="{FF2B5EF4-FFF2-40B4-BE49-F238E27FC236}">
                <a16:creationId xmlns:a16="http://schemas.microsoft.com/office/drawing/2014/main" id="{F8E72EE4-FDDB-7335-0AD0-C76915A89508}"/>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6869" t="5168" r="16518" b="36890"/>
          <a:stretch/>
        </p:blipFill>
        <p:spPr>
          <a:xfrm>
            <a:off x="6784622" y="4760364"/>
            <a:ext cx="1760068" cy="1882538"/>
          </a:xfrm>
          <a:prstGeom prst="rect">
            <a:avLst/>
          </a:prstGeom>
        </p:spPr>
      </p:pic>
      <p:cxnSp>
        <p:nvCxnSpPr>
          <p:cNvPr id="11" name="Straight Connector 10">
            <a:extLst>
              <a:ext uri="{FF2B5EF4-FFF2-40B4-BE49-F238E27FC236}">
                <a16:creationId xmlns:a16="http://schemas.microsoft.com/office/drawing/2014/main" id="{4CE290B6-72C1-7A9C-82C3-449569EE6A06}"/>
              </a:ext>
            </a:extLst>
          </p:cNvPr>
          <p:cNvCxnSpPr>
            <a:cxnSpLocks/>
          </p:cNvCxnSpPr>
          <p:nvPr/>
        </p:nvCxnSpPr>
        <p:spPr>
          <a:xfrm>
            <a:off x="4926330" y="2777490"/>
            <a:ext cx="2511877" cy="2032551"/>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F49EB82-5D3A-2090-32AD-4F260F198F7C}"/>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12067409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2E1BF8-E363-A719-E75C-A80CD1F627E5}"/>
              </a:ext>
            </a:extLst>
          </p:cNvPr>
          <p:cNvSpPr>
            <a:spLocks noGrp="1"/>
          </p:cNvSpPr>
          <p:nvPr>
            <p:ph sz="half" idx="2"/>
          </p:nvPr>
        </p:nvSpPr>
        <p:spPr>
          <a:xfrm>
            <a:off x="1154954" y="3179762"/>
            <a:ext cx="6697456" cy="2840039"/>
          </a:xfrm>
        </p:spPr>
        <p:txBody>
          <a:bodyPr>
            <a:normAutofit/>
          </a:bodyPr>
          <a:lstStyle/>
          <a:p>
            <a:r>
              <a:rPr lang="en-US" sz="2400" dirty="0"/>
              <a:t>Level 1 Inspection</a:t>
            </a:r>
          </a:p>
          <a:p>
            <a:endParaRPr lang="en-US" sz="2400" dirty="0"/>
          </a:p>
        </p:txBody>
      </p:sp>
      <p:sp>
        <p:nvSpPr>
          <p:cNvPr id="5" name="Title 1">
            <a:extLst>
              <a:ext uri="{FF2B5EF4-FFF2-40B4-BE49-F238E27FC236}">
                <a16:creationId xmlns:a16="http://schemas.microsoft.com/office/drawing/2014/main" id="{31B531A9-6F06-6C73-90FA-EB686BF31EF9}"/>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32882645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2E1BF8-E363-A719-E75C-A80CD1F627E5}"/>
              </a:ext>
            </a:extLst>
          </p:cNvPr>
          <p:cNvSpPr>
            <a:spLocks noGrp="1"/>
          </p:cNvSpPr>
          <p:nvPr>
            <p:ph sz="half" idx="2"/>
          </p:nvPr>
        </p:nvSpPr>
        <p:spPr>
          <a:xfrm>
            <a:off x="1154954" y="3179762"/>
            <a:ext cx="6697456" cy="2840039"/>
          </a:xfrm>
        </p:spPr>
        <p:txBody>
          <a:bodyPr>
            <a:normAutofit/>
          </a:bodyPr>
          <a:lstStyle/>
          <a:p>
            <a:r>
              <a:rPr lang="en-US" sz="2400" dirty="0"/>
              <a:t>Level 1 Inspection</a:t>
            </a:r>
          </a:p>
          <a:p>
            <a:pPr lvl="1">
              <a:buSzPct val="120000"/>
              <a:buFont typeface="Wingdings 3" panose="05040102010807070707" pitchFamily="18" charset="2"/>
              <a:buChar char=""/>
            </a:pPr>
            <a:r>
              <a:rPr lang="en-US" sz="2200" dirty="0"/>
              <a:t>  IF EXTERNAL INDICATOR:</a:t>
            </a:r>
          </a:p>
          <a:p>
            <a:pPr marL="457200" lvl="1" indent="0">
              <a:buNone/>
            </a:pPr>
            <a:r>
              <a:rPr lang="en-US" sz="2200" dirty="0"/>
              <a:t>      Level 2 Inspection</a:t>
            </a:r>
          </a:p>
          <a:p>
            <a:pPr marL="0" indent="0">
              <a:buNone/>
            </a:pPr>
            <a:endParaRPr lang="en-US" sz="2400" dirty="0"/>
          </a:p>
          <a:p>
            <a:endParaRPr lang="en-US" sz="2400" dirty="0"/>
          </a:p>
        </p:txBody>
      </p:sp>
      <p:sp>
        <p:nvSpPr>
          <p:cNvPr id="5" name="Title 1">
            <a:extLst>
              <a:ext uri="{FF2B5EF4-FFF2-40B4-BE49-F238E27FC236}">
                <a16:creationId xmlns:a16="http://schemas.microsoft.com/office/drawing/2014/main" id="{F88087D3-D0FE-2ECF-5EDC-5E4CF48A1F13}"/>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2861217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26360-5249-CB1E-9F09-7E2B8B9CE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52E29-92CA-A90F-3297-070064068C89}"/>
              </a:ext>
            </a:extLst>
          </p:cNvPr>
          <p:cNvSpPr>
            <a:spLocks noGrp="1"/>
          </p:cNvSpPr>
          <p:nvPr>
            <p:ph type="title"/>
          </p:nvPr>
        </p:nvSpPr>
        <p:spPr>
          <a:xfrm>
            <a:off x="2000922" y="624110"/>
            <a:ext cx="10004612" cy="1280890"/>
          </a:xfrm>
        </p:spPr>
        <p:txBody>
          <a:bodyPr>
            <a:normAutofit/>
          </a:bodyPr>
          <a:lstStyle/>
          <a:p>
            <a:r>
              <a:rPr lang="en-US" sz="4400" dirty="0"/>
              <a:t>A300 Standards – Risk Assessment</a:t>
            </a:r>
          </a:p>
        </p:txBody>
      </p:sp>
      <p:sp>
        <p:nvSpPr>
          <p:cNvPr id="3" name="Content Placeholder 2">
            <a:extLst>
              <a:ext uri="{FF2B5EF4-FFF2-40B4-BE49-F238E27FC236}">
                <a16:creationId xmlns:a16="http://schemas.microsoft.com/office/drawing/2014/main" id="{869B600E-17A5-CD9A-0F67-1C8FE2A4F5E3}"/>
              </a:ext>
            </a:extLst>
          </p:cNvPr>
          <p:cNvSpPr>
            <a:spLocks noGrp="1"/>
          </p:cNvSpPr>
          <p:nvPr>
            <p:ph idx="1"/>
          </p:nvPr>
        </p:nvSpPr>
        <p:spPr>
          <a:xfrm>
            <a:off x="1229626" y="1778598"/>
            <a:ext cx="10614543" cy="4455292"/>
          </a:xfrm>
        </p:spPr>
        <p:txBody>
          <a:bodyPr>
            <a:normAutofit/>
          </a:bodyPr>
          <a:lstStyle/>
          <a:p>
            <a:r>
              <a:rPr lang="en-US" sz="2800" dirty="0"/>
              <a:t>13.6.3: “[Risk Assessment] reports shall include:</a:t>
            </a:r>
          </a:p>
          <a:p>
            <a:endParaRPr lang="en-US" sz="2800" dirty="0"/>
          </a:p>
          <a:p>
            <a:endParaRPr lang="en-US" sz="2800" dirty="0"/>
          </a:p>
          <a:p>
            <a:pPr marL="0" indent="0">
              <a:buNone/>
            </a:pPr>
            <a:endParaRPr lang="en-US" sz="2800" dirty="0"/>
          </a:p>
        </p:txBody>
      </p:sp>
      <p:sp>
        <p:nvSpPr>
          <p:cNvPr id="4" name="TextBox 3">
            <a:extLst>
              <a:ext uri="{FF2B5EF4-FFF2-40B4-BE49-F238E27FC236}">
                <a16:creationId xmlns:a16="http://schemas.microsoft.com/office/drawing/2014/main" id="{139EDCB2-EEAF-4706-FD87-B138EBA45B77}"/>
              </a:ext>
            </a:extLst>
          </p:cNvPr>
          <p:cNvSpPr txBox="1"/>
          <p:nvPr/>
        </p:nvSpPr>
        <p:spPr>
          <a:xfrm>
            <a:off x="2592925" y="2274658"/>
            <a:ext cx="8369449" cy="1569660"/>
          </a:xfrm>
          <a:prstGeom prst="rect">
            <a:avLst/>
          </a:prstGeom>
          <a:noFill/>
        </p:spPr>
        <p:txBody>
          <a:bodyPr wrap="square" numCol="2" rtlCol="0">
            <a:spAutoFit/>
          </a:bodyPr>
          <a:lstStyle/>
          <a:p>
            <a:pPr lvl="1"/>
            <a:r>
              <a:rPr lang="en-US" sz="2400" dirty="0"/>
              <a:t>Objective</a:t>
            </a:r>
          </a:p>
          <a:p>
            <a:pPr lvl="1"/>
            <a:r>
              <a:rPr lang="en-US" sz="2400" dirty="0"/>
              <a:t>Location</a:t>
            </a:r>
          </a:p>
          <a:p>
            <a:pPr lvl="1"/>
            <a:r>
              <a:rPr lang="en-US" sz="2400" dirty="0"/>
              <a:t>Targets</a:t>
            </a:r>
          </a:p>
          <a:p>
            <a:pPr lvl="1"/>
            <a:r>
              <a:rPr lang="en-US" sz="2400" dirty="0"/>
              <a:t>Date of Inspection</a:t>
            </a:r>
          </a:p>
          <a:p>
            <a:pPr lvl="1"/>
            <a:r>
              <a:rPr lang="en-US" sz="2400" dirty="0"/>
              <a:t>Time Frame</a:t>
            </a:r>
          </a:p>
          <a:p>
            <a:pPr lvl="1"/>
            <a:r>
              <a:rPr lang="en-US" sz="2400" dirty="0"/>
              <a:t>Risk Rating</a:t>
            </a:r>
          </a:p>
          <a:p>
            <a:pPr lvl="1"/>
            <a:r>
              <a:rPr lang="en-US" sz="2400" dirty="0"/>
              <a:t>Risk Mitigation Options.”</a:t>
            </a:r>
          </a:p>
          <a:p>
            <a:endParaRPr lang="en-US" dirty="0"/>
          </a:p>
        </p:txBody>
      </p:sp>
    </p:spTree>
    <p:extLst>
      <p:ext uri="{BB962C8B-B14F-4D97-AF65-F5344CB8AC3E}">
        <p14:creationId xmlns:p14="http://schemas.microsoft.com/office/powerpoint/2010/main" val="14069446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2E1BF8-E363-A719-E75C-A80CD1F627E5}"/>
              </a:ext>
            </a:extLst>
          </p:cNvPr>
          <p:cNvSpPr>
            <a:spLocks noGrp="1"/>
          </p:cNvSpPr>
          <p:nvPr>
            <p:ph sz="half" idx="2"/>
          </p:nvPr>
        </p:nvSpPr>
        <p:spPr>
          <a:xfrm>
            <a:off x="1154954" y="3179762"/>
            <a:ext cx="6697456" cy="2840039"/>
          </a:xfrm>
        </p:spPr>
        <p:txBody>
          <a:bodyPr>
            <a:normAutofit/>
          </a:bodyPr>
          <a:lstStyle/>
          <a:p>
            <a:r>
              <a:rPr lang="en-US" sz="2400" dirty="0"/>
              <a:t>Level 1 Inspection</a:t>
            </a:r>
          </a:p>
          <a:p>
            <a:pPr lvl="1">
              <a:buSzPct val="120000"/>
              <a:buFont typeface="Wingdings 3" panose="05040102010807070707" pitchFamily="18" charset="2"/>
              <a:buChar char=""/>
            </a:pPr>
            <a:r>
              <a:rPr lang="en-US" sz="2200" dirty="0"/>
              <a:t>  IF EXTERNAL INDICATOR:</a:t>
            </a:r>
          </a:p>
          <a:p>
            <a:pPr marL="457200" lvl="1" indent="0">
              <a:buNone/>
            </a:pPr>
            <a:r>
              <a:rPr lang="en-US" sz="2200" dirty="0"/>
              <a:t>      Level 2 Inspection</a:t>
            </a:r>
          </a:p>
          <a:p>
            <a:pPr lvl="2">
              <a:buSzPct val="120000"/>
              <a:buFont typeface="Wingdings 3" panose="05040102010807070707" pitchFamily="18" charset="2"/>
              <a:buChar char=""/>
            </a:pPr>
            <a:r>
              <a:rPr lang="en-US" sz="2000" dirty="0"/>
              <a:t>  IF INDICATOR OF EXTENSIVE DECAY:</a:t>
            </a:r>
          </a:p>
          <a:p>
            <a:pPr marL="914400" lvl="2" indent="0">
              <a:buNone/>
            </a:pPr>
            <a:r>
              <a:rPr lang="en-US" sz="2000" dirty="0"/>
              <a:t>     Mitigation Action</a:t>
            </a:r>
          </a:p>
          <a:p>
            <a:endParaRPr lang="en-US" sz="2400" dirty="0"/>
          </a:p>
          <a:p>
            <a:endParaRPr lang="en-US" sz="2400" dirty="0"/>
          </a:p>
        </p:txBody>
      </p:sp>
      <p:sp>
        <p:nvSpPr>
          <p:cNvPr id="5" name="Title 1">
            <a:extLst>
              <a:ext uri="{FF2B5EF4-FFF2-40B4-BE49-F238E27FC236}">
                <a16:creationId xmlns:a16="http://schemas.microsoft.com/office/drawing/2014/main" id="{166883EC-606D-3887-3091-19B4F17C18F8}"/>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21878513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2E1BF8-E363-A719-E75C-A80CD1F627E5}"/>
              </a:ext>
            </a:extLst>
          </p:cNvPr>
          <p:cNvSpPr>
            <a:spLocks noGrp="1"/>
          </p:cNvSpPr>
          <p:nvPr>
            <p:ph sz="half" idx="2"/>
          </p:nvPr>
        </p:nvSpPr>
        <p:spPr>
          <a:xfrm>
            <a:off x="1154954" y="3179762"/>
            <a:ext cx="6697456" cy="2840039"/>
          </a:xfrm>
        </p:spPr>
        <p:txBody>
          <a:bodyPr>
            <a:normAutofit/>
          </a:bodyPr>
          <a:lstStyle/>
          <a:p>
            <a:r>
              <a:rPr lang="en-US" sz="2400" dirty="0"/>
              <a:t>Level 1 Inspection</a:t>
            </a:r>
          </a:p>
          <a:p>
            <a:pPr lvl="1">
              <a:buSzPct val="120000"/>
              <a:buFont typeface="Wingdings 3" panose="05040102010807070707" pitchFamily="18" charset="2"/>
              <a:buChar char=""/>
            </a:pPr>
            <a:r>
              <a:rPr lang="en-US" sz="2200" dirty="0"/>
              <a:t>  IF EXTERNAL INDICATOR:</a:t>
            </a:r>
          </a:p>
          <a:p>
            <a:pPr marL="457200" lvl="1" indent="0">
              <a:buNone/>
            </a:pPr>
            <a:r>
              <a:rPr lang="en-US" sz="2200" dirty="0"/>
              <a:t>      Level 2 Inspection</a:t>
            </a:r>
          </a:p>
          <a:p>
            <a:pPr lvl="2">
              <a:buSzPct val="120000"/>
              <a:buFont typeface="Wingdings 3" panose="05040102010807070707" pitchFamily="18" charset="2"/>
              <a:buChar char=""/>
            </a:pPr>
            <a:r>
              <a:rPr lang="en-US" sz="2000" dirty="0"/>
              <a:t>  IF INDICATOR OF EXTENSIVE DECAY:</a:t>
            </a:r>
          </a:p>
          <a:p>
            <a:pPr marL="914400" lvl="2" indent="0">
              <a:buNone/>
            </a:pPr>
            <a:r>
              <a:rPr lang="en-US" sz="2000" dirty="0"/>
              <a:t>     Mitigation Action</a:t>
            </a:r>
          </a:p>
          <a:p>
            <a:endParaRPr lang="en-US" sz="2400" dirty="0"/>
          </a:p>
          <a:p>
            <a:endParaRPr lang="en-US" sz="2400" dirty="0"/>
          </a:p>
        </p:txBody>
      </p:sp>
      <p:cxnSp>
        <p:nvCxnSpPr>
          <p:cNvPr id="2" name="Straight Arrow Connector 1">
            <a:extLst>
              <a:ext uri="{FF2B5EF4-FFF2-40B4-BE49-F238E27FC236}">
                <a16:creationId xmlns:a16="http://schemas.microsoft.com/office/drawing/2014/main" id="{4CBAA333-FCB8-16D0-6132-150866150233}"/>
              </a:ext>
            </a:extLst>
          </p:cNvPr>
          <p:cNvCxnSpPr>
            <a:cxnSpLocks/>
          </p:cNvCxnSpPr>
          <p:nvPr/>
        </p:nvCxnSpPr>
        <p:spPr>
          <a:xfrm flipH="1">
            <a:off x="4594860" y="3429000"/>
            <a:ext cx="1200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BF9AF5CA-9B6B-A8AE-73CB-C36D9FACAC35}"/>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25818808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2E1BF8-E363-A719-E75C-A80CD1F627E5}"/>
              </a:ext>
            </a:extLst>
          </p:cNvPr>
          <p:cNvSpPr>
            <a:spLocks noGrp="1"/>
          </p:cNvSpPr>
          <p:nvPr>
            <p:ph sz="half" idx="2"/>
          </p:nvPr>
        </p:nvSpPr>
        <p:spPr>
          <a:xfrm>
            <a:off x="1154954" y="3179762"/>
            <a:ext cx="6697456" cy="2840039"/>
          </a:xfrm>
        </p:spPr>
        <p:txBody>
          <a:bodyPr>
            <a:normAutofit/>
          </a:bodyPr>
          <a:lstStyle/>
          <a:p>
            <a:r>
              <a:rPr lang="en-US" sz="2400" dirty="0"/>
              <a:t>Level 1 Inspection</a:t>
            </a:r>
          </a:p>
          <a:p>
            <a:pPr lvl="1">
              <a:buClr>
                <a:srgbClr val="FF0000"/>
              </a:buClr>
              <a:buSzPct val="120000"/>
              <a:buFont typeface="Century Gothic" panose="020B0502020202020204" pitchFamily="34" charset="0"/>
              <a:buChar char="×"/>
            </a:pPr>
            <a:r>
              <a:rPr lang="en-US" sz="2200" dirty="0"/>
              <a:t>  IF EXTERNAL INDICATOR:</a:t>
            </a:r>
          </a:p>
          <a:p>
            <a:pPr marL="457200" lvl="1" indent="0">
              <a:buClr>
                <a:srgbClr val="FF0000"/>
              </a:buClr>
              <a:buSzPct val="120000"/>
              <a:buNone/>
            </a:pPr>
            <a:r>
              <a:rPr lang="en-US" sz="2200" dirty="0"/>
              <a:t>      </a:t>
            </a:r>
            <a:r>
              <a:rPr lang="en-US" sz="2200" dirty="0">
                <a:solidFill>
                  <a:schemeClr val="bg1">
                    <a:lumMod val="75000"/>
                  </a:schemeClr>
                </a:solidFill>
              </a:rPr>
              <a:t>Level 2 Inspection</a:t>
            </a:r>
          </a:p>
          <a:p>
            <a:pPr lvl="2">
              <a:buClr>
                <a:srgbClr val="FF0000"/>
              </a:buClr>
              <a:buSzPct val="120000"/>
              <a:buFont typeface="Century Gothic" panose="020B0502020202020204" pitchFamily="34" charset="0"/>
              <a:buChar char="×"/>
            </a:pPr>
            <a:r>
              <a:rPr lang="en-US" sz="2000" dirty="0">
                <a:solidFill>
                  <a:schemeClr val="bg1">
                    <a:lumMod val="75000"/>
                  </a:schemeClr>
                </a:solidFill>
              </a:rPr>
              <a:t>  IF INDICATOR OF EXTENSIVE DECAY:</a:t>
            </a:r>
          </a:p>
          <a:p>
            <a:pPr marL="914400" lvl="2" indent="0">
              <a:buNone/>
            </a:pPr>
            <a:r>
              <a:rPr lang="en-US" sz="2000" dirty="0">
                <a:solidFill>
                  <a:schemeClr val="bg1">
                    <a:lumMod val="75000"/>
                  </a:schemeClr>
                </a:solidFill>
              </a:rPr>
              <a:t>     Mitigation Action</a:t>
            </a:r>
          </a:p>
          <a:p>
            <a:endParaRPr lang="en-US" sz="2400" dirty="0"/>
          </a:p>
          <a:p>
            <a:endParaRPr lang="en-US" sz="2400" dirty="0"/>
          </a:p>
        </p:txBody>
      </p:sp>
      <p:cxnSp>
        <p:nvCxnSpPr>
          <p:cNvPr id="2" name="Straight Arrow Connector 1">
            <a:extLst>
              <a:ext uri="{FF2B5EF4-FFF2-40B4-BE49-F238E27FC236}">
                <a16:creationId xmlns:a16="http://schemas.microsoft.com/office/drawing/2014/main" id="{E2D8EF97-B37F-45BA-753C-C48A7485DA52}"/>
              </a:ext>
            </a:extLst>
          </p:cNvPr>
          <p:cNvCxnSpPr>
            <a:cxnSpLocks/>
          </p:cNvCxnSpPr>
          <p:nvPr/>
        </p:nvCxnSpPr>
        <p:spPr>
          <a:xfrm flipH="1">
            <a:off x="4594860" y="3429000"/>
            <a:ext cx="1200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3DDD58B-E4DF-532A-585E-C54ADF2196A9}"/>
              </a:ext>
            </a:extLst>
          </p:cNvPr>
          <p:cNvCxnSpPr>
            <a:cxnSpLocks/>
          </p:cNvCxnSpPr>
          <p:nvPr/>
        </p:nvCxnSpPr>
        <p:spPr>
          <a:xfrm>
            <a:off x="1154954" y="4149090"/>
            <a:ext cx="5052060" cy="0"/>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DF67277C-2357-E7DC-0417-A37EFBC97452}"/>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29111571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B7BA79-D35A-3F28-51EE-821DA4E10807}"/>
              </a:ext>
            </a:extLst>
          </p:cNvPr>
          <p:cNvSpPr>
            <a:spLocks noGrp="1"/>
          </p:cNvSpPr>
          <p:nvPr>
            <p:ph idx="1"/>
          </p:nvPr>
        </p:nvSpPr>
        <p:spPr/>
        <p:txBody>
          <a:bodyPr>
            <a:normAutofit/>
          </a:bodyPr>
          <a:lstStyle/>
          <a:p>
            <a:r>
              <a:rPr lang="en-US" sz="2800" dirty="0"/>
              <a:t>Dissent:</a:t>
            </a:r>
          </a:p>
          <a:p>
            <a:pPr marL="0" indent="0">
              <a:buNone/>
            </a:pPr>
            <a:r>
              <a:rPr lang="en-US" sz="2800" dirty="0"/>
              <a:t>“…the crux of this case is not inspection of 10,000 silver maples, but the city’s inspection of </a:t>
            </a:r>
            <a:r>
              <a:rPr lang="en-US" sz="2800" i="1" u="sng" dirty="0"/>
              <a:t>just one tree</a:t>
            </a:r>
            <a:r>
              <a:rPr lang="en-US" sz="2800" dirty="0"/>
              <a:t>.”</a:t>
            </a:r>
          </a:p>
        </p:txBody>
      </p:sp>
      <p:sp>
        <p:nvSpPr>
          <p:cNvPr id="7" name="Title 1">
            <a:extLst>
              <a:ext uri="{FF2B5EF4-FFF2-40B4-BE49-F238E27FC236}">
                <a16:creationId xmlns:a16="http://schemas.microsoft.com/office/drawing/2014/main" id="{EAA0E91C-E9BC-A6E2-4471-3DA3B5CF0046}"/>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33486825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B7BA79-D35A-3F28-51EE-821DA4E10807}"/>
              </a:ext>
            </a:extLst>
          </p:cNvPr>
          <p:cNvSpPr>
            <a:spLocks noGrp="1"/>
          </p:cNvSpPr>
          <p:nvPr>
            <p:ph idx="1"/>
          </p:nvPr>
        </p:nvSpPr>
        <p:spPr/>
        <p:txBody>
          <a:bodyPr>
            <a:normAutofit/>
          </a:bodyPr>
          <a:lstStyle/>
          <a:p>
            <a:r>
              <a:rPr lang="en-US" sz="2800" dirty="0"/>
              <a:t>Dissent:</a:t>
            </a:r>
          </a:p>
        </p:txBody>
      </p:sp>
      <p:sp>
        <p:nvSpPr>
          <p:cNvPr id="6" name="Content Placeholder 3">
            <a:extLst>
              <a:ext uri="{FF2B5EF4-FFF2-40B4-BE49-F238E27FC236}">
                <a16:creationId xmlns:a16="http://schemas.microsoft.com/office/drawing/2014/main" id="{686884E5-917E-7316-1E9F-B8185A944864}"/>
              </a:ext>
            </a:extLst>
          </p:cNvPr>
          <p:cNvSpPr txBox="1">
            <a:spLocks/>
          </p:cNvSpPr>
          <p:nvPr/>
        </p:nvSpPr>
        <p:spPr>
          <a:xfrm>
            <a:off x="7026882" y="3253233"/>
            <a:ext cx="4825159"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59,600 street trees &amp; 153,000 park trees</a:t>
            </a:r>
          </a:p>
          <a:p>
            <a:r>
              <a:rPr lang="en-US" dirty="0"/>
              <a:t>Managed by city forester + 26 field staff</a:t>
            </a:r>
          </a:p>
          <a:p>
            <a:r>
              <a:rPr lang="en-US" dirty="0"/>
              <a:t>Annual windshield inspections</a:t>
            </a:r>
          </a:p>
          <a:p>
            <a:r>
              <a:rPr lang="en-US" dirty="0"/>
              <a:t>No open wounds</a:t>
            </a:r>
          </a:p>
          <a:p>
            <a:r>
              <a:rPr lang="en-US" dirty="0"/>
              <a:t>No conks, cracks, breaks, holes</a:t>
            </a:r>
          </a:p>
          <a:p>
            <a:endParaRPr lang="en-US" dirty="0"/>
          </a:p>
          <a:p>
            <a:endParaRPr lang="en-US" dirty="0"/>
          </a:p>
        </p:txBody>
      </p:sp>
      <p:pic>
        <p:nvPicPr>
          <p:cNvPr id="7" name="Content Placeholder 5">
            <a:extLst>
              <a:ext uri="{FF2B5EF4-FFF2-40B4-BE49-F238E27FC236}">
                <a16:creationId xmlns:a16="http://schemas.microsoft.com/office/drawing/2014/main" id="{298D75C9-535B-AAB6-A1E0-8E48F0EACE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45930" y="2692602"/>
            <a:ext cx="2980952" cy="3238094"/>
          </a:xfrm>
          <a:prstGeom prst="rect">
            <a:avLst/>
          </a:prstGeom>
        </p:spPr>
      </p:pic>
      <p:sp>
        <p:nvSpPr>
          <p:cNvPr id="8" name="Content Placeholder 2">
            <a:extLst>
              <a:ext uri="{FF2B5EF4-FFF2-40B4-BE49-F238E27FC236}">
                <a16:creationId xmlns:a16="http://schemas.microsoft.com/office/drawing/2014/main" id="{91A8F639-8D27-026F-0F6E-85635C9D1B5E}"/>
              </a:ext>
            </a:extLst>
          </p:cNvPr>
          <p:cNvSpPr txBox="1">
            <a:spLocks/>
          </p:cNvSpPr>
          <p:nvPr/>
        </p:nvSpPr>
        <p:spPr>
          <a:xfrm>
            <a:off x="549455" y="3253233"/>
            <a:ext cx="4008673" cy="34163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Clr>
                <a:srgbClr val="FF0000"/>
              </a:buClr>
              <a:buSzPct val="120000"/>
              <a:buFont typeface="Century Gothic" panose="020B0502020202020204" pitchFamily="34" charset="0"/>
              <a:buChar char="×"/>
            </a:pPr>
            <a:r>
              <a:rPr lang="en-US" strike="sngStrike" dirty="0"/>
              <a:t>Silver maple</a:t>
            </a:r>
          </a:p>
          <a:p>
            <a:pPr>
              <a:buClr>
                <a:srgbClr val="FF0000"/>
              </a:buClr>
              <a:buSzPct val="120000"/>
              <a:buFont typeface="Century Gothic" panose="020B0502020202020204" pitchFamily="34" charset="0"/>
              <a:buChar char="×"/>
            </a:pPr>
            <a:r>
              <a:rPr lang="en-US" strike="sngStrike" dirty="0"/>
              <a:t>35-100 years old</a:t>
            </a:r>
          </a:p>
          <a:p>
            <a:pPr>
              <a:buClr>
                <a:srgbClr val="FF0000"/>
              </a:buClr>
              <a:buSzPct val="120000"/>
              <a:buFont typeface="Century Gothic" panose="020B0502020202020204" pitchFamily="34" charset="0"/>
              <a:buChar char="×"/>
            </a:pPr>
            <a:r>
              <a:rPr lang="en-US" strike="sngStrike" dirty="0"/>
              <a:t>Extensive decay</a:t>
            </a:r>
          </a:p>
          <a:p>
            <a:r>
              <a:rPr lang="en-US" dirty="0"/>
              <a:t>Prior branch failures</a:t>
            </a:r>
          </a:p>
          <a:p>
            <a:r>
              <a:rPr lang="en-US" dirty="0"/>
              <a:t>“Swollen knots”/ woundwood</a:t>
            </a:r>
          </a:p>
          <a:p>
            <a:r>
              <a:rPr lang="en-US" dirty="0"/>
              <a:t>“V-crotch”</a:t>
            </a:r>
          </a:p>
          <a:p>
            <a:endParaRPr lang="en-US" dirty="0"/>
          </a:p>
        </p:txBody>
      </p:sp>
      <p:sp>
        <p:nvSpPr>
          <p:cNvPr id="10" name="Title 1">
            <a:extLst>
              <a:ext uri="{FF2B5EF4-FFF2-40B4-BE49-F238E27FC236}">
                <a16:creationId xmlns:a16="http://schemas.microsoft.com/office/drawing/2014/main" id="{5353DE90-5B2C-027E-3805-C957D27F849D}"/>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34251642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B7BA79-D35A-3F28-51EE-821DA4E10807}"/>
              </a:ext>
            </a:extLst>
          </p:cNvPr>
          <p:cNvSpPr>
            <a:spLocks noGrp="1"/>
          </p:cNvSpPr>
          <p:nvPr>
            <p:ph idx="1"/>
          </p:nvPr>
        </p:nvSpPr>
        <p:spPr/>
        <p:txBody>
          <a:bodyPr>
            <a:normAutofit/>
          </a:bodyPr>
          <a:lstStyle/>
          <a:p>
            <a:r>
              <a:rPr lang="en-US" sz="2800" dirty="0"/>
              <a:t>Dissent:</a:t>
            </a:r>
          </a:p>
        </p:txBody>
      </p:sp>
      <p:sp>
        <p:nvSpPr>
          <p:cNvPr id="6" name="Content Placeholder 3">
            <a:extLst>
              <a:ext uri="{FF2B5EF4-FFF2-40B4-BE49-F238E27FC236}">
                <a16:creationId xmlns:a16="http://schemas.microsoft.com/office/drawing/2014/main" id="{686884E5-917E-7316-1E9F-B8185A944864}"/>
              </a:ext>
            </a:extLst>
          </p:cNvPr>
          <p:cNvSpPr txBox="1">
            <a:spLocks/>
          </p:cNvSpPr>
          <p:nvPr/>
        </p:nvSpPr>
        <p:spPr>
          <a:xfrm>
            <a:off x="7026882" y="3253233"/>
            <a:ext cx="4825159"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59,600 street trees &amp; 153,000 park trees</a:t>
            </a:r>
          </a:p>
          <a:p>
            <a:r>
              <a:rPr lang="en-US" dirty="0"/>
              <a:t>Managed by city forester + 26 field staff</a:t>
            </a:r>
          </a:p>
          <a:p>
            <a:r>
              <a:rPr lang="en-US" dirty="0"/>
              <a:t>Annual windshield inspections</a:t>
            </a:r>
          </a:p>
          <a:p>
            <a:r>
              <a:rPr lang="en-US" dirty="0"/>
              <a:t>No open wounds</a:t>
            </a:r>
          </a:p>
          <a:p>
            <a:r>
              <a:rPr lang="en-US" dirty="0"/>
              <a:t>No conks, cracks, breaks, holes</a:t>
            </a:r>
          </a:p>
          <a:p>
            <a:endParaRPr lang="en-US" dirty="0"/>
          </a:p>
          <a:p>
            <a:endParaRPr lang="en-US" dirty="0"/>
          </a:p>
        </p:txBody>
      </p:sp>
      <p:pic>
        <p:nvPicPr>
          <p:cNvPr id="7" name="Content Placeholder 5">
            <a:extLst>
              <a:ext uri="{FF2B5EF4-FFF2-40B4-BE49-F238E27FC236}">
                <a16:creationId xmlns:a16="http://schemas.microsoft.com/office/drawing/2014/main" id="{298D75C9-535B-AAB6-A1E0-8E48F0EACE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45930" y="2692602"/>
            <a:ext cx="2980952" cy="3238094"/>
          </a:xfrm>
          <a:prstGeom prst="rect">
            <a:avLst/>
          </a:prstGeom>
        </p:spPr>
      </p:pic>
      <p:sp>
        <p:nvSpPr>
          <p:cNvPr id="8" name="Content Placeholder 2">
            <a:extLst>
              <a:ext uri="{FF2B5EF4-FFF2-40B4-BE49-F238E27FC236}">
                <a16:creationId xmlns:a16="http://schemas.microsoft.com/office/drawing/2014/main" id="{91A8F639-8D27-026F-0F6E-85635C9D1B5E}"/>
              </a:ext>
            </a:extLst>
          </p:cNvPr>
          <p:cNvSpPr txBox="1">
            <a:spLocks/>
          </p:cNvSpPr>
          <p:nvPr/>
        </p:nvSpPr>
        <p:spPr>
          <a:xfrm>
            <a:off x="549455" y="3253233"/>
            <a:ext cx="4008673" cy="34163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Clr>
                <a:srgbClr val="FF0000"/>
              </a:buClr>
              <a:buSzPct val="120000"/>
              <a:buFont typeface="Century Gothic" panose="020B0502020202020204" pitchFamily="34" charset="0"/>
              <a:buChar char="×"/>
            </a:pPr>
            <a:r>
              <a:rPr lang="en-US" strike="sngStrike" dirty="0"/>
              <a:t>Silver maple</a:t>
            </a:r>
          </a:p>
          <a:p>
            <a:pPr>
              <a:buClr>
                <a:srgbClr val="FF0000"/>
              </a:buClr>
              <a:buSzPct val="120000"/>
              <a:buFont typeface="Century Gothic" panose="020B0502020202020204" pitchFamily="34" charset="0"/>
              <a:buChar char="×"/>
            </a:pPr>
            <a:r>
              <a:rPr lang="en-US" strike="sngStrike" dirty="0"/>
              <a:t>35-100 years old</a:t>
            </a:r>
          </a:p>
          <a:p>
            <a:pPr>
              <a:buClr>
                <a:srgbClr val="FF0000"/>
              </a:buClr>
              <a:buSzPct val="120000"/>
              <a:buFont typeface="Century Gothic" panose="020B0502020202020204" pitchFamily="34" charset="0"/>
              <a:buChar char="×"/>
            </a:pPr>
            <a:r>
              <a:rPr lang="en-US" strike="sngStrike" dirty="0"/>
              <a:t>Extensive decay</a:t>
            </a:r>
          </a:p>
          <a:p>
            <a:r>
              <a:rPr lang="en-US" dirty="0"/>
              <a:t>Prior branch failures</a:t>
            </a:r>
          </a:p>
          <a:p>
            <a:r>
              <a:rPr lang="en-US" dirty="0"/>
              <a:t>“Swollen knots”/ woundwood</a:t>
            </a:r>
          </a:p>
          <a:p>
            <a:r>
              <a:rPr lang="en-US" dirty="0"/>
              <a:t>“V-crotch”</a:t>
            </a:r>
          </a:p>
          <a:p>
            <a:endParaRPr lang="en-US" dirty="0"/>
          </a:p>
        </p:txBody>
      </p:sp>
      <p:sp>
        <p:nvSpPr>
          <p:cNvPr id="2" name="Rectangle 1">
            <a:extLst>
              <a:ext uri="{FF2B5EF4-FFF2-40B4-BE49-F238E27FC236}">
                <a16:creationId xmlns:a16="http://schemas.microsoft.com/office/drawing/2014/main" id="{090AD5C8-2A5E-65CB-3F38-0B3EEC60315E}"/>
              </a:ext>
            </a:extLst>
          </p:cNvPr>
          <p:cNvSpPr/>
          <p:nvPr/>
        </p:nvSpPr>
        <p:spPr>
          <a:xfrm>
            <a:off x="434340" y="4423410"/>
            <a:ext cx="4008673" cy="1325880"/>
          </a:xfrm>
          <a:prstGeom prst="rect">
            <a:avLst/>
          </a:pr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0F03E1F-6773-6CA8-1888-5618B81EEB97}"/>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17078815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9">
            <a:extLst>
              <a:ext uri="{FF2B5EF4-FFF2-40B4-BE49-F238E27FC236}">
                <a16:creationId xmlns:a16="http://schemas.microsoft.com/office/drawing/2014/main" id="{EF8F7F46-9763-DCEA-2955-B6178A581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761" y="2418803"/>
            <a:ext cx="2244971" cy="2341561"/>
          </a:xfrm>
          <a:prstGeom prst="rect">
            <a:avLst/>
          </a:prstGeom>
        </p:spPr>
      </p:pic>
      <p:pic>
        <p:nvPicPr>
          <p:cNvPr id="14" name="Content Placeholder 7">
            <a:extLst>
              <a:ext uri="{FF2B5EF4-FFF2-40B4-BE49-F238E27FC236}">
                <a16:creationId xmlns:a16="http://schemas.microsoft.com/office/drawing/2014/main" id="{83D27769-8F1A-8E63-4DE7-7F3247283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1732" y="2369126"/>
            <a:ext cx="1742359" cy="2391238"/>
          </a:xfrm>
          <a:prstGeom prst="rect">
            <a:avLst/>
          </a:prstGeom>
        </p:spPr>
      </p:pic>
      <p:pic>
        <p:nvPicPr>
          <p:cNvPr id="15" name="Picture 14">
            <a:extLst>
              <a:ext uri="{FF2B5EF4-FFF2-40B4-BE49-F238E27FC236}">
                <a16:creationId xmlns:a16="http://schemas.microsoft.com/office/drawing/2014/main" id="{A29B4A31-9A12-EC9A-3033-8FFFF41BF23E}"/>
              </a:ext>
            </a:extLst>
          </p:cNvPr>
          <p:cNvPicPr>
            <a:picLocks noChangeAspect="1"/>
          </p:cNvPicPr>
          <p:nvPr/>
        </p:nvPicPr>
        <p:blipFill>
          <a:blip r:embed="rId5">
            <a:extLst>
              <a:ext uri="{28A0092B-C50C-407E-A947-70E740481C1C}">
                <a14:useLocalDpi xmlns:a14="http://schemas.microsoft.com/office/drawing/2010/main" val="0"/>
              </a:ext>
            </a:extLst>
          </a:blip>
          <a:srcRect l="18" r="18"/>
          <a:stretch/>
        </p:blipFill>
        <p:spPr>
          <a:xfrm>
            <a:off x="6784622" y="4760364"/>
            <a:ext cx="1760068" cy="1882538"/>
          </a:xfrm>
          <a:prstGeom prst="rect">
            <a:avLst/>
          </a:prstGeom>
        </p:spPr>
      </p:pic>
      <p:cxnSp>
        <p:nvCxnSpPr>
          <p:cNvPr id="16" name="Straight Arrow Connector 15">
            <a:extLst>
              <a:ext uri="{FF2B5EF4-FFF2-40B4-BE49-F238E27FC236}">
                <a16:creationId xmlns:a16="http://schemas.microsoft.com/office/drawing/2014/main" id="{1E733C52-44A6-DBF9-2CFC-958CD5AE96C7}"/>
              </a:ext>
            </a:extLst>
          </p:cNvPr>
          <p:cNvCxnSpPr>
            <a:cxnSpLocks/>
          </p:cNvCxnSpPr>
          <p:nvPr/>
        </p:nvCxnSpPr>
        <p:spPr>
          <a:xfrm flipV="1">
            <a:off x="4617720" y="4069080"/>
            <a:ext cx="2091690" cy="50292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7" name="Content Placeholder 5">
            <a:extLst>
              <a:ext uri="{FF2B5EF4-FFF2-40B4-BE49-F238E27FC236}">
                <a16:creationId xmlns:a16="http://schemas.microsoft.com/office/drawing/2014/main" id="{BAB6361E-4ADF-C4C2-A080-41AD44D408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78062" y="2964747"/>
            <a:ext cx="2303032" cy="2501696"/>
          </a:xfrm>
          <a:prstGeom prst="rect">
            <a:avLst/>
          </a:prstGeom>
        </p:spPr>
      </p:pic>
      <p:cxnSp>
        <p:nvCxnSpPr>
          <p:cNvPr id="18" name="Straight Connector 17">
            <a:extLst>
              <a:ext uri="{FF2B5EF4-FFF2-40B4-BE49-F238E27FC236}">
                <a16:creationId xmlns:a16="http://schemas.microsoft.com/office/drawing/2014/main" id="{15564F3A-466C-B68A-5EAD-4DFCBDB1C4FE}"/>
              </a:ext>
            </a:extLst>
          </p:cNvPr>
          <p:cNvCxnSpPr>
            <a:cxnSpLocks/>
          </p:cNvCxnSpPr>
          <p:nvPr/>
        </p:nvCxnSpPr>
        <p:spPr>
          <a:xfrm flipV="1">
            <a:off x="4892040" y="4572000"/>
            <a:ext cx="2617470" cy="1543050"/>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BB509C0E-21F2-9723-7C5A-6A6C85A64987}"/>
              </a:ext>
            </a:extLst>
          </p:cNvPr>
          <p:cNvSpPr>
            <a:spLocks noGrp="1"/>
          </p:cNvSpPr>
          <p:nvPr>
            <p:ph idx="1"/>
          </p:nvPr>
        </p:nvSpPr>
        <p:spPr>
          <a:xfrm>
            <a:off x="1154955" y="2603500"/>
            <a:ext cx="8761412" cy="3416300"/>
          </a:xfrm>
        </p:spPr>
        <p:txBody>
          <a:bodyPr>
            <a:normAutofit/>
          </a:bodyPr>
          <a:lstStyle/>
          <a:p>
            <a:r>
              <a:rPr lang="en-US" sz="2800" dirty="0"/>
              <a:t>Dissent:</a:t>
            </a:r>
          </a:p>
        </p:txBody>
      </p:sp>
      <p:sp>
        <p:nvSpPr>
          <p:cNvPr id="4" name="Title 1">
            <a:extLst>
              <a:ext uri="{FF2B5EF4-FFF2-40B4-BE49-F238E27FC236}">
                <a16:creationId xmlns:a16="http://schemas.microsoft.com/office/drawing/2014/main" id="{ECB737E2-1F1E-BA03-48C6-5454C915FBFE}"/>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34364056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740DB-0A00-4471-9BBD-87379EF92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209D0-942D-0A06-D718-6EB40966125B}"/>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5" name="Content Placeholder 4">
            <a:extLst>
              <a:ext uri="{FF2B5EF4-FFF2-40B4-BE49-F238E27FC236}">
                <a16:creationId xmlns:a16="http://schemas.microsoft.com/office/drawing/2014/main" id="{8A1F176E-9A36-B3D1-38EB-E7DF3E6448EF}"/>
              </a:ext>
            </a:extLst>
          </p:cNvPr>
          <p:cNvSpPr>
            <a:spLocks noGrp="1"/>
          </p:cNvSpPr>
          <p:nvPr>
            <p:ph sz="half" idx="1"/>
          </p:nvPr>
        </p:nvSpPr>
        <p:spPr>
          <a:xfrm>
            <a:off x="2791702" y="2418605"/>
            <a:ext cx="4863467" cy="3067795"/>
          </a:xfrm>
        </p:spPr>
        <p:txBody>
          <a:bodyPr>
            <a:normAutofit/>
          </a:bodyPr>
          <a:lstStyle/>
          <a:p>
            <a:r>
              <a:rPr lang="en-US" sz="2800" dirty="0"/>
              <a:t>Level 1 Limited Visual</a:t>
            </a:r>
          </a:p>
          <a:p>
            <a:r>
              <a:rPr lang="en-US" sz="2800" dirty="0"/>
              <a:t>Level 2 Basic Assessment</a:t>
            </a:r>
          </a:p>
          <a:p>
            <a:r>
              <a:rPr lang="en-US" sz="2800" dirty="0"/>
              <a:t>Level 3 Advanced</a:t>
            </a:r>
          </a:p>
        </p:txBody>
      </p:sp>
    </p:spTree>
    <p:extLst>
      <p:ext uri="{BB962C8B-B14F-4D97-AF65-F5344CB8AC3E}">
        <p14:creationId xmlns:p14="http://schemas.microsoft.com/office/powerpoint/2010/main" val="32209614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67590-204B-1B69-7B00-25B37773E9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00D7A9-C51F-667E-6A54-47A9778950D0}"/>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pic>
        <p:nvPicPr>
          <p:cNvPr id="9" name="Picture 8">
            <a:extLst>
              <a:ext uri="{FF2B5EF4-FFF2-40B4-BE49-F238E27FC236}">
                <a16:creationId xmlns:a16="http://schemas.microsoft.com/office/drawing/2014/main" id="{8350F49F-974A-FA50-7705-9CE9D8372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918" y="1515928"/>
            <a:ext cx="3771543" cy="5023048"/>
          </a:xfrm>
          <a:prstGeom prst="rect">
            <a:avLst/>
          </a:prstGeom>
        </p:spPr>
      </p:pic>
      <p:sp>
        <p:nvSpPr>
          <p:cNvPr id="13" name="Content Placeholder 4">
            <a:extLst>
              <a:ext uri="{FF2B5EF4-FFF2-40B4-BE49-F238E27FC236}">
                <a16:creationId xmlns:a16="http://schemas.microsoft.com/office/drawing/2014/main" id="{73B155A2-F545-8822-BAFB-2D5E7AD438AE}"/>
              </a:ext>
            </a:extLst>
          </p:cNvPr>
          <p:cNvSpPr>
            <a:spLocks noGrp="1"/>
          </p:cNvSpPr>
          <p:nvPr>
            <p:ph sz="half" idx="1"/>
          </p:nvPr>
        </p:nvSpPr>
        <p:spPr>
          <a:xfrm>
            <a:off x="2372334" y="2031743"/>
            <a:ext cx="4257065" cy="3067795"/>
          </a:xfrm>
        </p:spPr>
        <p:txBody>
          <a:bodyPr>
            <a:normAutofit/>
          </a:bodyPr>
          <a:lstStyle/>
          <a:p>
            <a:r>
              <a:rPr lang="en-US" sz="2800" b="1" dirty="0"/>
              <a:t>Level 1 Limited Visual</a:t>
            </a:r>
          </a:p>
        </p:txBody>
      </p:sp>
    </p:spTree>
    <p:extLst>
      <p:ext uri="{BB962C8B-B14F-4D97-AF65-F5344CB8AC3E}">
        <p14:creationId xmlns:p14="http://schemas.microsoft.com/office/powerpoint/2010/main" val="33326832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A4752-FBF3-D4DC-E3B8-783570DE63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C8B517-E9BD-AD16-C9CA-A47231C61F24}"/>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pic>
        <p:nvPicPr>
          <p:cNvPr id="9" name="Picture 8">
            <a:extLst>
              <a:ext uri="{FF2B5EF4-FFF2-40B4-BE49-F238E27FC236}">
                <a16:creationId xmlns:a16="http://schemas.microsoft.com/office/drawing/2014/main" id="{D271360B-99B4-A68D-6B19-18223AAE6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918" y="1515928"/>
            <a:ext cx="3771543" cy="5023048"/>
          </a:xfrm>
          <a:prstGeom prst="rect">
            <a:avLst/>
          </a:prstGeom>
        </p:spPr>
      </p:pic>
      <p:sp>
        <p:nvSpPr>
          <p:cNvPr id="13" name="Content Placeholder 4">
            <a:extLst>
              <a:ext uri="{FF2B5EF4-FFF2-40B4-BE49-F238E27FC236}">
                <a16:creationId xmlns:a16="http://schemas.microsoft.com/office/drawing/2014/main" id="{E96ADB50-AEA3-6895-5BD4-B4DF3770AAA1}"/>
              </a:ext>
            </a:extLst>
          </p:cNvPr>
          <p:cNvSpPr>
            <a:spLocks noGrp="1"/>
          </p:cNvSpPr>
          <p:nvPr>
            <p:ph sz="half" idx="1"/>
          </p:nvPr>
        </p:nvSpPr>
        <p:spPr>
          <a:xfrm>
            <a:off x="2372334" y="2031743"/>
            <a:ext cx="4348506" cy="3530857"/>
          </a:xfrm>
        </p:spPr>
        <p:txBody>
          <a:bodyPr>
            <a:normAutofit/>
          </a:bodyPr>
          <a:lstStyle/>
          <a:p>
            <a:r>
              <a:rPr lang="en-US" sz="2800" b="1" dirty="0"/>
              <a:t>Level 1 Limited Visual</a:t>
            </a:r>
          </a:p>
          <a:p>
            <a:pPr lvl="1"/>
            <a:r>
              <a:rPr lang="en-US" sz="2600" dirty="0"/>
              <a:t>Large population of trees</a:t>
            </a:r>
          </a:p>
          <a:p>
            <a:pPr lvl="1"/>
            <a:r>
              <a:rPr lang="en-US" sz="2600" dirty="0"/>
              <a:t>Short period of time</a:t>
            </a:r>
          </a:p>
          <a:p>
            <a:pPr lvl="1"/>
            <a:r>
              <a:rPr lang="en-US" sz="2600" dirty="0"/>
              <a:t>Fixed perspective</a:t>
            </a:r>
          </a:p>
        </p:txBody>
      </p:sp>
    </p:spTree>
    <p:extLst>
      <p:ext uri="{BB962C8B-B14F-4D97-AF65-F5344CB8AC3E}">
        <p14:creationId xmlns:p14="http://schemas.microsoft.com/office/powerpoint/2010/main" val="3172375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54C58-BF80-869A-FEC4-E162AA117B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C1075-69FB-F623-4937-4338C1A4C2F0}"/>
              </a:ext>
            </a:extLst>
          </p:cNvPr>
          <p:cNvSpPr>
            <a:spLocks noGrp="1"/>
          </p:cNvSpPr>
          <p:nvPr>
            <p:ph type="title"/>
          </p:nvPr>
        </p:nvSpPr>
        <p:spPr>
          <a:xfrm>
            <a:off x="2000922" y="624110"/>
            <a:ext cx="10004612" cy="1280890"/>
          </a:xfrm>
        </p:spPr>
        <p:txBody>
          <a:bodyPr>
            <a:normAutofit/>
          </a:bodyPr>
          <a:lstStyle/>
          <a:p>
            <a:r>
              <a:rPr lang="en-US" sz="4400" dirty="0"/>
              <a:t>A300 Standards – Risk Assessment</a:t>
            </a:r>
          </a:p>
        </p:txBody>
      </p:sp>
      <p:sp>
        <p:nvSpPr>
          <p:cNvPr id="3" name="Content Placeholder 2">
            <a:extLst>
              <a:ext uri="{FF2B5EF4-FFF2-40B4-BE49-F238E27FC236}">
                <a16:creationId xmlns:a16="http://schemas.microsoft.com/office/drawing/2014/main" id="{A7F11863-5E3F-992F-1FC7-1B9282A7DAD6}"/>
              </a:ext>
            </a:extLst>
          </p:cNvPr>
          <p:cNvSpPr>
            <a:spLocks noGrp="1"/>
          </p:cNvSpPr>
          <p:nvPr>
            <p:ph idx="1"/>
          </p:nvPr>
        </p:nvSpPr>
        <p:spPr>
          <a:xfrm>
            <a:off x="1229626" y="1778598"/>
            <a:ext cx="10614543" cy="4455292"/>
          </a:xfrm>
        </p:spPr>
        <p:txBody>
          <a:bodyPr>
            <a:normAutofit/>
          </a:bodyPr>
          <a:lstStyle/>
          <a:p>
            <a:r>
              <a:rPr lang="en-US" sz="2800" dirty="0"/>
              <a:t>13.6.3: “[Risk Assessment] reports </a:t>
            </a:r>
            <a:r>
              <a:rPr lang="en-US" sz="2800" b="1" i="1" u="sng" dirty="0"/>
              <a:t>shall</a:t>
            </a:r>
            <a:r>
              <a:rPr lang="en-US" sz="2800" dirty="0"/>
              <a:t> include:</a:t>
            </a:r>
          </a:p>
          <a:p>
            <a:endParaRPr lang="en-US" sz="2800" dirty="0"/>
          </a:p>
          <a:p>
            <a:endParaRPr lang="en-US" sz="2800" dirty="0"/>
          </a:p>
          <a:p>
            <a:pPr marL="0" indent="0">
              <a:buNone/>
            </a:pPr>
            <a:endParaRPr lang="en-US" sz="2800" dirty="0"/>
          </a:p>
        </p:txBody>
      </p:sp>
      <p:sp>
        <p:nvSpPr>
          <p:cNvPr id="4" name="TextBox 3">
            <a:extLst>
              <a:ext uri="{FF2B5EF4-FFF2-40B4-BE49-F238E27FC236}">
                <a16:creationId xmlns:a16="http://schemas.microsoft.com/office/drawing/2014/main" id="{79AB1161-5F59-BF60-F458-1A9B05C24423}"/>
              </a:ext>
            </a:extLst>
          </p:cNvPr>
          <p:cNvSpPr txBox="1"/>
          <p:nvPr/>
        </p:nvSpPr>
        <p:spPr>
          <a:xfrm>
            <a:off x="2592925" y="2274658"/>
            <a:ext cx="8369449" cy="1569660"/>
          </a:xfrm>
          <a:prstGeom prst="rect">
            <a:avLst/>
          </a:prstGeom>
          <a:noFill/>
        </p:spPr>
        <p:txBody>
          <a:bodyPr wrap="square" numCol="2" rtlCol="0">
            <a:spAutoFit/>
          </a:bodyPr>
          <a:lstStyle/>
          <a:p>
            <a:pPr lvl="1"/>
            <a:r>
              <a:rPr lang="en-US" sz="2400" dirty="0"/>
              <a:t>Objective</a:t>
            </a:r>
          </a:p>
          <a:p>
            <a:pPr lvl="1"/>
            <a:r>
              <a:rPr lang="en-US" sz="2400" dirty="0"/>
              <a:t>Location</a:t>
            </a:r>
          </a:p>
          <a:p>
            <a:pPr lvl="1"/>
            <a:r>
              <a:rPr lang="en-US" sz="2400" dirty="0"/>
              <a:t>Targets</a:t>
            </a:r>
          </a:p>
          <a:p>
            <a:pPr lvl="1"/>
            <a:r>
              <a:rPr lang="en-US" sz="2400" dirty="0"/>
              <a:t>Date of Inspection</a:t>
            </a:r>
          </a:p>
          <a:p>
            <a:pPr lvl="1"/>
            <a:r>
              <a:rPr lang="en-US" sz="2400" dirty="0"/>
              <a:t>Time Frame</a:t>
            </a:r>
          </a:p>
          <a:p>
            <a:pPr lvl="1"/>
            <a:r>
              <a:rPr lang="en-US" sz="2400" dirty="0"/>
              <a:t>Risk Rating</a:t>
            </a:r>
          </a:p>
          <a:p>
            <a:pPr lvl="1"/>
            <a:r>
              <a:rPr lang="en-US" sz="2400" dirty="0"/>
              <a:t>Risk Mitigation Options.”</a:t>
            </a:r>
          </a:p>
          <a:p>
            <a:endParaRPr lang="en-US" dirty="0"/>
          </a:p>
        </p:txBody>
      </p:sp>
    </p:spTree>
    <p:extLst>
      <p:ext uri="{BB962C8B-B14F-4D97-AF65-F5344CB8AC3E}">
        <p14:creationId xmlns:p14="http://schemas.microsoft.com/office/powerpoint/2010/main" val="23666297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EED45-F37F-B9CE-1A5B-7BBAFD7769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3469FE-C2DB-DE8F-20C5-ECFB1EED7B22}"/>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5" name="Content Placeholder 4">
            <a:extLst>
              <a:ext uri="{FF2B5EF4-FFF2-40B4-BE49-F238E27FC236}">
                <a16:creationId xmlns:a16="http://schemas.microsoft.com/office/drawing/2014/main" id="{FD10A519-8766-02C3-8A72-5688A40994BE}"/>
              </a:ext>
            </a:extLst>
          </p:cNvPr>
          <p:cNvSpPr>
            <a:spLocks noGrp="1"/>
          </p:cNvSpPr>
          <p:nvPr>
            <p:ph sz="half" idx="1"/>
          </p:nvPr>
        </p:nvSpPr>
        <p:spPr>
          <a:xfrm>
            <a:off x="2372334" y="2031743"/>
            <a:ext cx="4257065" cy="3067795"/>
          </a:xfrm>
        </p:spPr>
        <p:txBody>
          <a:bodyPr>
            <a:normAutofit/>
          </a:bodyPr>
          <a:lstStyle/>
          <a:p>
            <a:r>
              <a:rPr lang="en-US" sz="2800" b="1" dirty="0"/>
              <a:t>Level 1 Limited Visual</a:t>
            </a:r>
          </a:p>
        </p:txBody>
      </p:sp>
      <p:sp>
        <p:nvSpPr>
          <p:cNvPr id="4" name="Content Placeholder 2">
            <a:extLst>
              <a:ext uri="{FF2B5EF4-FFF2-40B4-BE49-F238E27FC236}">
                <a16:creationId xmlns:a16="http://schemas.microsoft.com/office/drawing/2014/main" id="{1D3FC507-07A2-B44E-55C0-B2AEDD703CFB}"/>
              </a:ext>
            </a:extLst>
          </p:cNvPr>
          <p:cNvSpPr txBox="1">
            <a:spLocks/>
          </p:cNvSpPr>
          <p:nvPr/>
        </p:nvSpPr>
        <p:spPr>
          <a:xfrm>
            <a:off x="2372334" y="3139574"/>
            <a:ext cx="9132277"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solidFill>
                  <a:schemeClr val="tx1"/>
                </a:solidFill>
              </a:rPr>
              <a:t>13.5.1.1: “The tree(s), targets, and conditions of concern (if any) to be considered, and the perspective of the assessment, … shall be specified.”</a:t>
            </a:r>
          </a:p>
        </p:txBody>
      </p:sp>
    </p:spTree>
    <p:extLst>
      <p:ext uri="{BB962C8B-B14F-4D97-AF65-F5344CB8AC3E}">
        <p14:creationId xmlns:p14="http://schemas.microsoft.com/office/powerpoint/2010/main" val="19181618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9BAA4-14D4-0DF2-176A-268652D86B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7E3F9F-AA91-CE41-918F-5A6D0BB9200A}"/>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5" name="Content Placeholder 4">
            <a:extLst>
              <a:ext uri="{FF2B5EF4-FFF2-40B4-BE49-F238E27FC236}">
                <a16:creationId xmlns:a16="http://schemas.microsoft.com/office/drawing/2014/main" id="{702A9638-CB65-078E-0978-DD16D9D6BA1E}"/>
              </a:ext>
            </a:extLst>
          </p:cNvPr>
          <p:cNvSpPr>
            <a:spLocks noGrp="1"/>
          </p:cNvSpPr>
          <p:nvPr>
            <p:ph sz="half" idx="1"/>
          </p:nvPr>
        </p:nvSpPr>
        <p:spPr>
          <a:xfrm>
            <a:off x="2372334" y="2031743"/>
            <a:ext cx="4257065" cy="3067795"/>
          </a:xfrm>
        </p:spPr>
        <p:txBody>
          <a:bodyPr>
            <a:normAutofit/>
          </a:bodyPr>
          <a:lstStyle/>
          <a:p>
            <a:r>
              <a:rPr lang="en-US" sz="2800" b="1" dirty="0"/>
              <a:t>Level 1 Limited Visual</a:t>
            </a:r>
          </a:p>
        </p:txBody>
      </p:sp>
      <p:sp>
        <p:nvSpPr>
          <p:cNvPr id="4" name="Content Placeholder 2">
            <a:extLst>
              <a:ext uri="{FF2B5EF4-FFF2-40B4-BE49-F238E27FC236}">
                <a16:creationId xmlns:a16="http://schemas.microsoft.com/office/drawing/2014/main" id="{26895248-29D3-EF03-932A-41041A46552D}"/>
              </a:ext>
            </a:extLst>
          </p:cNvPr>
          <p:cNvSpPr txBox="1">
            <a:spLocks/>
          </p:cNvSpPr>
          <p:nvPr/>
        </p:nvSpPr>
        <p:spPr>
          <a:xfrm>
            <a:off x="2372334" y="3139574"/>
            <a:ext cx="9132277"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solidFill>
                  <a:schemeClr val="tx1"/>
                </a:solidFill>
              </a:rPr>
              <a:t>13.5.1.1: “The tree(s), targets, and conditions of concern (if any) to be considered, and the perspective of the assessment, … </a:t>
            </a:r>
            <a:r>
              <a:rPr lang="en-US" sz="2400" b="1" i="1" u="sng" dirty="0">
                <a:solidFill>
                  <a:schemeClr val="tx1"/>
                </a:solidFill>
              </a:rPr>
              <a:t>shall</a:t>
            </a:r>
            <a:r>
              <a:rPr lang="en-US" sz="2400" dirty="0">
                <a:solidFill>
                  <a:schemeClr val="tx1"/>
                </a:solidFill>
              </a:rPr>
              <a:t> be specified.”</a:t>
            </a:r>
          </a:p>
        </p:txBody>
      </p:sp>
    </p:spTree>
    <p:extLst>
      <p:ext uri="{BB962C8B-B14F-4D97-AF65-F5344CB8AC3E}">
        <p14:creationId xmlns:p14="http://schemas.microsoft.com/office/powerpoint/2010/main" val="12727094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5E963-1B24-40AB-BCC2-9F65B919D8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6A6C6-543F-31E1-6C58-BB593224C647}"/>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5" name="Content Placeholder 4">
            <a:extLst>
              <a:ext uri="{FF2B5EF4-FFF2-40B4-BE49-F238E27FC236}">
                <a16:creationId xmlns:a16="http://schemas.microsoft.com/office/drawing/2014/main" id="{1E0627CF-3B0C-92B0-0ADA-BF3DC61E1331}"/>
              </a:ext>
            </a:extLst>
          </p:cNvPr>
          <p:cNvSpPr>
            <a:spLocks noGrp="1"/>
          </p:cNvSpPr>
          <p:nvPr>
            <p:ph sz="half" idx="1"/>
          </p:nvPr>
        </p:nvSpPr>
        <p:spPr>
          <a:xfrm>
            <a:off x="2372334" y="2031743"/>
            <a:ext cx="4257065" cy="3067795"/>
          </a:xfrm>
        </p:spPr>
        <p:txBody>
          <a:bodyPr>
            <a:normAutofit/>
          </a:bodyPr>
          <a:lstStyle/>
          <a:p>
            <a:r>
              <a:rPr lang="en-US" sz="2800" b="1" dirty="0"/>
              <a:t>Level 1 Limited Visual</a:t>
            </a:r>
          </a:p>
        </p:txBody>
      </p:sp>
      <p:sp>
        <p:nvSpPr>
          <p:cNvPr id="4" name="Content Placeholder 2">
            <a:extLst>
              <a:ext uri="{FF2B5EF4-FFF2-40B4-BE49-F238E27FC236}">
                <a16:creationId xmlns:a16="http://schemas.microsoft.com/office/drawing/2014/main" id="{16D99172-00F1-CC1D-C368-DA5EE0040ED7}"/>
              </a:ext>
            </a:extLst>
          </p:cNvPr>
          <p:cNvSpPr txBox="1">
            <a:spLocks/>
          </p:cNvSpPr>
          <p:nvPr/>
        </p:nvSpPr>
        <p:spPr>
          <a:xfrm>
            <a:off x="2372334" y="3139574"/>
            <a:ext cx="9132277"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solidFill>
                  <a:schemeClr val="tx1"/>
                </a:solidFill>
              </a:rPr>
              <a:t>13.5.1.1: </a:t>
            </a:r>
            <a:r>
              <a:rPr lang="en-US" sz="2400" dirty="0">
                <a:solidFill>
                  <a:schemeClr val="bg1">
                    <a:lumMod val="85000"/>
                  </a:schemeClr>
                </a:solidFill>
              </a:rPr>
              <a:t>“The </a:t>
            </a:r>
            <a:r>
              <a:rPr lang="en-US" sz="2400" b="1" dirty="0">
                <a:solidFill>
                  <a:srgbClr val="0070C0"/>
                </a:solidFill>
              </a:rPr>
              <a:t>tree</a:t>
            </a:r>
            <a:r>
              <a:rPr lang="en-US" sz="2400" dirty="0">
                <a:solidFill>
                  <a:schemeClr val="bg1">
                    <a:lumMod val="85000"/>
                  </a:schemeClr>
                </a:solidFill>
              </a:rPr>
              <a:t>(s), </a:t>
            </a:r>
            <a:r>
              <a:rPr lang="en-US" sz="2400" b="1" dirty="0">
                <a:solidFill>
                  <a:srgbClr val="0070C0"/>
                </a:solidFill>
              </a:rPr>
              <a:t>targets</a:t>
            </a:r>
            <a:r>
              <a:rPr lang="en-US" sz="2400" dirty="0">
                <a:solidFill>
                  <a:schemeClr val="bg1">
                    <a:lumMod val="85000"/>
                  </a:schemeClr>
                </a:solidFill>
              </a:rPr>
              <a:t>, and </a:t>
            </a:r>
            <a:r>
              <a:rPr lang="en-US" sz="2400" b="1" dirty="0">
                <a:solidFill>
                  <a:srgbClr val="0070C0"/>
                </a:solidFill>
              </a:rPr>
              <a:t>conditions of concern</a:t>
            </a:r>
            <a:r>
              <a:rPr lang="en-US" sz="2400" dirty="0">
                <a:solidFill>
                  <a:schemeClr val="bg1">
                    <a:lumMod val="85000"/>
                  </a:schemeClr>
                </a:solidFill>
              </a:rPr>
              <a:t> (if any) to be considered, and the </a:t>
            </a:r>
            <a:r>
              <a:rPr lang="en-US" sz="2400" b="1" dirty="0">
                <a:solidFill>
                  <a:srgbClr val="0070C0"/>
                </a:solidFill>
              </a:rPr>
              <a:t>perspective</a:t>
            </a:r>
            <a:r>
              <a:rPr lang="en-US" sz="2400" dirty="0">
                <a:solidFill>
                  <a:schemeClr val="tx1"/>
                </a:solidFill>
              </a:rPr>
              <a:t> </a:t>
            </a:r>
            <a:r>
              <a:rPr lang="en-US" sz="2400" dirty="0">
                <a:solidFill>
                  <a:schemeClr val="bg1">
                    <a:lumMod val="85000"/>
                  </a:schemeClr>
                </a:solidFill>
              </a:rPr>
              <a:t>of the assessment, … </a:t>
            </a:r>
            <a:r>
              <a:rPr lang="en-US" sz="2400" b="1" i="1" u="sng" dirty="0">
                <a:solidFill>
                  <a:schemeClr val="bg1">
                    <a:lumMod val="85000"/>
                  </a:schemeClr>
                </a:solidFill>
              </a:rPr>
              <a:t>shall</a:t>
            </a:r>
            <a:r>
              <a:rPr lang="en-US" sz="2400" dirty="0">
                <a:solidFill>
                  <a:schemeClr val="bg1">
                    <a:lumMod val="85000"/>
                  </a:schemeClr>
                </a:solidFill>
              </a:rPr>
              <a:t> be specified.”</a:t>
            </a:r>
          </a:p>
        </p:txBody>
      </p:sp>
    </p:spTree>
    <p:extLst>
      <p:ext uri="{BB962C8B-B14F-4D97-AF65-F5344CB8AC3E}">
        <p14:creationId xmlns:p14="http://schemas.microsoft.com/office/powerpoint/2010/main" val="26819233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70DD0-E872-02FC-1E6C-4194F7466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66754A-D347-E059-2E04-4AC043C6C315}"/>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5" name="Content Placeholder 4">
            <a:extLst>
              <a:ext uri="{FF2B5EF4-FFF2-40B4-BE49-F238E27FC236}">
                <a16:creationId xmlns:a16="http://schemas.microsoft.com/office/drawing/2014/main" id="{817DBAB6-174E-0AD0-DE19-878FAD8CCBFE}"/>
              </a:ext>
            </a:extLst>
          </p:cNvPr>
          <p:cNvSpPr>
            <a:spLocks noGrp="1"/>
          </p:cNvSpPr>
          <p:nvPr>
            <p:ph sz="half" idx="1"/>
          </p:nvPr>
        </p:nvSpPr>
        <p:spPr>
          <a:xfrm>
            <a:off x="2372334" y="2031743"/>
            <a:ext cx="4257065" cy="3067795"/>
          </a:xfrm>
        </p:spPr>
        <p:txBody>
          <a:bodyPr>
            <a:normAutofit/>
          </a:bodyPr>
          <a:lstStyle/>
          <a:p>
            <a:r>
              <a:rPr lang="en-US" sz="2800" b="1" dirty="0"/>
              <a:t>Level 1 Limited Visual</a:t>
            </a:r>
          </a:p>
        </p:txBody>
      </p:sp>
      <p:sp>
        <p:nvSpPr>
          <p:cNvPr id="4" name="Content Placeholder 2">
            <a:extLst>
              <a:ext uri="{FF2B5EF4-FFF2-40B4-BE49-F238E27FC236}">
                <a16:creationId xmlns:a16="http://schemas.microsoft.com/office/drawing/2014/main" id="{4C514B4A-E32C-6698-3566-44D5FE827E17}"/>
              </a:ext>
            </a:extLst>
          </p:cNvPr>
          <p:cNvSpPr txBox="1">
            <a:spLocks/>
          </p:cNvSpPr>
          <p:nvPr/>
        </p:nvSpPr>
        <p:spPr>
          <a:xfrm>
            <a:off x="2372334" y="3139574"/>
            <a:ext cx="9132277"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solidFill>
                  <a:schemeClr val="tx1"/>
                </a:solidFill>
              </a:rPr>
              <a:t>13.5.1.1: </a:t>
            </a:r>
            <a:r>
              <a:rPr lang="en-US" sz="2400" dirty="0">
                <a:solidFill>
                  <a:schemeClr val="bg1">
                    <a:lumMod val="85000"/>
                  </a:schemeClr>
                </a:solidFill>
              </a:rPr>
              <a:t>“The </a:t>
            </a:r>
            <a:r>
              <a:rPr lang="en-US" sz="2400" b="1" dirty="0">
                <a:solidFill>
                  <a:srgbClr val="0070C0"/>
                </a:solidFill>
              </a:rPr>
              <a:t>tree</a:t>
            </a:r>
            <a:r>
              <a:rPr lang="en-US" sz="2400" dirty="0">
                <a:solidFill>
                  <a:schemeClr val="bg1">
                    <a:lumMod val="85000"/>
                  </a:schemeClr>
                </a:solidFill>
              </a:rPr>
              <a:t>(s), </a:t>
            </a:r>
            <a:r>
              <a:rPr lang="en-US" sz="2400" b="1" dirty="0">
                <a:solidFill>
                  <a:srgbClr val="0070C0"/>
                </a:solidFill>
              </a:rPr>
              <a:t>targets</a:t>
            </a:r>
            <a:r>
              <a:rPr lang="en-US" sz="2400" dirty="0">
                <a:solidFill>
                  <a:schemeClr val="bg1">
                    <a:lumMod val="85000"/>
                  </a:schemeClr>
                </a:solidFill>
              </a:rPr>
              <a:t>, and </a:t>
            </a:r>
            <a:r>
              <a:rPr lang="en-US" sz="2400" b="1" dirty="0">
                <a:solidFill>
                  <a:srgbClr val="0070C0"/>
                </a:solidFill>
              </a:rPr>
              <a:t>conditions of concern</a:t>
            </a:r>
            <a:r>
              <a:rPr lang="en-US" sz="2400" dirty="0">
                <a:solidFill>
                  <a:schemeClr val="bg1">
                    <a:lumMod val="85000"/>
                  </a:schemeClr>
                </a:solidFill>
              </a:rPr>
              <a:t> (if any) to be considered, and the </a:t>
            </a:r>
            <a:r>
              <a:rPr lang="en-US" sz="2400" b="1" dirty="0">
                <a:solidFill>
                  <a:srgbClr val="0070C0"/>
                </a:solidFill>
              </a:rPr>
              <a:t>perspective</a:t>
            </a:r>
            <a:r>
              <a:rPr lang="en-US" sz="2400" dirty="0">
                <a:solidFill>
                  <a:schemeClr val="tx1"/>
                </a:solidFill>
              </a:rPr>
              <a:t> </a:t>
            </a:r>
            <a:r>
              <a:rPr lang="en-US" sz="2400" dirty="0">
                <a:solidFill>
                  <a:schemeClr val="bg1">
                    <a:lumMod val="85000"/>
                  </a:schemeClr>
                </a:solidFill>
              </a:rPr>
              <a:t>of the assessment, … </a:t>
            </a:r>
            <a:r>
              <a:rPr lang="en-US" sz="2400" b="1" i="1" u="sng" dirty="0">
                <a:solidFill>
                  <a:schemeClr val="bg1">
                    <a:lumMod val="85000"/>
                  </a:schemeClr>
                </a:solidFill>
              </a:rPr>
              <a:t>shall</a:t>
            </a:r>
            <a:r>
              <a:rPr lang="en-US" sz="2400" dirty="0">
                <a:solidFill>
                  <a:schemeClr val="bg1">
                    <a:lumMod val="85000"/>
                  </a:schemeClr>
                </a:solidFill>
              </a:rPr>
              <a:t> be specified.”</a:t>
            </a:r>
          </a:p>
          <a:p>
            <a:r>
              <a:rPr lang="en-US" sz="2400" dirty="0">
                <a:solidFill>
                  <a:schemeClr val="tx1"/>
                </a:solidFill>
              </a:rPr>
              <a:t>13.2.2.1: “Trees to be assessed at Level 1 may be viewed remotely or in person.”</a:t>
            </a:r>
          </a:p>
        </p:txBody>
      </p:sp>
    </p:spTree>
    <p:extLst>
      <p:ext uri="{BB962C8B-B14F-4D97-AF65-F5344CB8AC3E}">
        <p14:creationId xmlns:p14="http://schemas.microsoft.com/office/powerpoint/2010/main" val="32137860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A9BEE-022C-4B5B-21D1-3595525BF5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19B679-6394-1C7A-C311-9F59B26FA927}"/>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5" name="Content Placeholder 4">
            <a:extLst>
              <a:ext uri="{FF2B5EF4-FFF2-40B4-BE49-F238E27FC236}">
                <a16:creationId xmlns:a16="http://schemas.microsoft.com/office/drawing/2014/main" id="{66911DC9-AB4F-0E77-9357-3BFAD442F0E1}"/>
              </a:ext>
            </a:extLst>
          </p:cNvPr>
          <p:cNvSpPr>
            <a:spLocks noGrp="1"/>
          </p:cNvSpPr>
          <p:nvPr>
            <p:ph sz="half" idx="1"/>
          </p:nvPr>
        </p:nvSpPr>
        <p:spPr>
          <a:xfrm>
            <a:off x="2372334" y="2031743"/>
            <a:ext cx="4257065" cy="3067795"/>
          </a:xfrm>
        </p:spPr>
        <p:txBody>
          <a:bodyPr>
            <a:normAutofit/>
          </a:bodyPr>
          <a:lstStyle/>
          <a:p>
            <a:r>
              <a:rPr lang="en-US" sz="2800" b="1" dirty="0"/>
              <a:t>Level 1 Limited Visual</a:t>
            </a:r>
          </a:p>
        </p:txBody>
      </p:sp>
      <p:sp>
        <p:nvSpPr>
          <p:cNvPr id="4" name="Content Placeholder 2">
            <a:extLst>
              <a:ext uri="{FF2B5EF4-FFF2-40B4-BE49-F238E27FC236}">
                <a16:creationId xmlns:a16="http://schemas.microsoft.com/office/drawing/2014/main" id="{A48E2485-23DB-3B33-40B6-020295605CD2}"/>
              </a:ext>
            </a:extLst>
          </p:cNvPr>
          <p:cNvSpPr txBox="1">
            <a:spLocks/>
          </p:cNvSpPr>
          <p:nvPr/>
        </p:nvSpPr>
        <p:spPr>
          <a:xfrm>
            <a:off x="2372334" y="3139574"/>
            <a:ext cx="9132277"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solidFill>
                  <a:schemeClr val="tx1"/>
                </a:solidFill>
              </a:rPr>
              <a:t>13.5.1.1: </a:t>
            </a:r>
            <a:r>
              <a:rPr lang="en-US" sz="2400" dirty="0">
                <a:solidFill>
                  <a:schemeClr val="bg1">
                    <a:lumMod val="85000"/>
                  </a:schemeClr>
                </a:solidFill>
              </a:rPr>
              <a:t>“The </a:t>
            </a:r>
            <a:r>
              <a:rPr lang="en-US" sz="2400" b="1" dirty="0">
                <a:solidFill>
                  <a:srgbClr val="0070C0"/>
                </a:solidFill>
              </a:rPr>
              <a:t>tree</a:t>
            </a:r>
            <a:r>
              <a:rPr lang="en-US" sz="2400" dirty="0">
                <a:solidFill>
                  <a:schemeClr val="bg1">
                    <a:lumMod val="85000"/>
                  </a:schemeClr>
                </a:solidFill>
              </a:rPr>
              <a:t>(s), </a:t>
            </a:r>
            <a:r>
              <a:rPr lang="en-US" sz="2400" b="1" dirty="0">
                <a:solidFill>
                  <a:srgbClr val="0070C0"/>
                </a:solidFill>
              </a:rPr>
              <a:t>targets</a:t>
            </a:r>
            <a:r>
              <a:rPr lang="en-US" sz="2400" dirty="0">
                <a:solidFill>
                  <a:schemeClr val="bg1">
                    <a:lumMod val="85000"/>
                  </a:schemeClr>
                </a:solidFill>
              </a:rPr>
              <a:t>, and </a:t>
            </a:r>
            <a:r>
              <a:rPr lang="en-US" sz="2400" b="1" dirty="0">
                <a:solidFill>
                  <a:srgbClr val="0070C0"/>
                </a:solidFill>
              </a:rPr>
              <a:t>conditions of concern</a:t>
            </a:r>
            <a:r>
              <a:rPr lang="en-US" sz="2400" dirty="0">
                <a:solidFill>
                  <a:schemeClr val="bg1">
                    <a:lumMod val="85000"/>
                  </a:schemeClr>
                </a:solidFill>
              </a:rPr>
              <a:t> (if any) to be considered, and the </a:t>
            </a:r>
            <a:r>
              <a:rPr lang="en-US" sz="2400" b="1" dirty="0">
                <a:solidFill>
                  <a:srgbClr val="0070C0"/>
                </a:solidFill>
              </a:rPr>
              <a:t>perspective</a:t>
            </a:r>
            <a:r>
              <a:rPr lang="en-US" sz="2400" dirty="0">
                <a:solidFill>
                  <a:schemeClr val="tx1"/>
                </a:solidFill>
              </a:rPr>
              <a:t> </a:t>
            </a:r>
            <a:r>
              <a:rPr lang="en-US" sz="2400" dirty="0">
                <a:solidFill>
                  <a:schemeClr val="bg1">
                    <a:lumMod val="85000"/>
                  </a:schemeClr>
                </a:solidFill>
              </a:rPr>
              <a:t>of the assessment, … </a:t>
            </a:r>
            <a:r>
              <a:rPr lang="en-US" sz="2400" b="1" i="1" u="sng" dirty="0">
                <a:solidFill>
                  <a:schemeClr val="bg1">
                    <a:lumMod val="85000"/>
                  </a:schemeClr>
                </a:solidFill>
              </a:rPr>
              <a:t>shall</a:t>
            </a:r>
            <a:r>
              <a:rPr lang="en-US" sz="2400" dirty="0">
                <a:solidFill>
                  <a:schemeClr val="bg1">
                    <a:lumMod val="85000"/>
                  </a:schemeClr>
                </a:solidFill>
              </a:rPr>
              <a:t> be specified.”</a:t>
            </a:r>
          </a:p>
          <a:p>
            <a:r>
              <a:rPr lang="en-US" sz="2400" dirty="0">
                <a:solidFill>
                  <a:schemeClr val="tx1"/>
                </a:solidFill>
              </a:rPr>
              <a:t>13.2.2.1: “Trees to be assessed at Level 1 </a:t>
            </a:r>
            <a:r>
              <a:rPr lang="en-US" sz="2400" b="1" i="1" u="sng" dirty="0">
                <a:solidFill>
                  <a:schemeClr val="tx1"/>
                </a:solidFill>
              </a:rPr>
              <a:t>may</a:t>
            </a:r>
            <a:r>
              <a:rPr lang="en-US" sz="2400" dirty="0">
                <a:solidFill>
                  <a:schemeClr val="tx1"/>
                </a:solidFill>
              </a:rPr>
              <a:t> be viewed remotely or in person.”</a:t>
            </a:r>
          </a:p>
        </p:txBody>
      </p:sp>
    </p:spTree>
    <p:extLst>
      <p:ext uri="{BB962C8B-B14F-4D97-AF65-F5344CB8AC3E}">
        <p14:creationId xmlns:p14="http://schemas.microsoft.com/office/powerpoint/2010/main" val="480730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F194C-A688-4897-32AB-9A02C2CA1A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45230F-BB5E-FEEB-E41A-C74E861D8C03}"/>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pic>
        <p:nvPicPr>
          <p:cNvPr id="11" name="Picture 10">
            <a:extLst>
              <a:ext uri="{FF2B5EF4-FFF2-40B4-BE49-F238E27FC236}">
                <a16:creationId xmlns:a16="http://schemas.microsoft.com/office/drawing/2014/main" id="{095AFBD1-2013-6A07-26A7-EDC4470DF8F0}"/>
              </a:ext>
            </a:extLst>
          </p:cNvPr>
          <p:cNvPicPr>
            <a:picLocks noChangeAspect="1"/>
          </p:cNvPicPr>
          <p:nvPr/>
        </p:nvPicPr>
        <p:blipFill>
          <a:blip r:embed="rId2">
            <a:extLst>
              <a:ext uri="{28A0092B-C50C-407E-A947-70E740481C1C}">
                <a14:useLocalDpi xmlns:a14="http://schemas.microsoft.com/office/drawing/2010/main" val="0"/>
              </a:ext>
            </a:extLst>
          </a:blip>
          <a:srcRect t="13967" b="4190"/>
          <a:stretch>
            <a:fillRect/>
          </a:stretch>
        </p:blipFill>
        <p:spPr>
          <a:xfrm>
            <a:off x="4322373" y="3235570"/>
            <a:ext cx="3151203" cy="3434862"/>
          </a:xfrm>
          <a:prstGeom prst="rect">
            <a:avLst/>
          </a:prstGeom>
        </p:spPr>
      </p:pic>
      <p:pic>
        <p:nvPicPr>
          <p:cNvPr id="4" name="Picture 3">
            <a:extLst>
              <a:ext uri="{FF2B5EF4-FFF2-40B4-BE49-F238E27FC236}">
                <a16:creationId xmlns:a16="http://schemas.microsoft.com/office/drawing/2014/main" id="{80B6C716-ECD0-8467-0A0F-814CE3AB7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21652" y="2075982"/>
            <a:ext cx="5183811" cy="3887859"/>
          </a:xfrm>
          <a:prstGeom prst="rect">
            <a:avLst/>
          </a:prstGeom>
        </p:spPr>
      </p:pic>
      <p:sp>
        <p:nvSpPr>
          <p:cNvPr id="10" name="Content Placeholder 4">
            <a:extLst>
              <a:ext uri="{FF2B5EF4-FFF2-40B4-BE49-F238E27FC236}">
                <a16:creationId xmlns:a16="http://schemas.microsoft.com/office/drawing/2014/main" id="{8BFCC6A2-C6BB-D07E-EF96-42076B44F802}"/>
              </a:ext>
            </a:extLst>
          </p:cNvPr>
          <p:cNvSpPr>
            <a:spLocks noGrp="1"/>
          </p:cNvSpPr>
          <p:nvPr>
            <p:ph sz="half" idx="1"/>
          </p:nvPr>
        </p:nvSpPr>
        <p:spPr>
          <a:xfrm>
            <a:off x="2372334" y="2031744"/>
            <a:ext cx="5458681" cy="875580"/>
          </a:xfrm>
        </p:spPr>
        <p:txBody>
          <a:bodyPr>
            <a:normAutofit/>
          </a:bodyPr>
          <a:lstStyle/>
          <a:p>
            <a:r>
              <a:rPr lang="en-US" sz="2800" b="1" dirty="0"/>
              <a:t>Level 2 Basic Assessment</a:t>
            </a:r>
          </a:p>
        </p:txBody>
      </p:sp>
    </p:spTree>
    <p:extLst>
      <p:ext uri="{BB962C8B-B14F-4D97-AF65-F5344CB8AC3E}">
        <p14:creationId xmlns:p14="http://schemas.microsoft.com/office/powerpoint/2010/main" val="1479856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AF046-0EBC-A43B-D79C-50812002F7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8F5E76-9534-3156-32A6-E90ACBC0B743}"/>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5" name="Content Placeholder 4">
            <a:extLst>
              <a:ext uri="{FF2B5EF4-FFF2-40B4-BE49-F238E27FC236}">
                <a16:creationId xmlns:a16="http://schemas.microsoft.com/office/drawing/2014/main" id="{C784EB03-DEC6-75E9-3031-EF9C0603F19A}"/>
              </a:ext>
            </a:extLst>
          </p:cNvPr>
          <p:cNvSpPr>
            <a:spLocks noGrp="1"/>
          </p:cNvSpPr>
          <p:nvPr>
            <p:ph sz="half" idx="1"/>
          </p:nvPr>
        </p:nvSpPr>
        <p:spPr>
          <a:xfrm>
            <a:off x="2372334" y="2031744"/>
            <a:ext cx="5458681" cy="875580"/>
          </a:xfrm>
        </p:spPr>
        <p:txBody>
          <a:bodyPr>
            <a:normAutofit/>
          </a:bodyPr>
          <a:lstStyle/>
          <a:p>
            <a:r>
              <a:rPr lang="en-US" sz="2800" b="1" dirty="0"/>
              <a:t>Level 2 Basic Assessment</a:t>
            </a:r>
          </a:p>
        </p:txBody>
      </p:sp>
      <p:sp>
        <p:nvSpPr>
          <p:cNvPr id="4" name="Content Placeholder 2">
            <a:extLst>
              <a:ext uri="{FF2B5EF4-FFF2-40B4-BE49-F238E27FC236}">
                <a16:creationId xmlns:a16="http://schemas.microsoft.com/office/drawing/2014/main" id="{D8B800FE-C55E-B209-27CF-F5893E8EF0BC}"/>
              </a:ext>
            </a:extLst>
          </p:cNvPr>
          <p:cNvSpPr txBox="1">
            <a:spLocks/>
          </p:cNvSpPr>
          <p:nvPr/>
        </p:nvSpPr>
        <p:spPr>
          <a:xfrm>
            <a:off x="2372334" y="2633440"/>
            <a:ext cx="9256958"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13.5.2.1: “Basic tree risk assessments shall include a 360 degree ground based inspection around the tree.”</a:t>
            </a:r>
          </a:p>
        </p:txBody>
      </p:sp>
    </p:spTree>
    <p:extLst>
      <p:ext uri="{BB962C8B-B14F-4D97-AF65-F5344CB8AC3E}">
        <p14:creationId xmlns:p14="http://schemas.microsoft.com/office/powerpoint/2010/main" val="20640448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7043A-DF14-09CC-2E09-32F479A331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BB16E-A0B3-D78E-2C30-6847CC76C0FE}"/>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5" name="Content Placeholder 4">
            <a:extLst>
              <a:ext uri="{FF2B5EF4-FFF2-40B4-BE49-F238E27FC236}">
                <a16:creationId xmlns:a16="http://schemas.microsoft.com/office/drawing/2014/main" id="{01E23EEC-F3C9-33FD-15D4-C5B3C25FDC4A}"/>
              </a:ext>
            </a:extLst>
          </p:cNvPr>
          <p:cNvSpPr>
            <a:spLocks noGrp="1"/>
          </p:cNvSpPr>
          <p:nvPr>
            <p:ph sz="half" idx="1"/>
          </p:nvPr>
        </p:nvSpPr>
        <p:spPr>
          <a:xfrm>
            <a:off x="2372334" y="2031744"/>
            <a:ext cx="5458681" cy="875580"/>
          </a:xfrm>
        </p:spPr>
        <p:txBody>
          <a:bodyPr>
            <a:normAutofit/>
          </a:bodyPr>
          <a:lstStyle/>
          <a:p>
            <a:r>
              <a:rPr lang="en-US" sz="2800" b="1" dirty="0"/>
              <a:t>Level 2 Basic Assessment</a:t>
            </a:r>
          </a:p>
        </p:txBody>
      </p:sp>
      <p:sp>
        <p:nvSpPr>
          <p:cNvPr id="4" name="Content Placeholder 2">
            <a:extLst>
              <a:ext uri="{FF2B5EF4-FFF2-40B4-BE49-F238E27FC236}">
                <a16:creationId xmlns:a16="http://schemas.microsoft.com/office/drawing/2014/main" id="{8787F063-17ED-3531-ED04-0F788BD4AD0A}"/>
              </a:ext>
            </a:extLst>
          </p:cNvPr>
          <p:cNvSpPr txBox="1">
            <a:spLocks/>
          </p:cNvSpPr>
          <p:nvPr/>
        </p:nvSpPr>
        <p:spPr>
          <a:xfrm>
            <a:off x="2372334" y="2633440"/>
            <a:ext cx="9256958"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13.5.2.1: “Basic tree risk assessments </a:t>
            </a:r>
            <a:r>
              <a:rPr lang="en-US" sz="2400" b="1" i="1" u="sng" dirty="0"/>
              <a:t>shall</a:t>
            </a:r>
            <a:r>
              <a:rPr lang="en-US" sz="2400" dirty="0"/>
              <a:t> include a 360 degree ground based inspection around the tree.”</a:t>
            </a:r>
          </a:p>
        </p:txBody>
      </p:sp>
    </p:spTree>
    <p:extLst>
      <p:ext uri="{BB962C8B-B14F-4D97-AF65-F5344CB8AC3E}">
        <p14:creationId xmlns:p14="http://schemas.microsoft.com/office/powerpoint/2010/main" val="17566794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39291-0F98-30C4-7AAE-5306CDA06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9A88A-B85E-4931-3FCE-05EA2406C801}"/>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5" name="Content Placeholder 4">
            <a:extLst>
              <a:ext uri="{FF2B5EF4-FFF2-40B4-BE49-F238E27FC236}">
                <a16:creationId xmlns:a16="http://schemas.microsoft.com/office/drawing/2014/main" id="{18E07106-CB66-BBAB-CAE4-4EEEC9E6AC25}"/>
              </a:ext>
            </a:extLst>
          </p:cNvPr>
          <p:cNvSpPr>
            <a:spLocks noGrp="1"/>
          </p:cNvSpPr>
          <p:nvPr>
            <p:ph sz="half" idx="1"/>
          </p:nvPr>
        </p:nvSpPr>
        <p:spPr>
          <a:xfrm>
            <a:off x="2372334" y="2031744"/>
            <a:ext cx="5458681" cy="875580"/>
          </a:xfrm>
        </p:spPr>
        <p:txBody>
          <a:bodyPr>
            <a:normAutofit/>
          </a:bodyPr>
          <a:lstStyle/>
          <a:p>
            <a:r>
              <a:rPr lang="en-US" sz="2800" b="1" dirty="0"/>
              <a:t>Level 2 Basic Assessment</a:t>
            </a:r>
          </a:p>
        </p:txBody>
      </p:sp>
      <p:sp>
        <p:nvSpPr>
          <p:cNvPr id="4" name="Content Placeholder 2">
            <a:extLst>
              <a:ext uri="{FF2B5EF4-FFF2-40B4-BE49-F238E27FC236}">
                <a16:creationId xmlns:a16="http://schemas.microsoft.com/office/drawing/2014/main" id="{587F521B-4F55-FD46-DBC0-DD5AF979FFFD}"/>
              </a:ext>
            </a:extLst>
          </p:cNvPr>
          <p:cNvSpPr txBox="1">
            <a:spLocks/>
          </p:cNvSpPr>
          <p:nvPr/>
        </p:nvSpPr>
        <p:spPr>
          <a:xfrm>
            <a:off x="2372334" y="2633440"/>
            <a:ext cx="9256958"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13.5.2.1: “Basic tree risk assessments </a:t>
            </a:r>
            <a:r>
              <a:rPr lang="en-US" sz="2400" b="1" i="1" u="sng" dirty="0"/>
              <a:t>shall</a:t>
            </a:r>
            <a:r>
              <a:rPr lang="en-US" sz="2400" dirty="0"/>
              <a:t> include a 360 degree ground based inspection around the tree.”</a:t>
            </a:r>
          </a:p>
          <a:p>
            <a:r>
              <a:rPr lang="en-US" sz="2400" dirty="0"/>
              <a:t>13.2.2.2: “Trees to be assessed at Level 2 shall be visually inspected in person.”</a:t>
            </a:r>
          </a:p>
        </p:txBody>
      </p:sp>
    </p:spTree>
    <p:extLst>
      <p:ext uri="{BB962C8B-B14F-4D97-AF65-F5344CB8AC3E}">
        <p14:creationId xmlns:p14="http://schemas.microsoft.com/office/powerpoint/2010/main" val="5690070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97E75-E607-F796-B0B2-D844D8A54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7F25A1-072B-1FBA-CAB9-C72CB8A6BF5A}"/>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5" name="Content Placeholder 4">
            <a:extLst>
              <a:ext uri="{FF2B5EF4-FFF2-40B4-BE49-F238E27FC236}">
                <a16:creationId xmlns:a16="http://schemas.microsoft.com/office/drawing/2014/main" id="{165BE0A7-1050-5ADE-B28C-0407EE02735F}"/>
              </a:ext>
            </a:extLst>
          </p:cNvPr>
          <p:cNvSpPr>
            <a:spLocks noGrp="1"/>
          </p:cNvSpPr>
          <p:nvPr>
            <p:ph sz="half" idx="1"/>
          </p:nvPr>
        </p:nvSpPr>
        <p:spPr>
          <a:xfrm>
            <a:off x="2372334" y="2031744"/>
            <a:ext cx="5458681" cy="875580"/>
          </a:xfrm>
        </p:spPr>
        <p:txBody>
          <a:bodyPr>
            <a:normAutofit/>
          </a:bodyPr>
          <a:lstStyle/>
          <a:p>
            <a:r>
              <a:rPr lang="en-US" sz="2800" b="1" dirty="0"/>
              <a:t>Level 2 Basic Assessment</a:t>
            </a:r>
          </a:p>
        </p:txBody>
      </p:sp>
      <p:sp>
        <p:nvSpPr>
          <p:cNvPr id="4" name="Content Placeholder 2">
            <a:extLst>
              <a:ext uri="{FF2B5EF4-FFF2-40B4-BE49-F238E27FC236}">
                <a16:creationId xmlns:a16="http://schemas.microsoft.com/office/drawing/2014/main" id="{695881F6-A6BA-8296-C85C-20447FCC2BF8}"/>
              </a:ext>
            </a:extLst>
          </p:cNvPr>
          <p:cNvSpPr txBox="1">
            <a:spLocks/>
          </p:cNvSpPr>
          <p:nvPr/>
        </p:nvSpPr>
        <p:spPr>
          <a:xfrm>
            <a:off x="2372334" y="2633440"/>
            <a:ext cx="9256958"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13.5.2.1: “Basic tree risk assessments </a:t>
            </a:r>
            <a:r>
              <a:rPr lang="en-US" sz="2400" b="1" i="1" u="sng" dirty="0"/>
              <a:t>shall</a:t>
            </a:r>
            <a:r>
              <a:rPr lang="en-US" sz="2400" dirty="0"/>
              <a:t> include a 360 degree ground based inspection around the tree.”</a:t>
            </a:r>
          </a:p>
          <a:p>
            <a:r>
              <a:rPr lang="en-US" sz="2400" dirty="0"/>
              <a:t>13.2.2.2: “Trees to be assessed at Level 2 </a:t>
            </a:r>
            <a:r>
              <a:rPr lang="en-US" sz="2400" b="1" i="1" u="sng" dirty="0"/>
              <a:t>shall</a:t>
            </a:r>
            <a:r>
              <a:rPr lang="en-US" sz="2400" dirty="0"/>
              <a:t> be visually inspected in person.”</a:t>
            </a:r>
          </a:p>
        </p:txBody>
      </p:sp>
    </p:spTree>
    <p:extLst>
      <p:ext uri="{BB962C8B-B14F-4D97-AF65-F5344CB8AC3E}">
        <p14:creationId xmlns:p14="http://schemas.microsoft.com/office/powerpoint/2010/main" val="3674711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44BE4-76B0-6E70-6F84-6CAC900654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4A84A5-2838-24A6-7DF1-C7715F62F8A9}"/>
              </a:ext>
            </a:extLst>
          </p:cNvPr>
          <p:cNvSpPr>
            <a:spLocks noGrp="1"/>
          </p:cNvSpPr>
          <p:nvPr>
            <p:ph type="title"/>
          </p:nvPr>
        </p:nvSpPr>
        <p:spPr>
          <a:xfrm>
            <a:off x="2000922" y="624110"/>
            <a:ext cx="10004612" cy="1280890"/>
          </a:xfrm>
        </p:spPr>
        <p:txBody>
          <a:bodyPr>
            <a:normAutofit/>
          </a:bodyPr>
          <a:lstStyle/>
          <a:p>
            <a:r>
              <a:rPr lang="en-US" sz="4400" dirty="0"/>
              <a:t>A300 Standards – Risk Assessment</a:t>
            </a:r>
          </a:p>
        </p:txBody>
      </p:sp>
      <p:sp>
        <p:nvSpPr>
          <p:cNvPr id="3" name="Content Placeholder 2">
            <a:extLst>
              <a:ext uri="{FF2B5EF4-FFF2-40B4-BE49-F238E27FC236}">
                <a16:creationId xmlns:a16="http://schemas.microsoft.com/office/drawing/2014/main" id="{4EB7FF76-1C0C-C28C-8E5D-58BE66E92E97}"/>
              </a:ext>
            </a:extLst>
          </p:cNvPr>
          <p:cNvSpPr>
            <a:spLocks noGrp="1"/>
          </p:cNvSpPr>
          <p:nvPr>
            <p:ph idx="1"/>
          </p:nvPr>
        </p:nvSpPr>
        <p:spPr>
          <a:xfrm>
            <a:off x="1229626" y="1778598"/>
            <a:ext cx="10614543" cy="4455292"/>
          </a:xfrm>
        </p:spPr>
        <p:txBody>
          <a:bodyPr>
            <a:normAutofit/>
          </a:bodyPr>
          <a:lstStyle/>
          <a:p>
            <a:r>
              <a:rPr lang="en-US" sz="2800" dirty="0"/>
              <a:t>13.6.3: “[Risk Assessment] reports </a:t>
            </a:r>
            <a:r>
              <a:rPr lang="en-US" sz="2800" b="1" i="1" u="sng" dirty="0"/>
              <a:t>shall</a:t>
            </a:r>
            <a:r>
              <a:rPr lang="en-US" sz="2800" dirty="0"/>
              <a:t> include:</a:t>
            </a:r>
          </a:p>
          <a:p>
            <a:endParaRPr lang="en-US" sz="2800" dirty="0"/>
          </a:p>
          <a:p>
            <a:endParaRPr lang="en-US" sz="2800" dirty="0"/>
          </a:p>
          <a:p>
            <a:endParaRPr lang="en-US" sz="2800" dirty="0"/>
          </a:p>
          <a:p>
            <a:r>
              <a:rPr lang="en-US" sz="2800" dirty="0"/>
              <a:t>13.3.4: “The tree risk assessor shall consider the likelihood of a tree failure impacting a target and the likely severity of the consequence.”</a:t>
            </a:r>
          </a:p>
        </p:txBody>
      </p:sp>
      <p:sp>
        <p:nvSpPr>
          <p:cNvPr id="4" name="TextBox 3">
            <a:extLst>
              <a:ext uri="{FF2B5EF4-FFF2-40B4-BE49-F238E27FC236}">
                <a16:creationId xmlns:a16="http://schemas.microsoft.com/office/drawing/2014/main" id="{9F727D29-C75E-81EC-07AD-5A05AE64E049}"/>
              </a:ext>
            </a:extLst>
          </p:cNvPr>
          <p:cNvSpPr txBox="1"/>
          <p:nvPr/>
        </p:nvSpPr>
        <p:spPr>
          <a:xfrm>
            <a:off x="2592925" y="2274658"/>
            <a:ext cx="8369449" cy="1569660"/>
          </a:xfrm>
          <a:prstGeom prst="rect">
            <a:avLst/>
          </a:prstGeom>
          <a:noFill/>
        </p:spPr>
        <p:txBody>
          <a:bodyPr wrap="square" numCol="2" rtlCol="0">
            <a:spAutoFit/>
          </a:bodyPr>
          <a:lstStyle/>
          <a:p>
            <a:pPr lvl="1"/>
            <a:r>
              <a:rPr lang="en-US" sz="2400" dirty="0"/>
              <a:t>Objective</a:t>
            </a:r>
          </a:p>
          <a:p>
            <a:pPr lvl="1"/>
            <a:r>
              <a:rPr lang="en-US" sz="2400" dirty="0"/>
              <a:t>Location</a:t>
            </a:r>
          </a:p>
          <a:p>
            <a:pPr lvl="1"/>
            <a:r>
              <a:rPr lang="en-US" sz="2400" dirty="0"/>
              <a:t>Targets</a:t>
            </a:r>
          </a:p>
          <a:p>
            <a:pPr lvl="1"/>
            <a:r>
              <a:rPr lang="en-US" sz="2400" dirty="0"/>
              <a:t>Date of Inspection</a:t>
            </a:r>
          </a:p>
          <a:p>
            <a:pPr lvl="1"/>
            <a:r>
              <a:rPr lang="en-US" sz="2400" dirty="0"/>
              <a:t>Time Frame</a:t>
            </a:r>
          </a:p>
          <a:p>
            <a:pPr lvl="1"/>
            <a:r>
              <a:rPr lang="en-US" sz="2400" dirty="0"/>
              <a:t>Risk Rating</a:t>
            </a:r>
          </a:p>
          <a:p>
            <a:pPr lvl="1"/>
            <a:r>
              <a:rPr lang="en-US" sz="2400" dirty="0"/>
              <a:t>Risk Mitigation Options.”</a:t>
            </a:r>
          </a:p>
          <a:p>
            <a:endParaRPr lang="en-US" dirty="0"/>
          </a:p>
        </p:txBody>
      </p:sp>
    </p:spTree>
    <p:extLst>
      <p:ext uri="{BB962C8B-B14F-4D97-AF65-F5344CB8AC3E}">
        <p14:creationId xmlns:p14="http://schemas.microsoft.com/office/powerpoint/2010/main" val="16800402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C656C-D52C-A905-C026-94678A5826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264311-1525-5D29-76B2-4C90CA2983BE}"/>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5" name="Content Placeholder 4">
            <a:extLst>
              <a:ext uri="{FF2B5EF4-FFF2-40B4-BE49-F238E27FC236}">
                <a16:creationId xmlns:a16="http://schemas.microsoft.com/office/drawing/2014/main" id="{2945E4AA-3E56-ECF1-54F6-D6449CEF63C9}"/>
              </a:ext>
            </a:extLst>
          </p:cNvPr>
          <p:cNvSpPr>
            <a:spLocks noGrp="1"/>
          </p:cNvSpPr>
          <p:nvPr>
            <p:ph sz="half" idx="1"/>
          </p:nvPr>
        </p:nvSpPr>
        <p:spPr>
          <a:xfrm>
            <a:off x="2372334" y="2031744"/>
            <a:ext cx="5458681" cy="875580"/>
          </a:xfrm>
        </p:spPr>
        <p:txBody>
          <a:bodyPr>
            <a:normAutofit/>
          </a:bodyPr>
          <a:lstStyle/>
          <a:p>
            <a:r>
              <a:rPr lang="en-US" sz="2800" b="1" dirty="0"/>
              <a:t>Level 2 Basic Assessment</a:t>
            </a:r>
          </a:p>
        </p:txBody>
      </p:sp>
      <p:sp>
        <p:nvSpPr>
          <p:cNvPr id="4" name="Content Placeholder 2">
            <a:extLst>
              <a:ext uri="{FF2B5EF4-FFF2-40B4-BE49-F238E27FC236}">
                <a16:creationId xmlns:a16="http://schemas.microsoft.com/office/drawing/2014/main" id="{72D216E9-79CA-9BAE-77DF-CFB3D4E4FA2A}"/>
              </a:ext>
            </a:extLst>
          </p:cNvPr>
          <p:cNvSpPr txBox="1">
            <a:spLocks/>
          </p:cNvSpPr>
          <p:nvPr/>
        </p:nvSpPr>
        <p:spPr>
          <a:xfrm>
            <a:off x="2372334" y="2633440"/>
            <a:ext cx="9256958"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13.5.2.1: “Basic tree risk assessments </a:t>
            </a:r>
            <a:r>
              <a:rPr lang="en-US" sz="2400" b="1" i="1" u="sng" dirty="0"/>
              <a:t>shall</a:t>
            </a:r>
            <a:r>
              <a:rPr lang="en-US" sz="2400" dirty="0"/>
              <a:t> include a 360 degree ground based inspection around the tree.”</a:t>
            </a:r>
          </a:p>
          <a:p>
            <a:r>
              <a:rPr lang="en-US" sz="2400" dirty="0"/>
              <a:t>13.2.2.2: “Trees to be assessed at Level 2 </a:t>
            </a:r>
            <a:r>
              <a:rPr lang="en-US" sz="2400" b="1" i="1" u="sng" dirty="0"/>
              <a:t>shall</a:t>
            </a:r>
            <a:r>
              <a:rPr lang="en-US" sz="2400" dirty="0"/>
              <a:t> be visually inspected in person.”</a:t>
            </a:r>
          </a:p>
          <a:p>
            <a:r>
              <a:rPr lang="en-US" sz="2400" dirty="0"/>
              <a:t>13.5.2.3: “Simple tools may be used at the discretion of the risk assessor or shall be used as specified.”</a:t>
            </a:r>
          </a:p>
        </p:txBody>
      </p:sp>
    </p:spTree>
    <p:extLst>
      <p:ext uri="{BB962C8B-B14F-4D97-AF65-F5344CB8AC3E}">
        <p14:creationId xmlns:p14="http://schemas.microsoft.com/office/powerpoint/2010/main" val="29448367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F2BC5-AF7E-9549-F773-E6D9A60FD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137942-56C7-7661-0B28-EF09EDDCC767}"/>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5" name="Content Placeholder 4">
            <a:extLst>
              <a:ext uri="{FF2B5EF4-FFF2-40B4-BE49-F238E27FC236}">
                <a16:creationId xmlns:a16="http://schemas.microsoft.com/office/drawing/2014/main" id="{081C5943-7AA9-E156-C9BB-E82581CB4DDC}"/>
              </a:ext>
            </a:extLst>
          </p:cNvPr>
          <p:cNvSpPr>
            <a:spLocks noGrp="1"/>
          </p:cNvSpPr>
          <p:nvPr>
            <p:ph sz="half" idx="1"/>
          </p:nvPr>
        </p:nvSpPr>
        <p:spPr>
          <a:xfrm>
            <a:off x="2372334" y="2031744"/>
            <a:ext cx="5458681" cy="875580"/>
          </a:xfrm>
        </p:spPr>
        <p:txBody>
          <a:bodyPr>
            <a:normAutofit/>
          </a:bodyPr>
          <a:lstStyle/>
          <a:p>
            <a:r>
              <a:rPr lang="en-US" sz="2800" b="1" dirty="0"/>
              <a:t>Level 2 Basic Assessment</a:t>
            </a:r>
          </a:p>
        </p:txBody>
      </p:sp>
      <p:sp>
        <p:nvSpPr>
          <p:cNvPr id="4" name="Content Placeholder 2">
            <a:extLst>
              <a:ext uri="{FF2B5EF4-FFF2-40B4-BE49-F238E27FC236}">
                <a16:creationId xmlns:a16="http://schemas.microsoft.com/office/drawing/2014/main" id="{501EE868-08FA-F08D-2FBF-C11F0E19FBDE}"/>
              </a:ext>
            </a:extLst>
          </p:cNvPr>
          <p:cNvSpPr txBox="1">
            <a:spLocks/>
          </p:cNvSpPr>
          <p:nvPr/>
        </p:nvSpPr>
        <p:spPr>
          <a:xfrm>
            <a:off x="2372334" y="2633440"/>
            <a:ext cx="9256958"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13.5.2.1: “Basic tree risk assessments </a:t>
            </a:r>
            <a:r>
              <a:rPr lang="en-US" sz="2400" b="1" i="1" u="sng" dirty="0"/>
              <a:t>shall</a:t>
            </a:r>
            <a:r>
              <a:rPr lang="en-US" sz="2400" dirty="0"/>
              <a:t> include a 360 degree ground based inspection around the tree.”</a:t>
            </a:r>
          </a:p>
          <a:p>
            <a:r>
              <a:rPr lang="en-US" sz="2400" dirty="0"/>
              <a:t>13.2.2.2: “Trees to be assessed at Level 2 </a:t>
            </a:r>
            <a:r>
              <a:rPr lang="en-US" sz="2400" b="1" i="1" u="sng" dirty="0"/>
              <a:t>shall</a:t>
            </a:r>
            <a:r>
              <a:rPr lang="en-US" sz="2400" dirty="0"/>
              <a:t> be visually inspected in person.”</a:t>
            </a:r>
          </a:p>
          <a:p>
            <a:r>
              <a:rPr lang="en-US" sz="2400" dirty="0"/>
              <a:t>13.5.2.3: “Simple tools </a:t>
            </a:r>
            <a:r>
              <a:rPr lang="en-US" sz="2400" b="1" i="1" u="sng" dirty="0"/>
              <a:t>may</a:t>
            </a:r>
            <a:r>
              <a:rPr lang="en-US" sz="2400" dirty="0"/>
              <a:t> be used at the discretion of the risk assessor or shall be used as specified.”</a:t>
            </a:r>
          </a:p>
        </p:txBody>
      </p:sp>
    </p:spTree>
    <p:extLst>
      <p:ext uri="{BB962C8B-B14F-4D97-AF65-F5344CB8AC3E}">
        <p14:creationId xmlns:p14="http://schemas.microsoft.com/office/powerpoint/2010/main" val="21409637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2DC0E-901F-4905-4943-68C8CD83E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E5E35-FDFA-3713-AB2D-0957E09307F9}"/>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5" name="Content Placeholder 4">
            <a:extLst>
              <a:ext uri="{FF2B5EF4-FFF2-40B4-BE49-F238E27FC236}">
                <a16:creationId xmlns:a16="http://schemas.microsoft.com/office/drawing/2014/main" id="{733F5C1A-3EB8-F73F-DF62-EFCAB04C24DD}"/>
              </a:ext>
            </a:extLst>
          </p:cNvPr>
          <p:cNvSpPr>
            <a:spLocks noGrp="1"/>
          </p:cNvSpPr>
          <p:nvPr>
            <p:ph sz="half" idx="1"/>
          </p:nvPr>
        </p:nvSpPr>
        <p:spPr>
          <a:xfrm>
            <a:off x="2372334" y="2031744"/>
            <a:ext cx="5458681" cy="875580"/>
          </a:xfrm>
        </p:spPr>
        <p:txBody>
          <a:bodyPr>
            <a:normAutofit/>
          </a:bodyPr>
          <a:lstStyle/>
          <a:p>
            <a:r>
              <a:rPr lang="en-US" sz="2800" b="1" dirty="0"/>
              <a:t>Level 2 Basic Assessment</a:t>
            </a:r>
          </a:p>
        </p:txBody>
      </p:sp>
      <p:sp>
        <p:nvSpPr>
          <p:cNvPr id="4" name="Content Placeholder 2">
            <a:extLst>
              <a:ext uri="{FF2B5EF4-FFF2-40B4-BE49-F238E27FC236}">
                <a16:creationId xmlns:a16="http://schemas.microsoft.com/office/drawing/2014/main" id="{6F5635C3-CF42-6026-CA22-281A575BD40F}"/>
              </a:ext>
            </a:extLst>
          </p:cNvPr>
          <p:cNvSpPr txBox="1">
            <a:spLocks/>
          </p:cNvSpPr>
          <p:nvPr/>
        </p:nvSpPr>
        <p:spPr>
          <a:xfrm>
            <a:off x="2372334" y="2633440"/>
            <a:ext cx="9256958"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13.5.2.1: “Basic tree risk assessments </a:t>
            </a:r>
            <a:r>
              <a:rPr lang="en-US" sz="2400" b="1" i="1" u="sng" dirty="0"/>
              <a:t>shall</a:t>
            </a:r>
            <a:r>
              <a:rPr lang="en-US" sz="2400" dirty="0"/>
              <a:t> include a 360 degree ground based inspection around the tree.”</a:t>
            </a:r>
          </a:p>
          <a:p>
            <a:r>
              <a:rPr lang="en-US" sz="2400" dirty="0"/>
              <a:t>13.2.2.2: “Trees to be assessed at Level 2 </a:t>
            </a:r>
            <a:r>
              <a:rPr lang="en-US" sz="2400" b="1" i="1" u="sng" dirty="0"/>
              <a:t>shall</a:t>
            </a:r>
            <a:r>
              <a:rPr lang="en-US" sz="2400" dirty="0"/>
              <a:t> be visually inspected in person.”</a:t>
            </a:r>
          </a:p>
          <a:p>
            <a:r>
              <a:rPr lang="en-US" sz="2400" dirty="0"/>
              <a:t>13.5.2.3: “Simple tools </a:t>
            </a:r>
            <a:r>
              <a:rPr lang="en-US" sz="2400" b="1" i="1" u="sng" dirty="0"/>
              <a:t>may</a:t>
            </a:r>
            <a:r>
              <a:rPr lang="en-US" sz="2400" dirty="0"/>
              <a:t> be used at the discretion of the risk assessor or shall be used as specified.”</a:t>
            </a:r>
          </a:p>
          <a:p>
            <a:r>
              <a:rPr lang="en-US" sz="2400" dirty="0"/>
              <a:t>13.5.2.3.1: “Simple tools may include:</a:t>
            </a:r>
          </a:p>
        </p:txBody>
      </p:sp>
    </p:spTree>
    <p:extLst>
      <p:ext uri="{BB962C8B-B14F-4D97-AF65-F5344CB8AC3E}">
        <p14:creationId xmlns:p14="http://schemas.microsoft.com/office/powerpoint/2010/main" val="31590689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0431C-4B1B-EA91-6D97-3BDB21463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77FF52-79D1-B127-D516-62E434BB5557}"/>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5" name="Content Placeholder 4">
            <a:extLst>
              <a:ext uri="{FF2B5EF4-FFF2-40B4-BE49-F238E27FC236}">
                <a16:creationId xmlns:a16="http://schemas.microsoft.com/office/drawing/2014/main" id="{8CC3B441-3D25-FB8A-D577-72FD72155F0B}"/>
              </a:ext>
            </a:extLst>
          </p:cNvPr>
          <p:cNvSpPr>
            <a:spLocks noGrp="1"/>
          </p:cNvSpPr>
          <p:nvPr>
            <p:ph sz="half" idx="1"/>
          </p:nvPr>
        </p:nvSpPr>
        <p:spPr>
          <a:xfrm>
            <a:off x="2372334" y="2031744"/>
            <a:ext cx="5458681" cy="875580"/>
          </a:xfrm>
        </p:spPr>
        <p:txBody>
          <a:bodyPr>
            <a:normAutofit/>
          </a:bodyPr>
          <a:lstStyle/>
          <a:p>
            <a:r>
              <a:rPr lang="en-US" sz="2800" b="1" dirty="0"/>
              <a:t>Level 2 Basic Assessment</a:t>
            </a:r>
          </a:p>
        </p:txBody>
      </p:sp>
      <p:sp>
        <p:nvSpPr>
          <p:cNvPr id="4" name="Content Placeholder 2">
            <a:extLst>
              <a:ext uri="{FF2B5EF4-FFF2-40B4-BE49-F238E27FC236}">
                <a16:creationId xmlns:a16="http://schemas.microsoft.com/office/drawing/2014/main" id="{C0ACD1DC-64A6-563C-281D-034552E4CDFA}"/>
              </a:ext>
            </a:extLst>
          </p:cNvPr>
          <p:cNvSpPr txBox="1">
            <a:spLocks/>
          </p:cNvSpPr>
          <p:nvPr/>
        </p:nvSpPr>
        <p:spPr>
          <a:xfrm>
            <a:off x="2372334" y="2633440"/>
            <a:ext cx="9256958"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13.5.2.1: “Basic tree risk assessments </a:t>
            </a:r>
            <a:r>
              <a:rPr lang="en-US" sz="2400" b="1" i="1" u="sng" dirty="0"/>
              <a:t>shall</a:t>
            </a:r>
            <a:r>
              <a:rPr lang="en-US" sz="2400" dirty="0"/>
              <a:t> include a 360 degree ground based inspection around the tree.”</a:t>
            </a:r>
          </a:p>
          <a:p>
            <a:r>
              <a:rPr lang="en-US" sz="2400" dirty="0"/>
              <a:t>13.2.2.2: “Trees to be assessed at Level 2 </a:t>
            </a:r>
            <a:r>
              <a:rPr lang="en-US" sz="2400" b="1" i="1" u="sng" dirty="0"/>
              <a:t>shall</a:t>
            </a:r>
            <a:r>
              <a:rPr lang="en-US" sz="2400" dirty="0"/>
              <a:t> be visually inspected in person.”</a:t>
            </a:r>
          </a:p>
          <a:p>
            <a:r>
              <a:rPr lang="en-US" sz="2400" dirty="0"/>
              <a:t>13.5.2.3: “Simple tools </a:t>
            </a:r>
            <a:r>
              <a:rPr lang="en-US" sz="2400" b="1" i="1" u="sng" dirty="0"/>
              <a:t>may</a:t>
            </a:r>
            <a:r>
              <a:rPr lang="en-US" sz="2400" dirty="0"/>
              <a:t> be used at the discretion of the risk assessor or shall be used as specified.”</a:t>
            </a:r>
          </a:p>
          <a:p>
            <a:r>
              <a:rPr lang="en-US" sz="2400" dirty="0"/>
              <a:t>13.5.2.3.1: “Simple tools may include:</a:t>
            </a:r>
          </a:p>
        </p:txBody>
      </p:sp>
      <p:sp>
        <p:nvSpPr>
          <p:cNvPr id="3" name="TextBox 2">
            <a:extLst>
              <a:ext uri="{FF2B5EF4-FFF2-40B4-BE49-F238E27FC236}">
                <a16:creationId xmlns:a16="http://schemas.microsoft.com/office/drawing/2014/main" id="{957DBDC5-1A87-2634-5E48-8A5E8D5EFAE1}"/>
              </a:ext>
            </a:extLst>
          </p:cNvPr>
          <p:cNvSpPr txBox="1"/>
          <p:nvPr/>
        </p:nvSpPr>
        <p:spPr>
          <a:xfrm>
            <a:off x="3770256" y="5687227"/>
            <a:ext cx="7309338" cy="1788182"/>
          </a:xfrm>
          <a:prstGeom prst="rect">
            <a:avLst/>
          </a:prstGeom>
          <a:noFill/>
        </p:spPr>
        <p:txBody>
          <a:bodyPr wrap="square" numCol="3" rtlCol="0">
            <a:spAutoFit/>
          </a:bodyPr>
          <a:lstStyle/>
          <a:p>
            <a:pPr marL="640080" marR="0" lvl="1" indent="-228600" algn="l" defTabSz="914400" rtl="0" eaLnBrk="1" fontAlgn="auto" latinLnBrk="0" hangingPunct="1">
              <a:lnSpc>
                <a:spcPct val="100000"/>
              </a:lnSpc>
              <a:spcBef>
                <a:spcPct val="20000"/>
              </a:spcBef>
              <a:spcAft>
                <a:spcPts val="0"/>
              </a:spcAft>
              <a:buClr>
                <a:srgbClr val="9CBEBD"/>
              </a:buClr>
              <a:buSzTx/>
              <a:buFont typeface="Arial" pitchFamily="34" charset="0"/>
              <a:buChar char="•"/>
              <a:tabLst/>
              <a:defRPr/>
            </a:pPr>
            <a:r>
              <a:rPr kumimoji="0" lang="en-US" sz="1900" b="0" i="0" u="none" strike="noStrike" kern="1200" cap="none" spc="0" normalizeH="0" baseline="0" noProof="0" dirty="0">
                <a:ln>
                  <a:noFill/>
                </a:ln>
                <a:solidFill>
                  <a:srgbClr val="2F2B20"/>
                </a:solidFill>
                <a:effectLst/>
                <a:uLnTx/>
                <a:uFillTx/>
                <a:latin typeface="Calibri"/>
                <a:ea typeface="+mn-ea"/>
                <a:cs typeface="+mn-cs"/>
              </a:rPr>
              <a:t>Mallet;</a:t>
            </a:r>
          </a:p>
          <a:p>
            <a:pPr marL="640080" marR="0" lvl="1" indent="-228600" algn="l" defTabSz="914400" rtl="0" eaLnBrk="1" fontAlgn="auto" latinLnBrk="0" hangingPunct="1">
              <a:lnSpc>
                <a:spcPct val="100000"/>
              </a:lnSpc>
              <a:spcBef>
                <a:spcPct val="20000"/>
              </a:spcBef>
              <a:spcAft>
                <a:spcPts val="0"/>
              </a:spcAft>
              <a:buClr>
                <a:srgbClr val="9CBEBD"/>
              </a:buClr>
              <a:buSzTx/>
              <a:buFont typeface="Arial" pitchFamily="34" charset="0"/>
              <a:buChar char="•"/>
              <a:tabLst/>
              <a:defRPr/>
            </a:pPr>
            <a:r>
              <a:rPr kumimoji="0" lang="en-US" sz="1900" b="0" i="0" u="none" strike="noStrike" kern="1200" cap="none" spc="0" normalizeH="0" baseline="0" noProof="0" dirty="0">
                <a:ln>
                  <a:noFill/>
                </a:ln>
                <a:solidFill>
                  <a:srgbClr val="2F2B20"/>
                </a:solidFill>
                <a:effectLst/>
                <a:uLnTx/>
                <a:uFillTx/>
                <a:latin typeface="Calibri"/>
                <a:ea typeface="+mn-ea"/>
                <a:cs typeface="+mn-cs"/>
              </a:rPr>
              <a:t>Probe</a:t>
            </a:r>
          </a:p>
          <a:p>
            <a:pPr marL="640080" marR="0" lvl="1" indent="-228600" algn="l" defTabSz="914400" rtl="0" eaLnBrk="1" fontAlgn="auto" latinLnBrk="0" hangingPunct="1">
              <a:lnSpc>
                <a:spcPct val="100000"/>
              </a:lnSpc>
              <a:spcBef>
                <a:spcPct val="20000"/>
              </a:spcBef>
              <a:spcAft>
                <a:spcPts val="0"/>
              </a:spcAft>
              <a:buClr>
                <a:srgbClr val="9CBEBD"/>
              </a:buClr>
              <a:buSzTx/>
              <a:buFont typeface="Arial" pitchFamily="34" charset="0"/>
              <a:buChar char="•"/>
              <a:tabLst/>
              <a:defRPr/>
            </a:pPr>
            <a:endParaRPr lang="en-US" sz="1900" dirty="0">
              <a:solidFill>
                <a:srgbClr val="2F2B20"/>
              </a:solidFill>
              <a:latin typeface="Calibri"/>
            </a:endParaRPr>
          </a:p>
          <a:p>
            <a:pPr marL="640080" marR="0" lvl="1" indent="-228600" algn="l" defTabSz="914400" rtl="0" eaLnBrk="1" fontAlgn="auto" latinLnBrk="0" hangingPunct="1">
              <a:lnSpc>
                <a:spcPct val="100000"/>
              </a:lnSpc>
              <a:spcBef>
                <a:spcPct val="20000"/>
              </a:spcBef>
              <a:spcAft>
                <a:spcPts val="0"/>
              </a:spcAft>
              <a:buClr>
                <a:srgbClr val="9CBEBD"/>
              </a:buClr>
              <a:buSzTx/>
              <a:buFont typeface="Arial" pitchFamily="34" charset="0"/>
              <a:buChar char="•"/>
              <a:tabLst/>
              <a:defRPr/>
            </a:pPr>
            <a:endParaRPr kumimoji="0" lang="en-US" sz="1900" b="0" i="0" u="none" strike="noStrike" kern="1200" cap="none" spc="0" normalizeH="0" baseline="0" noProof="0" dirty="0">
              <a:ln>
                <a:noFill/>
              </a:ln>
              <a:solidFill>
                <a:srgbClr val="2F2B20"/>
              </a:solidFill>
              <a:effectLst/>
              <a:uLnTx/>
              <a:uFillTx/>
              <a:latin typeface="Calibri"/>
              <a:ea typeface="+mn-ea"/>
              <a:cs typeface="+mn-cs"/>
            </a:endParaRPr>
          </a:p>
          <a:p>
            <a:pPr marL="640080" marR="0" lvl="1" indent="-228600" algn="l" defTabSz="914400" rtl="0" eaLnBrk="1" fontAlgn="auto" latinLnBrk="0" hangingPunct="1">
              <a:lnSpc>
                <a:spcPct val="100000"/>
              </a:lnSpc>
              <a:spcBef>
                <a:spcPct val="20000"/>
              </a:spcBef>
              <a:spcAft>
                <a:spcPts val="0"/>
              </a:spcAft>
              <a:buClr>
                <a:srgbClr val="9CBEBD"/>
              </a:buClr>
              <a:buSzTx/>
              <a:buFont typeface="Arial" pitchFamily="34" charset="0"/>
              <a:buChar char="•"/>
              <a:tabLst/>
              <a:defRPr/>
            </a:pPr>
            <a:endParaRPr lang="en-US" sz="1900" dirty="0">
              <a:solidFill>
                <a:srgbClr val="2F2B20"/>
              </a:solidFill>
              <a:latin typeface="Calibri"/>
            </a:endParaRPr>
          </a:p>
          <a:p>
            <a:pPr marL="640080" marR="0" lvl="1" indent="-228600" algn="l" defTabSz="914400" rtl="0" eaLnBrk="1" fontAlgn="auto" latinLnBrk="0" hangingPunct="1">
              <a:lnSpc>
                <a:spcPct val="100000"/>
              </a:lnSpc>
              <a:spcBef>
                <a:spcPct val="20000"/>
              </a:spcBef>
              <a:spcAft>
                <a:spcPts val="0"/>
              </a:spcAft>
              <a:buClr>
                <a:srgbClr val="9CBEBD"/>
              </a:buClr>
              <a:buSzTx/>
              <a:buFont typeface="Arial" pitchFamily="34" charset="0"/>
              <a:buChar char="•"/>
              <a:tabLst/>
              <a:defRPr/>
            </a:pPr>
            <a:r>
              <a:rPr kumimoji="0" lang="en-US" sz="1900" b="0" i="0" u="none" strike="noStrike" kern="1200" cap="none" spc="0" normalizeH="0" baseline="0" noProof="0" dirty="0">
                <a:ln>
                  <a:noFill/>
                </a:ln>
                <a:solidFill>
                  <a:srgbClr val="2F2B20"/>
                </a:solidFill>
                <a:effectLst/>
                <a:uLnTx/>
                <a:uFillTx/>
                <a:latin typeface="Calibri"/>
                <a:ea typeface="+mn-ea"/>
                <a:cs typeface="+mn-cs"/>
              </a:rPr>
              <a:t>Binoculars</a:t>
            </a:r>
          </a:p>
          <a:p>
            <a:pPr marL="640080" marR="0" lvl="1" indent="-228600" algn="l" defTabSz="914400" rtl="0" eaLnBrk="1" fontAlgn="auto" latinLnBrk="0" hangingPunct="1">
              <a:lnSpc>
                <a:spcPct val="100000"/>
              </a:lnSpc>
              <a:spcBef>
                <a:spcPct val="20000"/>
              </a:spcBef>
              <a:spcAft>
                <a:spcPts val="0"/>
              </a:spcAft>
              <a:buClr>
                <a:srgbClr val="9CBEBD"/>
              </a:buClr>
              <a:buSzTx/>
              <a:buFont typeface="Arial" pitchFamily="34" charset="0"/>
              <a:buChar char="•"/>
              <a:tabLst/>
              <a:defRPr/>
            </a:pPr>
            <a:r>
              <a:rPr kumimoji="0" lang="en-US" sz="1900" b="0" i="0" u="none" strike="noStrike" kern="1200" cap="none" spc="0" normalizeH="0" baseline="0" noProof="0" dirty="0">
                <a:ln>
                  <a:noFill/>
                </a:ln>
                <a:solidFill>
                  <a:srgbClr val="2F2B20"/>
                </a:solidFill>
                <a:effectLst/>
                <a:uLnTx/>
                <a:uFillTx/>
                <a:latin typeface="Calibri"/>
                <a:ea typeface="+mn-ea"/>
                <a:cs typeface="+mn-cs"/>
              </a:rPr>
              <a:t>Trowel or shovel</a:t>
            </a:r>
          </a:p>
          <a:p>
            <a:pPr marL="640080" marR="0" lvl="1" indent="-228600" algn="l" defTabSz="914400" rtl="0" eaLnBrk="1" fontAlgn="auto" latinLnBrk="0" hangingPunct="1">
              <a:lnSpc>
                <a:spcPct val="100000"/>
              </a:lnSpc>
              <a:spcBef>
                <a:spcPct val="20000"/>
              </a:spcBef>
              <a:spcAft>
                <a:spcPts val="0"/>
              </a:spcAft>
              <a:buClr>
                <a:srgbClr val="9CBEBD"/>
              </a:buClr>
              <a:buSzTx/>
              <a:buFont typeface="Arial" pitchFamily="34" charset="0"/>
              <a:buChar char="•"/>
              <a:tabLst/>
              <a:defRPr/>
            </a:pPr>
            <a:endParaRPr kumimoji="0" lang="en-US" sz="1900" b="0" i="0" u="none" strike="noStrike" kern="1200" cap="none" spc="0" normalizeH="0" baseline="0" noProof="0" dirty="0">
              <a:ln>
                <a:noFill/>
              </a:ln>
              <a:solidFill>
                <a:srgbClr val="2F2B20"/>
              </a:solidFill>
              <a:effectLst/>
              <a:uLnTx/>
              <a:uFillTx/>
              <a:latin typeface="Calibri"/>
              <a:ea typeface="+mn-ea"/>
              <a:cs typeface="+mn-cs"/>
            </a:endParaRPr>
          </a:p>
          <a:p>
            <a:pPr marL="640080" marR="0" lvl="1" indent="-228600" algn="l" defTabSz="914400" rtl="0" eaLnBrk="1" fontAlgn="auto" latinLnBrk="0" hangingPunct="1">
              <a:lnSpc>
                <a:spcPct val="100000"/>
              </a:lnSpc>
              <a:spcBef>
                <a:spcPct val="20000"/>
              </a:spcBef>
              <a:spcAft>
                <a:spcPts val="0"/>
              </a:spcAft>
              <a:buClr>
                <a:srgbClr val="9CBEBD"/>
              </a:buClr>
              <a:buSzTx/>
              <a:buFont typeface="Arial" pitchFamily="34" charset="0"/>
              <a:buChar char="•"/>
              <a:tabLst/>
              <a:defRPr/>
            </a:pPr>
            <a:endParaRPr lang="en-US" sz="1900" dirty="0">
              <a:solidFill>
                <a:srgbClr val="2F2B20"/>
              </a:solidFill>
              <a:latin typeface="Calibri"/>
            </a:endParaRPr>
          </a:p>
          <a:p>
            <a:pPr marL="640080" marR="0" lvl="1" indent="-228600" algn="l" defTabSz="914400" rtl="0" eaLnBrk="1" fontAlgn="auto" latinLnBrk="0" hangingPunct="1">
              <a:lnSpc>
                <a:spcPct val="100000"/>
              </a:lnSpc>
              <a:spcBef>
                <a:spcPct val="20000"/>
              </a:spcBef>
              <a:spcAft>
                <a:spcPts val="0"/>
              </a:spcAft>
              <a:buClr>
                <a:srgbClr val="9CBEBD"/>
              </a:buClr>
              <a:buSzTx/>
              <a:buFont typeface="Arial" pitchFamily="34" charset="0"/>
              <a:buChar char="•"/>
              <a:tabLst/>
              <a:defRPr/>
            </a:pPr>
            <a:endParaRPr kumimoji="0" lang="en-US" sz="1900" b="0" i="0" u="none" strike="noStrike" kern="1200" cap="none" spc="0" normalizeH="0" baseline="0" noProof="0" dirty="0">
              <a:ln>
                <a:noFill/>
              </a:ln>
              <a:solidFill>
                <a:srgbClr val="2F2B20"/>
              </a:solidFill>
              <a:effectLst/>
              <a:uLnTx/>
              <a:uFillTx/>
              <a:latin typeface="Calibri"/>
              <a:ea typeface="+mn-ea"/>
              <a:cs typeface="+mn-cs"/>
            </a:endParaRPr>
          </a:p>
          <a:p>
            <a:pPr marL="640080" marR="0" lvl="1" indent="-228600" algn="l" defTabSz="914400" rtl="0" eaLnBrk="1" fontAlgn="auto" latinLnBrk="0" hangingPunct="1">
              <a:lnSpc>
                <a:spcPct val="100000"/>
              </a:lnSpc>
              <a:spcBef>
                <a:spcPct val="20000"/>
              </a:spcBef>
              <a:spcAft>
                <a:spcPts val="0"/>
              </a:spcAft>
              <a:buClr>
                <a:srgbClr val="9CBEBD"/>
              </a:buClr>
              <a:buSzTx/>
              <a:buFont typeface="Arial" pitchFamily="34" charset="0"/>
              <a:buChar char="•"/>
              <a:tabLst/>
              <a:defRPr/>
            </a:pPr>
            <a:r>
              <a:rPr kumimoji="0" lang="en-US" sz="1900" b="0" i="0" u="none" strike="noStrike" kern="1200" cap="none" spc="0" normalizeH="0" baseline="0" noProof="0" dirty="0">
                <a:ln>
                  <a:noFill/>
                </a:ln>
                <a:solidFill>
                  <a:srgbClr val="2F2B20"/>
                </a:solidFill>
                <a:effectLst/>
                <a:uLnTx/>
                <a:uFillTx/>
                <a:latin typeface="Calibri"/>
                <a:ea typeface="+mn-ea"/>
                <a:cs typeface="+mn-cs"/>
              </a:rPr>
              <a:t>Diameter tape</a:t>
            </a:r>
          </a:p>
          <a:p>
            <a:pPr marL="640080" marR="0" lvl="1" indent="-228600" algn="l" defTabSz="914400" rtl="0" eaLnBrk="1" fontAlgn="auto" latinLnBrk="0" hangingPunct="1">
              <a:lnSpc>
                <a:spcPct val="100000"/>
              </a:lnSpc>
              <a:spcBef>
                <a:spcPct val="20000"/>
              </a:spcBef>
              <a:spcAft>
                <a:spcPts val="0"/>
              </a:spcAft>
              <a:buClr>
                <a:srgbClr val="9CBEBD"/>
              </a:buClr>
              <a:buSzTx/>
              <a:buFont typeface="Arial" pitchFamily="34" charset="0"/>
              <a:buChar char="•"/>
              <a:tabLst/>
              <a:defRPr/>
            </a:pPr>
            <a:r>
              <a:rPr kumimoji="0" lang="en-US" sz="1900" b="0" i="0" u="none" strike="noStrike" kern="1200" cap="none" spc="0" normalizeH="0" baseline="0" noProof="0" dirty="0">
                <a:ln>
                  <a:noFill/>
                </a:ln>
                <a:solidFill>
                  <a:srgbClr val="2F2B20"/>
                </a:solidFill>
                <a:effectLst/>
                <a:uLnTx/>
                <a:uFillTx/>
                <a:latin typeface="Calibri"/>
                <a:ea typeface="+mn-ea"/>
                <a:cs typeface="+mn-cs"/>
              </a:rPr>
              <a:t>Clinometer/</a:t>
            </a:r>
            <a:br>
              <a:rPr kumimoji="0" lang="en-US" sz="1900" b="0" i="0" u="none" strike="noStrike" kern="1200" cap="none" spc="0" normalizeH="0" baseline="0" noProof="0" dirty="0">
                <a:ln>
                  <a:noFill/>
                </a:ln>
                <a:solidFill>
                  <a:srgbClr val="2F2B20"/>
                </a:solidFill>
                <a:effectLst/>
                <a:uLnTx/>
                <a:uFillTx/>
                <a:latin typeface="Calibri"/>
                <a:ea typeface="+mn-ea"/>
                <a:cs typeface="+mn-cs"/>
              </a:rPr>
            </a:br>
            <a:r>
              <a:rPr kumimoji="0" lang="en-US" sz="1900" b="0" i="0" u="none" strike="noStrike" kern="1200" cap="none" spc="0" normalizeH="0" baseline="0" noProof="0" dirty="0">
                <a:ln>
                  <a:noFill/>
                </a:ln>
                <a:solidFill>
                  <a:srgbClr val="2F2B20"/>
                </a:solidFill>
                <a:effectLst/>
                <a:uLnTx/>
                <a:uFillTx/>
                <a:latin typeface="Calibri"/>
                <a:ea typeface="+mn-ea"/>
                <a:cs typeface="+mn-cs"/>
              </a:rPr>
              <a:t>hypsometer</a:t>
            </a:r>
          </a:p>
        </p:txBody>
      </p:sp>
    </p:spTree>
    <p:extLst>
      <p:ext uri="{BB962C8B-B14F-4D97-AF65-F5344CB8AC3E}">
        <p14:creationId xmlns:p14="http://schemas.microsoft.com/office/powerpoint/2010/main" val="19094214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D1A2D-99CA-DB23-718A-40A5EB23D6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1AD7E2-371D-35F7-933C-F1785D43A6BA}"/>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pic>
        <p:nvPicPr>
          <p:cNvPr id="4" name="Picture 3">
            <a:extLst>
              <a:ext uri="{FF2B5EF4-FFF2-40B4-BE49-F238E27FC236}">
                <a16:creationId xmlns:a16="http://schemas.microsoft.com/office/drawing/2014/main" id="{E04652FA-A780-E170-8792-1DCB71D0D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0780" y="3429000"/>
            <a:ext cx="4402286" cy="3253396"/>
          </a:xfrm>
          <a:prstGeom prst="rect">
            <a:avLst/>
          </a:prstGeom>
        </p:spPr>
      </p:pic>
      <p:pic>
        <p:nvPicPr>
          <p:cNvPr id="7" name="Picture 6">
            <a:extLst>
              <a:ext uri="{FF2B5EF4-FFF2-40B4-BE49-F238E27FC236}">
                <a16:creationId xmlns:a16="http://schemas.microsoft.com/office/drawing/2014/main" id="{4F3679DC-092C-FC21-E0BF-5995CF2A1F31}"/>
              </a:ext>
            </a:extLst>
          </p:cNvPr>
          <p:cNvPicPr>
            <a:picLocks noChangeAspect="1"/>
          </p:cNvPicPr>
          <p:nvPr/>
        </p:nvPicPr>
        <p:blipFill>
          <a:blip r:embed="rId3">
            <a:extLst>
              <a:ext uri="{28A0092B-C50C-407E-A947-70E740481C1C}">
                <a14:useLocalDpi xmlns:a14="http://schemas.microsoft.com/office/drawing/2010/main" val="0"/>
              </a:ext>
            </a:extLst>
          </a:blip>
          <a:srcRect t="7239"/>
          <a:stretch>
            <a:fillRect/>
          </a:stretch>
        </p:blipFill>
        <p:spPr>
          <a:xfrm>
            <a:off x="8850922" y="935233"/>
            <a:ext cx="2997124" cy="2829699"/>
          </a:xfrm>
          <a:prstGeom prst="rect">
            <a:avLst/>
          </a:prstGeom>
        </p:spPr>
      </p:pic>
      <p:pic>
        <p:nvPicPr>
          <p:cNvPr id="9" name="Picture 8">
            <a:extLst>
              <a:ext uri="{FF2B5EF4-FFF2-40B4-BE49-F238E27FC236}">
                <a16:creationId xmlns:a16="http://schemas.microsoft.com/office/drawing/2014/main" id="{00503DF7-0B91-A823-3997-36B7CF8A3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0799" y="3615256"/>
            <a:ext cx="3325370" cy="3067140"/>
          </a:xfrm>
          <a:prstGeom prst="rect">
            <a:avLst/>
          </a:prstGeom>
        </p:spPr>
      </p:pic>
      <p:sp>
        <p:nvSpPr>
          <p:cNvPr id="8" name="Content Placeholder 4">
            <a:extLst>
              <a:ext uri="{FF2B5EF4-FFF2-40B4-BE49-F238E27FC236}">
                <a16:creationId xmlns:a16="http://schemas.microsoft.com/office/drawing/2014/main" id="{F5A298DD-7596-CA36-0A24-963C60676407}"/>
              </a:ext>
            </a:extLst>
          </p:cNvPr>
          <p:cNvSpPr>
            <a:spLocks noGrp="1"/>
          </p:cNvSpPr>
          <p:nvPr>
            <p:ph sz="half" idx="1"/>
          </p:nvPr>
        </p:nvSpPr>
        <p:spPr>
          <a:xfrm>
            <a:off x="2372334" y="2031743"/>
            <a:ext cx="4257065" cy="3067795"/>
          </a:xfrm>
        </p:spPr>
        <p:txBody>
          <a:bodyPr>
            <a:normAutofit/>
          </a:bodyPr>
          <a:lstStyle/>
          <a:p>
            <a:r>
              <a:rPr lang="en-US" sz="2800" b="1" dirty="0"/>
              <a:t>Level 3 Advanced</a:t>
            </a:r>
          </a:p>
        </p:txBody>
      </p:sp>
    </p:spTree>
    <p:extLst>
      <p:ext uri="{BB962C8B-B14F-4D97-AF65-F5344CB8AC3E}">
        <p14:creationId xmlns:p14="http://schemas.microsoft.com/office/powerpoint/2010/main" val="4120120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0D955-69D8-4A72-92DD-1B1141AF8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ECD61B-8EC4-A903-F138-A581BBB7F12B}"/>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12" name="Content Placeholder 2">
            <a:extLst>
              <a:ext uri="{FF2B5EF4-FFF2-40B4-BE49-F238E27FC236}">
                <a16:creationId xmlns:a16="http://schemas.microsoft.com/office/drawing/2014/main" id="{742B77EF-8CF0-427A-2C0C-64765B62EC93}"/>
              </a:ext>
            </a:extLst>
          </p:cNvPr>
          <p:cNvSpPr txBox="1">
            <a:spLocks/>
          </p:cNvSpPr>
          <p:nvPr/>
        </p:nvSpPr>
        <p:spPr>
          <a:xfrm>
            <a:off x="2372334" y="2633440"/>
            <a:ext cx="9256958"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13.4.3: “Tree risk assessors shall not be required to assess trees other than those specified in the scope of work.”</a:t>
            </a:r>
          </a:p>
        </p:txBody>
      </p:sp>
    </p:spTree>
    <p:extLst>
      <p:ext uri="{BB962C8B-B14F-4D97-AF65-F5344CB8AC3E}">
        <p14:creationId xmlns:p14="http://schemas.microsoft.com/office/powerpoint/2010/main" val="15758928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DE8C3-D7C6-487D-7185-22478CA18A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E71EF-3F86-20DD-57BF-788685E787E9}"/>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12" name="Content Placeholder 2">
            <a:extLst>
              <a:ext uri="{FF2B5EF4-FFF2-40B4-BE49-F238E27FC236}">
                <a16:creationId xmlns:a16="http://schemas.microsoft.com/office/drawing/2014/main" id="{3CB8948E-B126-3177-8372-3AEB1AAC357B}"/>
              </a:ext>
            </a:extLst>
          </p:cNvPr>
          <p:cNvSpPr txBox="1">
            <a:spLocks/>
          </p:cNvSpPr>
          <p:nvPr/>
        </p:nvSpPr>
        <p:spPr>
          <a:xfrm>
            <a:off x="2372334" y="2633440"/>
            <a:ext cx="9256958"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13.4.3: “Tree risk assessors shall not be required to assess trees other than those specified in the scope of work.”</a:t>
            </a:r>
          </a:p>
          <a:p>
            <a:r>
              <a:rPr lang="en-US" sz="2400" dirty="0"/>
              <a:t>13.4.4: “Tree risk assessors shall not be required to perform a higher level of assessment than specified in the scope of work.”</a:t>
            </a:r>
          </a:p>
        </p:txBody>
      </p:sp>
    </p:spTree>
    <p:extLst>
      <p:ext uri="{BB962C8B-B14F-4D97-AF65-F5344CB8AC3E}">
        <p14:creationId xmlns:p14="http://schemas.microsoft.com/office/powerpoint/2010/main" val="357402709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08361-34D6-E549-E75A-3FAE689A38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8ED12A-E0FA-8439-7762-6585EB0F4156}"/>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Levels of Assessment</a:t>
            </a:r>
          </a:p>
        </p:txBody>
      </p:sp>
      <p:sp>
        <p:nvSpPr>
          <p:cNvPr id="12" name="Content Placeholder 2">
            <a:extLst>
              <a:ext uri="{FF2B5EF4-FFF2-40B4-BE49-F238E27FC236}">
                <a16:creationId xmlns:a16="http://schemas.microsoft.com/office/drawing/2014/main" id="{191ECDB4-6A03-177E-BC5C-B0D26E022411}"/>
              </a:ext>
            </a:extLst>
          </p:cNvPr>
          <p:cNvSpPr txBox="1">
            <a:spLocks/>
          </p:cNvSpPr>
          <p:nvPr/>
        </p:nvSpPr>
        <p:spPr>
          <a:xfrm>
            <a:off x="2372334" y="2633440"/>
            <a:ext cx="9256958" cy="3600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13.4.3: “Tree risk assessors </a:t>
            </a:r>
            <a:r>
              <a:rPr lang="en-US" sz="2400" b="1" i="1" u="sng" dirty="0"/>
              <a:t>shall not</a:t>
            </a:r>
            <a:r>
              <a:rPr lang="en-US" sz="2400" dirty="0"/>
              <a:t> be required to assess trees other than those specified in the scope of work.”</a:t>
            </a:r>
          </a:p>
          <a:p>
            <a:r>
              <a:rPr lang="en-US" sz="2400" dirty="0"/>
              <a:t>13.4.4: “Tree risk assessors </a:t>
            </a:r>
            <a:r>
              <a:rPr lang="en-US" sz="2400" b="1" i="1" u="sng" dirty="0"/>
              <a:t>shall not</a:t>
            </a:r>
            <a:r>
              <a:rPr lang="en-US" sz="2400" dirty="0"/>
              <a:t> be required to perform a higher level of assessment than specified in the scope of work.”</a:t>
            </a:r>
          </a:p>
        </p:txBody>
      </p:sp>
    </p:spTree>
    <p:extLst>
      <p:ext uri="{BB962C8B-B14F-4D97-AF65-F5344CB8AC3E}">
        <p14:creationId xmlns:p14="http://schemas.microsoft.com/office/powerpoint/2010/main" val="8648700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B76AC-F6A3-F196-CFFA-7DEAC064010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A258CC4-E568-3457-AA90-6228A0ABEB2E}"/>
              </a:ext>
            </a:extLst>
          </p:cNvPr>
          <p:cNvSpPr txBox="1"/>
          <p:nvPr/>
        </p:nvSpPr>
        <p:spPr>
          <a:xfrm>
            <a:off x="3114336" y="167113"/>
            <a:ext cx="5963323" cy="769441"/>
          </a:xfrm>
          <a:prstGeom prst="rect">
            <a:avLst/>
          </a:prstGeom>
          <a:noFill/>
        </p:spPr>
        <p:txBody>
          <a:bodyPr wrap="square" rtlCol="0">
            <a:spAutoFit/>
          </a:bodyPr>
          <a:lstStyle/>
          <a:p>
            <a:pPr algn="ctr"/>
            <a:r>
              <a:rPr lang="en-US" sz="4400" dirty="0">
                <a:latin typeface="+mj-lt"/>
              </a:rPr>
              <a:t>Arboricultural</a:t>
            </a:r>
            <a:r>
              <a:rPr lang="en-US" sz="2400" dirty="0">
                <a:latin typeface="+mj-lt"/>
              </a:rPr>
              <a:t> </a:t>
            </a:r>
            <a:r>
              <a:rPr lang="en-US" sz="4400" dirty="0">
                <a:latin typeface="+mj-lt"/>
              </a:rPr>
              <a:t>Reports</a:t>
            </a:r>
          </a:p>
        </p:txBody>
      </p:sp>
      <p:sp>
        <p:nvSpPr>
          <p:cNvPr id="6" name="Title 5">
            <a:extLst>
              <a:ext uri="{FF2B5EF4-FFF2-40B4-BE49-F238E27FC236}">
                <a16:creationId xmlns:a16="http://schemas.microsoft.com/office/drawing/2014/main" id="{D9F23C4F-5EA8-85A2-2028-311C3686C027}"/>
              </a:ext>
            </a:extLst>
          </p:cNvPr>
          <p:cNvSpPr>
            <a:spLocks noGrp="1"/>
          </p:cNvSpPr>
          <p:nvPr>
            <p:ph type="title"/>
          </p:nvPr>
        </p:nvSpPr>
        <p:spPr>
          <a:xfrm>
            <a:off x="2192776" y="1654759"/>
            <a:ext cx="7806439" cy="930469"/>
          </a:xfrm>
        </p:spPr>
        <p:txBody>
          <a:bodyPr/>
          <a:lstStyle/>
          <a:p>
            <a:r>
              <a:rPr lang="en-US" dirty="0"/>
              <a:t>Level I Tree Risk Assessment Report </a:t>
            </a:r>
          </a:p>
        </p:txBody>
      </p:sp>
      <p:sp>
        <p:nvSpPr>
          <p:cNvPr id="7" name="TextBox 6">
            <a:extLst>
              <a:ext uri="{FF2B5EF4-FFF2-40B4-BE49-F238E27FC236}">
                <a16:creationId xmlns:a16="http://schemas.microsoft.com/office/drawing/2014/main" id="{95AA1164-C7AB-C4E5-48C7-D2E5B98786EB}"/>
              </a:ext>
            </a:extLst>
          </p:cNvPr>
          <p:cNvSpPr txBox="1"/>
          <p:nvPr/>
        </p:nvSpPr>
        <p:spPr>
          <a:xfrm>
            <a:off x="4015108" y="2807488"/>
            <a:ext cx="4161773" cy="3693319"/>
          </a:xfrm>
          <a:prstGeom prst="rect">
            <a:avLst/>
          </a:prstGeom>
          <a:noFill/>
        </p:spPr>
        <p:txBody>
          <a:bodyPr wrap="square" rtlCol="0">
            <a:spAutoFit/>
          </a:bodyPr>
          <a:lstStyle/>
          <a:p>
            <a:pPr algn="ctr">
              <a:lnSpc>
                <a:spcPct val="150000"/>
              </a:lnSpc>
            </a:pPr>
            <a:r>
              <a:rPr lang="en-US" sz="2400" dirty="0"/>
              <a:t>Meets ASNI A300 Standard</a:t>
            </a:r>
          </a:p>
          <a:p>
            <a:pPr algn="ctr">
              <a:lnSpc>
                <a:spcPct val="150000"/>
              </a:lnSpc>
            </a:pPr>
            <a:r>
              <a:rPr lang="en-US" sz="2400" dirty="0"/>
              <a:t>Fulfills the Assignment</a:t>
            </a:r>
          </a:p>
          <a:p>
            <a:pPr algn="ctr">
              <a:lnSpc>
                <a:spcPct val="150000"/>
              </a:lnSpc>
            </a:pPr>
            <a:r>
              <a:rPr lang="en-US" sz="2400" dirty="0"/>
              <a:t>Clear</a:t>
            </a:r>
          </a:p>
          <a:p>
            <a:pPr algn="ctr">
              <a:lnSpc>
                <a:spcPct val="150000"/>
              </a:lnSpc>
            </a:pPr>
            <a:r>
              <a:rPr lang="en-US" sz="2400" dirty="0"/>
              <a:t>Concise</a:t>
            </a:r>
          </a:p>
          <a:p>
            <a:pPr algn="ctr">
              <a:lnSpc>
                <a:spcPct val="150000"/>
              </a:lnSpc>
            </a:pPr>
            <a:r>
              <a:rPr lang="en-US" sz="2400" dirty="0"/>
              <a:t>Professional</a:t>
            </a:r>
          </a:p>
          <a:p>
            <a:pPr algn="ctr">
              <a:lnSpc>
                <a:spcPct val="150000"/>
              </a:lnSpc>
            </a:pPr>
            <a:r>
              <a:rPr lang="en-US" sz="2400" dirty="0"/>
              <a:t>Actionable </a:t>
            </a:r>
          </a:p>
          <a:p>
            <a:pPr algn="ctr"/>
            <a:endParaRPr lang="en-US" dirty="0"/>
          </a:p>
        </p:txBody>
      </p:sp>
    </p:spTree>
    <p:extLst>
      <p:ext uri="{BB962C8B-B14F-4D97-AF65-F5344CB8AC3E}">
        <p14:creationId xmlns:p14="http://schemas.microsoft.com/office/powerpoint/2010/main" val="411274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E9D9E-FCCE-7CFB-DD4B-89E2FC1210F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B14B58C-7EB0-2E2B-ABC0-CC12B93BF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636" y="0"/>
            <a:ext cx="5299364" cy="6858000"/>
          </a:xfrm>
          <a:prstGeom prst="rect">
            <a:avLst/>
          </a:prstGeom>
          <a:ln>
            <a:solidFill>
              <a:schemeClr val="tx1"/>
            </a:solidFill>
          </a:ln>
        </p:spPr>
      </p:pic>
      <p:pic>
        <p:nvPicPr>
          <p:cNvPr id="3" name="Picture 2">
            <a:extLst>
              <a:ext uri="{FF2B5EF4-FFF2-40B4-BE49-F238E27FC236}">
                <a16:creationId xmlns:a16="http://schemas.microsoft.com/office/drawing/2014/main" id="{40C309B5-547D-10D6-E5FC-4AD28DC9D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323" y="0"/>
            <a:ext cx="5322627" cy="6858000"/>
          </a:xfrm>
          <a:prstGeom prst="rect">
            <a:avLst/>
          </a:prstGeom>
        </p:spPr>
      </p:pic>
    </p:spTree>
    <p:extLst>
      <p:ext uri="{BB962C8B-B14F-4D97-AF65-F5344CB8AC3E}">
        <p14:creationId xmlns:p14="http://schemas.microsoft.com/office/powerpoint/2010/main" val="378238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2B51-322C-24DE-8E7A-09F9C1E6E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0DC2E3-8ED8-F94A-6C8A-BDBAABD23DBD}"/>
              </a:ext>
            </a:extLst>
          </p:cNvPr>
          <p:cNvSpPr>
            <a:spLocks noGrp="1"/>
          </p:cNvSpPr>
          <p:nvPr>
            <p:ph type="title"/>
          </p:nvPr>
        </p:nvSpPr>
        <p:spPr>
          <a:xfrm>
            <a:off x="2000922" y="624110"/>
            <a:ext cx="10004612" cy="1280890"/>
          </a:xfrm>
        </p:spPr>
        <p:txBody>
          <a:bodyPr>
            <a:normAutofit/>
          </a:bodyPr>
          <a:lstStyle/>
          <a:p>
            <a:r>
              <a:rPr lang="en-US" sz="4400" dirty="0"/>
              <a:t>A300 Standards – Risk Assessment</a:t>
            </a:r>
          </a:p>
        </p:txBody>
      </p:sp>
      <p:sp>
        <p:nvSpPr>
          <p:cNvPr id="3" name="Content Placeholder 2">
            <a:extLst>
              <a:ext uri="{FF2B5EF4-FFF2-40B4-BE49-F238E27FC236}">
                <a16:creationId xmlns:a16="http://schemas.microsoft.com/office/drawing/2014/main" id="{4131824C-C706-44CA-F366-299207CC845F}"/>
              </a:ext>
            </a:extLst>
          </p:cNvPr>
          <p:cNvSpPr>
            <a:spLocks noGrp="1"/>
          </p:cNvSpPr>
          <p:nvPr>
            <p:ph idx="1"/>
          </p:nvPr>
        </p:nvSpPr>
        <p:spPr>
          <a:xfrm>
            <a:off x="1229626" y="1778598"/>
            <a:ext cx="10614543" cy="4455292"/>
          </a:xfrm>
        </p:spPr>
        <p:txBody>
          <a:bodyPr>
            <a:normAutofit/>
          </a:bodyPr>
          <a:lstStyle/>
          <a:p>
            <a:r>
              <a:rPr lang="en-US" sz="2800" dirty="0"/>
              <a:t>13.6.3: “[Risk Assessment] reports </a:t>
            </a:r>
            <a:r>
              <a:rPr lang="en-US" sz="2800" b="1" i="1" u="sng" dirty="0"/>
              <a:t>shall</a:t>
            </a:r>
            <a:r>
              <a:rPr lang="en-US" sz="2800" dirty="0"/>
              <a:t> include:</a:t>
            </a:r>
          </a:p>
          <a:p>
            <a:endParaRPr lang="en-US" sz="2800" dirty="0"/>
          </a:p>
          <a:p>
            <a:endParaRPr lang="en-US" sz="2800" dirty="0"/>
          </a:p>
          <a:p>
            <a:endParaRPr lang="en-US" sz="2800" dirty="0"/>
          </a:p>
          <a:p>
            <a:r>
              <a:rPr lang="en-US" sz="2800" dirty="0"/>
              <a:t>13.3.4: “The tree risk assessor </a:t>
            </a:r>
            <a:r>
              <a:rPr lang="en-US" sz="2800" b="1" i="1" u="sng" dirty="0"/>
              <a:t>shall</a:t>
            </a:r>
            <a:r>
              <a:rPr lang="en-US" sz="2800" dirty="0"/>
              <a:t> consider the likelihood of a tree failure impacting a target </a:t>
            </a:r>
            <a:r>
              <a:rPr lang="en-US" sz="2800" b="1" i="1" u="sng" dirty="0"/>
              <a:t>and</a:t>
            </a:r>
            <a:r>
              <a:rPr lang="en-US" sz="2800" dirty="0"/>
              <a:t> the likely severity of the consequence.”</a:t>
            </a:r>
          </a:p>
        </p:txBody>
      </p:sp>
      <p:sp>
        <p:nvSpPr>
          <p:cNvPr id="4" name="TextBox 3">
            <a:extLst>
              <a:ext uri="{FF2B5EF4-FFF2-40B4-BE49-F238E27FC236}">
                <a16:creationId xmlns:a16="http://schemas.microsoft.com/office/drawing/2014/main" id="{A20A4EC3-219C-6687-F369-CEE4D0E7AEE5}"/>
              </a:ext>
            </a:extLst>
          </p:cNvPr>
          <p:cNvSpPr txBox="1"/>
          <p:nvPr/>
        </p:nvSpPr>
        <p:spPr>
          <a:xfrm>
            <a:off x="2592925" y="2274658"/>
            <a:ext cx="8369449" cy="1569660"/>
          </a:xfrm>
          <a:prstGeom prst="rect">
            <a:avLst/>
          </a:prstGeom>
          <a:noFill/>
        </p:spPr>
        <p:txBody>
          <a:bodyPr wrap="square" numCol="2" rtlCol="0">
            <a:spAutoFit/>
          </a:bodyPr>
          <a:lstStyle/>
          <a:p>
            <a:pPr lvl="1"/>
            <a:r>
              <a:rPr lang="en-US" sz="2400" dirty="0"/>
              <a:t>Objective</a:t>
            </a:r>
          </a:p>
          <a:p>
            <a:pPr lvl="1"/>
            <a:r>
              <a:rPr lang="en-US" sz="2400" dirty="0"/>
              <a:t>Location</a:t>
            </a:r>
          </a:p>
          <a:p>
            <a:pPr lvl="1"/>
            <a:r>
              <a:rPr lang="en-US" sz="2400" dirty="0"/>
              <a:t>Targets</a:t>
            </a:r>
          </a:p>
          <a:p>
            <a:pPr lvl="1"/>
            <a:r>
              <a:rPr lang="en-US" sz="2400" dirty="0"/>
              <a:t>Date of Inspection</a:t>
            </a:r>
          </a:p>
          <a:p>
            <a:pPr lvl="1"/>
            <a:r>
              <a:rPr lang="en-US" sz="2400" dirty="0"/>
              <a:t>Time Frame</a:t>
            </a:r>
          </a:p>
          <a:p>
            <a:pPr lvl="1"/>
            <a:r>
              <a:rPr lang="en-US" sz="2400" dirty="0"/>
              <a:t>Risk Rating</a:t>
            </a:r>
          </a:p>
          <a:p>
            <a:pPr lvl="1"/>
            <a:r>
              <a:rPr lang="en-US" sz="2400" dirty="0"/>
              <a:t>Risk Mitigation Options.”</a:t>
            </a:r>
          </a:p>
          <a:p>
            <a:endParaRPr lang="en-US" dirty="0"/>
          </a:p>
        </p:txBody>
      </p:sp>
    </p:spTree>
    <p:extLst>
      <p:ext uri="{BB962C8B-B14F-4D97-AF65-F5344CB8AC3E}">
        <p14:creationId xmlns:p14="http://schemas.microsoft.com/office/powerpoint/2010/main" val="8684291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012AA-B25B-1C1F-C253-1CDF07A5687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C87247B-40EA-220D-5D7D-463E35775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8056" y="0"/>
            <a:ext cx="5395888" cy="6858000"/>
          </a:xfrm>
          <a:prstGeom prst="rect">
            <a:avLst/>
          </a:prstGeom>
        </p:spPr>
      </p:pic>
    </p:spTree>
    <p:extLst>
      <p:ext uri="{BB962C8B-B14F-4D97-AF65-F5344CB8AC3E}">
        <p14:creationId xmlns:p14="http://schemas.microsoft.com/office/powerpoint/2010/main" val="4875831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14811-A7AE-8E53-C774-ECCDB85DC1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544080-ED33-70F9-3D84-3278B187E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3816" y="0"/>
            <a:ext cx="5378599" cy="6858000"/>
          </a:xfrm>
          <a:prstGeom prst="rect">
            <a:avLst/>
          </a:prstGeom>
        </p:spPr>
      </p:pic>
      <p:sp>
        <p:nvSpPr>
          <p:cNvPr id="5" name="Oval 4">
            <a:extLst>
              <a:ext uri="{FF2B5EF4-FFF2-40B4-BE49-F238E27FC236}">
                <a16:creationId xmlns:a16="http://schemas.microsoft.com/office/drawing/2014/main" id="{9DADB276-5C11-CFB3-BEB1-EFAA861BA18F}"/>
              </a:ext>
            </a:extLst>
          </p:cNvPr>
          <p:cNvSpPr/>
          <p:nvPr/>
        </p:nvSpPr>
        <p:spPr>
          <a:xfrm>
            <a:off x="3742371" y="353511"/>
            <a:ext cx="1286359" cy="2324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pic>
        <p:nvPicPr>
          <p:cNvPr id="11" name="Picture 10">
            <a:extLst>
              <a:ext uri="{FF2B5EF4-FFF2-40B4-BE49-F238E27FC236}">
                <a16:creationId xmlns:a16="http://schemas.microsoft.com/office/drawing/2014/main" id="{0CCA3F23-46D2-9BCB-29F2-68514F00B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71" y="1115663"/>
            <a:ext cx="11197673" cy="3928504"/>
          </a:xfrm>
          <a:prstGeom prst="rect">
            <a:avLst/>
          </a:prstGeom>
          <a:ln>
            <a:solidFill>
              <a:schemeClr val="tx1"/>
            </a:solidFill>
          </a:ln>
        </p:spPr>
      </p:pic>
    </p:spTree>
    <p:extLst>
      <p:ext uri="{BB962C8B-B14F-4D97-AF65-F5344CB8AC3E}">
        <p14:creationId xmlns:p14="http://schemas.microsoft.com/office/powerpoint/2010/main" val="367879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childTnLst>
                                </p:cTn>
                              </p:par>
                              <p:par>
                                <p:cTn id="14" presetID="0" presetClass="path" presetSubtype="0" accel="50000" decel="50000" fill="hold" nodeType="withEffect">
                                  <p:stCondLst>
                                    <p:cond delay="0"/>
                                  </p:stCondLst>
                                  <p:childTnLst>
                                    <p:animMotion origin="layout" path="M -0.08607 -0.34745 L -2.29167E-6 -4.07407E-6 " pathEditMode="relative" rAng="0" ptsTypes="AA">
                                      <p:cBhvr>
                                        <p:cTn id="15" dur="2000" fill="hold"/>
                                        <p:tgtEl>
                                          <p:spTgt spid="11"/>
                                        </p:tgtEl>
                                        <p:attrNameLst>
                                          <p:attrName>ppt_x</p:attrName>
                                          <p:attrName>ppt_y</p:attrName>
                                        </p:attrNameLst>
                                      </p:cBhvr>
                                      <p:rCtr x="4297" y="17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1D501-EBA0-C453-3699-1B07D4AED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7749BE-B041-F799-7CCE-C93CB1FD09A0}"/>
              </a:ext>
            </a:extLst>
          </p:cNvPr>
          <p:cNvSpPr>
            <a:spLocks noGrp="1"/>
          </p:cNvSpPr>
          <p:nvPr>
            <p:ph type="title"/>
          </p:nvPr>
        </p:nvSpPr>
        <p:spPr>
          <a:xfrm>
            <a:off x="2000922" y="624110"/>
            <a:ext cx="10004612" cy="1280890"/>
          </a:xfrm>
        </p:spPr>
        <p:txBody>
          <a:bodyPr>
            <a:normAutofit/>
          </a:bodyPr>
          <a:lstStyle/>
          <a:p>
            <a:r>
              <a:rPr lang="en-US" sz="4400" dirty="0"/>
              <a:t>A300 Standards – Risk Assessment</a:t>
            </a:r>
          </a:p>
        </p:txBody>
      </p:sp>
      <p:sp>
        <p:nvSpPr>
          <p:cNvPr id="3" name="Content Placeholder 2">
            <a:extLst>
              <a:ext uri="{FF2B5EF4-FFF2-40B4-BE49-F238E27FC236}">
                <a16:creationId xmlns:a16="http://schemas.microsoft.com/office/drawing/2014/main" id="{3EA21881-8E73-5650-3A96-F4427FDE4ED6}"/>
              </a:ext>
            </a:extLst>
          </p:cNvPr>
          <p:cNvSpPr>
            <a:spLocks noGrp="1"/>
          </p:cNvSpPr>
          <p:nvPr>
            <p:ph idx="1"/>
          </p:nvPr>
        </p:nvSpPr>
        <p:spPr>
          <a:xfrm>
            <a:off x="1229626" y="1778598"/>
            <a:ext cx="10614543" cy="4455292"/>
          </a:xfrm>
        </p:spPr>
        <p:txBody>
          <a:bodyPr>
            <a:normAutofit/>
          </a:bodyPr>
          <a:lstStyle/>
          <a:p>
            <a:r>
              <a:rPr lang="en-US" sz="2800" dirty="0">
                <a:solidFill>
                  <a:schemeClr val="bg1">
                    <a:lumMod val="75000"/>
                  </a:schemeClr>
                </a:solidFill>
              </a:rPr>
              <a:t>13.6.3: “[Risk Assessment] reports </a:t>
            </a:r>
            <a:r>
              <a:rPr lang="en-US" sz="2800" b="1" i="1" u="sng" dirty="0">
                <a:solidFill>
                  <a:schemeClr val="bg1">
                    <a:lumMod val="75000"/>
                  </a:schemeClr>
                </a:solidFill>
              </a:rPr>
              <a:t>shall</a:t>
            </a:r>
            <a:r>
              <a:rPr lang="en-US" sz="2800" dirty="0">
                <a:solidFill>
                  <a:schemeClr val="bg1">
                    <a:lumMod val="75000"/>
                  </a:schemeClr>
                </a:solidFill>
              </a:rPr>
              <a:t> include:</a:t>
            </a:r>
          </a:p>
          <a:p>
            <a:endParaRPr lang="en-US" sz="2800" dirty="0"/>
          </a:p>
          <a:p>
            <a:endParaRPr lang="en-US" sz="2800" dirty="0"/>
          </a:p>
          <a:p>
            <a:endParaRPr lang="en-US" sz="2800" dirty="0"/>
          </a:p>
          <a:p>
            <a:r>
              <a:rPr lang="en-US" sz="2800" dirty="0">
                <a:solidFill>
                  <a:schemeClr val="bg1">
                    <a:lumMod val="75000"/>
                  </a:schemeClr>
                </a:solidFill>
              </a:rPr>
              <a:t>13.3.4: “The tree risk assessor </a:t>
            </a:r>
            <a:r>
              <a:rPr lang="en-US" sz="2800" b="1" i="1" u="sng" dirty="0">
                <a:solidFill>
                  <a:schemeClr val="bg1">
                    <a:lumMod val="75000"/>
                  </a:schemeClr>
                </a:solidFill>
              </a:rPr>
              <a:t>shall</a:t>
            </a:r>
            <a:r>
              <a:rPr lang="en-US" sz="2800" dirty="0">
                <a:solidFill>
                  <a:schemeClr val="bg1">
                    <a:lumMod val="75000"/>
                  </a:schemeClr>
                </a:solidFill>
              </a:rPr>
              <a:t> consider the likelihood of a tree </a:t>
            </a:r>
            <a:r>
              <a:rPr lang="en-US" sz="2800" b="1" dirty="0">
                <a:solidFill>
                  <a:srgbClr val="0070C0"/>
                </a:solidFill>
              </a:rPr>
              <a:t>failure impacting </a:t>
            </a:r>
            <a:r>
              <a:rPr lang="en-US" sz="2800" dirty="0">
                <a:solidFill>
                  <a:schemeClr val="bg1">
                    <a:lumMod val="75000"/>
                  </a:schemeClr>
                </a:solidFill>
              </a:rPr>
              <a:t>a target </a:t>
            </a:r>
            <a:r>
              <a:rPr lang="en-US" sz="2800" b="1" i="1" u="sng" dirty="0">
                <a:solidFill>
                  <a:schemeClr val="bg1">
                    <a:lumMod val="75000"/>
                  </a:schemeClr>
                </a:solidFill>
              </a:rPr>
              <a:t>and</a:t>
            </a:r>
            <a:r>
              <a:rPr lang="en-US" sz="2800" dirty="0">
                <a:solidFill>
                  <a:schemeClr val="bg1">
                    <a:lumMod val="75000"/>
                  </a:schemeClr>
                </a:solidFill>
              </a:rPr>
              <a:t> the likely severity of the </a:t>
            </a:r>
            <a:r>
              <a:rPr lang="en-US" sz="2800" b="1" dirty="0">
                <a:solidFill>
                  <a:srgbClr val="0070C0"/>
                </a:solidFill>
              </a:rPr>
              <a:t>consequence</a:t>
            </a:r>
            <a:r>
              <a:rPr lang="en-US" sz="2800" dirty="0">
                <a:solidFill>
                  <a:schemeClr val="bg1">
                    <a:lumMod val="85000"/>
                  </a:schemeClr>
                </a:solidFill>
              </a:rPr>
              <a:t>.”</a:t>
            </a:r>
          </a:p>
        </p:txBody>
      </p:sp>
      <p:sp>
        <p:nvSpPr>
          <p:cNvPr id="4" name="TextBox 3">
            <a:extLst>
              <a:ext uri="{FF2B5EF4-FFF2-40B4-BE49-F238E27FC236}">
                <a16:creationId xmlns:a16="http://schemas.microsoft.com/office/drawing/2014/main" id="{4A29CBD3-0DF9-7C62-CC7D-14DA8D34383F}"/>
              </a:ext>
            </a:extLst>
          </p:cNvPr>
          <p:cNvSpPr txBox="1"/>
          <p:nvPr/>
        </p:nvSpPr>
        <p:spPr>
          <a:xfrm>
            <a:off x="2592925" y="2274658"/>
            <a:ext cx="8369449" cy="1569660"/>
          </a:xfrm>
          <a:prstGeom prst="rect">
            <a:avLst/>
          </a:prstGeom>
          <a:noFill/>
        </p:spPr>
        <p:txBody>
          <a:bodyPr wrap="square" numCol="2" rtlCol="0">
            <a:spAutoFit/>
          </a:bodyPr>
          <a:lstStyle/>
          <a:p>
            <a:pPr lvl="1"/>
            <a:r>
              <a:rPr lang="en-US" sz="2400" b="1" dirty="0">
                <a:solidFill>
                  <a:srgbClr val="0070C0"/>
                </a:solidFill>
              </a:rPr>
              <a:t>Objective </a:t>
            </a:r>
          </a:p>
          <a:p>
            <a:pPr lvl="1"/>
            <a:r>
              <a:rPr lang="en-US" sz="2400" b="1" dirty="0">
                <a:solidFill>
                  <a:srgbClr val="0070C0"/>
                </a:solidFill>
              </a:rPr>
              <a:t>Location </a:t>
            </a:r>
          </a:p>
          <a:p>
            <a:pPr lvl="1"/>
            <a:r>
              <a:rPr lang="en-US" sz="2400" b="1" dirty="0">
                <a:solidFill>
                  <a:srgbClr val="0070C0"/>
                </a:solidFill>
              </a:rPr>
              <a:t>Targets</a:t>
            </a:r>
          </a:p>
          <a:p>
            <a:pPr lvl="1"/>
            <a:r>
              <a:rPr lang="en-US" sz="2400" b="1" dirty="0">
                <a:solidFill>
                  <a:srgbClr val="0070C0"/>
                </a:solidFill>
              </a:rPr>
              <a:t>Date of Inspection</a:t>
            </a:r>
          </a:p>
          <a:p>
            <a:pPr lvl="1"/>
            <a:r>
              <a:rPr lang="en-US" sz="2400" b="1" dirty="0">
                <a:solidFill>
                  <a:srgbClr val="0070C0"/>
                </a:solidFill>
              </a:rPr>
              <a:t>Time Frame</a:t>
            </a:r>
          </a:p>
          <a:p>
            <a:pPr lvl="1"/>
            <a:r>
              <a:rPr lang="en-US" sz="2400" b="1" dirty="0">
                <a:solidFill>
                  <a:srgbClr val="0070C0"/>
                </a:solidFill>
              </a:rPr>
              <a:t>Risk Rating</a:t>
            </a:r>
          </a:p>
          <a:p>
            <a:pPr lvl="1"/>
            <a:r>
              <a:rPr lang="en-US" sz="2400" b="1" dirty="0">
                <a:solidFill>
                  <a:srgbClr val="0070C0"/>
                </a:solidFill>
              </a:rPr>
              <a:t>Risk Mitigation Options</a:t>
            </a:r>
            <a:r>
              <a:rPr lang="en-US" sz="2400" dirty="0">
                <a:solidFill>
                  <a:schemeClr val="bg1">
                    <a:lumMod val="85000"/>
                  </a:schemeClr>
                </a:solidFill>
              </a:rPr>
              <a:t>.”</a:t>
            </a:r>
          </a:p>
          <a:p>
            <a:endParaRPr lang="en-US" dirty="0"/>
          </a:p>
        </p:txBody>
      </p:sp>
      <p:sp>
        <p:nvSpPr>
          <p:cNvPr id="5" name="TextBox 4">
            <a:extLst>
              <a:ext uri="{FF2B5EF4-FFF2-40B4-BE49-F238E27FC236}">
                <a16:creationId xmlns:a16="http://schemas.microsoft.com/office/drawing/2014/main" id="{65B1D3E9-C724-2062-D0F0-76A41E7151D8}"/>
              </a:ext>
            </a:extLst>
          </p:cNvPr>
          <p:cNvSpPr txBox="1"/>
          <p:nvPr/>
        </p:nvSpPr>
        <p:spPr>
          <a:xfrm>
            <a:off x="4633993" y="2383146"/>
            <a:ext cx="650928" cy="369332"/>
          </a:xfrm>
          <a:prstGeom prst="rect">
            <a:avLst/>
          </a:prstGeom>
          <a:noFill/>
        </p:spPr>
        <p:txBody>
          <a:bodyPr wrap="square" rtlCol="0">
            <a:spAutoFit/>
          </a:bodyPr>
          <a:lstStyle/>
          <a:p>
            <a:r>
              <a:rPr lang="en-US" dirty="0"/>
              <a:t>✔️</a:t>
            </a:r>
          </a:p>
        </p:txBody>
      </p:sp>
      <p:sp>
        <p:nvSpPr>
          <p:cNvPr id="6" name="TextBox 5">
            <a:extLst>
              <a:ext uri="{FF2B5EF4-FFF2-40B4-BE49-F238E27FC236}">
                <a16:creationId xmlns:a16="http://schemas.microsoft.com/office/drawing/2014/main" id="{BAF29622-5C6C-0DDF-C7FD-F1136BE8F320}"/>
              </a:ext>
            </a:extLst>
          </p:cNvPr>
          <p:cNvSpPr txBox="1"/>
          <p:nvPr/>
        </p:nvSpPr>
        <p:spPr>
          <a:xfrm>
            <a:off x="4633993" y="2752478"/>
            <a:ext cx="650928"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171307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BC6C2-EB48-CEEB-1A90-A2A32D670BC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71AC03C-57A1-7D5F-4655-E35C3888F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700" y="0"/>
            <a:ext cx="5378599" cy="6858000"/>
          </a:xfrm>
          <a:prstGeom prst="rect">
            <a:avLst/>
          </a:prstGeom>
        </p:spPr>
      </p:pic>
      <p:sp>
        <p:nvSpPr>
          <p:cNvPr id="4" name="Oval 3">
            <a:extLst>
              <a:ext uri="{FF2B5EF4-FFF2-40B4-BE49-F238E27FC236}">
                <a16:creationId xmlns:a16="http://schemas.microsoft.com/office/drawing/2014/main" id="{AD6F3863-5C84-D124-2BCC-8BD57DB88ADC}"/>
              </a:ext>
            </a:extLst>
          </p:cNvPr>
          <p:cNvSpPr/>
          <p:nvPr/>
        </p:nvSpPr>
        <p:spPr>
          <a:xfrm>
            <a:off x="3819862" y="740968"/>
            <a:ext cx="1286359" cy="2324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pic>
        <p:nvPicPr>
          <p:cNvPr id="10" name="Picture 9">
            <a:extLst>
              <a:ext uri="{FF2B5EF4-FFF2-40B4-BE49-F238E27FC236}">
                <a16:creationId xmlns:a16="http://schemas.microsoft.com/office/drawing/2014/main" id="{4886AC8A-18E3-030C-5382-24009F5DB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88" y="-219927"/>
            <a:ext cx="10807371" cy="5681958"/>
          </a:xfrm>
          <a:prstGeom prst="rect">
            <a:avLst/>
          </a:prstGeom>
        </p:spPr>
      </p:pic>
    </p:spTree>
    <p:extLst>
      <p:ext uri="{BB962C8B-B14F-4D97-AF65-F5344CB8AC3E}">
        <p14:creationId xmlns:p14="http://schemas.microsoft.com/office/powerpoint/2010/main" val="235985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childTnLst>
                                </p:cTn>
                              </p:par>
                              <p:par>
                                <p:cTn id="14" presetID="0" presetClass="path" presetSubtype="0" accel="50000" decel="50000" fill="hold" nodeType="withEffect">
                                  <p:stCondLst>
                                    <p:cond delay="0"/>
                                  </p:stCondLst>
                                  <p:childTnLst>
                                    <p:animMotion origin="layout" path="M -0.10599 -0.27824 L 3.54167E-6 0.07662 " pathEditMode="relative" rAng="0" ptsTypes="AA">
                                      <p:cBhvr>
                                        <p:cTn id="15" dur="2000" fill="hold"/>
                                        <p:tgtEl>
                                          <p:spTgt spid="10"/>
                                        </p:tgtEl>
                                        <p:attrNameLst>
                                          <p:attrName>ppt_x</p:attrName>
                                          <p:attrName>ppt_y</p:attrName>
                                        </p:attrNameLst>
                                      </p:cBhvr>
                                      <p:rCtr x="5299" y="17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990CA-08D1-1C41-FAD4-76F9EE4F88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6380FB-73A6-E5E1-61F1-82F538C6B9DF}"/>
              </a:ext>
            </a:extLst>
          </p:cNvPr>
          <p:cNvSpPr>
            <a:spLocks noGrp="1"/>
          </p:cNvSpPr>
          <p:nvPr>
            <p:ph type="title"/>
          </p:nvPr>
        </p:nvSpPr>
        <p:spPr>
          <a:xfrm>
            <a:off x="2000922" y="624110"/>
            <a:ext cx="10004612" cy="1280890"/>
          </a:xfrm>
        </p:spPr>
        <p:txBody>
          <a:bodyPr>
            <a:normAutofit/>
          </a:bodyPr>
          <a:lstStyle/>
          <a:p>
            <a:r>
              <a:rPr lang="en-US" sz="4400" dirty="0"/>
              <a:t>A300 Standards – Risk Assessment</a:t>
            </a:r>
          </a:p>
        </p:txBody>
      </p:sp>
      <p:sp>
        <p:nvSpPr>
          <p:cNvPr id="3" name="Content Placeholder 2">
            <a:extLst>
              <a:ext uri="{FF2B5EF4-FFF2-40B4-BE49-F238E27FC236}">
                <a16:creationId xmlns:a16="http://schemas.microsoft.com/office/drawing/2014/main" id="{A5442C6C-2E04-A261-E727-1A9A9D15074C}"/>
              </a:ext>
            </a:extLst>
          </p:cNvPr>
          <p:cNvSpPr>
            <a:spLocks noGrp="1"/>
          </p:cNvSpPr>
          <p:nvPr>
            <p:ph idx="1"/>
          </p:nvPr>
        </p:nvSpPr>
        <p:spPr>
          <a:xfrm>
            <a:off x="1229626" y="1778598"/>
            <a:ext cx="10614543" cy="4455292"/>
          </a:xfrm>
        </p:spPr>
        <p:txBody>
          <a:bodyPr>
            <a:normAutofit/>
          </a:bodyPr>
          <a:lstStyle/>
          <a:p>
            <a:r>
              <a:rPr lang="en-US" sz="2800" dirty="0">
                <a:solidFill>
                  <a:schemeClr val="bg1">
                    <a:lumMod val="75000"/>
                  </a:schemeClr>
                </a:solidFill>
              </a:rPr>
              <a:t>13.6.3: “[Risk Assessment] reports </a:t>
            </a:r>
            <a:r>
              <a:rPr lang="en-US" sz="2800" b="1" i="1" u="sng" dirty="0">
                <a:solidFill>
                  <a:schemeClr val="bg1">
                    <a:lumMod val="75000"/>
                  </a:schemeClr>
                </a:solidFill>
              </a:rPr>
              <a:t>shall</a:t>
            </a:r>
            <a:r>
              <a:rPr lang="en-US" sz="2800" dirty="0">
                <a:solidFill>
                  <a:schemeClr val="bg1">
                    <a:lumMod val="75000"/>
                  </a:schemeClr>
                </a:solidFill>
              </a:rPr>
              <a:t> include:</a:t>
            </a:r>
          </a:p>
          <a:p>
            <a:endParaRPr lang="en-US" sz="2800" dirty="0"/>
          </a:p>
          <a:p>
            <a:endParaRPr lang="en-US" sz="2800" dirty="0"/>
          </a:p>
          <a:p>
            <a:endParaRPr lang="en-US" sz="2800" dirty="0"/>
          </a:p>
          <a:p>
            <a:r>
              <a:rPr lang="en-US" sz="2800" dirty="0">
                <a:solidFill>
                  <a:schemeClr val="bg1">
                    <a:lumMod val="75000"/>
                  </a:schemeClr>
                </a:solidFill>
              </a:rPr>
              <a:t>13.3.4: “The tree risk assessor </a:t>
            </a:r>
            <a:r>
              <a:rPr lang="en-US" sz="2800" b="1" i="1" u="sng" dirty="0">
                <a:solidFill>
                  <a:schemeClr val="bg1">
                    <a:lumMod val="75000"/>
                  </a:schemeClr>
                </a:solidFill>
              </a:rPr>
              <a:t>shall</a:t>
            </a:r>
            <a:r>
              <a:rPr lang="en-US" sz="2800" dirty="0">
                <a:solidFill>
                  <a:schemeClr val="bg1">
                    <a:lumMod val="75000"/>
                  </a:schemeClr>
                </a:solidFill>
              </a:rPr>
              <a:t> consider the likelihood of a tree </a:t>
            </a:r>
            <a:r>
              <a:rPr lang="en-US" sz="2800" b="1" dirty="0">
                <a:solidFill>
                  <a:srgbClr val="0070C0"/>
                </a:solidFill>
              </a:rPr>
              <a:t>failure impacting </a:t>
            </a:r>
            <a:r>
              <a:rPr lang="en-US" sz="2800" dirty="0">
                <a:solidFill>
                  <a:schemeClr val="bg1">
                    <a:lumMod val="75000"/>
                  </a:schemeClr>
                </a:solidFill>
              </a:rPr>
              <a:t>a target </a:t>
            </a:r>
            <a:r>
              <a:rPr lang="en-US" sz="2800" b="1" i="1" u="sng" dirty="0">
                <a:solidFill>
                  <a:schemeClr val="bg1">
                    <a:lumMod val="75000"/>
                  </a:schemeClr>
                </a:solidFill>
              </a:rPr>
              <a:t>and</a:t>
            </a:r>
            <a:r>
              <a:rPr lang="en-US" sz="2800" dirty="0">
                <a:solidFill>
                  <a:schemeClr val="bg1">
                    <a:lumMod val="75000"/>
                  </a:schemeClr>
                </a:solidFill>
              </a:rPr>
              <a:t> the likely severity of the </a:t>
            </a:r>
            <a:r>
              <a:rPr lang="en-US" sz="2800" b="1" dirty="0">
                <a:solidFill>
                  <a:srgbClr val="0070C0"/>
                </a:solidFill>
              </a:rPr>
              <a:t>consequence</a:t>
            </a:r>
            <a:r>
              <a:rPr lang="en-US" sz="2800" dirty="0">
                <a:solidFill>
                  <a:schemeClr val="bg1">
                    <a:lumMod val="85000"/>
                  </a:schemeClr>
                </a:solidFill>
              </a:rPr>
              <a:t>.”</a:t>
            </a:r>
          </a:p>
        </p:txBody>
      </p:sp>
      <p:sp>
        <p:nvSpPr>
          <p:cNvPr id="4" name="TextBox 3">
            <a:extLst>
              <a:ext uri="{FF2B5EF4-FFF2-40B4-BE49-F238E27FC236}">
                <a16:creationId xmlns:a16="http://schemas.microsoft.com/office/drawing/2014/main" id="{A08ECD46-0B8A-5AFC-E928-20FA098E6E3C}"/>
              </a:ext>
            </a:extLst>
          </p:cNvPr>
          <p:cNvSpPr txBox="1"/>
          <p:nvPr/>
        </p:nvSpPr>
        <p:spPr>
          <a:xfrm>
            <a:off x="2592925" y="2274658"/>
            <a:ext cx="8369449" cy="1569660"/>
          </a:xfrm>
          <a:prstGeom prst="rect">
            <a:avLst/>
          </a:prstGeom>
          <a:noFill/>
        </p:spPr>
        <p:txBody>
          <a:bodyPr wrap="square" numCol="2" rtlCol="0">
            <a:spAutoFit/>
          </a:bodyPr>
          <a:lstStyle/>
          <a:p>
            <a:pPr lvl="1"/>
            <a:r>
              <a:rPr lang="en-US" sz="2400" b="1" dirty="0">
                <a:solidFill>
                  <a:srgbClr val="0070C0"/>
                </a:solidFill>
              </a:rPr>
              <a:t>Objective </a:t>
            </a:r>
          </a:p>
          <a:p>
            <a:pPr lvl="1"/>
            <a:r>
              <a:rPr lang="en-US" sz="2400" b="1" dirty="0">
                <a:solidFill>
                  <a:srgbClr val="0070C0"/>
                </a:solidFill>
              </a:rPr>
              <a:t>Location </a:t>
            </a:r>
          </a:p>
          <a:p>
            <a:pPr lvl="1"/>
            <a:r>
              <a:rPr lang="en-US" sz="2400" b="1" dirty="0">
                <a:solidFill>
                  <a:srgbClr val="0070C0"/>
                </a:solidFill>
              </a:rPr>
              <a:t>Targets</a:t>
            </a:r>
          </a:p>
          <a:p>
            <a:pPr lvl="1"/>
            <a:r>
              <a:rPr lang="en-US" sz="2400" b="1" dirty="0">
                <a:solidFill>
                  <a:srgbClr val="0070C0"/>
                </a:solidFill>
              </a:rPr>
              <a:t>Date of Inspection</a:t>
            </a:r>
          </a:p>
          <a:p>
            <a:pPr lvl="1"/>
            <a:r>
              <a:rPr lang="en-US" sz="2400" b="1" dirty="0">
                <a:solidFill>
                  <a:srgbClr val="0070C0"/>
                </a:solidFill>
              </a:rPr>
              <a:t>Time Frame</a:t>
            </a:r>
          </a:p>
          <a:p>
            <a:pPr lvl="1"/>
            <a:r>
              <a:rPr lang="en-US" sz="2400" b="1" dirty="0">
                <a:solidFill>
                  <a:srgbClr val="0070C0"/>
                </a:solidFill>
              </a:rPr>
              <a:t>Risk Rating</a:t>
            </a:r>
          </a:p>
          <a:p>
            <a:pPr lvl="1"/>
            <a:r>
              <a:rPr lang="en-US" sz="2400" b="1" dirty="0">
                <a:solidFill>
                  <a:srgbClr val="0070C0"/>
                </a:solidFill>
              </a:rPr>
              <a:t>Risk Mitigation Options</a:t>
            </a:r>
            <a:r>
              <a:rPr lang="en-US" sz="2400" dirty="0">
                <a:solidFill>
                  <a:schemeClr val="bg1">
                    <a:lumMod val="85000"/>
                  </a:schemeClr>
                </a:solidFill>
              </a:rPr>
              <a:t>.”</a:t>
            </a:r>
          </a:p>
          <a:p>
            <a:endParaRPr lang="en-US" dirty="0"/>
          </a:p>
        </p:txBody>
      </p:sp>
      <p:sp>
        <p:nvSpPr>
          <p:cNvPr id="5" name="TextBox 4">
            <a:extLst>
              <a:ext uri="{FF2B5EF4-FFF2-40B4-BE49-F238E27FC236}">
                <a16:creationId xmlns:a16="http://schemas.microsoft.com/office/drawing/2014/main" id="{B8B6B3E1-2295-3D9F-148B-9742869907AF}"/>
              </a:ext>
            </a:extLst>
          </p:cNvPr>
          <p:cNvSpPr txBox="1"/>
          <p:nvPr/>
        </p:nvSpPr>
        <p:spPr>
          <a:xfrm>
            <a:off x="4633993" y="2383146"/>
            <a:ext cx="650928" cy="369332"/>
          </a:xfrm>
          <a:prstGeom prst="rect">
            <a:avLst/>
          </a:prstGeom>
          <a:noFill/>
        </p:spPr>
        <p:txBody>
          <a:bodyPr wrap="square" rtlCol="0">
            <a:spAutoFit/>
          </a:bodyPr>
          <a:lstStyle/>
          <a:p>
            <a:r>
              <a:rPr lang="en-US" dirty="0"/>
              <a:t>✔️</a:t>
            </a:r>
          </a:p>
        </p:txBody>
      </p:sp>
      <p:sp>
        <p:nvSpPr>
          <p:cNvPr id="6" name="TextBox 5">
            <a:extLst>
              <a:ext uri="{FF2B5EF4-FFF2-40B4-BE49-F238E27FC236}">
                <a16:creationId xmlns:a16="http://schemas.microsoft.com/office/drawing/2014/main" id="{D3E1F601-618B-8FBE-22D7-CD961504D07B}"/>
              </a:ext>
            </a:extLst>
          </p:cNvPr>
          <p:cNvSpPr txBox="1"/>
          <p:nvPr/>
        </p:nvSpPr>
        <p:spPr>
          <a:xfrm>
            <a:off x="4633993" y="2752478"/>
            <a:ext cx="650928" cy="369332"/>
          </a:xfrm>
          <a:prstGeom prst="rect">
            <a:avLst/>
          </a:prstGeom>
          <a:noFill/>
        </p:spPr>
        <p:txBody>
          <a:bodyPr wrap="square" rtlCol="0">
            <a:spAutoFit/>
          </a:bodyPr>
          <a:lstStyle/>
          <a:p>
            <a:r>
              <a:rPr lang="en-US" dirty="0"/>
              <a:t>✔️</a:t>
            </a:r>
          </a:p>
        </p:txBody>
      </p:sp>
      <p:sp>
        <p:nvSpPr>
          <p:cNvPr id="7" name="TextBox 6">
            <a:extLst>
              <a:ext uri="{FF2B5EF4-FFF2-40B4-BE49-F238E27FC236}">
                <a16:creationId xmlns:a16="http://schemas.microsoft.com/office/drawing/2014/main" id="{5DBBFC11-0F97-CBAD-E6C7-C97BE5635941}"/>
              </a:ext>
            </a:extLst>
          </p:cNvPr>
          <p:cNvSpPr txBox="1"/>
          <p:nvPr/>
        </p:nvSpPr>
        <p:spPr>
          <a:xfrm>
            <a:off x="4370521" y="3113732"/>
            <a:ext cx="526943" cy="369332"/>
          </a:xfrm>
          <a:prstGeom prst="rect">
            <a:avLst/>
          </a:prstGeom>
          <a:noFill/>
        </p:spPr>
        <p:txBody>
          <a:bodyPr wrap="square" rtlCol="0">
            <a:spAutoFit/>
          </a:bodyPr>
          <a:lstStyle/>
          <a:p>
            <a:r>
              <a:rPr lang="en-US" dirty="0"/>
              <a:t>✔️</a:t>
            </a:r>
          </a:p>
        </p:txBody>
      </p:sp>
      <p:sp>
        <p:nvSpPr>
          <p:cNvPr id="8" name="TextBox 7">
            <a:extLst>
              <a:ext uri="{FF2B5EF4-FFF2-40B4-BE49-F238E27FC236}">
                <a16:creationId xmlns:a16="http://schemas.microsoft.com/office/drawing/2014/main" id="{C0AEB12E-445A-C0F2-E49C-0E4CF3D0DD3E}"/>
              </a:ext>
            </a:extLst>
          </p:cNvPr>
          <p:cNvSpPr txBox="1"/>
          <p:nvPr/>
        </p:nvSpPr>
        <p:spPr>
          <a:xfrm>
            <a:off x="4881965" y="4987182"/>
            <a:ext cx="526943"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287226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B6727-24E9-C69F-06FA-633FE4DE6BB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2859388-6664-D81C-D8F5-7293C5B3A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700" y="0"/>
            <a:ext cx="5378599" cy="6858000"/>
          </a:xfrm>
          <a:prstGeom prst="rect">
            <a:avLst/>
          </a:prstGeom>
        </p:spPr>
      </p:pic>
      <p:sp>
        <p:nvSpPr>
          <p:cNvPr id="3" name="Oval 2">
            <a:extLst>
              <a:ext uri="{FF2B5EF4-FFF2-40B4-BE49-F238E27FC236}">
                <a16:creationId xmlns:a16="http://schemas.microsoft.com/office/drawing/2014/main" id="{F3386BFF-0342-B82A-2E9F-37257B2280B7}"/>
              </a:ext>
            </a:extLst>
          </p:cNvPr>
          <p:cNvSpPr/>
          <p:nvPr/>
        </p:nvSpPr>
        <p:spPr>
          <a:xfrm>
            <a:off x="3819862" y="1391897"/>
            <a:ext cx="1286359" cy="2324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pic>
        <p:nvPicPr>
          <p:cNvPr id="9" name="Picture 8">
            <a:extLst>
              <a:ext uri="{FF2B5EF4-FFF2-40B4-BE49-F238E27FC236}">
                <a16:creationId xmlns:a16="http://schemas.microsoft.com/office/drawing/2014/main" id="{4E0254FF-8E1A-34F4-5001-E4024616E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07" y="1176580"/>
            <a:ext cx="11137584" cy="5332708"/>
          </a:xfrm>
          <a:prstGeom prst="rect">
            <a:avLst/>
          </a:prstGeom>
        </p:spPr>
      </p:pic>
    </p:spTree>
    <p:extLst>
      <p:ext uri="{BB962C8B-B14F-4D97-AF65-F5344CB8AC3E}">
        <p14:creationId xmlns:p14="http://schemas.microsoft.com/office/powerpoint/2010/main" val="290379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par>
                                <p:cTn id="14" presetID="0" presetClass="path" presetSubtype="0" accel="50000" decel="50000" fill="hold" nodeType="withEffect">
                                  <p:stCondLst>
                                    <p:cond delay="0"/>
                                  </p:stCondLst>
                                  <p:childTnLst>
                                    <p:animMotion origin="layout" path="M -0.10456 -0.39306 L 0.00156 -0.03149 " pathEditMode="relative" ptsTypes="AA">
                                      <p:cBhvr>
                                        <p:cTn id="15"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CF2D-8294-CF3D-681C-81B834CACA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9FC082-F1B0-0297-E299-FA99B96EB12F}"/>
              </a:ext>
            </a:extLst>
          </p:cNvPr>
          <p:cNvSpPr>
            <a:spLocks noGrp="1"/>
          </p:cNvSpPr>
          <p:nvPr>
            <p:ph type="title"/>
          </p:nvPr>
        </p:nvSpPr>
        <p:spPr>
          <a:xfrm>
            <a:off x="2000922" y="624110"/>
            <a:ext cx="10004612" cy="1280890"/>
          </a:xfrm>
        </p:spPr>
        <p:txBody>
          <a:bodyPr>
            <a:normAutofit/>
          </a:bodyPr>
          <a:lstStyle/>
          <a:p>
            <a:r>
              <a:rPr lang="en-US" sz="4400" dirty="0"/>
              <a:t>A300 Standards – Risk Assessment</a:t>
            </a:r>
          </a:p>
        </p:txBody>
      </p:sp>
      <p:sp>
        <p:nvSpPr>
          <p:cNvPr id="3" name="Content Placeholder 2">
            <a:extLst>
              <a:ext uri="{FF2B5EF4-FFF2-40B4-BE49-F238E27FC236}">
                <a16:creationId xmlns:a16="http://schemas.microsoft.com/office/drawing/2014/main" id="{8971AEC2-F8E9-C906-BC79-C6836A220E9D}"/>
              </a:ext>
            </a:extLst>
          </p:cNvPr>
          <p:cNvSpPr>
            <a:spLocks noGrp="1"/>
          </p:cNvSpPr>
          <p:nvPr>
            <p:ph idx="1"/>
          </p:nvPr>
        </p:nvSpPr>
        <p:spPr>
          <a:xfrm>
            <a:off x="1229626" y="1778598"/>
            <a:ext cx="10614543" cy="4455292"/>
          </a:xfrm>
        </p:spPr>
        <p:txBody>
          <a:bodyPr>
            <a:normAutofit/>
          </a:bodyPr>
          <a:lstStyle/>
          <a:p>
            <a:r>
              <a:rPr lang="en-US" sz="2800" dirty="0">
                <a:solidFill>
                  <a:schemeClr val="bg1">
                    <a:lumMod val="75000"/>
                  </a:schemeClr>
                </a:solidFill>
              </a:rPr>
              <a:t>13.6.3: “[Risk Assessment] reports </a:t>
            </a:r>
            <a:r>
              <a:rPr lang="en-US" sz="2800" b="1" i="1" u="sng" dirty="0">
                <a:solidFill>
                  <a:schemeClr val="bg1">
                    <a:lumMod val="75000"/>
                  </a:schemeClr>
                </a:solidFill>
              </a:rPr>
              <a:t>shall</a:t>
            </a:r>
            <a:r>
              <a:rPr lang="en-US" sz="2800" dirty="0">
                <a:solidFill>
                  <a:schemeClr val="bg1">
                    <a:lumMod val="75000"/>
                  </a:schemeClr>
                </a:solidFill>
              </a:rPr>
              <a:t> include:</a:t>
            </a:r>
          </a:p>
          <a:p>
            <a:endParaRPr lang="en-US" sz="2800" dirty="0"/>
          </a:p>
          <a:p>
            <a:endParaRPr lang="en-US" sz="2800" dirty="0"/>
          </a:p>
          <a:p>
            <a:endParaRPr lang="en-US" sz="2800" dirty="0"/>
          </a:p>
          <a:p>
            <a:r>
              <a:rPr lang="en-US" sz="2800" dirty="0">
                <a:solidFill>
                  <a:schemeClr val="bg1">
                    <a:lumMod val="75000"/>
                  </a:schemeClr>
                </a:solidFill>
              </a:rPr>
              <a:t>13.3.4: “The tree risk assessor </a:t>
            </a:r>
            <a:r>
              <a:rPr lang="en-US" sz="2800" b="1" i="1" u="sng" dirty="0">
                <a:solidFill>
                  <a:schemeClr val="bg1">
                    <a:lumMod val="75000"/>
                  </a:schemeClr>
                </a:solidFill>
              </a:rPr>
              <a:t>shall</a:t>
            </a:r>
            <a:r>
              <a:rPr lang="en-US" sz="2800" dirty="0">
                <a:solidFill>
                  <a:schemeClr val="bg1">
                    <a:lumMod val="75000"/>
                  </a:schemeClr>
                </a:solidFill>
              </a:rPr>
              <a:t> consider the likelihood of a tree </a:t>
            </a:r>
            <a:r>
              <a:rPr lang="en-US" sz="2800" b="1" dirty="0">
                <a:solidFill>
                  <a:srgbClr val="0070C0"/>
                </a:solidFill>
              </a:rPr>
              <a:t>failure impacting </a:t>
            </a:r>
            <a:r>
              <a:rPr lang="en-US" sz="2800" dirty="0">
                <a:solidFill>
                  <a:schemeClr val="bg1">
                    <a:lumMod val="75000"/>
                  </a:schemeClr>
                </a:solidFill>
              </a:rPr>
              <a:t>a target </a:t>
            </a:r>
            <a:r>
              <a:rPr lang="en-US" sz="2800" b="1" i="1" u="sng" dirty="0">
                <a:solidFill>
                  <a:schemeClr val="bg1">
                    <a:lumMod val="75000"/>
                  </a:schemeClr>
                </a:solidFill>
              </a:rPr>
              <a:t>and</a:t>
            </a:r>
            <a:r>
              <a:rPr lang="en-US" sz="2800" dirty="0">
                <a:solidFill>
                  <a:schemeClr val="bg1">
                    <a:lumMod val="75000"/>
                  </a:schemeClr>
                </a:solidFill>
              </a:rPr>
              <a:t> the likely severity of the </a:t>
            </a:r>
            <a:r>
              <a:rPr lang="en-US" sz="2800" b="1" dirty="0">
                <a:solidFill>
                  <a:srgbClr val="0070C0"/>
                </a:solidFill>
              </a:rPr>
              <a:t>consequence</a:t>
            </a:r>
            <a:r>
              <a:rPr lang="en-US" sz="2800" dirty="0">
                <a:solidFill>
                  <a:schemeClr val="bg1">
                    <a:lumMod val="85000"/>
                  </a:schemeClr>
                </a:solidFill>
              </a:rPr>
              <a:t>.”</a:t>
            </a:r>
          </a:p>
        </p:txBody>
      </p:sp>
      <p:sp>
        <p:nvSpPr>
          <p:cNvPr id="4" name="TextBox 3">
            <a:extLst>
              <a:ext uri="{FF2B5EF4-FFF2-40B4-BE49-F238E27FC236}">
                <a16:creationId xmlns:a16="http://schemas.microsoft.com/office/drawing/2014/main" id="{CC5402BE-14E2-B9CA-7D9E-036CE7EE3E0A}"/>
              </a:ext>
            </a:extLst>
          </p:cNvPr>
          <p:cNvSpPr txBox="1"/>
          <p:nvPr/>
        </p:nvSpPr>
        <p:spPr>
          <a:xfrm>
            <a:off x="2592925" y="2274658"/>
            <a:ext cx="8369449" cy="1569660"/>
          </a:xfrm>
          <a:prstGeom prst="rect">
            <a:avLst/>
          </a:prstGeom>
          <a:noFill/>
        </p:spPr>
        <p:txBody>
          <a:bodyPr wrap="square" numCol="2" rtlCol="0">
            <a:spAutoFit/>
          </a:bodyPr>
          <a:lstStyle/>
          <a:p>
            <a:pPr lvl="1"/>
            <a:r>
              <a:rPr lang="en-US" sz="2400" b="1" dirty="0">
                <a:solidFill>
                  <a:srgbClr val="0070C0"/>
                </a:solidFill>
              </a:rPr>
              <a:t>Objective </a:t>
            </a:r>
          </a:p>
          <a:p>
            <a:pPr lvl="1"/>
            <a:r>
              <a:rPr lang="en-US" sz="2400" b="1" dirty="0">
                <a:solidFill>
                  <a:srgbClr val="0070C0"/>
                </a:solidFill>
              </a:rPr>
              <a:t>Location </a:t>
            </a:r>
          </a:p>
          <a:p>
            <a:pPr lvl="1"/>
            <a:r>
              <a:rPr lang="en-US" sz="2400" b="1" dirty="0">
                <a:solidFill>
                  <a:srgbClr val="0070C0"/>
                </a:solidFill>
              </a:rPr>
              <a:t>Targets</a:t>
            </a:r>
          </a:p>
          <a:p>
            <a:pPr lvl="1"/>
            <a:r>
              <a:rPr lang="en-US" sz="2400" b="1" dirty="0">
                <a:solidFill>
                  <a:srgbClr val="0070C0"/>
                </a:solidFill>
              </a:rPr>
              <a:t>Date of Inspection</a:t>
            </a:r>
          </a:p>
          <a:p>
            <a:pPr lvl="1"/>
            <a:r>
              <a:rPr lang="en-US" sz="2400" b="1" dirty="0">
                <a:solidFill>
                  <a:srgbClr val="0070C0"/>
                </a:solidFill>
              </a:rPr>
              <a:t>Time Frame</a:t>
            </a:r>
          </a:p>
          <a:p>
            <a:pPr lvl="1"/>
            <a:r>
              <a:rPr lang="en-US" sz="2400" b="1" dirty="0">
                <a:solidFill>
                  <a:srgbClr val="0070C0"/>
                </a:solidFill>
              </a:rPr>
              <a:t>Risk Rating</a:t>
            </a:r>
          </a:p>
          <a:p>
            <a:pPr lvl="1"/>
            <a:r>
              <a:rPr lang="en-US" sz="2400" b="1" dirty="0">
                <a:solidFill>
                  <a:srgbClr val="0070C0"/>
                </a:solidFill>
              </a:rPr>
              <a:t>Risk Mitigation Options</a:t>
            </a:r>
            <a:r>
              <a:rPr lang="en-US" sz="2400" dirty="0">
                <a:solidFill>
                  <a:schemeClr val="bg1">
                    <a:lumMod val="85000"/>
                  </a:schemeClr>
                </a:solidFill>
              </a:rPr>
              <a:t>.”</a:t>
            </a:r>
          </a:p>
          <a:p>
            <a:endParaRPr lang="en-US" dirty="0"/>
          </a:p>
        </p:txBody>
      </p:sp>
      <p:sp>
        <p:nvSpPr>
          <p:cNvPr id="5" name="TextBox 4">
            <a:extLst>
              <a:ext uri="{FF2B5EF4-FFF2-40B4-BE49-F238E27FC236}">
                <a16:creationId xmlns:a16="http://schemas.microsoft.com/office/drawing/2014/main" id="{79379865-DDA3-CBCA-7550-82E2712F17B1}"/>
              </a:ext>
            </a:extLst>
          </p:cNvPr>
          <p:cNvSpPr txBox="1"/>
          <p:nvPr/>
        </p:nvSpPr>
        <p:spPr>
          <a:xfrm>
            <a:off x="4633993" y="2383146"/>
            <a:ext cx="650928" cy="369332"/>
          </a:xfrm>
          <a:prstGeom prst="rect">
            <a:avLst/>
          </a:prstGeom>
          <a:noFill/>
        </p:spPr>
        <p:txBody>
          <a:bodyPr wrap="square" rtlCol="0">
            <a:spAutoFit/>
          </a:bodyPr>
          <a:lstStyle/>
          <a:p>
            <a:r>
              <a:rPr lang="en-US" dirty="0"/>
              <a:t>✔️</a:t>
            </a:r>
          </a:p>
        </p:txBody>
      </p:sp>
      <p:sp>
        <p:nvSpPr>
          <p:cNvPr id="6" name="TextBox 5">
            <a:extLst>
              <a:ext uri="{FF2B5EF4-FFF2-40B4-BE49-F238E27FC236}">
                <a16:creationId xmlns:a16="http://schemas.microsoft.com/office/drawing/2014/main" id="{35134B87-E1B0-237E-A36A-1D0DDA8238B6}"/>
              </a:ext>
            </a:extLst>
          </p:cNvPr>
          <p:cNvSpPr txBox="1"/>
          <p:nvPr/>
        </p:nvSpPr>
        <p:spPr>
          <a:xfrm>
            <a:off x="4633993" y="2752478"/>
            <a:ext cx="650928" cy="369332"/>
          </a:xfrm>
          <a:prstGeom prst="rect">
            <a:avLst/>
          </a:prstGeom>
          <a:noFill/>
        </p:spPr>
        <p:txBody>
          <a:bodyPr wrap="square" rtlCol="0">
            <a:spAutoFit/>
          </a:bodyPr>
          <a:lstStyle/>
          <a:p>
            <a:r>
              <a:rPr lang="en-US" dirty="0"/>
              <a:t>✔️</a:t>
            </a:r>
          </a:p>
        </p:txBody>
      </p:sp>
      <p:sp>
        <p:nvSpPr>
          <p:cNvPr id="7" name="TextBox 6">
            <a:extLst>
              <a:ext uri="{FF2B5EF4-FFF2-40B4-BE49-F238E27FC236}">
                <a16:creationId xmlns:a16="http://schemas.microsoft.com/office/drawing/2014/main" id="{EF68AC8C-3945-B77B-8FDF-66B1DD2A1CA8}"/>
              </a:ext>
            </a:extLst>
          </p:cNvPr>
          <p:cNvSpPr txBox="1"/>
          <p:nvPr/>
        </p:nvSpPr>
        <p:spPr>
          <a:xfrm>
            <a:off x="4370521" y="3113732"/>
            <a:ext cx="526943" cy="369332"/>
          </a:xfrm>
          <a:prstGeom prst="rect">
            <a:avLst/>
          </a:prstGeom>
          <a:noFill/>
        </p:spPr>
        <p:txBody>
          <a:bodyPr wrap="square" rtlCol="0">
            <a:spAutoFit/>
          </a:bodyPr>
          <a:lstStyle/>
          <a:p>
            <a:r>
              <a:rPr lang="en-US" dirty="0"/>
              <a:t>✔️</a:t>
            </a:r>
          </a:p>
        </p:txBody>
      </p:sp>
      <p:sp>
        <p:nvSpPr>
          <p:cNvPr id="8" name="TextBox 7">
            <a:extLst>
              <a:ext uri="{FF2B5EF4-FFF2-40B4-BE49-F238E27FC236}">
                <a16:creationId xmlns:a16="http://schemas.microsoft.com/office/drawing/2014/main" id="{3A53FAB5-1A82-4B30-F5C3-20216A224C9D}"/>
              </a:ext>
            </a:extLst>
          </p:cNvPr>
          <p:cNvSpPr txBox="1"/>
          <p:nvPr/>
        </p:nvSpPr>
        <p:spPr>
          <a:xfrm>
            <a:off x="4881965" y="4987182"/>
            <a:ext cx="526943" cy="369332"/>
          </a:xfrm>
          <a:prstGeom prst="rect">
            <a:avLst/>
          </a:prstGeom>
          <a:noFill/>
        </p:spPr>
        <p:txBody>
          <a:bodyPr wrap="square" rtlCol="0">
            <a:spAutoFit/>
          </a:bodyPr>
          <a:lstStyle/>
          <a:p>
            <a:r>
              <a:rPr lang="en-US" dirty="0"/>
              <a:t>✔️</a:t>
            </a:r>
          </a:p>
        </p:txBody>
      </p:sp>
      <p:sp>
        <p:nvSpPr>
          <p:cNvPr id="9" name="TextBox 8">
            <a:extLst>
              <a:ext uri="{FF2B5EF4-FFF2-40B4-BE49-F238E27FC236}">
                <a16:creationId xmlns:a16="http://schemas.microsoft.com/office/drawing/2014/main" id="{E90C28D0-EA3A-5391-5E19-9EB9A10B7CC5}"/>
              </a:ext>
            </a:extLst>
          </p:cNvPr>
          <p:cNvSpPr txBox="1"/>
          <p:nvPr/>
        </p:nvSpPr>
        <p:spPr>
          <a:xfrm>
            <a:off x="9004515" y="2383146"/>
            <a:ext cx="759417"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12977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E39E8-0097-D78F-7B4F-59969C76D21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6109E95-98CF-56B4-84D2-F7386D0C6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700" y="0"/>
            <a:ext cx="5378599" cy="6858000"/>
          </a:xfrm>
          <a:prstGeom prst="rect">
            <a:avLst/>
          </a:prstGeom>
        </p:spPr>
      </p:pic>
      <p:sp>
        <p:nvSpPr>
          <p:cNvPr id="3" name="Oval 2">
            <a:extLst>
              <a:ext uri="{FF2B5EF4-FFF2-40B4-BE49-F238E27FC236}">
                <a16:creationId xmlns:a16="http://schemas.microsoft.com/office/drawing/2014/main" id="{3E78C6FF-78F3-849E-2233-C5EB57AB1D3D}"/>
              </a:ext>
            </a:extLst>
          </p:cNvPr>
          <p:cNvSpPr/>
          <p:nvPr/>
        </p:nvSpPr>
        <p:spPr>
          <a:xfrm>
            <a:off x="3866357" y="1670866"/>
            <a:ext cx="1558050" cy="2664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pic>
        <p:nvPicPr>
          <p:cNvPr id="5" name="Picture 4">
            <a:extLst>
              <a:ext uri="{FF2B5EF4-FFF2-40B4-BE49-F238E27FC236}">
                <a16:creationId xmlns:a16="http://schemas.microsoft.com/office/drawing/2014/main" id="{E1B1CC89-7687-7AD7-3079-5BC0831C1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549" y="1346199"/>
            <a:ext cx="10515059" cy="4496661"/>
          </a:xfrm>
          <a:prstGeom prst="rect">
            <a:avLst/>
          </a:prstGeom>
        </p:spPr>
      </p:pic>
    </p:spTree>
    <p:extLst>
      <p:ext uri="{BB962C8B-B14F-4D97-AF65-F5344CB8AC3E}">
        <p14:creationId xmlns:p14="http://schemas.microsoft.com/office/powerpoint/2010/main" val="25685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par>
                                <p:cTn id="14" presetID="0" presetClass="path" presetSubtype="0" accel="50000" decel="50000" fill="hold" nodeType="withEffect">
                                  <p:stCondLst>
                                    <p:cond delay="0"/>
                                  </p:stCondLst>
                                  <p:childTnLst>
                                    <p:animMotion origin="layout" path="M -0.08685 -0.26412 L 2.29167E-6 -6.245E-17 " pathEditMode="relative" rAng="0" ptsTypes="AA">
                                      <p:cBhvr>
                                        <p:cTn id="15" dur="2000" fill="hold"/>
                                        <p:tgtEl>
                                          <p:spTgt spid="5"/>
                                        </p:tgtEl>
                                        <p:attrNameLst>
                                          <p:attrName>ppt_x</p:attrName>
                                          <p:attrName>ppt_y</p:attrName>
                                        </p:attrNameLst>
                                      </p:cBhvr>
                                      <p:rCtr x="3620" y="1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69613-97DE-3FEB-DCA7-EFA73F8ABE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3C4001C-3808-4BAA-4178-3D04547A6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700" y="0"/>
            <a:ext cx="5378599" cy="6858000"/>
          </a:xfrm>
          <a:prstGeom prst="rect">
            <a:avLst/>
          </a:prstGeom>
        </p:spPr>
      </p:pic>
      <p:sp>
        <p:nvSpPr>
          <p:cNvPr id="3" name="Oval 2">
            <a:extLst>
              <a:ext uri="{FF2B5EF4-FFF2-40B4-BE49-F238E27FC236}">
                <a16:creationId xmlns:a16="http://schemas.microsoft.com/office/drawing/2014/main" id="{01DC493B-D9BC-1986-5D17-003CDA909EA5}"/>
              </a:ext>
            </a:extLst>
          </p:cNvPr>
          <p:cNvSpPr/>
          <p:nvPr/>
        </p:nvSpPr>
        <p:spPr>
          <a:xfrm>
            <a:off x="3912853" y="1903341"/>
            <a:ext cx="1775025" cy="3904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pic>
        <p:nvPicPr>
          <p:cNvPr id="5" name="Picture 4">
            <a:extLst>
              <a:ext uri="{FF2B5EF4-FFF2-40B4-BE49-F238E27FC236}">
                <a16:creationId xmlns:a16="http://schemas.microsoft.com/office/drawing/2014/main" id="{74D7A032-4F3E-47F8-192C-9E21A7C87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80" y="2293749"/>
            <a:ext cx="11156839" cy="2511371"/>
          </a:xfrm>
          <a:prstGeom prst="rect">
            <a:avLst/>
          </a:prstGeom>
          <a:ln>
            <a:solidFill>
              <a:schemeClr val="tx1"/>
            </a:solidFill>
          </a:ln>
        </p:spPr>
      </p:pic>
    </p:spTree>
    <p:extLst>
      <p:ext uri="{BB962C8B-B14F-4D97-AF65-F5344CB8AC3E}">
        <p14:creationId xmlns:p14="http://schemas.microsoft.com/office/powerpoint/2010/main" val="193695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par>
                                <p:cTn id="14" presetID="0" presetClass="path" presetSubtype="0" accel="50000" decel="50000" fill="hold" nodeType="withEffect">
                                  <p:stCondLst>
                                    <p:cond delay="0"/>
                                  </p:stCondLst>
                                  <p:childTnLst>
                                    <p:animMotion origin="layout" path="M -0.09453 -0.21157 L 0 -0.03842 " pathEditMode="relative" ptsTypes="AA">
                                      <p:cBhvr>
                                        <p:cTn id="15"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ECC68-7A02-254C-9517-5A7EC237F36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499FF5-9694-B69C-F321-9D4C490D2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700" y="0"/>
            <a:ext cx="5378599" cy="6858000"/>
          </a:xfrm>
          <a:prstGeom prst="rect">
            <a:avLst/>
          </a:prstGeom>
        </p:spPr>
      </p:pic>
      <p:sp>
        <p:nvSpPr>
          <p:cNvPr id="3" name="Oval 2">
            <a:extLst>
              <a:ext uri="{FF2B5EF4-FFF2-40B4-BE49-F238E27FC236}">
                <a16:creationId xmlns:a16="http://schemas.microsoft.com/office/drawing/2014/main" id="{373266A1-971D-9DE9-5E0C-A7758CE5F830}"/>
              </a:ext>
            </a:extLst>
          </p:cNvPr>
          <p:cNvSpPr/>
          <p:nvPr/>
        </p:nvSpPr>
        <p:spPr>
          <a:xfrm>
            <a:off x="3587389" y="2290799"/>
            <a:ext cx="1775025" cy="3904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pic>
        <p:nvPicPr>
          <p:cNvPr id="5" name="Picture 4">
            <a:extLst>
              <a:ext uri="{FF2B5EF4-FFF2-40B4-BE49-F238E27FC236}">
                <a16:creationId xmlns:a16="http://schemas.microsoft.com/office/drawing/2014/main" id="{8AC4046F-2EFE-BBEC-2DEF-AFB51A717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799" y="1148389"/>
            <a:ext cx="7772400" cy="4561222"/>
          </a:xfrm>
          <a:prstGeom prst="rect">
            <a:avLst/>
          </a:prstGeom>
          <a:ln>
            <a:solidFill>
              <a:schemeClr val="tx1"/>
            </a:solidFill>
          </a:ln>
        </p:spPr>
      </p:pic>
      <p:pic>
        <p:nvPicPr>
          <p:cNvPr id="15" name="Picture 14">
            <a:extLst>
              <a:ext uri="{FF2B5EF4-FFF2-40B4-BE49-F238E27FC236}">
                <a16:creationId xmlns:a16="http://schemas.microsoft.com/office/drawing/2014/main" id="{23AB0DEC-783C-882D-D04B-AEE49C0DF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864" y="0"/>
            <a:ext cx="5238271" cy="6858000"/>
          </a:xfrm>
          <a:prstGeom prst="rect">
            <a:avLst/>
          </a:prstGeom>
        </p:spPr>
      </p:pic>
    </p:spTree>
    <p:extLst>
      <p:ext uri="{BB962C8B-B14F-4D97-AF65-F5344CB8AC3E}">
        <p14:creationId xmlns:p14="http://schemas.microsoft.com/office/powerpoint/2010/main" val="7506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par>
                                <p:cTn id="14" presetID="0" presetClass="path" presetSubtype="0" accel="50000" decel="50000" fill="hold" nodeType="withEffect">
                                  <p:stCondLst>
                                    <p:cond delay="0"/>
                                  </p:stCondLst>
                                  <p:childTnLst>
                                    <p:animMotion origin="layout" path="M 0 -0.23565 L 0 0.02662 " pathEditMode="relative" rAng="0" ptsTypes="AA">
                                      <p:cBhvr>
                                        <p:cTn id="15" dur="2000" fill="hold"/>
                                        <p:tgtEl>
                                          <p:spTgt spid="5"/>
                                        </p:tgtEl>
                                        <p:attrNameLst>
                                          <p:attrName>ppt_x</p:attrName>
                                          <p:attrName>ppt_y</p:attrName>
                                        </p:attrNameLst>
                                      </p:cBhvr>
                                      <p:rCtr x="0" y="13102"/>
                                    </p:animMotion>
                                  </p:childTnLst>
                                </p:cTn>
                              </p:par>
                            </p:childTnLst>
                          </p:cTn>
                        </p:par>
                      </p:childTnLst>
                    </p:cTn>
                  </p:par>
                  <p:par>
                    <p:cTn id="16" fill="hold">
                      <p:stCondLst>
                        <p:cond delay="indefinite"/>
                      </p:stCondLst>
                      <p:childTnLst>
                        <p:par>
                          <p:cTn id="17" fill="hold">
                            <p:stCondLst>
                              <p:cond delay="0"/>
                            </p:stCondLst>
                            <p:childTnLst>
                              <p:par>
                                <p:cTn id="18" presetID="50" presetClass="exit" presetSubtype="0" accel="100000" fill="hold" nodeType="clickEffect">
                                  <p:stCondLst>
                                    <p:cond delay="0"/>
                                  </p:stCondLst>
                                  <p:childTnLst>
                                    <p:anim calcmode="lin" valueType="num">
                                      <p:cBhvr>
                                        <p:cTn id="19" dur="1000"/>
                                        <p:tgtEl>
                                          <p:spTgt spid="5"/>
                                        </p:tgtEl>
                                        <p:attrNameLst>
                                          <p:attrName>ppt_w</p:attrName>
                                        </p:attrNameLst>
                                      </p:cBhvr>
                                      <p:tavLst>
                                        <p:tav tm="0">
                                          <p:val>
                                            <p:strVal val="ppt_w"/>
                                          </p:val>
                                        </p:tav>
                                        <p:tav tm="100000">
                                          <p:val>
                                            <p:strVal val="ppt_w+.3"/>
                                          </p:val>
                                        </p:tav>
                                      </p:tavLst>
                                    </p:anim>
                                    <p:anim calcmode="lin" valueType="num">
                                      <p:cBhvr>
                                        <p:cTn id="20" dur="1000"/>
                                        <p:tgtEl>
                                          <p:spTgt spid="5"/>
                                        </p:tgtEl>
                                        <p:attrNameLst>
                                          <p:attrName>ppt_h</p:attrName>
                                        </p:attrNameLst>
                                      </p:cBhvr>
                                      <p:tavLst>
                                        <p:tav tm="0">
                                          <p:val>
                                            <p:strVal val="ppt_h"/>
                                          </p:val>
                                        </p:tav>
                                        <p:tav tm="100000">
                                          <p:val>
                                            <p:strVal val="ppt_h"/>
                                          </p:val>
                                        </p:tav>
                                      </p:tavLst>
                                    </p:anim>
                                    <p:animEffect transition="out" filter="fade">
                                      <p:cBhvr>
                                        <p:cTn id="21" dur="1000"/>
                                        <p:tgtEl>
                                          <p:spTgt spid="5"/>
                                        </p:tgtEl>
                                      </p:cBhvr>
                                    </p:animEffect>
                                    <p:set>
                                      <p:cBhvr>
                                        <p:cTn id="22" dur="1" fill="hold">
                                          <p:stCondLst>
                                            <p:cond delay="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15213-6E9A-2848-F1ED-48DD8EB92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FFAC5E-16C9-EAD9-DB80-747B34D369F3}"/>
              </a:ext>
            </a:extLst>
          </p:cNvPr>
          <p:cNvSpPr>
            <a:spLocks noGrp="1"/>
          </p:cNvSpPr>
          <p:nvPr>
            <p:ph type="title"/>
          </p:nvPr>
        </p:nvSpPr>
        <p:spPr>
          <a:xfrm>
            <a:off x="2000922" y="624110"/>
            <a:ext cx="10004612" cy="1280890"/>
          </a:xfrm>
        </p:spPr>
        <p:txBody>
          <a:bodyPr>
            <a:normAutofit/>
          </a:bodyPr>
          <a:lstStyle/>
          <a:p>
            <a:r>
              <a:rPr lang="en-US" sz="4400" dirty="0"/>
              <a:t>A300 Standards – Risk Assessment</a:t>
            </a:r>
          </a:p>
        </p:txBody>
      </p:sp>
      <p:sp>
        <p:nvSpPr>
          <p:cNvPr id="3" name="Content Placeholder 2">
            <a:extLst>
              <a:ext uri="{FF2B5EF4-FFF2-40B4-BE49-F238E27FC236}">
                <a16:creationId xmlns:a16="http://schemas.microsoft.com/office/drawing/2014/main" id="{19F6FAFF-49BA-F85D-2999-7A3E382AE1F7}"/>
              </a:ext>
            </a:extLst>
          </p:cNvPr>
          <p:cNvSpPr>
            <a:spLocks noGrp="1"/>
          </p:cNvSpPr>
          <p:nvPr>
            <p:ph idx="1"/>
          </p:nvPr>
        </p:nvSpPr>
        <p:spPr>
          <a:xfrm>
            <a:off x="1229626" y="1778598"/>
            <a:ext cx="10614543" cy="4455292"/>
          </a:xfrm>
        </p:spPr>
        <p:txBody>
          <a:bodyPr>
            <a:normAutofit/>
          </a:bodyPr>
          <a:lstStyle/>
          <a:p>
            <a:r>
              <a:rPr lang="en-US" sz="2800" dirty="0">
                <a:solidFill>
                  <a:schemeClr val="bg1">
                    <a:lumMod val="75000"/>
                  </a:schemeClr>
                </a:solidFill>
              </a:rPr>
              <a:t>13.6.3: “[Risk Assessment] reports </a:t>
            </a:r>
            <a:r>
              <a:rPr lang="en-US" sz="2800" b="1" i="1" u="sng" dirty="0">
                <a:solidFill>
                  <a:schemeClr val="bg1">
                    <a:lumMod val="75000"/>
                  </a:schemeClr>
                </a:solidFill>
              </a:rPr>
              <a:t>shall</a:t>
            </a:r>
            <a:r>
              <a:rPr lang="en-US" sz="2800" dirty="0">
                <a:solidFill>
                  <a:schemeClr val="bg1">
                    <a:lumMod val="75000"/>
                  </a:schemeClr>
                </a:solidFill>
              </a:rPr>
              <a:t> include:</a:t>
            </a:r>
          </a:p>
          <a:p>
            <a:endParaRPr lang="en-US" sz="2800" dirty="0"/>
          </a:p>
          <a:p>
            <a:endParaRPr lang="en-US" sz="2800" dirty="0"/>
          </a:p>
          <a:p>
            <a:endParaRPr lang="en-US" sz="2800" dirty="0"/>
          </a:p>
          <a:p>
            <a:r>
              <a:rPr lang="en-US" sz="2800" dirty="0">
                <a:solidFill>
                  <a:schemeClr val="bg1">
                    <a:lumMod val="75000"/>
                  </a:schemeClr>
                </a:solidFill>
              </a:rPr>
              <a:t>13.3.4: “The tree risk assessor </a:t>
            </a:r>
            <a:r>
              <a:rPr lang="en-US" sz="2800" b="1" i="1" u="sng" dirty="0">
                <a:solidFill>
                  <a:schemeClr val="bg1">
                    <a:lumMod val="75000"/>
                  </a:schemeClr>
                </a:solidFill>
              </a:rPr>
              <a:t>shall</a:t>
            </a:r>
            <a:r>
              <a:rPr lang="en-US" sz="2800" dirty="0">
                <a:solidFill>
                  <a:schemeClr val="bg1">
                    <a:lumMod val="75000"/>
                  </a:schemeClr>
                </a:solidFill>
              </a:rPr>
              <a:t> consider the likelihood of a tree </a:t>
            </a:r>
            <a:r>
              <a:rPr lang="en-US" sz="2800" b="1" dirty="0">
                <a:solidFill>
                  <a:srgbClr val="0070C0"/>
                </a:solidFill>
              </a:rPr>
              <a:t>failure impacting </a:t>
            </a:r>
            <a:r>
              <a:rPr lang="en-US" sz="2800" dirty="0">
                <a:solidFill>
                  <a:schemeClr val="bg1">
                    <a:lumMod val="75000"/>
                  </a:schemeClr>
                </a:solidFill>
              </a:rPr>
              <a:t>a target </a:t>
            </a:r>
            <a:r>
              <a:rPr lang="en-US" sz="2800" b="1" i="1" u="sng" dirty="0">
                <a:solidFill>
                  <a:schemeClr val="bg1">
                    <a:lumMod val="75000"/>
                  </a:schemeClr>
                </a:solidFill>
              </a:rPr>
              <a:t>and</a:t>
            </a:r>
            <a:r>
              <a:rPr lang="en-US" sz="2800" dirty="0">
                <a:solidFill>
                  <a:schemeClr val="bg1">
                    <a:lumMod val="75000"/>
                  </a:schemeClr>
                </a:solidFill>
              </a:rPr>
              <a:t> the likely severity of the </a:t>
            </a:r>
            <a:r>
              <a:rPr lang="en-US" sz="2800" b="1" dirty="0">
                <a:solidFill>
                  <a:srgbClr val="0070C0"/>
                </a:solidFill>
              </a:rPr>
              <a:t>consequence</a:t>
            </a:r>
            <a:r>
              <a:rPr lang="en-US" sz="2800" dirty="0">
                <a:solidFill>
                  <a:schemeClr val="bg1">
                    <a:lumMod val="85000"/>
                  </a:schemeClr>
                </a:solidFill>
              </a:rPr>
              <a:t>.”</a:t>
            </a:r>
          </a:p>
        </p:txBody>
      </p:sp>
      <p:sp>
        <p:nvSpPr>
          <p:cNvPr id="4" name="TextBox 3">
            <a:extLst>
              <a:ext uri="{FF2B5EF4-FFF2-40B4-BE49-F238E27FC236}">
                <a16:creationId xmlns:a16="http://schemas.microsoft.com/office/drawing/2014/main" id="{1903A343-F173-4685-66E6-673906949531}"/>
              </a:ext>
            </a:extLst>
          </p:cNvPr>
          <p:cNvSpPr txBox="1"/>
          <p:nvPr/>
        </p:nvSpPr>
        <p:spPr>
          <a:xfrm>
            <a:off x="2592925" y="2274658"/>
            <a:ext cx="8369449" cy="1569660"/>
          </a:xfrm>
          <a:prstGeom prst="rect">
            <a:avLst/>
          </a:prstGeom>
          <a:noFill/>
        </p:spPr>
        <p:txBody>
          <a:bodyPr wrap="square" numCol="2" rtlCol="0">
            <a:spAutoFit/>
          </a:bodyPr>
          <a:lstStyle/>
          <a:p>
            <a:pPr lvl="1"/>
            <a:r>
              <a:rPr lang="en-US" sz="2400" b="1" dirty="0">
                <a:solidFill>
                  <a:srgbClr val="0070C0"/>
                </a:solidFill>
              </a:rPr>
              <a:t>Objective</a:t>
            </a:r>
          </a:p>
          <a:p>
            <a:pPr lvl="1"/>
            <a:r>
              <a:rPr lang="en-US" sz="2400" b="1" dirty="0">
                <a:solidFill>
                  <a:srgbClr val="0070C0"/>
                </a:solidFill>
              </a:rPr>
              <a:t>Location</a:t>
            </a:r>
          </a:p>
          <a:p>
            <a:pPr lvl="1"/>
            <a:r>
              <a:rPr lang="en-US" sz="2400" b="1" dirty="0">
                <a:solidFill>
                  <a:srgbClr val="0070C0"/>
                </a:solidFill>
              </a:rPr>
              <a:t>Targets</a:t>
            </a:r>
          </a:p>
          <a:p>
            <a:pPr lvl="1"/>
            <a:r>
              <a:rPr lang="en-US" sz="2400" b="1" dirty="0">
                <a:solidFill>
                  <a:srgbClr val="0070C0"/>
                </a:solidFill>
              </a:rPr>
              <a:t>Date of Inspection</a:t>
            </a:r>
          </a:p>
          <a:p>
            <a:pPr lvl="1"/>
            <a:r>
              <a:rPr lang="en-US" sz="2400" b="1" dirty="0">
                <a:solidFill>
                  <a:srgbClr val="0070C0"/>
                </a:solidFill>
              </a:rPr>
              <a:t>Time Frame</a:t>
            </a:r>
          </a:p>
          <a:p>
            <a:pPr lvl="1"/>
            <a:r>
              <a:rPr lang="en-US" sz="2400" b="1" dirty="0">
                <a:solidFill>
                  <a:srgbClr val="0070C0"/>
                </a:solidFill>
              </a:rPr>
              <a:t>Risk Rating</a:t>
            </a:r>
          </a:p>
          <a:p>
            <a:pPr lvl="1"/>
            <a:r>
              <a:rPr lang="en-US" sz="2400" b="1" dirty="0">
                <a:solidFill>
                  <a:srgbClr val="0070C0"/>
                </a:solidFill>
              </a:rPr>
              <a:t>Risk Mitigation Options</a:t>
            </a:r>
            <a:r>
              <a:rPr lang="en-US" sz="2400" dirty="0">
                <a:solidFill>
                  <a:schemeClr val="bg1">
                    <a:lumMod val="85000"/>
                  </a:schemeClr>
                </a:solidFill>
              </a:rPr>
              <a:t>.”</a:t>
            </a:r>
          </a:p>
          <a:p>
            <a:endParaRPr lang="en-US" dirty="0"/>
          </a:p>
        </p:txBody>
      </p:sp>
    </p:spTree>
    <p:extLst>
      <p:ext uri="{BB962C8B-B14F-4D97-AF65-F5344CB8AC3E}">
        <p14:creationId xmlns:p14="http://schemas.microsoft.com/office/powerpoint/2010/main" val="10965637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BC80B-62CE-189A-7103-854E69930A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5C0E70-67CD-7356-4406-27440F292351}"/>
              </a:ext>
            </a:extLst>
          </p:cNvPr>
          <p:cNvSpPr>
            <a:spLocks noGrp="1"/>
          </p:cNvSpPr>
          <p:nvPr>
            <p:ph type="title"/>
          </p:nvPr>
        </p:nvSpPr>
        <p:spPr>
          <a:xfrm>
            <a:off x="2000922" y="624110"/>
            <a:ext cx="10004612" cy="1280890"/>
          </a:xfrm>
        </p:spPr>
        <p:txBody>
          <a:bodyPr>
            <a:normAutofit/>
          </a:bodyPr>
          <a:lstStyle/>
          <a:p>
            <a:r>
              <a:rPr lang="en-US" sz="4400" dirty="0"/>
              <a:t>A300 Standards – Risk Assessment</a:t>
            </a:r>
          </a:p>
        </p:txBody>
      </p:sp>
      <p:sp>
        <p:nvSpPr>
          <p:cNvPr id="3" name="Content Placeholder 2">
            <a:extLst>
              <a:ext uri="{FF2B5EF4-FFF2-40B4-BE49-F238E27FC236}">
                <a16:creationId xmlns:a16="http://schemas.microsoft.com/office/drawing/2014/main" id="{B4E28867-8515-9ABB-A059-32B78CBE2777}"/>
              </a:ext>
            </a:extLst>
          </p:cNvPr>
          <p:cNvSpPr>
            <a:spLocks noGrp="1"/>
          </p:cNvSpPr>
          <p:nvPr>
            <p:ph idx="1"/>
          </p:nvPr>
        </p:nvSpPr>
        <p:spPr>
          <a:xfrm>
            <a:off x="1229626" y="1778598"/>
            <a:ext cx="10614543" cy="4455292"/>
          </a:xfrm>
        </p:spPr>
        <p:txBody>
          <a:bodyPr>
            <a:normAutofit/>
          </a:bodyPr>
          <a:lstStyle/>
          <a:p>
            <a:r>
              <a:rPr lang="en-US" sz="2800" dirty="0">
                <a:solidFill>
                  <a:schemeClr val="bg1">
                    <a:lumMod val="75000"/>
                  </a:schemeClr>
                </a:solidFill>
              </a:rPr>
              <a:t>13.6.3: “[Risk Assessment] reports </a:t>
            </a:r>
            <a:r>
              <a:rPr lang="en-US" sz="2800" b="1" i="1" u="sng" dirty="0">
                <a:solidFill>
                  <a:schemeClr val="bg1">
                    <a:lumMod val="75000"/>
                  </a:schemeClr>
                </a:solidFill>
              </a:rPr>
              <a:t>shall</a:t>
            </a:r>
            <a:r>
              <a:rPr lang="en-US" sz="2800" dirty="0">
                <a:solidFill>
                  <a:schemeClr val="bg1">
                    <a:lumMod val="75000"/>
                  </a:schemeClr>
                </a:solidFill>
              </a:rPr>
              <a:t> include:</a:t>
            </a:r>
          </a:p>
          <a:p>
            <a:endParaRPr lang="en-US" sz="2800" dirty="0"/>
          </a:p>
          <a:p>
            <a:endParaRPr lang="en-US" sz="2800" dirty="0"/>
          </a:p>
          <a:p>
            <a:endParaRPr lang="en-US" sz="2800" dirty="0"/>
          </a:p>
          <a:p>
            <a:r>
              <a:rPr lang="en-US" sz="2800" dirty="0">
                <a:solidFill>
                  <a:schemeClr val="bg1">
                    <a:lumMod val="75000"/>
                  </a:schemeClr>
                </a:solidFill>
              </a:rPr>
              <a:t>13.3.4: “The tree risk assessor </a:t>
            </a:r>
            <a:r>
              <a:rPr lang="en-US" sz="2800" b="1" i="1" u="sng" dirty="0">
                <a:solidFill>
                  <a:schemeClr val="bg1">
                    <a:lumMod val="75000"/>
                  </a:schemeClr>
                </a:solidFill>
              </a:rPr>
              <a:t>shall</a:t>
            </a:r>
            <a:r>
              <a:rPr lang="en-US" sz="2800" dirty="0">
                <a:solidFill>
                  <a:schemeClr val="bg1">
                    <a:lumMod val="75000"/>
                  </a:schemeClr>
                </a:solidFill>
              </a:rPr>
              <a:t> consider the likelihood of a tree </a:t>
            </a:r>
            <a:r>
              <a:rPr lang="en-US" sz="2800" b="1" dirty="0">
                <a:solidFill>
                  <a:srgbClr val="0070C0"/>
                </a:solidFill>
              </a:rPr>
              <a:t>failure impacting </a:t>
            </a:r>
            <a:r>
              <a:rPr lang="en-US" sz="2800" dirty="0">
                <a:solidFill>
                  <a:schemeClr val="bg1">
                    <a:lumMod val="75000"/>
                  </a:schemeClr>
                </a:solidFill>
              </a:rPr>
              <a:t>a target </a:t>
            </a:r>
            <a:r>
              <a:rPr lang="en-US" sz="2800" b="1" i="1" u="sng" dirty="0">
                <a:solidFill>
                  <a:schemeClr val="bg1">
                    <a:lumMod val="75000"/>
                  </a:schemeClr>
                </a:solidFill>
              </a:rPr>
              <a:t>and</a:t>
            </a:r>
            <a:r>
              <a:rPr lang="en-US" sz="2800" dirty="0">
                <a:solidFill>
                  <a:schemeClr val="bg1">
                    <a:lumMod val="75000"/>
                  </a:schemeClr>
                </a:solidFill>
              </a:rPr>
              <a:t> the likely severity of the </a:t>
            </a:r>
            <a:r>
              <a:rPr lang="en-US" sz="2800" b="1" dirty="0">
                <a:solidFill>
                  <a:srgbClr val="0070C0"/>
                </a:solidFill>
              </a:rPr>
              <a:t>consequence</a:t>
            </a:r>
            <a:r>
              <a:rPr lang="en-US" sz="2800" dirty="0">
                <a:solidFill>
                  <a:schemeClr val="bg1">
                    <a:lumMod val="85000"/>
                  </a:schemeClr>
                </a:solidFill>
              </a:rPr>
              <a:t>.”</a:t>
            </a:r>
          </a:p>
        </p:txBody>
      </p:sp>
      <p:sp>
        <p:nvSpPr>
          <p:cNvPr id="4" name="TextBox 3">
            <a:extLst>
              <a:ext uri="{FF2B5EF4-FFF2-40B4-BE49-F238E27FC236}">
                <a16:creationId xmlns:a16="http://schemas.microsoft.com/office/drawing/2014/main" id="{49CB4C3A-D126-0F01-0E9A-FAF2274AB7A3}"/>
              </a:ext>
            </a:extLst>
          </p:cNvPr>
          <p:cNvSpPr txBox="1"/>
          <p:nvPr/>
        </p:nvSpPr>
        <p:spPr>
          <a:xfrm>
            <a:off x="2592925" y="2274658"/>
            <a:ext cx="8369449" cy="1569660"/>
          </a:xfrm>
          <a:prstGeom prst="rect">
            <a:avLst/>
          </a:prstGeom>
          <a:noFill/>
        </p:spPr>
        <p:txBody>
          <a:bodyPr wrap="square" numCol="2" rtlCol="0">
            <a:spAutoFit/>
          </a:bodyPr>
          <a:lstStyle/>
          <a:p>
            <a:pPr lvl="1"/>
            <a:r>
              <a:rPr lang="en-US" sz="2400" b="1" dirty="0">
                <a:solidFill>
                  <a:srgbClr val="0070C0"/>
                </a:solidFill>
              </a:rPr>
              <a:t>Objective </a:t>
            </a:r>
          </a:p>
          <a:p>
            <a:pPr lvl="1"/>
            <a:r>
              <a:rPr lang="en-US" sz="2400" b="1" dirty="0">
                <a:solidFill>
                  <a:srgbClr val="0070C0"/>
                </a:solidFill>
              </a:rPr>
              <a:t>Location </a:t>
            </a:r>
          </a:p>
          <a:p>
            <a:pPr lvl="1"/>
            <a:r>
              <a:rPr lang="en-US" sz="2400" b="1" dirty="0">
                <a:solidFill>
                  <a:srgbClr val="0070C0"/>
                </a:solidFill>
              </a:rPr>
              <a:t>Targets</a:t>
            </a:r>
          </a:p>
          <a:p>
            <a:pPr lvl="1"/>
            <a:r>
              <a:rPr lang="en-US" sz="2400" b="1" dirty="0">
                <a:solidFill>
                  <a:srgbClr val="0070C0"/>
                </a:solidFill>
              </a:rPr>
              <a:t>Date of Inspection</a:t>
            </a:r>
          </a:p>
          <a:p>
            <a:pPr lvl="1"/>
            <a:r>
              <a:rPr lang="en-US" sz="2400" b="1" dirty="0">
                <a:solidFill>
                  <a:srgbClr val="0070C0"/>
                </a:solidFill>
              </a:rPr>
              <a:t>Time Frame</a:t>
            </a:r>
          </a:p>
          <a:p>
            <a:pPr lvl="1"/>
            <a:r>
              <a:rPr lang="en-US" sz="2400" b="1" dirty="0">
                <a:solidFill>
                  <a:srgbClr val="0070C0"/>
                </a:solidFill>
              </a:rPr>
              <a:t>Risk Rating</a:t>
            </a:r>
          </a:p>
          <a:p>
            <a:pPr lvl="1"/>
            <a:r>
              <a:rPr lang="en-US" sz="2400" b="1" dirty="0">
                <a:solidFill>
                  <a:srgbClr val="0070C0"/>
                </a:solidFill>
              </a:rPr>
              <a:t>Risk Mitigation Options</a:t>
            </a:r>
            <a:r>
              <a:rPr lang="en-US" sz="2400" dirty="0">
                <a:solidFill>
                  <a:schemeClr val="bg1">
                    <a:lumMod val="85000"/>
                  </a:schemeClr>
                </a:solidFill>
              </a:rPr>
              <a:t>.”</a:t>
            </a:r>
          </a:p>
          <a:p>
            <a:endParaRPr lang="en-US" dirty="0"/>
          </a:p>
        </p:txBody>
      </p:sp>
      <p:sp>
        <p:nvSpPr>
          <p:cNvPr id="5" name="TextBox 4">
            <a:extLst>
              <a:ext uri="{FF2B5EF4-FFF2-40B4-BE49-F238E27FC236}">
                <a16:creationId xmlns:a16="http://schemas.microsoft.com/office/drawing/2014/main" id="{9307786F-09D6-6A21-8649-5BA99DC9E144}"/>
              </a:ext>
            </a:extLst>
          </p:cNvPr>
          <p:cNvSpPr txBox="1"/>
          <p:nvPr/>
        </p:nvSpPr>
        <p:spPr>
          <a:xfrm>
            <a:off x="4633993" y="2383146"/>
            <a:ext cx="650928" cy="369332"/>
          </a:xfrm>
          <a:prstGeom prst="rect">
            <a:avLst/>
          </a:prstGeom>
          <a:noFill/>
        </p:spPr>
        <p:txBody>
          <a:bodyPr wrap="square" rtlCol="0">
            <a:spAutoFit/>
          </a:bodyPr>
          <a:lstStyle/>
          <a:p>
            <a:r>
              <a:rPr lang="en-US" dirty="0"/>
              <a:t>✔️</a:t>
            </a:r>
          </a:p>
        </p:txBody>
      </p:sp>
      <p:sp>
        <p:nvSpPr>
          <p:cNvPr id="6" name="TextBox 5">
            <a:extLst>
              <a:ext uri="{FF2B5EF4-FFF2-40B4-BE49-F238E27FC236}">
                <a16:creationId xmlns:a16="http://schemas.microsoft.com/office/drawing/2014/main" id="{28DB8613-6E6E-659A-001A-8966BE01E7E9}"/>
              </a:ext>
            </a:extLst>
          </p:cNvPr>
          <p:cNvSpPr txBox="1"/>
          <p:nvPr/>
        </p:nvSpPr>
        <p:spPr>
          <a:xfrm>
            <a:off x="4633993" y="2752478"/>
            <a:ext cx="650928" cy="369332"/>
          </a:xfrm>
          <a:prstGeom prst="rect">
            <a:avLst/>
          </a:prstGeom>
          <a:noFill/>
        </p:spPr>
        <p:txBody>
          <a:bodyPr wrap="square" rtlCol="0">
            <a:spAutoFit/>
          </a:bodyPr>
          <a:lstStyle/>
          <a:p>
            <a:r>
              <a:rPr lang="en-US" dirty="0"/>
              <a:t>✔️</a:t>
            </a:r>
          </a:p>
        </p:txBody>
      </p:sp>
      <p:sp>
        <p:nvSpPr>
          <p:cNvPr id="7" name="TextBox 6">
            <a:extLst>
              <a:ext uri="{FF2B5EF4-FFF2-40B4-BE49-F238E27FC236}">
                <a16:creationId xmlns:a16="http://schemas.microsoft.com/office/drawing/2014/main" id="{29C8F9DB-FF1C-3A6C-3D3B-6888BD1A60C9}"/>
              </a:ext>
            </a:extLst>
          </p:cNvPr>
          <p:cNvSpPr txBox="1"/>
          <p:nvPr/>
        </p:nvSpPr>
        <p:spPr>
          <a:xfrm>
            <a:off x="4370521" y="3113732"/>
            <a:ext cx="526943" cy="369332"/>
          </a:xfrm>
          <a:prstGeom prst="rect">
            <a:avLst/>
          </a:prstGeom>
          <a:noFill/>
        </p:spPr>
        <p:txBody>
          <a:bodyPr wrap="square" rtlCol="0">
            <a:spAutoFit/>
          </a:bodyPr>
          <a:lstStyle/>
          <a:p>
            <a:r>
              <a:rPr lang="en-US" dirty="0"/>
              <a:t>✔️</a:t>
            </a:r>
          </a:p>
        </p:txBody>
      </p:sp>
      <p:sp>
        <p:nvSpPr>
          <p:cNvPr id="8" name="TextBox 7">
            <a:extLst>
              <a:ext uri="{FF2B5EF4-FFF2-40B4-BE49-F238E27FC236}">
                <a16:creationId xmlns:a16="http://schemas.microsoft.com/office/drawing/2014/main" id="{D79990BA-AB48-C06D-F8A1-B91FC6F1BD75}"/>
              </a:ext>
            </a:extLst>
          </p:cNvPr>
          <p:cNvSpPr txBox="1"/>
          <p:nvPr/>
        </p:nvSpPr>
        <p:spPr>
          <a:xfrm>
            <a:off x="4881965" y="4987182"/>
            <a:ext cx="526943" cy="369332"/>
          </a:xfrm>
          <a:prstGeom prst="rect">
            <a:avLst/>
          </a:prstGeom>
          <a:noFill/>
        </p:spPr>
        <p:txBody>
          <a:bodyPr wrap="square" rtlCol="0">
            <a:spAutoFit/>
          </a:bodyPr>
          <a:lstStyle/>
          <a:p>
            <a:r>
              <a:rPr lang="en-US" dirty="0"/>
              <a:t>✔️</a:t>
            </a:r>
          </a:p>
        </p:txBody>
      </p:sp>
      <p:sp>
        <p:nvSpPr>
          <p:cNvPr id="9" name="TextBox 8">
            <a:extLst>
              <a:ext uri="{FF2B5EF4-FFF2-40B4-BE49-F238E27FC236}">
                <a16:creationId xmlns:a16="http://schemas.microsoft.com/office/drawing/2014/main" id="{68FC773B-A32B-2F1A-E71D-73555C9D3B89}"/>
              </a:ext>
            </a:extLst>
          </p:cNvPr>
          <p:cNvSpPr txBox="1"/>
          <p:nvPr/>
        </p:nvSpPr>
        <p:spPr>
          <a:xfrm>
            <a:off x="9004515" y="2383146"/>
            <a:ext cx="759417" cy="369332"/>
          </a:xfrm>
          <a:prstGeom prst="rect">
            <a:avLst/>
          </a:prstGeom>
          <a:noFill/>
        </p:spPr>
        <p:txBody>
          <a:bodyPr wrap="square" rtlCol="0">
            <a:spAutoFit/>
          </a:bodyPr>
          <a:lstStyle/>
          <a:p>
            <a:r>
              <a:rPr lang="en-US" dirty="0"/>
              <a:t>✔️</a:t>
            </a:r>
          </a:p>
        </p:txBody>
      </p:sp>
      <p:sp>
        <p:nvSpPr>
          <p:cNvPr id="10" name="TextBox 9">
            <a:extLst>
              <a:ext uri="{FF2B5EF4-FFF2-40B4-BE49-F238E27FC236}">
                <a16:creationId xmlns:a16="http://schemas.microsoft.com/office/drawing/2014/main" id="{C4FB1902-5945-126D-757B-576E633EA6FC}"/>
              </a:ext>
            </a:extLst>
          </p:cNvPr>
          <p:cNvSpPr txBox="1"/>
          <p:nvPr/>
        </p:nvSpPr>
        <p:spPr>
          <a:xfrm>
            <a:off x="9004514" y="2752478"/>
            <a:ext cx="759417" cy="369332"/>
          </a:xfrm>
          <a:prstGeom prst="rect">
            <a:avLst/>
          </a:prstGeom>
          <a:noFill/>
        </p:spPr>
        <p:txBody>
          <a:bodyPr wrap="square" rtlCol="0">
            <a:spAutoFit/>
          </a:bodyPr>
          <a:lstStyle/>
          <a:p>
            <a:r>
              <a:rPr lang="en-US" dirty="0"/>
              <a:t>✔️</a:t>
            </a:r>
          </a:p>
        </p:txBody>
      </p:sp>
      <p:sp>
        <p:nvSpPr>
          <p:cNvPr id="11" name="TextBox 10">
            <a:extLst>
              <a:ext uri="{FF2B5EF4-FFF2-40B4-BE49-F238E27FC236}">
                <a16:creationId xmlns:a16="http://schemas.microsoft.com/office/drawing/2014/main" id="{528B4DA6-1F2B-F09E-AAFB-0D7CB51BE727}"/>
              </a:ext>
            </a:extLst>
          </p:cNvPr>
          <p:cNvSpPr txBox="1"/>
          <p:nvPr/>
        </p:nvSpPr>
        <p:spPr>
          <a:xfrm>
            <a:off x="5881054" y="3466183"/>
            <a:ext cx="759417"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281107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02DCE-B346-A13D-681A-2C06F05852B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E188C0F-254F-5ED1-5097-1396B19AB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700" y="0"/>
            <a:ext cx="5378599" cy="6858000"/>
          </a:xfrm>
          <a:prstGeom prst="rect">
            <a:avLst/>
          </a:prstGeom>
        </p:spPr>
      </p:pic>
      <p:sp>
        <p:nvSpPr>
          <p:cNvPr id="3" name="Oval 2">
            <a:extLst>
              <a:ext uri="{FF2B5EF4-FFF2-40B4-BE49-F238E27FC236}">
                <a16:creationId xmlns:a16="http://schemas.microsoft.com/office/drawing/2014/main" id="{F1FC5B0C-2B84-17C4-B3B4-CC6472CD702D}"/>
              </a:ext>
            </a:extLst>
          </p:cNvPr>
          <p:cNvSpPr/>
          <p:nvPr/>
        </p:nvSpPr>
        <p:spPr>
          <a:xfrm>
            <a:off x="3902646" y="3295788"/>
            <a:ext cx="1775025" cy="3904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pic>
        <p:nvPicPr>
          <p:cNvPr id="5" name="Picture 4">
            <a:extLst>
              <a:ext uri="{FF2B5EF4-FFF2-40B4-BE49-F238E27FC236}">
                <a16:creationId xmlns:a16="http://schemas.microsoft.com/office/drawing/2014/main" id="{7EA291E7-467F-2882-51A6-AAA1F03EA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317" y="712921"/>
            <a:ext cx="9231905" cy="4819973"/>
          </a:xfrm>
          <a:prstGeom prst="rect">
            <a:avLst/>
          </a:prstGeom>
        </p:spPr>
      </p:pic>
      <p:pic>
        <p:nvPicPr>
          <p:cNvPr id="7" name="Picture 6">
            <a:extLst>
              <a:ext uri="{FF2B5EF4-FFF2-40B4-BE49-F238E27FC236}">
                <a16:creationId xmlns:a16="http://schemas.microsoft.com/office/drawing/2014/main" id="{8E44B853-56E6-0A15-C50A-EE6F02729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7254" y="242427"/>
            <a:ext cx="7718156" cy="6356129"/>
          </a:xfrm>
          <a:prstGeom prst="rect">
            <a:avLst/>
          </a:prstGeom>
        </p:spPr>
      </p:pic>
      <p:pic>
        <p:nvPicPr>
          <p:cNvPr id="9" name="Picture 8">
            <a:extLst>
              <a:ext uri="{FF2B5EF4-FFF2-40B4-BE49-F238E27FC236}">
                <a16:creationId xmlns:a16="http://schemas.microsoft.com/office/drawing/2014/main" id="{417B5B0B-E6E9-6FA3-2B1A-EB9936374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7323" y="295193"/>
            <a:ext cx="7727422" cy="6314652"/>
          </a:xfrm>
          <a:prstGeom prst="rect">
            <a:avLst/>
          </a:prstGeom>
        </p:spPr>
      </p:pic>
    </p:spTree>
    <p:extLst>
      <p:ext uri="{BB962C8B-B14F-4D97-AF65-F5344CB8AC3E}">
        <p14:creationId xmlns:p14="http://schemas.microsoft.com/office/powerpoint/2010/main" val="347320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xit" presetSubtype="0" accel="100000" fill="hold" nodeType="clickEffect">
                                  <p:stCondLst>
                                    <p:cond delay="0"/>
                                  </p:stCondLst>
                                  <p:childTnLst>
                                    <p:anim calcmode="lin" valueType="num">
                                      <p:cBhvr>
                                        <p:cTn id="17" dur="1000"/>
                                        <p:tgtEl>
                                          <p:spTgt spid="5"/>
                                        </p:tgtEl>
                                        <p:attrNameLst>
                                          <p:attrName>ppt_w</p:attrName>
                                        </p:attrNameLst>
                                      </p:cBhvr>
                                      <p:tavLst>
                                        <p:tav tm="0">
                                          <p:val>
                                            <p:strVal val="ppt_w"/>
                                          </p:val>
                                        </p:tav>
                                        <p:tav tm="100000">
                                          <p:val>
                                            <p:strVal val="ppt_w+.3"/>
                                          </p:val>
                                        </p:tav>
                                      </p:tavLst>
                                    </p:anim>
                                    <p:anim calcmode="lin" valueType="num">
                                      <p:cBhvr>
                                        <p:cTn id="18" dur="1000"/>
                                        <p:tgtEl>
                                          <p:spTgt spid="5"/>
                                        </p:tgtEl>
                                        <p:attrNameLst>
                                          <p:attrName>ppt_h</p:attrName>
                                        </p:attrNameLst>
                                      </p:cBhvr>
                                      <p:tavLst>
                                        <p:tav tm="0">
                                          <p:val>
                                            <p:strVal val="ppt_h"/>
                                          </p:val>
                                        </p:tav>
                                        <p:tav tm="100000">
                                          <p:val>
                                            <p:strVal val="ppt_h"/>
                                          </p:val>
                                        </p:tav>
                                      </p:tavLst>
                                    </p:anim>
                                    <p:animEffect transition="out" filter="fade">
                                      <p:cBhvr>
                                        <p:cTn id="19" dur="1000"/>
                                        <p:tgtEl>
                                          <p:spTgt spid="5"/>
                                        </p:tgtEl>
                                      </p:cBhvr>
                                    </p:animEffect>
                                    <p:set>
                                      <p:cBhvr>
                                        <p:cTn id="20" dur="1" fill="hold">
                                          <p:stCondLst>
                                            <p:cond delay="9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xit" presetSubtype="0" accel="100000" fill="hold" nodeType="clickEffect">
                                  <p:stCondLst>
                                    <p:cond delay="0"/>
                                  </p:stCondLst>
                                  <p:childTnLst>
                                    <p:anim calcmode="lin" valueType="num">
                                      <p:cBhvr>
                                        <p:cTn id="30" dur="1000"/>
                                        <p:tgtEl>
                                          <p:spTgt spid="7"/>
                                        </p:tgtEl>
                                        <p:attrNameLst>
                                          <p:attrName>ppt_w</p:attrName>
                                        </p:attrNameLst>
                                      </p:cBhvr>
                                      <p:tavLst>
                                        <p:tav tm="0">
                                          <p:val>
                                            <p:strVal val="ppt_w"/>
                                          </p:val>
                                        </p:tav>
                                        <p:tav tm="100000">
                                          <p:val>
                                            <p:strVal val="ppt_w+.3"/>
                                          </p:val>
                                        </p:tav>
                                      </p:tavLst>
                                    </p:anim>
                                    <p:anim calcmode="lin" valueType="num">
                                      <p:cBhvr>
                                        <p:cTn id="31" dur="1000"/>
                                        <p:tgtEl>
                                          <p:spTgt spid="7"/>
                                        </p:tgtEl>
                                        <p:attrNameLst>
                                          <p:attrName>ppt_h</p:attrName>
                                        </p:attrNameLst>
                                      </p:cBhvr>
                                      <p:tavLst>
                                        <p:tav tm="0">
                                          <p:val>
                                            <p:strVal val="ppt_h"/>
                                          </p:val>
                                        </p:tav>
                                        <p:tav tm="100000">
                                          <p:val>
                                            <p:strVal val="ppt_h"/>
                                          </p:val>
                                        </p:tav>
                                      </p:tavLst>
                                    </p:anim>
                                    <p:animEffect transition="out" filter="fade">
                                      <p:cBhvr>
                                        <p:cTn id="32" dur="1000"/>
                                        <p:tgtEl>
                                          <p:spTgt spid="7"/>
                                        </p:tgtEl>
                                      </p:cBhvr>
                                    </p:animEffect>
                                    <p:set>
                                      <p:cBhvr>
                                        <p:cTn id="33" dur="1" fill="hold">
                                          <p:stCondLst>
                                            <p:cond delay="9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9E325-9376-B8F9-61C0-DF5BCAB83EC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433B48A-9CA1-9273-B835-B2F7911F0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700" y="0"/>
            <a:ext cx="5378599" cy="6858000"/>
          </a:xfrm>
          <a:prstGeom prst="rect">
            <a:avLst/>
          </a:prstGeom>
        </p:spPr>
      </p:pic>
      <p:sp>
        <p:nvSpPr>
          <p:cNvPr id="3" name="Oval 2">
            <a:extLst>
              <a:ext uri="{FF2B5EF4-FFF2-40B4-BE49-F238E27FC236}">
                <a16:creationId xmlns:a16="http://schemas.microsoft.com/office/drawing/2014/main" id="{95F548CE-2020-F79C-FD05-266C758796C6}"/>
              </a:ext>
            </a:extLst>
          </p:cNvPr>
          <p:cNvSpPr/>
          <p:nvPr/>
        </p:nvSpPr>
        <p:spPr>
          <a:xfrm>
            <a:off x="3788866" y="3670148"/>
            <a:ext cx="1341073" cy="3904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pic>
        <p:nvPicPr>
          <p:cNvPr id="7" name="Picture 6">
            <a:extLst>
              <a:ext uri="{FF2B5EF4-FFF2-40B4-BE49-F238E27FC236}">
                <a16:creationId xmlns:a16="http://schemas.microsoft.com/office/drawing/2014/main" id="{18FBC78F-01BC-A03A-2831-1E32D4336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384" y="170480"/>
            <a:ext cx="8169856" cy="6431797"/>
          </a:xfrm>
          <a:prstGeom prst="rect">
            <a:avLst/>
          </a:prstGeom>
        </p:spPr>
      </p:pic>
    </p:spTree>
    <p:extLst>
      <p:ext uri="{BB962C8B-B14F-4D97-AF65-F5344CB8AC3E}">
        <p14:creationId xmlns:p14="http://schemas.microsoft.com/office/powerpoint/2010/main" val="27443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par>
                                <p:cTn id="14" presetID="0" presetClass="path" presetSubtype="0" accel="50000" decel="50000" fill="hold" nodeType="withEffect">
                                  <p:stCondLst>
                                    <p:cond delay="0"/>
                                  </p:stCondLst>
                                  <p:childTnLst>
                                    <p:animMotion origin="layout" path="M -0.16692 0.23843 L 0.00274 -0.03958 " pathEditMode="relative" ptsTypes="AA">
                                      <p:cBhvr>
                                        <p:cTn id="15"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08A58-BF99-6FDF-37F0-E8D26B9C4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98A0C-982D-5678-9ACF-863F9395E97E}"/>
              </a:ext>
            </a:extLst>
          </p:cNvPr>
          <p:cNvSpPr>
            <a:spLocks noGrp="1"/>
          </p:cNvSpPr>
          <p:nvPr>
            <p:ph type="title"/>
          </p:nvPr>
        </p:nvSpPr>
        <p:spPr>
          <a:xfrm>
            <a:off x="2000922" y="624110"/>
            <a:ext cx="10004612" cy="1280890"/>
          </a:xfrm>
        </p:spPr>
        <p:txBody>
          <a:bodyPr>
            <a:normAutofit/>
          </a:bodyPr>
          <a:lstStyle/>
          <a:p>
            <a:r>
              <a:rPr lang="en-US" sz="4400" dirty="0"/>
              <a:t>A300 Standards – Risk Assessment</a:t>
            </a:r>
          </a:p>
        </p:txBody>
      </p:sp>
      <p:sp>
        <p:nvSpPr>
          <p:cNvPr id="3" name="Content Placeholder 2">
            <a:extLst>
              <a:ext uri="{FF2B5EF4-FFF2-40B4-BE49-F238E27FC236}">
                <a16:creationId xmlns:a16="http://schemas.microsoft.com/office/drawing/2014/main" id="{677AD5A6-151E-000A-0DDF-486570798B8A}"/>
              </a:ext>
            </a:extLst>
          </p:cNvPr>
          <p:cNvSpPr>
            <a:spLocks noGrp="1"/>
          </p:cNvSpPr>
          <p:nvPr>
            <p:ph idx="1"/>
          </p:nvPr>
        </p:nvSpPr>
        <p:spPr>
          <a:xfrm>
            <a:off x="1229626" y="1778598"/>
            <a:ext cx="10614543" cy="4455292"/>
          </a:xfrm>
        </p:spPr>
        <p:txBody>
          <a:bodyPr>
            <a:normAutofit/>
          </a:bodyPr>
          <a:lstStyle/>
          <a:p>
            <a:r>
              <a:rPr lang="en-US" sz="2800" dirty="0">
                <a:solidFill>
                  <a:schemeClr val="bg1">
                    <a:lumMod val="75000"/>
                  </a:schemeClr>
                </a:solidFill>
              </a:rPr>
              <a:t>13.6.3: “[Risk Assessment] reports </a:t>
            </a:r>
            <a:r>
              <a:rPr lang="en-US" sz="2800" b="1" i="1" u="sng" dirty="0">
                <a:solidFill>
                  <a:schemeClr val="bg1">
                    <a:lumMod val="75000"/>
                  </a:schemeClr>
                </a:solidFill>
              </a:rPr>
              <a:t>shall</a:t>
            </a:r>
            <a:r>
              <a:rPr lang="en-US" sz="2800" dirty="0">
                <a:solidFill>
                  <a:schemeClr val="bg1">
                    <a:lumMod val="75000"/>
                  </a:schemeClr>
                </a:solidFill>
              </a:rPr>
              <a:t> include:</a:t>
            </a:r>
          </a:p>
          <a:p>
            <a:endParaRPr lang="en-US" sz="2800" dirty="0"/>
          </a:p>
          <a:p>
            <a:endParaRPr lang="en-US" sz="2800" dirty="0"/>
          </a:p>
          <a:p>
            <a:endParaRPr lang="en-US" sz="2800" dirty="0"/>
          </a:p>
          <a:p>
            <a:r>
              <a:rPr lang="en-US" sz="2800" dirty="0">
                <a:solidFill>
                  <a:schemeClr val="bg1">
                    <a:lumMod val="75000"/>
                  </a:schemeClr>
                </a:solidFill>
              </a:rPr>
              <a:t>13.3.4: “The tree risk assessor </a:t>
            </a:r>
            <a:r>
              <a:rPr lang="en-US" sz="2800" b="1" i="1" u="sng" dirty="0">
                <a:solidFill>
                  <a:schemeClr val="bg1">
                    <a:lumMod val="75000"/>
                  </a:schemeClr>
                </a:solidFill>
              </a:rPr>
              <a:t>shall</a:t>
            </a:r>
            <a:r>
              <a:rPr lang="en-US" sz="2800" dirty="0">
                <a:solidFill>
                  <a:schemeClr val="bg1">
                    <a:lumMod val="75000"/>
                  </a:schemeClr>
                </a:solidFill>
              </a:rPr>
              <a:t> consider the likelihood of a tree </a:t>
            </a:r>
            <a:r>
              <a:rPr lang="en-US" sz="2800" b="1" dirty="0">
                <a:solidFill>
                  <a:srgbClr val="0070C0"/>
                </a:solidFill>
              </a:rPr>
              <a:t>failure impacting </a:t>
            </a:r>
            <a:r>
              <a:rPr lang="en-US" sz="2800" dirty="0">
                <a:solidFill>
                  <a:schemeClr val="bg1">
                    <a:lumMod val="75000"/>
                  </a:schemeClr>
                </a:solidFill>
              </a:rPr>
              <a:t>a target </a:t>
            </a:r>
            <a:r>
              <a:rPr lang="en-US" sz="2800" b="1" i="1" u="sng" dirty="0">
                <a:solidFill>
                  <a:schemeClr val="bg1">
                    <a:lumMod val="75000"/>
                  </a:schemeClr>
                </a:solidFill>
              </a:rPr>
              <a:t>and</a:t>
            </a:r>
            <a:r>
              <a:rPr lang="en-US" sz="2800" dirty="0">
                <a:solidFill>
                  <a:schemeClr val="bg1">
                    <a:lumMod val="75000"/>
                  </a:schemeClr>
                </a:solidFill>
              </a:rPr>
              <a:t> the likely severity of the </a:t>
            </a:r>
            <a:r>
              <a:rPr lang="en-US" sz="2800" b="1" dirty="0">
                <a:solidFill>
                  <a:srgbClr val="0070C0"/>
                </a:solidFill>
              </a:rPr>
              <a:t>consequence</a:t>
            </a:r>
            <a:r>
              <a:rPr lang="en-US" sz="2800" dirty="0">
                <a:solidFill>
                  <a:schemeClr val="bg1">
                    <a:lumMod val="85000"/>
                  </a:schemeClr>
                </a:solidFill>
              </a:rPr>
              <a:t>.”</a:t>
            </a:r>
          </a:p>
        </p:txBody>
      </p:sp>
      <p:sp>
        <p:nvSpPr>
          <p:cNvPr id="4" name="TextBox 3">
            <a:extLst>
              <a:ext uri="{FF2B5EF4-FFF2-40B4-BE49-F238E27FC236}">
                <a16:creationId xmlns:a16="http://schemas.microsoft.com/office/drawing/2014/main" id="{1A5D8213-7BBF-C19B-374A-5C43A08DA909}"/>
              </a:ext>
            </a:extLst>
          </p:cNvPr>
          <p:cNvSpPr txBox="1"/>
          <p:nvPr/>
        </p:nvSpPr>
        <p:spPr>
          <a:xfrm>
            <a:off x="2592925" y="2274658"/>
            <a:ext cx="8369449" cy="1569660"/>
          </a:xfrm>
          <a:prstGeom prst="rect">
            <a:avLst/>
          </a:prstGeom>
          <a:noFill/>
        </p:spPr>
        <p:txBody>
          <a:bodyPr wrap="square" numCol="2" rtlCol="0">
            <a:spAutoFit/>
          </a:bodyPr>
          <a:lstStyle/>
          <a:p>
            <a:pPr lvl="1"/>
            <a:r>
              <a:rPr lang="en-US" sz="2400" b="1" dirty="0">
                <a:solidFill>
                  <a:srgbClr val="0070C0"/>
                </a:solidFill>
              </a:rPr>
              <a:t>Objective </a:t>
            </a:r>
          </a:p>
          <a:p>
            <a:pPr lvl="1"/>
            <a:r>
              <a:rPr lang="en-US" sz="2400" b="1" dirty="0">
                <a:solidFill>
                  <a:srgbClr val="0070C0"/>
                </a:solidFill>
              </a:rPr>
              <a:t>Location </a:t>
            </a:r>
          </a:p>
          <a:p>
            <a:pPr lvl="1"/>
            <a:r>
              <a:rPr lang="en-US" sz="2400" b="1" dirty="0">
                <a:solidFill>
                  <a:srgbClr val="0070C0"/>
                </a:solidFill>
              </a:rPr>
              <a:t>Targets</a:t>
            </a:r>
          </a:p>
          <a:p>
            <a:pPr lvl="1"/>
            <a:r>
              <a:rPr lang="en-US" sz="2400" b="1" dirty="0">
                <a:solidFill>
                  <a:srgbClr val="0070C0"/>
                </a:solidFill>
              </a:rPr>
              <a:t>Date of Inspection</a:t>
            </a:r>
          </a:p>
          <a:p>
            <a:pPr lvl="1"/>
            <a:r>
              <a:rPr lang="en-US" sz="2400" b="1" dirty="0">
                <a:solidFill>
                  <a:srgbClr val="0070C0"/>
                </a:solidFill>
              </a:rPr>
              <a:t>Time Frame</a:t>
            </a:r>
          </a:p>
          <a:p>
            <a:pPr lvl="1"/>
            <a:r>
              <a:rPr lang="en-US" sz="2400" b="1" dirty="0">
                <a:solidFill>
                  <a:srgbClr val="0070C0"/>
                </a:solidFill>
              </a:rPr>
              <a:t>Risk Rating</a:t>
            </a:r>
          </a:p>
          <a:p>
            <a:pPr lvl="1"/>
            <a:r>
              <a:rPr lang="en-US" sz="2400" b="1" dirty="0">
                <a:solidFill>
                  <a:srgbClr val="0070C0"/>
                </a:solidFill>
              </a:rPr>
              <a:t>Risk Mitigation Options</a:t>
            </a:r>
            <a:r>
              <a:rPr lang="en-US" sz="2400" dirty="0">
                <a:solidFill>
                  <a:schemeClr val="bg1">
                    <a:lumMod val="85000"/>
                  </a:schemeClr>
                </a:solidFill>
              </a:rPr>
              <a:t>.”</a:t>
            </a:r>
          </a:p>
          <a:p>
            <a:endParaRPr lang="en-US" dirty="0"/>
          </a:p>
        </p:txBody>
      </p:sp>
      <p:sp>
        <p:nvSpPr>
          <p:cNvPr id="5" name="TextBox 4">
            <a:extLst>
              <a:ext uri="{FF2B5EF4-FFF2-40B4-BE49-F238E27FC236}">
                <a16:creationId xmlns:a16="http://schemas.microsoft.com/office/drawing/2014/main" id="{63386E3E-212E-1987-80F7-303AE61294F5}"/>
              </a:ext>
            </a:extLst>
          </p:cNvPr>
          <p:cNvSpPr txBox="1"/>
          <p:nvPr/>
        </p:nvSpPr>
        <p:spPr>
          <a:xfrm>
            <a:off x="4633993" y="2383146"/>
            <a:ext cx="650928" cy="369332"/>
          </a:xfrm>
          <a:prstGeom prst="rect">
            <a:avLst/>
          </a:prstGeom>
          <a:noFill/>
        </p:spPr>
        <p:txBody>
          <a:bodyPr wrap="square" rtlCol="0">
            <a:spAutoFit/>
          </a:bodyPr>
          <a:lstStyle/>
          <a:p>
            <a:r>
              <a:rPr lang="en-US" dirty="0"/>
              <a:t>✔️</a:t>
            </a:r>
          </a:p>
        </p:txBody>
      </p:sp>
      <p:sp>
        <p:nvSpPr>
          <p:cNvPr id="6" name="TextBox 5">
            <a:extLst>
              <a:ext uri="{FF2B5EF4-FFF2-40B4-BE49-F238E27FC236}">
                <a16:creationId xmlns:a16="http://schemas.microsoft.com/office/drawing/2014/main" id="{DDE67924-6734-F096-F2BD-6915ED9EC58E}"/>
              </a:ext>
            </a:extLst>
          </p:cNvPr>
          <p:cNvSpPr txBox="1"/>
          <p:nvPr/>
        </p:nvSpPr>
        <p:spPr>
          <a:xfrm>
            <a:off x="4633993" y="2752478"/>
            <a:ext cx="650928" cy="369332"/>
          </a:xfrm>
          <a:prstGeom prst="rect">
            <a:avLst/>
          </a:prstGeom>
          <a:noFill/>
        </p:spPr>
        <p:txBody>
          <a:bodyPr wrap="square" rtlCol="0">
            <a:spAutoFit/>
          </a:bodyPr>
          <a:lstStyle/>
          <a:p>
            <a:r>
              <a:rPr lang="en-US" dirty="0"/>
              <a:t>✔️</a:t>
            </a:r>
          </a:p>
        </p:txBody>
      </p:sp>
      <p:sp>
        <p:nvSpPr>
          <p:cNvPr id="7" name="TextBox 6">
            <a:extLst>
              <a:ext uri="{FF2B5EF4-FFF2-40B4-BE49-F238E27FC236}">
                <a16:creationId xmlns:a16="http://schemas.microsoft.com/office/drawing/2014/main" id="{34E5A81E-AB84-791A-956D-10D703B0CBD0}"/>
              </a:ext>
            </a:extLst>
          </p:cNvPr>
          <p:cNvSpPr txBox="1"/>
          <p:nvPr/>
        </p:nvSpPr>
        <p:spPr>
          <a:xfrm>
            <a:off x="4370521" y="3113732"/>
            <a:ext cx="526943" cy="369332"/>
          </a:xfrm>
          <a:prstGeom prst="rect">
            <a:avLst/>
          </a:prstGeom>
          <a:noFill/>
        </p:spPr>
        <p:txBody>
          <a:bodyPr wrap="square" rtlCol="0">
            <a:spAutoFit/>
          </a:bodyPr>
          <a:lstStyle/>
          <a:p>
            <a:r>
              <a:rPr lang="en-US" dirty="0"/>
              <a:t>✔️</a:t>
            </a:r>
          </a:p>
        </p:txBody>
      </p:sp>
      <p:sp>
        <p:nvSpPr>
          <p:cNvPr id="8" name="TextBox 7">
            <a:extLst>
              <a:ext uri="{FF2B5EF4-FFF2-40B4-BE49-F238E27FC236}">
                <a16:creationId xmlns:a16="http://schemas.microsoft.com/office/drawing/2014/main" id="{D3613897-5859-0B60-B26B-7AA3A14F40BD}"/>
              </a:ext>
            </a:extLst>
          </p:cNvPr>
          <p:cNvSpPr txBox="1"/>
          <p:nvPr/>
        </p:nvSpPr>
        <p:spPr>
          <a:xfrm>
            <a:off x="4881965" y="4987182"/>
            <a:ext cx="526943" cy="369332"/>
          </a:xfrm>
          <a:prstGeom prst="rect">
            <a:avLst/>
          </a:prstGeom>
          <a:noFill/>
        </p:spPr>
        <p:txBody>
          <a:bodyPr wrap="square" rtlCol="0">
            <a:spAutoFit/>
          </a:bodyPr>
          <a:lstStyle/>
          <a:p>
            <a:r>
              <a:rPr lang="en-US" dirty="0"/>
              <a:t>✔️</a:t>
            </a:r>
          </a:p>
        </p:txBody>
      </p:sp>
      <p:sp>
        <p:nvSpPr>
          <p:cNvPr id="9" name="TextBox 8">
            <a:extLst>
              <a:ext uri="{FF2B5EF4-FFF2-40B4-BE49-F238E27FC236}">
                <a16:creationId xmlns:a16="http://schemas.microsoft.com/office/drawing/2014/main" id="{F48A31E2-4BD1-885F-881C-E469B73287A6}"/>
              </a:ext>
            </a:extLst>
          </p:cNvPr>
          <p:cNvSpPr txBox="1"/>
          <p:nvPr/>
        </p:nvSpPr>
        <p:spPr>
          <a:xfrm>
            <a:off x="9004515" y="2383146"/>
            <a:ext cx="759417" cy="369332"/>
          </a:xfrm>
          <a:prstGeom prst="rect">
            <a:avLst/>
          </a:prstGeom>
          <a:noFill/>
        </p:spPr>
        <p:txBody>
          <a:bodyPr wrap="square" rtlCol="0">
            <a:spAutoFit/>
          </a:bodyPr>
          <a:lstStyle/>
          <a:p>
            <a:r>
              <a:rPr lang="en-US" dirty="0"/>
              <a:t>✔️</a:t>
            </a:r>
          </a:p>
        </p:txBody>
      </p:sp>
      <p:sp>
        <p:nvSpPr>
          <p:cNvPr id="10" name="TextBox 9">
            <a:extLst>
              <a:ext uri="{FF2B5EF4-FFF2-40B4-BE49-F238E27FC236}">
                <a16:creationId xmlns:a16="http://schemas.microsoft.com/office/drawing/2014/main" id="{6059B605-FA8B-3A25-EC45-6E5CC733D229}"/>
              </a:ext>
            </a:extLst>
          </p:cNvPr>
          <p:cNvSpPr txBox="1"/>
          <p:nvPr/>
        </p:nvSpPr>
        <p:spPr>
          <a:xfrm>
            <a:off x="9004514" y="2752478"/>
            <a:ext cx="759417" cy="369332"/>
          </a:xfrm>
          <a:prstGeom prst="rect">
            <a:avLst/>
          </a:prstGeom>
          <a:noFill/>
        </p:spPr>
        <p:txBody>
          <a:bodyPr wrap="square" rtlCol="0">
            <a:spAutoFit/>
          </a:bodyPr>
          <a:lstStyle/>
          <a:p>
            <a:r>
              <a:rPr lang="en-US" dirty="0"/>
              <a:t>✔️</a:t>
            </a:r>
          </a:p>
        </p:txBody>
      </p:sp>
      <p:sp>
        <p:nvSpPr>
          <p:cNvPr id="11" name="TextBox 10">
            <a:extLst>
              <a:ext uri="{FF2B5EF4-FFF2-40B4-BE49-F238E27FC236}">
                <a16:creationId xmlns:a16="http://schemas.microsoft.com/office/drawing/2014/main" id="{B2275858-7F5E-7EAD-0403-46E6208A85B5}"/>
              </a:ext>
            </a:extLst>
          </p:cNvPr>
          <p:cNvSpPr txBox="1"/>
          <p:nvPr/>
        </p:nvSpPr>
        <p:spPr>
          <a:xfrm>
            <a:off x="5881054" y="3466183"/>
            <a:ext cx="759417" cy="369332"/>
          </a:xfrm>
          <a:prstGeom prst="rect">
            <a:avLst/>
          </a:prstGeom>
          <a:noFill/>
        </p:spPr>
        <p:txBody>
          <a:bodyPr wrap="square" rtlCol="0">
            <a:spAutoFit/>
          </a:bodyPr>
          <a:lstStyle/>
          <a:p>
            <a:r>
              <a:rPr lang="en-US" dirty="0"/>
              <a:t>✔️</a:t>
            </a:r>
          </a:p>
        </p:txBody>
      </p:sp>
      <p:sp>
        <p:nvSpPr>
          <p:cNvPr id="12" name="TextBox 11">
            <a:extLst>
              <a:ext uri="{FF2B5EF4-FFF2-40B4-BE49-F238E27FC236}">
                <a16:creationId xmlns:a16="http://schemas.microsoft.com/office/drawing/2014/main" id="{D843F86F-7B9C-8015-2DB3-47623B5C1465}"/>
              </a:ext>
            </a:extLst>
          </p:cNvPr>
          <p:cNvSpPr txBox="1"/>
          <p:nvPr/>
        </p:nvSpPr>
        <p:spPr>
          <a:xfrm>
            <a:off x="5594336" y="4454110"/>
            <a:ext cx="650928"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334618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F7A50-13F7-497B-16AF-314F306404E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79ADF4-72AA-C4B7-2CD2-15D3D0540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700" y="0"/>
            <a:ext cx="5378599" cy="6858000"/>
          </a:xfrm>
          <a:prstGeom prst="rect">
            <a:avLst/>
          </a:prstGeom>
        </p:spPr>
      </p:pic>
      <p:sp>
        <p:nvSpPr>
          <p:cNvPr id="3" name="Oval 2">
            <a:extLst>
              <a:ext uri="{FF2B5EF4-FFF2-40B4-BE49-F238E27FC236}">
                <a16:creationId xmlns:a16="http://schemas.microsoft.com/office/drawing/2014/main" id="{69F7C5BD-F863-3700-5B7D-A5B472858AC8}"/>
              </a:ext>
            </a:extLst>
          </p:cNvPr>
          <p:cNvSpPr/>
          <p:nvPr/>
        </p:nvSpPr>
        <p:spPr>
          <a:xfrm>
            <a:off x="3680378" y="4169044"/>
            <a:ext cx="1480558" cy="26347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pic>
        <p:nvPicPr>
          <p:cNvPr id="5" name="Picture 4">
            <a:extLst>
              <a:ext uri="{FF2B5EF4-FFF2-40B4-BE49-F238E27FC236}">
                <a16:creationId xmlns:a16="http://schemas.microsoft.com/office/drawing/2014/main" id="{2DEA8F67-4EEE-5DC1-D4DD-D6B0F9293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729" y="518649"/>
            <a:ext cx="9128501" cy="5820702"/>
          </a:xfrm>
          <a:prstGeom prst="rect">
            <a:avLst/>
          </a:prstGeom>
        </p:spPr>
      </p:pic>
    </p:spTree>
    <p:extLst>
      <p:ext uri="{BB962C8B-B14F-4D97-AF65-F5344CB8AC3E}">
        <p14:creationId xmlns:p14="http://schemas.microsoft.com/office/powerpoint/2010/main" val="334119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par>
                                <p:cTn id="14" presetID="0" presetClass="path" presetSubtype="0" accel="50000" decel="50000" fill="hold" nodeType="withEffect">
                                  <p:stCondLst>
                                    <p:cond delay="0"/>
                                  </p:stCondLst>
                                  <p:childTnLst>
                                    <p:animMotion origin="layout" path="M -0.09192 0.35208 L -0.04231 0.06713 " pathEditMode="relative" ptsTypes="AA">
                                      <p:cBhvr>
                                        <p:cTn id="15"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DBABA-CBD3-70C8-2AED-0E7DEEB8A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8FACE-4237-ABDF-7DEB-AD3646FCE851}"/>
              </a:ext>
            </a:extLst>
          </p:cNvPr>
          <p:cNvSpPr>
            <a:spLocks noGrp="1"/>
          </p:cNvSpPr>
          <p:nvPr>
            <p:ph type="title"/>
          </p:nvPr>
        </p:nvSpPr>
        <p:spPr>
          <a:xfrm>
            <a:off x="2000922" y="624110"/>
            <a:ext cx="10004612" cy="1280890"/>
          </a:xfrm>
        </p:spPr>
        <p:txBody>
          <a:bodyPr>
            <a:normAutofit/>
          </a:bodyPr>
          <a:lstStyle/>
          <a:p>
            <a:r>
              <a:rPr lang="en-US" sz="4400" dirty="0"/>
              <a:t>A300 Standards – Risk Assessment</a:t>
            </a:r>
          </a:p>
        </p:txBody>
      </p:sp>
      <p:sp>
        <p:nvSpPr>
          <p:cNvPr id="3" name="Content Placeholder 2">
            <a:extLst>
              <a:ext uri="{FF2B5EF4-FFF2-40B4-BE49-F238E27FC236}">
                <a16:creationId xmlns:a16="http://schemas.microsoft.com/office/drawing/2014/main" id="{494CD53B-2D5A-810F-94B5-502D7C5E68A4}"/>
              </a:ext>
            </a:extLst>
          </p:cNvPr>
          <p:cNvSpPr>
            <a:spLocks noGrp="1"/>
          </p:cNvSpPr>
          <p:nvPr>
            <p:ph idx="1"/>
          </p:nvPr>
        </p:nvSpPr>
        <p:spPr>
          <a:xfrm>
            <a:off x="1229626" y="1778598"/>
            <a:ext cx="10614543" cy="4455292"/>
          </a:xfrm>
        </p:spPr>
        <p:txBody>
          <a:bodyPr>
            <a:normAutofit/>
          </a:bodyPr>
          <a:lstStyle/>
          <a:p>
            <a:r>
              <a:rPr lang="en-US" sz="2800" dirty="0">
                <a:solidFill>
                  <a:schemeClr val="bg1">
                    <a:lumMod val="75000"/>
                  </a:schemeClr>
                </a:solidFill>
              </a:rPr>
              <a:t>13.6.3: “[Risk Assessment] reports </a:t>
            </a:r>
            <a:r>
              <a:rPr lang="en-US" sz="2800" b="1" i="1" u="sng" dirty="0">
                <a:solidFill>
                  <a:schemeClr val="bg1">
                    <a:lumMod val="75000"/>
                  </a:schemeClr>
                </a:solidFill>
              </a:rPr>
              <a:t>shall</a:t>
            </a:r>
            <a:r>
              <a:rPr lang="en-US" sz="2800" dirty="0">
                <a:solidFill>
                  <a:schemeClr val="bg1">
                    <a:lumMod val="75000"/>
                  </a:schemeClr>
                </a:solidFill>
              </a:rPr>
              <a:t> include:</a:t>
            </a:r>
          </a:p>
          <a:p>
            <a:endParaRPr lang="en-US" sz="2800" dirty="0"/>
          </a:p>
          <a:p>
            <a:endParaRPr lang="en-US" sz="2800" dirty="0"/>
          </a:p>
          <a:p>
            <a:endParaRPr lang="en-US" sz="2800" dirty="0"/>
          </a:p>
          <a:p>
            <a:r>
              <a:rPr lang="en-US" sz="2800" dirty="0">
                <a:solidFill>
                  <a:schemeClr val="bg1">
                    <a:lumMod val="75000"/>
                  </a:schemeClr>
                </a:solidFill>
              </a:rPr>
              <a:t>13.3.4: “The tree risk assessor </a:t>
            </a:r>
            <a:r>
              <a:rPr lang="en-US" sz="2800" b="1" i="1" u="sng" dirty="0">
                <a:solidFill>
                  <a:schemeClr val="bg1">
                    <a:lumMod val="75000"/>
                  </a:schemeClr>
                </a:solidFill>
              </a:rPr>
              <a:t>shall</a:t>
            </a:r>
            <a:r>
              <a:rPr lang="en-US" sz="2800" dirty="0">
                <a:solidFill>
                  <a:schemeClr val="bg1">
                    <a:lumMod val="75000"/>
                  </a:schemeClr>
                </a:solidFill>
              </a:rPr>
              <a:t> consider the likelihood of a tree </a:t>
            </a:r>
            <a:r>
              <a:rPr lang="en-US" sz="2800" b="1" dirty="0">
                <a:solidFill>
                  <a:srgbClr val="0070C0"/>
                </a:solidFill>
              </a:rPr>
              <a:t>failure impacting </a:t>
            </a:r>
            <a:r>
              <a:rPr lang="en-US" sz="2800" dirty="0">
                <a:solidFill>
                  <a:schemeClr val="bg1">
                    <a:lumMod val="75000"/>
                  </a:schemeClr>
                </a:solidFill>
              </a:rPr>
              <a:t>a target </a:t>
            </a:r>
            <a:r>
              <a:rPr lang="en-US" sz="2800" b="1" i="1" u="sng" dirty="0">
                <a:solidFill>
                  <a:schemeClr val="bg1">
                    <a:lumMod val="75000"/>
                  </a:schemeClr>
                </a:solidFill>
              </a:rPr>
              <a:t>and</a:t>
            </a:r>
            <a:r>
              <a:rPr lang="en-US" sz="2800" dirty="0">
                <a:solidFill>
                  <a:schemeClr val="bg1">
                    <a:lumMod val="75000"/>
                  </a:schemeClr>
                </a:solidFill>
              </a:rPr>
              <a:t> the likely severity of the </a:t>
            </a:r>
            <a:r>
              <a:rPr lang="en-US" sz="2800" b="1" dirty="0">
                <a:solidFill>
                  <a:srgbClr val="0070C0"/>
                </a:solidFill>
              </a:rPr>
              <a:t>consequence</a:t>
            </a:r>
            <a:r>
              <a:rPr lang="en-US" sz="2800" dirty="0">
                <a:solidFill>
                  <a:schemeClr val="bg1">
                    <a:lumMod val="85000"/>
                  </a:schemeClr>
                </a:solidFill>
              </a:rPr>
              <a:t>.”</a:t>
            </a:r>
          </a:p>
        </p:txBody>
      </p:sp>
      <p:sp>
        <p:nvSpPr>
          <p:cNvPr id="4" name="TextBox 3">
            <a:extLst>
              <a:ext uri="{FF2B5EF4-FFF2-40B4-BE49-F238E27FC236}">
                <a16:creationId xmlns:a16="http://schemas.microsoft.com/office/drawing/2014/main" id="{A54765F4-60CB-E5C3-9E09-326003896E34}"/>
              </a:ext>
            </a:extLst>
          </p:cNvPr>
          <p:cNvSpPr txBox="1"/>
          <p:nvPr/>
        </p:nvSpPr>
        <p:spPr>
          <a:xfrm>
            <a:off x="2592925" y="2274658"/>
            <a:ext cx="8369449" cy="1569660"/>
          </a:xfrm>
          <a:prstGeom prst="rect">
            <a:avLst/>
          </a:prstGeom>
          <a:noFill/>
        </p:spPr>
        <p:txBody>
          <a:bodyPr wrap="square" numCol="2" rtlCol="0">
            <a:spAutoFit/>
          </a:bodyPr>
          <a:lstStyle/>
          <a:p>
            <a:pPr lvl="1"/>
            <a:r>
              <a:rPr lang="en-US" sz="2400" b="1" dirty="0">
                <a:solidFill>
                  <a:srgbClr val="0070C0"/>
                </a:solidFill>
              </a:rPr>
              <a:t>Objective </a:t>
            </a:r>
          </a:p>
          <a:p>
            <a:pPr lvl="1"/>
            <a:r>
              <a:rPr lang="en-US" sz="2400" b="1" dirty="0">
                <a:solidFill>
                  <a:srgbClr val="0070C0"/>
                </a:solidFill>
              </a:rPr>
              <a:t>Location </a:t>
            </a:r>
          </a:p>
          <a:p>
            <a:pPr lvl="1"/>
            <a:r>
              <a:rPr lang="en-US" sz="2400" b="1" dirty="0">
                <a:solidFill>
                  <a:srgbClr val="0070C0"/>
                </a:solidFill>
              </a:rPr>
              <a:t>Targets</a:t>
            </a:r>
          </a:p>
          <a:p>
            <a:pPr lvl="1"/>
            <a:r>
              <a:rPr lang="en-US" sz="2400" b="1" dirty="0">
                <a:solidFill>
                  <a:srgbClr val="0070C0"/>
                </a:solidFill>
              </a:rPr>
              <a:t>Date of Inspection</a:t>
            </a:r>
          </a:p>
          <a:p>
            <a:pPr lvl="1"/>
            <a:r>
              <a:rPr lang="en-US" sz="2400" b="1" dirty="0">
                <a:solidFill>
                  <a:srgbClr val="0070C0"/>
                </a:solidFill>
              </a:rPr>
              <a:t>Time Frame</a:t>
            </a:r>
          </a:p>
          <a:p>
            <a:pPr lvl="1"/>
            <a:r>
              <a:rPr lang="en-US" sz="2400" b="1" dirty="0">
                <a:solidFill>
                  <a:srgbClr val="0070C0"/>
                </a:solidFill>
              </a:rPr>
              <a:t>Risk Rating</a:t>
            </a:r>
          </a:p>
          <a:p>
            <a:pPr lvl="1"/>
            <a:r>
              <a:rPr lang="en-US" sz="2400" b="1" dirty="0">
                <a:solidFill>
                  <a:srgbClr val="0070C0"/>
                </a:solidFill>
              </a:rPr>
              <a:t>Risk Mitigation Options</a:t>
            </a:r>
            <a:r>
              <a:rPr lang="en-US" sz="2400" dirty="0">
                <a:solidFill>
                  <a:schemeClr val="bg1">
                    <a:lumMod val="85000"/>
                  </a:schemeClr>
                </a:solidFill>
              </a:rPr>
              <a:t>.”</a:t>
            </a:r>
          </a:p>
          <a:p>
            <a:endParaRPr lang="en-US" dirty="0"/>
          </a:p>
        </p:txBody>
      </p:sp>
      <p:sp>
        <p:nvSpPr>
          <p:cNvPr id="5" name="TextBox 4">
            <a:extLst>
              <a:ext uri="{FF2B5EF4-FFF2-40B4-BE49-F238E27FC236}">
                <a16:creationId xmlns:a16="http://schemas.microsoft.com/office/drawing/2014/main" id="{FE3D8F68-E88C-F238-5C3B-4DFA88E98C7C}"/>
              </a:ext>
            </a:extLst>
          </p:cNvPr>
          <p:cNvSpPr txBox="1"/>
          <p:nvPr/>
        </p:nvSpPr>
        <p:spPr>
          <a:xfrm>
            <a:off x="4633993" y="2383146"/>
            <a:ext cx="650928" cy="369332"/>
          </a:xfrm>
          <a:prstGeom prst="rect">
            <a:avLst/>
          </a:prstGeom>
          <a:noFill/>
        </p:spPr>
        <p:txBody>
          <a:bodyPr wrap="square" rtlCol="0">
            <a:spAutoFit/>
          </a:bodyPr>
          <a:lstStyle/>
          <a:p>
            <a:r>
              <a:rPr lang="en-US" dirty="0"/>
              <a:t>✔️</a:t>
            </a:r>
          </a:p>
        </p:txBody>
      </p:sp>
      <p:sp>
        <p:nvSpPr>
          <p:cNvPr id="6" name="TextBox 5">
            <a:extLst>
              <a:ext uri="{FF2B5EF4-FFF2-40B4-BE49-F238E27FC236}">
                <a16:creationId xmlns:a16="http://schemas.microsoft.com/office/drawing/2014/main" id="{0526B349-C518-63C8-C76E-0915AC58773C}"/>
              </a:ext>
            </a:extLst>
          </p:cNvPr>
          <p:cNvSpPr txBox="1"/>
          <p:nvPr/>
        </p:nvSpPr>
        <p:spPr>
          <a:xfrm>
            <a:off x="4633993" y="2752478"/>
            <a:ext cx="650928" cy="369332"/>
          </a:xfrm>
          <a:prstGeom prst="rect">
            <a:avLst/>
          </a:prstGeom>
          <a:noFill/>
        </p:spPr>
        <p:txBody>
          <a:bodyPr wrap="square" rtlCol="0">
            <a:spAutoFit/>
          </a:bodyPr>
          <a:lstStyle/>
          <a:p>
            <a:r>
              <a:rPr lang="en-US" dirty="0"/>
              <a:t>✔️</a:t>
            </a:r>
          </a:p>
        </p:txBody>
      </p:sp>
      <p:sp>
        <p:nvSpPr>
          <p:cNvPr id="7" name="TextBox 6">
            <a:extLst>
              <a:ext uri="{FF2B5EF4-FFF2-40B4-BE49-F238E27FC236}">
                <a16:creationId xmlns:a16="http://schemas.microsoft.com/office/drawing/2014/main" id="{1051D895-B524-753A-F41E-3A9D99EB06D9}"/>
              </a:ext>
            </a:extLst>
          </p:cNvPr>
          <p:cNvSpPr txBox="1"/>
          <p:nvPr/>
        </p:nvSpPr>
        <p:spPr>
          <a:xfrm>
            <a:off x="4370521" y="3113732"/>
            <a:ext cx="526943" cy="369332"/>
          </a:xfrm>
          <a:prstGeom prst="rect">
            <a:avLst/>
          </a:prstGeom>
          <a:noFill/>
        </p:spPr>
        <p:txBody>
          <a:bodyPr wrap="square" rtlCol="0">
            <a:spAutoFit/>
          </a:bodyPr>
          <a:lstStyle/>
          <a:p>
            <a:r>
              <a:rPr lang="en-US" dirty="0"/>
              <a:t>✔️</a:t>
            </a:r>
          </a:p>
        </p:txBody>
      </p:sp>
      <p:sp>
        <p:nvSpPr>
          <p:cNvPr id="8" name="TextBox 7">
            <a:extLst>
              <a:ext uri="{FF2B5EF4-FFF2-40B4-BE49-F238E27FC236}">
                <a16:creationId xmlns:a16="http://schemas.microsoft.com/office/drawing/2014/main" id="{120B66F5-10A8-05C3-331A-097CD10E5C88}"/>
              </a:ext>
            </a:extLst>
          </p:cNvPr>
          <p:cNvSpPr txBox="1"/>
          <p:nvPr/>
        </p:nvSpPr>
        <p:spPr>
          <a:xfrm>
            <a:off x="4881965" y="4987182"/>
            <a:ext cx="526943" cy="369332"/>
          </a:xfrm>
          <a:prstGeom prst="rect">
            <a:avLst/>
          </a:prstGeom>
          <a:noFill/>
        </p:spPr>
        <p:txBody>
          <a:bodyPr wrap="square" rtlCol="0">
            <a:spAutoFit/>
          </a:bodyPr>
          <a:lstStyle/>
          <a:p>
            <a:r>
              <a:rPr lang="en-US" dirty="0"/>
              <a:t>✔️</a:t>
            </a:r>
          </a:p>
        </p:txBody>
      </p:sp>
      <p:sp>
        <p:nvSpPr>
          <p:cNvPr id="9" name="TextBox 8">
            <a:extLst>
              <a:ext uri="{FF2B5EF4-FFF2-40B4-BE49-F238E27FC236}">
                <a16:creationId xmlns:a16="http://schemas.microsoft.com/office/drawing/2014/main" id="{C01D5CB3-EFDE-32F0-A614-B841DA57460A}"/>
              </a:ext>
            </a:extLst>
          </p:cNvPr>
          <p:cNvSpPr txBox="1"/>
          <p:nvPr/>
        </p:nvSpPr>
        <p:spPr>
          <a:xfrm>
            <a:off x="9004515" y="2383146"/>
            <a:ext cx="759417" cy="369332"/>
          </a:xfrm>
          <a:prstGeom prst="rect">
            <a:avLst/>
          </a:prstGeom>
          <a:noFill/>
        </p:spPr>
        <p:txBody>
          <a:bodyPr wrap="square" rtlCol="0">
            <a:spAutoFit/>
          </a:bodyPr>
          <a:lstStyle/>
          <a:p>
            <a:r>
              <a:rPr lang="en-US" dirty="0"/>
              <a:t>✔️</a:t>
            </a:r>
          </a:p>
        </p:txBody>
      </p:sp>
      <p:sp>
        <p:nvSpPr>
          <p:cNvPr id="10" name="TextBox 9">
            <a:extLst>
              <a:ext uri="{FF2B5EF4-FFF2-40B4-BE49-F238E27FC236}">
                <a16:creationId xmlns:a16="http://schemas.microsoft.com/office/drawing/2014/main" id="{2A34655D-002B-6122-4CEB-AAE81475638D}"/>
              </a:ext>
            </a:extLst>
          </p:cNvPr>
          <p:cNvSpPr txBox="1"/>
          <p:nvPr/>
        </p:nvSpPr>
        <p:spPr>
          <a:xfrm>
            <a:off x="9004514" y="2752478"/>
            <a:ext cx="759417" cy="369332"/>
          </a:xfrm>
          <a:prstGeom prst="rect">
            <a:avLst/>
          </a:prstGeom>
          <a:noFill/>
        </p:spPr>
        <p:txBody>
          <a:bodyPr wrap="square" rtlCol="0">
            <a:spAutoFit/>
          </a:bodyPr>
          <a:lstStyle/>
          <a:p>
            <a:r>
              <a:rPr lang="en-US" dirty="0"/>
              <a:t>✔️</a:t>
            </a:r>
          </a:p>
        </p:txBody>
      </p:sp>
      <p:sp>
        <p:nvSpPr>
          <p:cNvPr id="11" name="TextBox 10">
            <a:extLst>
              <a:ext uri="{FF2B5EF4-FFF2-40B4-BE49-F238E27FC236}">
                <a16:creationId xmlns:a16="http://schemas.microsoft.com/office/drawing/2014/main" id="{84E9BAD6-54A0-A7CA-2909-CD9596349788}"/>
              </a:ext>
            </a:extLst>
          </p:cNvPr>
          <p:cNvSpPr txBox="1"/>
          <p:nvPr/>
        </p:nvSpPr>
        <p:spPr>
          <a:xfrm>
            <a:off x="5881054" y="3466183"/>
            <a:ext cx="759417" cy="369332"/>
          </a:xfrm>
          <a:prstGeom prst="rect">
            <a:avLst/>
          </a:prstGeom>
          <a:noFill/>
        </p:spPr>
        <p:txBody>
          <a:bodyPr wrap="square" rtlCol="0">
            <a:spAutoFit/>
          </a:bodyPr>
          <a:lstStyle/>
          <a:p>
            <a:r>
              <a:rPr lang="en-US" dirty="0"/>
              <a:t>✔️</a:t>
            </a:r>
          </a:p>
        </p:txBody>
      </p:sp>
      <p:sp>
        <p:nvSpPr>
          <p:cNvPr id="12" name="TextBox 11">
            <a:extLst>
              <a:ext uri="{FF2B5EF4-FFF2-40B4-BE49-F238E27FC236}">
                <a16:creationId xmlns:a16="http://schemas.microsoft.com/office/drawing/2014/main" id="{6ED5EF28-5D30-FFD3-C1BD-710DA357F8DA}"/>
              </a:ext>
            </a:extLst>
          </p:cNvPr>
          <p:cNvSpPr txBox="1"/>
          <p:nvPr/>
        </p:nvSpPr>
        <p:spPr>
          <a:xfrm>
            <a:off x="5594336" y="4454110"/>
            <a:ext cx="650928" cy="369332"/>
          </a:xfrm>
          <a:prstGeom prst="rect">
            <a:avLst/>
          </a:prstGeom>
          <a:noFill/>
        </p:spPr>
        <p:txBody>
          <a:bodyPr wrap="square" rtlCol="0">
            <a:spAutoFit/>
          </a:bodyPr>
          <a:lstStyle/>
          <a:p>
            <a:r>
              <a:rPr lang="en-US" dirty="0"/>
              <a:t>✔️</a:t>
            </a:r>
          </a:p>
        </p:txBody>
      </p:sp>
      <p:sp>
        <p:nvSpPr>
          <p:cNvPr id="13" name="TextBox 12">
            <a:extLst>
              <a:ext uri="{FF2B5EF4-FFF2-40B4-BE49-F238E27FC236}">
                <a16:creationId xmlns:a16="http://schemas.microsoft.com/office/drawing/2014/main" id="{79286999-7C30-DEDF-D1F3-EC155BB6A09C}"/>
              </a:ext>
            </a:extLst>
          </p:cNvPr>
          <p:cNvSpPr txBox="1"/>
          <p:nvPr/>
        </p:nvSpPr>
        <p:spPr>
          <a:xfrm>
            <a:off x="10535619" y="3106162"/>
            <a:ext cx="759417"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84278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77006-CB20-726B-7897-CB0245746E5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AC14241-431A-924C-A008-2125472FD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700" y="0"/>
            <a:ext cx="5378599" cy="6858000"/>
          </a:xfrm>
          <a:prstGeom prst="rect">
            <a:avLst/>
          </a:prstGeom>
        </p:spPr>
      </p:pic>
      <p:sp>
        <p:nvSpPr>
          <p:cNvPr id="3" name="Oval 2">
            <a:extLst>
              <a:ext uri="{FF2B5EF4-FFF2-40B4-BE49-F238E27FC236}">
                <a16:creationId xmlns:a16="http://schemas.microsoft.com/office/drawing/2014/main" id="{84F50950-8C88-4654-5B63-242A577AF295}"/>
              </a:ext>
            </a:extLst>
          </p:cNvPr>
          <p:cNvSpPr/>
          <p:nvPr/>
        </p:nvSpPr>
        <p:spPr>
          <a:xfrm>
            <a:off x="3664879" y="4510005"/>
            <a:ext cx="1868016" cy="41845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pic>
        <p:nvPicPr>
          <p:cNvPr id="10" name="Picture 9">
            <a:extLst>
              <a:ext uri="{FF2B5EF4-FFF2-40B4-BE49-F238E27FC236}">
                <a16:creationId xmlns:a16="http://schemas.microsoft.com/office/drawing/2014/main" id="{167662C7-E7A8-0250-1297-4DA346AD9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929" y="518171"/>
            <a:ext cx="9130280" cy="5821658"/>
          </a:xfrm>
          <a:prstGeom prst="rect">
            <a:avLst/>
          </a:prstGeom>
        </p:spPr>
      </p:pic>
    </p:spTree>
    <p:extLst>
      <p:ext uri="{BB962C8B-B14F-4D97-AF65-F5344CB8AC3E}">
        <p14:creationId xmlns:p14="http://schemas.microsoft.com/office/powerpoint/2010/main" val="20960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childTnLst>
                                </p:cTn>
                              </p:par>
                              <p:par>
                                <p:cTn id="14" presetID="0" presetClass="path" presetSubtype="0" accel="50000" decel="50000" fill="hold" nodeType="withEffect">
                                  <p:stCondLst>
                                    <p:cond delay="0"/>
                                  </p:stCondLst>
                                  <p:childTnLst>
                                    <p:animMotion origin="layout" path="M -0.01315 0.43333 L 0.00547 0.0287 " pathEditMode="relative" ptsTypes="AA">
                                      <p:cBhvr>
                                        <p:cTn id="15"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E78F0-7975-659F-21BE-17E426B03D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2425F7-ABCE-802D-82A2-A042DC5E2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250" y="0"/>
            <a:ext cx="5299364" cy="6858000"/>
          </a:xfrm>
          <a:prstGeom prst="rect">
            <a:avLst/>
          </a:prstGeom>
          <a:ln>
            <a:solidFill>
              <a:schemeClr val="tx1"/>
            </a:solidFill>
          </a:ln>
        </p:spPr>
      </p:pic>
      <p:pic>
        <p:nvPicPr>
          <p:cNvPr id="5" name="Picture 4">
            <a:extLst>
              <a:ext uri="{FF2B5EF4-FFF2-40B4-BE49-F238E27FC236}">
                <a16:creationId xmlns:a16="http://schemas.microsoft.com/office/drawing/2014/main" id="{08A2BDC0-B94E-0D76-8E92-FAA6EC0D9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198" y="15498"/>
            <a:ext cx="5299364" cy="6858000"/>
          </a:xfrm>
          <a:prstGeom prst="rect">
            <a:avLst/>
          </a:prstGeom>
          <a:ln>
            <a:solidFill>
              <a:schemeClr val="tx1"/>
            </a:solidFill>
          </a:ln>
        </p:spPr>
      </p:pic>
      <p:pic>
        <p:nvPicPr>
          <p:cNvPr id="7" name="Picture 6">
            <a:extLst>
              <a:ext uri="{FF2B5EF4-FFF2-40B4-BE49-F238E27FC236}">
                <a16:creationId xmlns:a16="http://schemas.microsoft.com/office/drawing/2014/main" id="{E8B8BBD7-BF39-418B-FCE5-39A93D941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8871" y="30996"/>
            <a:ext cx="5299364" cy="6858000"/>
          </a:xfrm>
          <a:prstGeom prst="rect">
            <a:avLst/>
          </a:prstGeom>
          <a:ln>
            <a:solidFill>
              <a:schemeClr val="tx1"/>
            </a:solidFill>
          </a:ln>
        </p:spPr>
      </p:pic>
      <p:pic>
        <p:nvPicPr>
          <p:cNvPr id="9" name="Picture 8">
            <a:extLst>
              <a:ext uri="{FF2B5EF4-FFF2-40B4-BE49-F238E27FC236}">
                <a16:creationId xmlns:a16="http://schemas.microsoft.com/office/drawing/2014/main" id="{45EE3973-FBCE-EA84-D11C-37A7A89D5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4509" y="30996"/>
            <a:ext cx="5299364" cy="6858000"/>
          </a:xfrm>
          <a:prstGeom prst="rect">
            <a:avLst/>
          </a:prstGeom>
          <a:ln>
            <a:solidFill>
              <a:schemeClr val="tx1"/>
            </a:solidFill>
          </a:ln>
        </p:spPr>
      </p:pic>
      <p:pic>
        <p:nvPicPr>
          <p:cNvPr id="11" name="Picture 10">
            <a:extLst>
              <a:ext uri="{FF2B5EF4-FFF2-40B4-BE49-F238E27FC236}">
                <a16:creationId xmlns:a16="http://schemas.microsoft.com/office/drawing/2014/main" id="{63FF2D1F-8A47-F4DD-B51C-89E19922A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8803" y="30996"/>
            <a:ext cx="5299364" cy="6858000"/>
          </a:xfrm>
          <a:prstGeom prst="rect">
            <a:avLst/>
          </a:prstGeom>
          <a:ln>
            <a:solidFill>
              <a:schemeClr val="tx1"/>
            </a:solidFill>
          </a:ln>
        </p:spPr>
      </p:pic>
      <p:pic>
        <p:nvPicPr>
          <p:cNvPr id="13" name="Picture 12">
            <a:extLst>
              <a:ext uri="{FF2B5EF4-FFF2-40B4-BE49-F238E27FC236}">
                <a16:creationId xmlns:a16="http://schemas.microsoft.com/office/drawing/2014/main" id="{1FBBDEC1-6DBF-8D32-92EE-986F9B004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9820" y="30996"/>
            <a:ext cx="5299364" cy="6858000"/>
          </a:xfrm>
          <a:prstGeom prst="rect">
            <a:avLst/>
          </a:prstGeom>
          <a:ln>
            <a:solidFill>
              <a:schemeClr val="tx1"/>
            </a:solidFill>
          </a:ln>
        </p:spPr>
      </p:pic>
      <p:pic>
        <p:nvPicPr>
          <p:cNvPr id="15" name="Picture 14">
            <a:extLst>
              <a:ext uri="{FF2B5EF4-FFF2-40B4-BE49-F238E27FC236}">
                <a16:creationId xmlns:a16="http://schemas.microsoft.com/office/drawing/2014/main" id="{CDF280AA-0F89-2D9A-4EB1-1C59DDDB55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6707" y="30996"/>
            <a:ext cx="5299364" cy="6858000"/>
          </a:xfrm>
          <a:prstGeom prst="rect">
            <a:avLst/>
          </a:prstGeom>
          <a:ln>
            <a:solidFill>
              <a:schemeClr val="tx1"/>
            </a:solidFill>
          </a:ln>
        </p:spPr>
      </p:pic>
      <p:pic>
        <p:nvPicPr>
          <p:cNvPr id="17" name="Picture 16">
            <a:extLst>
              <a:ext uri="{FF2B5EF4-FFF2-40B4-BE49-F238E27FC236}">
                <a16:creationId xmlns:a16="http://schemas.microsoft.com/office/drawing/2014/main" id="{16211AB8-058E-86B2-97AA-AD18646F29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1226" y="30996"/>
            <a:ext cx="5299364" cy="6858000"/>
          </a:xfrm>
          <a:prstGeom prst="rect">
            <a:avLst/>
          </a:prstGeom>
          <a:ln>
            <a:solidFill>
              <a:schemeClr val="tx1"/>
            </a:solidFill>
          </a:ln>
        </p:spPr>
      </p:pic>
      <p:pic>
        <p:nvPicPr>
          <p:cNvPr id="19" name="Picture 18">
            <a:extLst>
              <a:ext uri="{FF2B5EF4-FFF2-40B4-BE49-F238E27FC236}">
                <a16:creationId xmlns:a16="http://schemas.microsoft.com/office/drawing/2014/main" id="{F0D43C27-B78F-ED9A-87F0-6A0AF6FA29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85933" y="46494"/>
            <a:ext cx="5299364" cy="6858000"/>
          </a:xfrm>
          <a:prstGeom prst="rect">
            <a:avLst/>
          </a:prstGeom>
          <a:ln>
            <a:solidFill>
              <a:schemeClr val="tx1"/>
            </a:solidFill>
          </a:ln>
        </p:spPr>
      </p:pic>
      <p:pic>
        <p:nvPicPr>
          <p:cNvPr id="21" name="Picture 20">
            <a:extLst>
              <a:ext uri="{FF2B5EF4-FFF2-40B4-BE49-F238E27FC236}">
                <a16:creationId xmlns:a16="http://schemas.microsoft.com/office/drawing/2014/main" id="{6BA12A30-0970-21CE-0C74-B5A307365C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6378" y="46494"/>
            <a:ext cx="5299364" cy="6858000"/>
          </a:xfrm>
          <a:prstGeom prst="rect">
            <a:avLst/>
          </a:prstGeom>
          <a:ln>
            <a:solidFill>
              <a:schemeClr val="tx1"/>
            </a:solidFill>
          </a:ln>
        </p:spPr>
      </p:pic>
      <p:pic>
        <p:nvPicPr>
          <p:cNvPr id="23" name="Picture 22">
            <a:extLst>
              <a:ext uri="{FF2B5EF4-FFF2-40B4-BE49-F238E27FC236}">
                <a16:creationId xmlns:a16="http://schemas.microsoft.com/office/drawing/2014/main" id="{54F517F6-58C6-7EC4-C2F3-F591493968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6822" y="0"/>
            <a:ext cx="5299364" cy="6858000"/>
          </a:xfrm>
          <a:prstGeom prst="rect">
            <a:avLst/>
          </a:prstGeom>
          <a:ln>
            <a:solidFill>
              <a:schemeClr val="tx1"/>
            </a:solidFill>
          </a:ln>
        </p:spPr>
      </p:pic>
      <p:pic>
        <p:nvPicPr>
          <p:cNvPr id="25" name="Picture 24">
            <a:extLst>
              <a:ext uri="{FF2B5EF4-FFF2-40B4-BE49-F238E27FC236}">
                <a16:creationId xmlns:a16="http://schemas.microsoft.com/office/drawing/2014/main" id="{9472CE0D-2A05-865C-F2FA-D13A385E55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53004" y="-15498"/>
            <a:ext cx="5299364" cy="6858000"/>
          </a:xfrm>
          <a:prstGeom prst="rect">
            <a:avLst/>
          </a:prstGeom>
          <a:ln>
            <a:solidFill>
              <a:schemeClr val="tx1"/>
            </a:solidFill>
          </a:ln>
        </p:spPr>
      </p:pic>
      <p:pic>
        <p:nvPicPr>
          <p:cNvPr id="27" name="Picture 26">
            <a:extLst>
              <a:ext uri="{FF2B5EF4-FFF2-40B4-BE49-F238E27FC236}">
                <a16:creationId xmlns:a16="http://schemas.microsoft.com/office/drawing/2014/main" id="{E799A927-7FB3-C460-014F-A1D0A4ECB31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98417" y="-15498"/>
            <a:ext cx="5299364" cy="6858000"/>
          </a:xfrm>
          <a:prstGeom prst="rect">
            <a:avLst/>
          </a:prstGeom>
          <a:ln>
            <a:solidFill>
              <a:schemeClr val="tx1"/>
            </a:solidFill>
          </a:ln>
        </p:spPr>
      </p:pic>
    </p:spTree>
    <p:extLst>
      <p:ext uri="{BB962C8B-B14F-4D97-AF65-F5344CB8AC3E}">
        <p14:creationId xmlns:p14="http://schemas.microsoft.com/office/powerpoint/2010/main" val="44712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C8AE1-BDDD-647E-F2B1-71DB0CD59A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5F1C9-46F5-6D3A-4526-38981B598E73}"/>
              </a:ext>
            </a:extLst>
          </p:cNvPr>
          <p:cNvSpPr>
            <a:spLocks noGrp="1"/>
          </p:cNvSpPr>
          <p:nvPr>
            <p:ph type="title"/>
          </p:nvPr>
        </p:nvSpPr>
        <p:spPr>
          <a:xfrm>
            <a:off x="2140016" y="2463194"/>
            <a:ext cx="9090212" cy="1578685"/>
          </a:xfrm>
        </p:spPr>
        <p:txBody>
          <a:bodyPr>
            <a:normAutofit fontScale="90000"/>
          </a:bodyPr>
          <a:lstStyle/>
          <a:p>
            <a:pPr algn="ctr"/>
            <a:r>
              <a:rPr lang="en-US" sz="4400" dirty="0">
                <a:solidFill>
                  <a:schemeClr val="accent1">
                    <a:lumMod val="75000"/>
                  </a:schemeClr>
                </a:solidFill>
                <a:effectLst/>
                <a:latin typeface="Franklin Gothic Heavy" pitchFamily="34" charset="0"/>
              </a:rPr>
              <a:t>Case Illustrations in</a:t>
            </a:r>
            <a:br>
              <a:rPr lang="en-US" sz="4400" dirty="0">
                <a:solidFill>
                  <a:schemeClr val="accent1">
                    <a:lumMod val="75000"/>
                  </a:schemeClr>
                </a:solidFill>
                <a:effectLst/>
                <a:latin typeface="Franklin Gothic Heavy" pitchFamily="34" charset="0"/>
              </a:rPr>
            </a:br>
            <a:r>
              <a:rPr lang="en-US" sz="4400" dirty="0">
                <a:solidFill>
                  <a:schemeClr val="accent1">
                    <a:lumMod val="75000"/>
                  </a:schemeClr>
                </a:solidFill>
                <a:effectLst/>
                <a:latin typeface="Franklin Gothic Heavy" pitchFamily="34" charset="0"/>
              </a:rPr>
              <a:t>Utility Vegetation Management Law</a:t>
            </a:r>
          </a:p>
        </p:txBody>
      </p:sp>
    </p:spTree>
    <p:extLst>
      <p:ext uri="{BB962C8B-B14F-4D97-AF65-F5344CB8AC3E}">
        <p14:creationId xmlns:p14="http://schemas.microsoft.com/office/powerpoint/2010/main" val="12843806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0B82-BCB3-6D69-D7F5-768CC29DB8E8}"/>
              </a:ext>
            </a:extLst>
          </p:cNvPr>
          <p:cNvSpPr>
            <a:spLocks noGrp="1"/>
          </p:cNvSpPr>
          <p:nvPr>
            <p:ph type="title"/>
          </p:nvPr>
        </p:nvSpPr>
        <p:spPr>
          <a:xfrm>
            <a:off x="2115879" y="624110"/>
            <a:ext cx="10430540" cy="1280890"/>
          </a:xfrm>
        </p:spPr>
        <p:txBody>
          <a:bodyPr>
            <a:normAutofit/>
          </a:bodyPr>
          <a:lstStyle/>
          <a:p>
            <a:r>
              <a:rPr lang="en-US" i="1" dirty="0"/>
              <a:t>Alabama Power v. Ragland</a:t>
            </a:r>
            <a:br>
              <a:rPr lang="en-US" i="1" dirty="0"/>
            </a:br>
            <a:r>
              <a:rPr lang="en-US" dirty="0"/>
              <a:t>406 So.2d 263 (AL Supr. Ct. 1981)</a:t>
            </a:r>
          </a:p>
        </p:txBody>
      </p:sp>
      <p:pic>
        <p:nvPicPr>
          <p:cNvPr id="5" name="Picture 4">
            <a:extLst>
              <a:ext uri="{FF2B5EF4-FFF2-40B4-BE49-F238E27FC236}">
                <a16:creationId xmlns:a16="http://schemas.microsoft.com/office/drawing/2014/main" id="{AD86F952-CEC9-2780-1017-5794790B3C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13720" y="2051595"/>
            <a:ext cx="7795779" cy="4381228"/>
          </a:xfrm>
          <a:prstGeom prst="rect">
            <a:avLst/>
          </a:prstGeom>
        </p:spPr>
      </p:pic>
    </p:spTree>
    <p:extLst>
      <p:ext uri="{BB962C8B-B14F-4D97-AF65-F5344CB8AC3E}">
        <p14:creationId xmlns:p14="http://schemas.microsoft.com/office/powerpoint/2010/main" val="2790564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0963" y="2998777"/>
            <a:ext cx="5561372" cy="860445"/>
          </a:xfrm>
        </p:spPr>
        <p:txBody>
          <a:bodyPr/>
          <a:lstStyle/>
          <a:p>
            <a:r>
              <a:rPr lang="en-US" sz="4400" dirty="0">
                <a:solidFill>
                  <a:schemeClr val="accent1">
                    <a:lumMod val="75000"/>
                  </a:schemeClr>
                </a:solidFill>
                <a:effectLst/>
                <a:latin typeface="Franklin Gothic Heavy" pitchFamily="34" charset="0"/>
              </a:rPr>
              <a:t>TRAQ Methodology</a:t>
            </a:r>
          </a:p>
        </p:txBody>
      </p:sp>
    </p:spTree>
    <p:extLst>
      <p:ext uri="{BB962C8B-B14F-4D97-AF65-F5344CB8AC3E}">
        <p14:creationId xmlns:p14="http://schemas.microsoft.com/office/powerpoint/2010/main" val="31082650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CCD74-55DB-F0BE-1F2C-4398824CFEF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07D486-C43E-290F-30A6-2D5D746CABD4}"/>
              </a:ext>
            </a:extLst>
          </p:cNvPr>
          <p:cNvSpPr>
            <a:spLocks noGrp="1"/>
          </p:cNvSpPr>
          <p:nvPr>
            <p:ph idx="1"/>
          </p:nvPr>
        </p:nvSpPr>
        <p:spPr>
          <a:xfrm>
            <a:off x="1956390" y="2243470"/>
            <a:ext cx="9422839" cy="3452392"/>
          </a:xfrm>
        </p:spPr>
        <p:txBody>
          <a:bodyPr>
            <a:normAutofit/>
          </a:bodyPr>
          <a:lstStyle/>
          <a:p>
            <a:r>
              <a:rPr lang="en-US" sz="2800" dirty="0"/>
              <a:t>“Danger Tree” = “any tree that </a:t>
            </a:r>
            <a:r>
              <a:rPr lang="en-US" sz="2800" i="1" u="sng" dirty="0"/>
              <a:t>would fall</a:t>
            </a:r>
            <a:r>
              <a:rPr lang="en-US" sz="2800" dirty="0"/>
              <a:t> within five feet of the nearest conductor”</a:t>
            </a:r>
          </a:p>
          <a:p>
            <a:r>
              <a:rPr lang="en-US" sz="2800" dirty="0"/>
              <a:t>Likelihood of failure </a:t>
            </a:r>
            <a:r>
              <a:rPr lang="en-US" sz="2800" i="1" u="sng" dirty="0"/>
              <a:t>doesn’t matter</a:t>
            </a:r>
            <a:endParaRPr lang="en-US" sz="2800" u="sng" dirty="0"/>
          </a:p>
          <a:p>
            <a:endParaRPr lang="en-US" sz="2800" dirty="0"/>
          </a:p>
        </p:txBody>
      </p:sp>
      <p:sp>
        <p:nvSpPr>
          <p:cNvPr id="7" name="Title 1">
            <a:extLst>
              <a:ext uri="{FF2B5EF4-FFF2-40B4-BE49-F238E27FC236}">
                <a16:creationId xmlns:a16="http://schemas.microsoft.com/office/drawing/2014/main" id="{E345C793-2018-820F-4069-960F9A0920A3}"/>
              </a:ext>
            </a:extLst>
          </p:cNvPr>
          <p:cNvSpPr>
            <a:spLocks noGrp="1"/>
          </p:cNvSpPr>
          <p:nvPr>
            <p:ph type="title"/>
          </p:nvPr>
        </p:nvSpPr>
        <p:spPr>
          <a:xfrm>
            <a:off x="2115879" y="624110"/>
            <a:ext cx="10430540" cy="1280890"/>
          </a:xfrm>
        </p:spPr>
        <p:txBody>
          <a:bodyPr>
            <a:normAutofit/>
          </a:bodyPr>
          <a:lstStyle/>
          <a:p>
            <a:r>
              <a:rPr lang="en-US" i="1" dirty="0"/>
              <a:t>Alabama Power v. Ragland</a:t>
            </a:r>
            <a:br>
              <a:rPr lang="en-US" i="1" dirty="0"/>
            </a:br>
            <a:r>
              <a:rPr lang="en-US" dirty="0"/>
              <a:t>406 So.2d 263 (AL Supr. Ct. 1981)</a:t>
            </a:r>
            <a:endParaRPr lang="sv-SE" dirty="0"/>
          </a:p>
        </p:txBody>
      </p:sp>
    </p:spTree>
    <p:extLst>
      <p:ext uri="{BB962C8B-B14F-4D97-AF65-F5344CB8AC3E}">
        <p14:creationId xmlns:p14="http://schemas.microsoft.com/office/powerpoint/2010/main" val="334912255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03F37-6397-7B44-2DFE-292E170A29E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1995E-F5E0-41B3-B556-8AB730CF53E9}"/>
              </a:ext>
            </a:extLst>
          </p:cNvPr>
          <p:cNvSpPr>
            <a:spLocks noGrp="1"/>
          </p:cNvSpPr>
          <p:nvPr>
            <p:ph idx="1"/>
          </p:nvPr>
        </p:nvSpPr>
        <p:spPr>
          <a:xfrm>
            <a:off x="1956390" y="2243469"/>
            <a:ext cx="9422839" cy="4359349"/>
          </a:xfrm>
        </p:spPr>
        <p:txBody>
          <a:bodyPr>
            <a:normAutofit/>
          </a:bodyPr>
          <a:lstStyle/>
          <a:p>
            <a:r>
              <a:rPr lang="en-US" sz="2800" dirty="0"/>
              <a:t>“the probability of a particular tree falling in a particular direction is </a:t>
            </a:r>
            <a:r>
              <a:rPr lang="en-US" sz="2800" i="1" u="sng" dirty="0"/>
              <a:t>not scientifically ascertainable</a:t>
            </a:r>
            <a:r>
              <a:rPr lang="en-US" sz="2800" dirty="0"/>
              <a:t>”</a:t>
            </a:r>
          </a:p>
          <a:p>
            <a:r>
              <a:rPr lang="en-US" sz="2800" dirty="0"/>
              <a:t>“if AL Power has to make a tree-by-tree determination…based on the health of the tree and other arguable factors, the efficiency of tree-clearing operations will be substantially reduced and outages will probably increase”</a:t>
            </a:r>
          </a:p>
          <a:p>
            <a:endParaRPr lang="en-US" sz="2800" dirty="0"/>
          </a:p>
        </p:txBody>
      </p:sp>
      <p:sp>
        <p:nvSpPr>
          <p:cNvPr id="7" name="Title 1">
            <a:extLst>
              <a:ext uri="{FF2B5EF4-FFF2-40B4-BE49-F238E27FC236}">
                <a16:creationId xmlns:a16="http://schemas.microsoft.com/office/drawing/2014/main" id="{734B8058-11D2-9815-24EE-9F683846F413}"/>
              </a:ext>
            </a:extLst>
          </p:cNvPr>
          <p:cNvSpPr>
            <a:spLocks noGrp="1"/>
          </p:cNvSpPr>
          <p:nvPr>
            <p:ph type="title"/>
          </p:nvPr>
        </p:nvSpPr>
        <p:spPr>
          <a:xfrm>
            <a:off x="2115879" y="624110"/>
            <a:ext cx="10430540" cy="1280890"/>
          </a:xfrm>
        </p:spPr>
        <p:txBody>
          <a:bodyPr>
            <a:normAutofit/>
          </a:bodyPr>
          <a:lstStyle/>
          <a:p>
            <a:r>
              <a:rPr lang="en-US" i="1" dirty="0"/>
              <a:t>Alabama Power v. Ragland</a:t>
            </a:r>
            <a:br>
              <a:rPr lang="en-US" i="1" dirty="0"/>
            </a:br>
            <a:r>
              <a:rPr lang="en-US" dirty="0"/>
              <a:t>406 So.2d 263 (AL Supr. Ct. 1981)</a:t>
            </a:r>
            <a:endParaRPr lang="sv-SE" dirty="0"/>
          </a:p>
        </p:txBody>
      </p:sp>
    </p:spTree>
    <p:extLst>
      <p:ext uri="{BB962C8B-B14F-4D97-AF65-F5344CB8AC3E}">
        <p14:creationId xmlns:p14="http://schemas.microsoft.com/office/powerpoint/2010/main" val="307006279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4132D-18EC-449F-BBCD-DBB775C79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EE920-E2B8-723B-740F-666DE954C978}"/>
              </a:ext>
            </a:extLst>
          </p:cNvPr>
          <p:cNvSpPr>
            <a:spLocks noGrp="1"/>
          </p:cNvSpPr>
          <p:nvPr>
            <p:ph type="title"/>
          </p:nvPr>
        </p:nvSpPr>
        <p:spPr>
          <a:xfrm>
            <a:off x="2115879" y="624110"/>
            <a:ext cx="10430540" cy="1280890"/>
          </a:xfrm>
        </p:spPr>
        <p:txBody>
          <a:bodyPr>
            <a:normAutofit/>
          </a:bodyPr>
          <a:lstStyle/>
          <a:p>
            <a:r>
              <a:rPr lang="en-US" i="1" dirty="0"/>
              <a:t>Richardson v. PG&amp;E</a:t>
            </a:r>
            <a:br>
              <a:rPr lang="en-US" i="1" dirty="0"/>
            </a:br>
            <a:r>
              <a:rPr lang="en-US" dirty="0"/>
              <a:t>Case 24-09-006 (CA Pub. Util. Comm. 2026)</a:t>
            </a:r>
          </a:p>
        </p:txBody>
      </p:sp>
      <p:pic>
        <p:nvPicPr>
          <p:cNvPr id="5" name="Picture 4">
            <a:extLst>
              <a:ext uri="{FF2B5EF4-FFF2-40B4-BE49-F238E27FC236}">
                <a16:creationId xmlns:a16="http://schemas.microsoft.com/office/drawing/2014/main" id="{C3745D76-7D51-425A-20CD-4FD709D95C8B}"/>
              </a:ext>
            </a:extLst>
          </p:cNvPr>
          <p:cNvPicPr>
            <a:picLocks noChangeAspect="1"/>
          </p:cNvPicPr>
          <p:nvPr/>
        </p:nvPicPr>
        <p:blipFill>
          <a:blip r:embed="rId3">
            <a:extLst>
              <a:ext uri="{28A0092B-C50C-407E-A947-70E740481C1C}">
                <a14:useLocalDpi xmlns:a14="http://schemas.microsoft.com/office/drawing/2010/main" val="0"/>
              </a:ext>
            </a:extLst>
          </a:blip>
          <a:srcRect l="10772" t="7688" r="10772" b="2990"/>
          <a:stretch>
            <a:fillRect/>
          </a:stretch>
        </p:blipFill>
        <p:spPr>
          <a:xfrm>
            <a:off x="2598506" y="1905000"/>
            <a:ext cx="7837845" cy="4814240"/>
          </a:xfrm>
          <a:prstGeom prst="rect">
            <a:avLst/>
          </a:prstGeom>
        </p:spPr>
      </p:pic>
    </p:spTree>
    <p:extLst>
      <p:ext uri="{BB962C8B-B14F-4D97-AF65-F5344CB8AC3E}">
        <p14:creationId xmlns:p14="http://schemas.microsoft.com/office/powerpoint/2010/main" val="225594733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13CCD-EC09-9C62-1E89-B190362ED8A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C24F0-9BC4-23E6-DA01-F54EF6B5F87A}"/>
              </a:ext>
            </a:extLst>
          </p:cNvPr>
          <p:cNvSpPr>
            <a:spLocks noGrp="1"/>
          </p:cNvSpPr>
          <p:nvPr>
            <p:ph idx="1"/>
          </p:nvPr>
        </p:nvSpPr>
        <p:spPr>
          <a:xfrm>
            <a:off x="1956390" y="2243470"/>
            <a:ext cx="9422839" cy="3452392"/>
          </a:xfrm>
        </p:spPr>
        <p:txBody>
          <a:bodyPr>
            <a:normAutofit/>
          </a:bodyPr>
          <a:lstStyle/>
          <a:p>
            <a:r>
              <a:rPr lang="en-US" sz="2800" dirty="0"/>
              <a:t>Local drop – only affects service to one property</a:t>
            </a:r>
          </a:p>
          <a:p>
            <a:r>
              <a:rPr lang="en-US" sz="2800" dirty="0"/>
              <a:t>Wet weather – no immediate fire risk</a:t>
            </a:r>
          </a:p>
          <a:p>
            <a:r>
              <a:rPr lang="en-US" sz="2800" dirty="0"/>
              <a:t>Historically pruned to 15’ radial clearance</a:t>
            </a:r>
          </a:p>
        </p:txBody>
      </p:sp>
      <p:sp>
        <p:nvSpPr>
          <p:cNvPr id="7" name="Title 1">
            <a:extLst>
              <a:ext uri="{FF2B5EF4-FFF2-40B4-BE49-F238E27FC236}">
                <a16:creationId xmlns:a16="http://schemas.microsoft.com/office/drawing/2014/main" id="{AD88D4AE-E475-7D2E-A556-6B3C4A6A4955}"/>
              </a:ext>
            </a:extLst>
          </p:cNvPr>
          <p:cNvSpPr>
            <a:spLocks noGrp="1"/>
          </p:cNvSpPr>
          <p:nvPr>
            <p:ph type="title"/>
          </p:nvPr>
        </p:nvSpPr>
        <p:spPr>
          <a:xfrm>
            <a:off x="2115879" y="624110"/>
            <a:ext cx="10430540" cy="1280890"/>
          </a:xfrm>
        </p:spPr>
        <p:txBody>
          <a:bodyPr>
            <a:normAutofit/>
          </a:bodyPr>
          <a:lstStyle/>
          <a:p>
            <a:r>
              <a:rPr lang="en-US" i="1" dirty="0"/>
              <a:t>Richardson v. PG&amp;E</a:t>
            </a:r>
            <a:br>
              <a:rPr lang="en-US" i="1" dirty="0"/>
            </a:br>
            <a:r>
              <a:rPr lang="en-US" dirty="0"/>
              <a:t>Case 24-09-006 (CA Pub. Util. Comm. 2026)</a:t>
            </a:r>
            <a:endParaRPr lang="sv-SE" dirty="0"/>
          </a:p>
        </p:txBody>
      </p:sp>
    </p:spTree>
    <p:extLst>
      <p:ext uri="{BB962C8B-B14F-4D97-AF65-F5344CB8AC3E}">
        <p14:creationId xmlns:p14="http://schemas.microsoft.com/office/powerpoint/2010/main" val="168945469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EE0E6-1DD7-58EC-9D8E-235882B806A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B6BA4A-ADAD-6BF6-F502-15FD7C67D91A}"/>
              </a:ext>
            </a:extLst>
          </p:cNvPr>
          <p:cNvSpPr>
            <a:spLocks noGrp="1"/>
          </p:cNvSpPr>
          <p:nvPr>
            <p:ph idx="1"/>
          </p:nvPr>
        </p:nvSpPr>
        <p:spPr>
          <a:xfrm>
            <a:off x="1956390" y="2243470"/>
            <a:ext cx="9422839" cy="3452392"/>
          </a:xfrm>
        </p:spPr>
        <p:txBody>
          <a:bodyPr>
            <a:normAutofit/>
          </a:bodyPr>
          <a:lstStyle/>
          <a:p>
            <a:r>
              <a:rPr lang="en-US" sz="2800" dirty="0"/>
              <a:t>“Nothing in…the record supports as reasonable and necessary a standard that authorizes removal of any tree tall enough to fall upon the powerline. To find otherwise would grant utilities cart blanche to clearcut swaths of healthy trees in California’s forest lands based solely upon their height.”</a:t>
            </a:r>
          </a:p>
        </p:txBody>
      </p:sp>
      <p:sp>
        <p:nvSpPr>
          <p:cNvPr id="7" name="Title 1">
            <a:extLst>
              <a:ext uri="{FF2B5EF4-FFF2-40B4-BE49-F238E27FC236}">
                <a16:creationId xmlns:a16="http://schemas.microsoft.com/office/drawing/2014/main" id="{408EBA38-CE75-241E-BF6E-0576A50F8200}"/>
              </a:ext>
            </a:extLst>
          </p:cNvPr>
          <p:cNvSpPr>
            <a:spLocks noGrp="1"/>
          </p:cNvSpPr>
          <p:nvPr>
            <p:ph type="title"/>
          </p:nvPr>
        </p:nvSpPr>
        <p:spPr>
          <a:xfrm>
            <a:off x="2115879" y="624110"/>
            <a:ext cx="10430540" cy="1280890"/>
          </a:xfrm>
        </p:spPr>
        <p:txBody>
          <a:bodyPr>
            <a:normAutofit/>
          </a:bodyPr>
          <a:lstStyle/>
          <a:p>
            <a:r>
              <a:rPr lang="en-US" i="1" dirty="0"/>
              <a:t>Richardson v. PG&amp;E</a:t>
            </a:r>
            <a:br>
              <a:rPr lang="en-US" i="1" dirty="0"/>
            </a:br>
            <a:r>
              <a:rPr lang="en-US" dirty="0"/>
              <a:t>Case 24-09-006 (CA Pub. Util. Comm. 2026)</a:t>
            </a:r>
            <a:endParaRPr lang="sv-SE" dirty="0"/>
          </a:p>
        </p:txBody>
      </p:sp>
    </p:spTree>
    <p:extLst>
      <p:ext uri="{BB962C8B-B14F-4D97-AF65-F5344CB8AC3E}">
        <p14:creationId xmlns:p14="http://schemas.microsoft.com/office/powerpoint/2010/main" val="141783199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32901-4289-33DC-3E92-BAA606706F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4DE6E-93AD-D6FB-9E68-D90081780253}"/>
              </a:ext>
            </a:extLst>
          </p:cNvPr>
          <p:cNvSpPr>
            <a:spLocks noGrp="1"/>
          </p:cNvSpPr>
          <p:nvPr>
            <p:ph idx="1"/>
          </p:nvPr>
        </p:nvSpPr>
        <p:spPr>
          <a:xfrm>
            <a:off x="1956390" y="2243470"/>
            <a:ext cx="9422839" cy="3452392"/>
          </a:xfrm>
        </p:spPr>
        <p:txBody>
          <a:bodyPr>
            <a:normAutofit/>
          </a:bodyPr>
          <a:lstStyle/>
          <a:p>
            <a:r>
              <a:rPr lang="en-US" sz="2800" dirty="0"/>
              <a:t>“PG&amp;E argues that if a tree is tall enough that, were it to fall in the direction of a power line, it could strike or damage the line, the height alone is sufficient to justify the tree’s removal. That is not an ecologically, economically, or legally sound argument.”</a:t>
            </a:r>
          </a:p>
        </p:txBody>
      </p:sp>
      <p:sp>
        <p:nvSpPr>
          <p:cNvPr id="7" name="Title 1">
            <a:extLst>
              <a:ext uri="{FF2B5EF4-FFF2-40B4-BE49-F238E27FC236}">
                <a16:creationId xmlns:a16="http://schemas.microsoft.com/office/drawing/2014/main" id="{58DD0977-7BBC-0028-32F4-C1A976F02AFA}"/>
              </a:ext>
            </a:extLst>
          </p:cNvPr>
          <p:cNvSpPr>
            <a:spLocks noGrp="1"/>
          </p:cNvSpPr>
          <p:nvPr>
            <p:ph type="title"/>
          </p:nvPr>
        </p:nvSpPr>
        <p:spPr>
          <a:xfrm>
            <a:off x="2115879" y="624110"/>
            <a:ext cx="10430540" cy="1280890"/>
          </a:xfrm>
        </p:spPr>
        <p:txBody>
          <a:bodyPr>
            <a:normAutofit/>
          </a:bodyPr>
          <a:lstStyle/>
          <a:p>
            <a:r>
              <a:rPr lang="en-US" i="1" dirty="0"/>
              <a:t>Richardson v. PG&amp;E</a:t>
            </a:r>
            <a:br>
              <a:rPr lang="en-US" i="1" dirty="0"/>
            </a:br>
            <a:r>
              <a:rPr lang="en-US" dirty="0"/>
              <a:t>Case 24-09-006 (CA Pub. Util. Comm. 2026)</a:t>
            </a:r>
            <a:endParaRPr lang="sv-SE" dirty="0"/>
          </a:p>
        </p:txBody>
      </p:sp>
    </p:spTree>
    <p:extLst>
      <p:ext uri="{BB962C8B-B14F-4D97-AF65-F5344CB8AC3E}">
        <p14:creationId xmlns:p14="http://schemas.microsoft.com/office/powerpoint/2010/main" val="44650303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73983-4BB0-5309-9284-85F6CD419C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35FCB75-B9FD-916F-331E-6A6D7FD3B9C9}"/>
              </a:ext>
            </a:extLst>
          </p:cNvPr>
          <p:cNvSpPr>
            <a:spLocks noGrp="1"/>
          </p:cNvSpPr>
          <p:nvPr>
            <p:ph type="title"/>
          </p:nvPr>
        </p:nvSpPr>
        <p:spPr/>
        <p:txBody>
          <a:bodyPr/>
          <a:lstStyle/>
          <a:p>
            <a:pPr algn="ctr"/>
            <a:r>
              <a:rPr lang="en-US" dirty="0"/>
              <a:t>Utility Vegetation Management Risk Assessment Report</a:t>
            </a:r>
          </a:p>
        </p:txBody>
      </p:sp>
    </p:spTree>
    <p:extLst>
      <p:ext uri="{BB962C8B-B14F-4D97-AF65-F5344CB8AC3E}">
        <p14:creationId xmlns:p14="http://schemas.microsoft.com/office/powerpoint/2010/main" val="20233424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F8BA3-635B-BA0D-D0F3-A7943925474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CE01DC4-85F2-D409-0952-D4EEF8DC4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196" y="0"/>
            <a:ext cx="5299364" cy="6858000"/>
          </a:xfrm>
          <a:prstGeom prst="rect">
            <a:avLst/>
          </a:prstGeom>
          <a:ln>
            <a:solidFill>
              <a:schemeClr val="tx1"/>
            </a:solidFill>
          </a:ln>
        </p:spPr>
      </p:pic>
      <p:pic>
        <p:nvPicPr>
          <p:cNvPr id="8" name="Picture 7">
            <a:extLst>
              <a:ext uri="{FF2B5EF4-FFF2-40B4-BE49-F238E27FC236}">
                <a16:creationId xmlns:a16="http://schemas.microsoft.com/office/drawing/2014/main" id="{933F916C-E47F-28D2-1DAF-A49881FFF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747" y="0"/>
            <a:ext cx="5299364" cy="6858000"/>
          </a:xfrm>
          <a:prstGeom prst="rect">
            <a:avLst/>
          </a:prstGeom>
          <a:ln>
            <a:solidFill>
              <a:schemeClr val="tx1"/>
            </a:solidFill>
          </a:ln>
        </p:spPr>
      </p:pic>
      <p:pic>
        <p:nvPicPr>
          <p:cNvPr id="5" name="Picture 4">
            <a:extLst>
              <a:ext uri="{FF2B5EF4-FFF2-40B4-BE49-F238E27FC236}">
                <a16:creationId xmlns:a16="http://schemas.microsoft.com/office/drawing/2014/main" id="{42CB1EB6-C53B-5697-BED6-67060B95B1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9051" y="0"/>
            <a:ext cx="5290115" cy="6858000"/>
          </a:xfrm>
          <a:prstGeom prst="rect">
            <a:avLst/>
          </a:prstGeom>
        </p:spPr>
      </p:pic>
    </p:spTree>
    <p:extLst>
      <p:ext uri="{BB962C8B-B14F-4D97-AF65-F5344CB8AC3E}">
        <p14:creationId xmlns:p14="http://schemas.microsoft.com/office/powerpoint/2010/main" val="141691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88E27-4B3A-515D-63AF-627379A0C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B0032A-C4D5-0001-E26A-55F66087AF1F}"/>
              </a:ext>
            </a:extLst>
          </p:cNvPr>
          <p:cNvSpPr>
            <a:spLocks noGrp="1"/>
          </p:cNvSpPr>
          <p:nvPr>
            <p:ph type="title"/>
          </p:nvPr>
        </p:nvSpPr>
        <p:spPr>
          <a:xfrm>
            <a:off x="2000922" y="624110"/>
            <a:ext cx="10004612" cy="1280890"/>
          </a:xfrm>
        </p:spPr>
        <p:txBody>
          <a:bodyPr>
            <a:normAutofit/>
          </a:bodyPr>
          <a:lstStyle/>
          <a:p>
            <a:r>
              <a:rPr lang="en-US" sz="4400" dirty="0"/>
              <a:t>A300 Standards – Risk Assessment</a:t>
            </a:r>
          </a:p>
        </p:txBody>
      </p:sp>
      <p:sp>
        <p:nvSpPr>
          <p:cNvPr id="3" name="Content Placeholder 2">
            <a:extLst>
              <a:ext uri="{FF2B5EF4-FFF2-40B4-BE49-F238E27FC236}">
                <a16:creationId xmlns:a16="http://schemas.microsoft.com/office/drawing/2014/main" id="{8C260501-B638-2C23-FD81-3CC1B3C39BE2}"/>
              </a:ext>
            </a:extLst>
          </p:cNvPr>
          <p:cNvSpPr>
            <a:spLocks noGrp="1"/>
          </p:cNvSpPr>
          <p:nvPr>
            <p:ph idx="1"/>
          </p:nvPr>
        </p:nvSpPr>
        <p:spPr>
          <a:xfrm>
            <a:off x="1229626" y="1778598"/>
            <a:ext cx="10614543" cy="4455292"/>
          </a:xfrm>
        </p:spPr>
        <p:txBody>
          <a:bodyPr>
            <a:normAutofit/>
          </a:bodyPr>
          <a:lstStyle/>
          <a:p>
            <a:r>
              <a:rPr lang="en-US" sz="2800" dirty="0">
                <a:solidFill>
                  <a:schemeClr val="bg1">
                    <a:lumMod val="75000"/>
                  </a:schemeClr>
                </a:solidFill>
              </a:rPr>
              <a:t>13.6.3: “[Risk Assessment] reports </a:t>
            </a:r>
            <a:r>
              <a:rPr lang="en-US" sz="2800" b="1" i="1" u="sng" dirty="0">
                <a:solidFill>
                  <a:schemeClr val="bg1">
                    <a:lumMod val="75000"/>
                  </a:schemeClr>
                </a:solidFill>
              </a:rPr>
              <a:t>shall</a:t>
            </a:r>
            <a:r>
              <a:rPr lang="en-US" sz="2800" dirty="0">
                <a:solidFill>
                  <a:schemeClr val="bg1">
                    <a:lumMod val="75000"/>
                  </a:schemeClr>
                </a:solidFill>
              </a:rPr>
              <a:t> include:</a:t>
            </a:r>
          </a:p>
          <a:p>
            <a:endParaRPr lang="en-US" sz="2800" dirty="0"/>
          </a:p>
          <a:p>
            <a:endParaRPr lang="en-US" sz="2800" dirty="0"/>
          </a:p>
          <a:p>
            <a:endParaRPr lang="en-US" sz="2800" dirty="0"/>
          </a:p>
          <a:p>
            <a:r>
              <a:rPr lang="en-US" sz="2800" dirty="0">
                <a:solidFill>
                  <a:schemeClr val="bg1">
                    <a:lumMod val="75000"/>
                  </a:schemeClr>
                </a:solidFill>
              </a:rPr>
              <a:t>13.3.4: “The tree risk assessor </a:t>
            </a:r>
            <a:r>
              <a:rPr lang="en-US" sz="2800" b="1" i="1" u="sng" dirty="0">
                <a:solidFill>
                  <a:schemeClr val="bg1">
                    <a:lumMod val="75000"/>
                  </a:schemeClr>
                </a:solidFill>
              </a:rPr>
              <a:t>shall</a:t>
            </a:r>
            <a:r>
              <a:rPr lang="en-US" sz="2800" dirty="0">
                <a:solidFill>
                  <a:schemeClr val="bg1">
                    <a:lumMod val="75000"/>
                  </a:schemeClr>
                </a:solidFill>
              </a:rPr>
              <a:t> consider the likelihood of a tree </a:t>
            </a:r>
            <a:r>
              <a:rPr lang="en-US" sz="2800" b="1" dirty="0">
                <a:solidFill>
                  <a:srgbClr val="0070C0"/>
                </a:solidFill>
              </a:rPr>
              <a:t>failure impacting </a:t>
            </a:r>
            <a:r>
              <a:rPr lang="en-US" sz="2800" dirty="0">
                <a:solidFill>
                  <a:schemeClr val="bg1">
                    <a:lumMod val="75000"/>
                  </a:schemeClr>
                </a:solidFill>
              </a:rPr>
              <a:t>a target </a:t>
            </a:r>
            <a:r>
              <a:rPr lang="en-US" sz="2800" b="1" i="1" u="sng" dirty="0">
                <a:solidFill>
                  <a:schemeClr val="bg1">
                    <a:lumMod val="75000"/>
                  </a:schemeClr>
                </a:solidFill>
              </a:rPr>
              <a:t>and</a:t>
            </a:r>
            <a:r>
              <a:rPr lang="en-US" sz="2800" dirty="0">
                <a:solidFill>
                  <a:schemeClr val="bg1">
                    <a:lumMod val="75000"/>
                  </a:schemeClr>
                </a:solidFill>
              </a:rPr>
              <a:t> the likely severity of the </a:t>
            </a:r>
            <a:r>
              <a:rPr lang="en-US" sz="2800" b="1" dirty="0">
                <a:solidFill>
                  <a:srgbClr val="0070C0"/>
                </a:solidFill>
              </a:rPr>
              <a:t>consequence</a:t>
            </a:r>
            <a:r>
              <a:rPr lang="en-US" sz="2800" dirty="0">
                <a:solidFill>
                  <a:schemeClr val="bg1">
                    <a:lumMod val="85000"/>
                  </a:schemeClr>
                </a:solidFill>
              </a:rPr>
              <a:t>.”</a:t>
            </a:r>
          </a:p>
        </p:txBody>
      </p:sp>
      <p:sp>
        <p:nvSpPr>
          <p:cNvPr id="4" name="TextBox 3">
            <a:extLst>
              <a:ext uri="{FF2B5EF4-FFF2-40B4-BE49-F238E27FC236}">
                <a16:creationId xmlns:a16="http://schemas.microsoft.com/office/drawing/2014/main" id="{1D30BC09-6BB5-E9BC-AC25-48C3B76DD1FB}"/>
              </a:ext>
            </a:extLst>
          </p:cNvPr>
          <p:cNvSpPr txBox="1"/>
          <p:nvPr/>
        </p:nvSpPr>
        <p:spPr>
          <a:xfrm>
            <a:off x="2592925" y="2274658"/>
            <a:ext cx="8369449" cy="1569660"/>
          </a:xfrm>
          <a:prstGeom prst="rect">
            <a:avLst/>
          </a:prstGeom>
          <a:noFill/>
        </p:spPr>
        <p:txBody>
          <a:bodyPr wrap="square" numCol="2" rtlCol="0">
            <a:spAutoFit/>
          </a:bodyPr>
          <a:lstStyle/>
          <a:p>
            <a:pPr lvl="1"/>
            <a:r>
              <a:rPr lang="en-US" sz="2400" b="1" dirty="0">
                <a:solidFill>
                  <a:srgbClr val="0070C0"/>
                </a:solidFill>
              </a:rPr>
              <a:t>Objective </a:t>
            </a:r>
          </a:p>
          <a:p>
            <a:pPr lvl="1"/>
            <a:r>
              <a:rPr lang="en-US" sz="2400" b="1" dirty="0">
                <a:solidFill>
                  <a:srgbClr val="0070C0"/>
                </a:solidFill>
              </a:rPr>
              <a:t>Location </a:t>
            </a:r>
          </a:p>
          <a:p>
            <a:pPr lvl="1"/>
            <a:r>
              <a:rPr lang="en-US" sz="2400" b="1" dirty="0">
                <a:solidFill>
                  <a:srgbClr val="0070C0"/>
                </a:solidFill>
              </a:rPr>
              <a:t>Targets</a:t>
            </a:r>
          </a:p>
          <a:p>
            <a:pPr lvl="1"/>
            <a:r>
              <a:rPr lang="en-US" sz="2400" b="1" dirty="0">
                <a:solidFill>
                  <a:srgbClr val="0070C0"/>
                </a:solidFill>
              </a:rPr>
              <a:t>Date of Inspection</a:t>
            </a:r>
          </a:p>
          <a:p>
            <a:pPr lvl="1"/>
            <a:r>
              <a:rPr lang="en-US" sz="2400" b="1" dirty="0">
                <a:solidFill>
                  <a:srgbClr val="0070C0"/>
                </a:solidFill>
              </a:rPr>
              <a:t>Time Frame</a:t>
            </a:r>
          </a:p>
          <a:p>
            <a:pPr lvl="1"/>
            <a:r>
              <a:rPr lang="en-US" sz="2400" b="1" dirty="0">
                <a:solidFill>
                  <a:srgbClr val="0070C0"/>
                </a:solidFill>
              </a:rPr>
              <a:t>Risk Rating</a:t>
            </a:r>
          </a:p>
          <a:p>
            <a:pPr lvl="1"/>
            <a:r>
              <a:rPr lang="en-US" sz="2400" b="1" dirty="0">
                <a:solidFill>
                  <a:srgbClr val="0070C0"/>
                </a:solidFill>
              </a:rPr>
              <a:t>Risk Mitigation Options</a:t>
            </a:r>
            <a:r>
              <a:rPr lang="en-US" sz="2400" dirty="0">
                <a:solidFill>
                  <a:schemeClr val="bg1">
                    <a:lumMod val="85000"/>
                  </a:schemeClr>
                </a:solidFill>
              </a:rPr>
              <a:t>.”</a:t>
            </a:r>
          </a:p>
          <a:p>
            <a:endParaRPr lang="en-US" dirty="0"/>
          </a:p>
        </p:txBody>
      </p:sp>
      <p:sp>
        <p:nvSpPr>
          <p:cNvPr id="5" name="TextBox 4">
            <a:extLst>
              <a:ext uri="{FF2B5EF4-FFF2-40B4-BE49-F238E27FC236}">
                <a16:creationId xmlns:a16="http://schemas.microsoft.com/office/drawing/2014/main" id="{8714E3F3-604A-98A7-72DD-A3859233E52E}"/>
              </a:ext>
            </a:extLst>
          </p:cNvPr>
          <p:cNvSpPr txBox="1"/>
          <p:nvPr/>
        </p:nvSpPr>
        <p:spPr>
          <a:xfrm>
            <a:off x="4633993" y="2383146"/>
            <a:ext cx="650928" cy="369332"/>
          </a:xfrm>
          <a:prstGeom prst="rect">
            <a:avLst/>
          </a:prstGeom>
          <a:noFill/>
        </p:spPr>
        <p:txBody>
          <a:bodyPr wrap="square" rtlCol="0">
            <a:spAutoFit/>
          </a:bodyPr>
          <a:lstStyle/>
          <a:p>
            <a:r>
              <a:rPr lang="en-US" dirty="0"/>
              <a:t>✔️</a:t>
            </a:r>
          </a:p>
        </p:txBody>
      </p:sp>
      <p:sp>
        <p:nvSpPr>
          <p:cNvPr id="6" name="TextBox 5">
            <a:extLst>
              <a:ext uri="{FF2B5EF4-FFF2-40B4-BE49-F238E27FC236}">
                <a16:creationId xmlns:a16="http://schemas.microsoft.com/office/drawing/2014/main" id="{49AD6AF1-17A3-5F1B-8DCB-81E04C78CC76}"/>
              </a:ext>
            </a:extLst>
          </p:cNvPr>
          <p:cNvSpPr txBox="1"/>
          <p:nvPr/>
        </p:nvSpPr>
        <p:spPr>
          <a:xfrm>
            <a:off x="4633993" y="2752478"/>
            <a:ext cx="650928" cy="369332"/>
          </a:xfrm>
          <a:prstGeom prst="rect">
            <a:avLst/>
          </a:prstGeom>
          <a:noFill/>
        </p:spPr>
        <p:txBody>
          <a:bodyPr wrap="square" rtlCol="0">
            <a:spAutoFit/>
          </a:bodyPr>
          <a:lstStyle/>
          <a:p>
            <a:r>
              <a:rPr lang="en-US" dirty="0"/>
              <a:t>✔️</a:t>
            </a:r>
          </a:p>
        </p:txBody>
      </p:sp>
      <p:sp>
        <p:nvSpPr>
          <p:cNvPr id="11" name="TextBox 10">
            <a:extLst>
              <a:ext uri="{FF2B5EF4-FFF2-40B4-BE49-F238E27FC236}">
                <a16:creationId xmlns:a16="http://schemas.microsoft.com/office/drawing/2014/main" id="{88358BBE-F103-C5A4-655A-B12D19A24FBA}"/>
              </a:ext>
            </a:extLst>
          </p:cNvPr>
          <p:cNvSpPr txBox="1"/>
          <p:nvPr/>
        </p:nvSpPr>
        <p:spPr>
          <a:xfrm>
            <a:off x="5881054" y="3466183"/>
            <a:ext cx="759417" cy="369332"/>
          </a:xfrm>
          <a:prstGeom prst="rect">
            <a:avLst/>
          </a:prstGeom>
          <a:noFill/>
        </p:spPr>
        <p:txBody>
          <a:bodyPr wrap="square" rtlCol="0">
            <a:spAutoFit/>
          </a:bodyPr>
          <a:lstStyle/>
          <a:p>
            <a:r>
              <a:rPr lang="en-US" dirty="0"/>
              <a:t>✔️</a:t>
            </a:r>
          </a:p>
        </p:txBody>
      </p:sp>
      <p:sp>
        <p:nvSpPr>
          <p:cNvPr id="9" name="TextBox 8">
            <a:extLst>
              <a:ext uri="{FF2B5EF4-FFF2-40B4-BE49-F238E27FC236}">
                <a16:creationId xmlns:a16="http://schemas.microsoft.com/office/drawing/2014/main" id="{6BD145DF-4D83-B158-786C-F22253FC1D3F}"/>
              </a:ext>
            </a:extLst>
          </p:cNvPr>
          <p:cNvSpPr txBox="1"/>
          <p:nvPr/>
        </p:nvSpPr>
        <p:spPr>
          <a:xfrm>
            <a:off x="8948147" y="2383146"/>
            <a:ext cx="650928"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106198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9" grpId="0"/>
      <p:bldP spid="9" grpId="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E5F21-D092-362F-21C7-267553BC3C2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05B0797-3874-B0E4-3443-715ADB14C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0687" y="0"/>
            <a:ext cx="5299364" cy="6858000"/>
          </a:xfrm>
          <a:prstGeom prst="rect">
            <a:avLst/>
          </a:prstGeom>
          <a:ln>
            <a:solidFill>
              <a:schemeClr val="tx1"/>
            </a:solidFill>
          </a:ln>
        </p:spPr>
      </p:pic>
      <p:pic>
        <p:nvPicPr>
          <p:cNvPr id="8" name="Picture 7">
            <a:extLst>
              <a:ext uri="{FF2B5EF4-FFF2-40B4-BE49-F238E27FC236}">
                <a16:creationId xmlns:a16="http://schemas.microsoft.com/office/drawing/2014/main" id="{CBDBCB3E-FB0A-8440-197B-D2048F0BD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238" y="0"/>
            <a:ext cx="5299364" cy="6858000"/>
          </a:xfrm>
          <a:prstGeom prst="rect">
            <a:avLst/>
          </a:prstGeom>
          <a:ln>
            <a:solidFill>
              <a:schemeClr val="tx1"/>
            </a:solidFill>
          </a:ln>
        </p:spPr>
      </p:pic>
      <p:pic>
        <p:nvPicPr>
          <p:cNvPr id="10" name="Picture 9">
            <a:extLst>
              <a:ext uri="{FF2B5EF4-FFF2-40B4-BE49-F238E27FC236}">
                <a16:creationId xmlns:a16="http://schemas.microsoft.com/office/drawing/2014/main" id="{089CA853-ABF3-9E0B-BB51-DD3D6613D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3847" y="0"/>
            <a:ext cx="5299364" cy="6858000"/>
          </a:xfrm>
          <a:prstGeom prst="rect">
            <a:avLst/>
          </a:prstGeom>
          <a:ln>
            <a:solidFill>
              <a:schemeClr val="tx1"/>
            </a:solidFill>
          </a:ln>
        </p:spPr>
      </p:pic>
      <p:pic>
        <p:nvPicPr>
          <p:cNvPr id="12" name="Picture 11">
            <a:extLst>
              <a:ext uri="{FF2B5EF4-FFF2-40B4-BE49-F238E27FC236}">
                <a16:creationId xmlns:a16="http://schemas.microsoft.com/office/drawing/2014/main" id="{DBA22D06-0502-0704-52C3-152CF12D6C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3700" y="0"/>
            <a:ext cx="5299364" cy="6858000"/>
          </a:xfrm>
          <a:prstGeom prst="rect">
            <a:avLst/>
          </a:prstGeom>
          <a:ln>
            <a:solidFill>
              <a:schemeClr val="tx1"/>
            </a:solidFill>
          </a:ln>
        </p:spPr>
      </p:pic>
      <p:pic>
        <p:nvPicPr>
          <p:cNvPr id="9" name="Picture 8">
            <a:extLst>
              <a:ext uri="{FF2B5EF4-FFF2-40B4-BE49-F238E27FC236}">
                <a16:creationId xmlns:a16="http://schemas.microsoft.com/office/drawing/2014/main" id="{01C06568-9C0E-2B95-3B22-9F286977BE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7784" y="0"/>
            <a:ext cx="5316432" cy="6858000"/>
          </a:xfrm>
          <a:prstGeom prst="rect">
            <a:avLst/>
          </a:prstGeom>
        </p:spPr>
      </p:pic>
      <p:pic>
        <p:nvPicPr>
          <p:cNvPr id="4" name="Picture 3">
            <a:extLst>
              <a:ext uri="{FF2B5EF4-FFF2-40B4-BE49-F238E27FC236}">
                <a16:creationId xmlns:a16="http://schemas.microsoft.com/office/drawing/2014/main" id="{A75A7C0A-7EC8-CE4E-C94A-7FFEECE6F1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194" y="1328440"/>
            <a:ext cx="11499407" cy="4576413"/>
          </a:xfrm>
          <a:prstGeom prst="rect">
            <a:avLst/>
          </a:prstGeom>
        </p:spPr>
      </p:pic>
    </p:spTree>
    <p:extLst>
      <p:ext uri="{BB962C8B-B14F-4D97-AF65-F5344CB8AC3E}">
        <p14:creationId xmlns:p14="http://schemas.microsoft.com/office/powerpoint/2010/main" val="320043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xit" presetSubtype="0" accel="100000" fill="hold" nodeType="clickEffect">
                                  <p:stCondLst>
                                    <p:cond delay="0"/>
                                  </p:stCondLst>
                                  <p:childTnLst>
                                    <p:anim calcmode="lin" valueType="num">
                                      <p:cBhvr>
                                        <p:cTn id="20" dur="1000"/>
                                        <p:tgtEl>
                                          <p:spTgt spid="4"/>
                                        </p:tgtEl>
                                        <p:attrNameLst>
                                          <p:attrName>ppt_w</p:attrName>
                                        </p:attrNameLst>
                                      </p:cBhvr>
                                      <p:tavLst>
                                        <p:tav tm="0">
                                          <p:val>
                                            <p:strVal val="ppt_w"/>
                                          </p:val>
                                        </p:tav>
                                        <p:tav tm="100000">
                                          <p:val>
                                            <p:strVal val="ppt_w+.3"/>
                                          </p:val>
                                        </p:tav>
                                      </p:tavLst>
                                    </p:anim>
                                    <p:anim calcmode="lin" valueType="num">
                                      <p:cBhvr>
                                        <p:cTn id="21" dur="1000"/>
                                        <p:tgtEl>
                                          <p:spTgt spid="4"/>
                                        </p:tgtEl>
                                        <p:attrNameLst>
                                          <p:attrName>ppt_h</p:attrName>
                                        </p:attrNameLst>
                                      </p:cBhvr>
                                      <p:tavLst>
                                        <p:tav tm="0">
                                          <p:val>
                                            <p:strVal val="ppt_h"/>
                                          </p:val>
                                        </p:tav>
                                        <p:tav tm="100000">
                                          <p:val>
                                            <p:strVal val="ppt_h"/>
                                          </p:val>
                                        </p:tav>
                                      </p:tavLst>
                                    </p:anim>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TRAQ Methodology</a:t>
            </a:r>
          </a:p>
        </p:txBody>
      </p:sp>
      <p:sp>
        <p:nvSpPr>
          <p:cNvPr id="5" name="Content Placeholder 4"/>
          <p:cNvSpPr>
            <a:spLocks noGrp="1"/>
          </p:cNvSpPr>
          <p:nvPr>
            <p:ph sz="half" idx="1"/>
          </p:nvPr>
        </p:nvSpPr>
        <p:spPr>
          <a:xfrm>
            <a:off x="2000143" y="2086841"/>
            <a:ext cx="4588847" cy="3777622"/>
          </a:xfrm>
        </p:spPr>
        <p:txBody>
          <a:bodyPr>
            <a:normAutofit/>
          </a:bodyPr>
          <a:lstStyle/>
          <a:p>
            <a:r>
              <a:rPr lang="en-US" sz="2800" dirty="0"/>
              <a:t>Components</a:t>
            </a:r>
          </a:p>
          <a:p>
            <a:pPr lvl="1"/>
            <a:r>
              <a:rPr lang="en-US" sz="2400" dirty="0"/>
              <a:t>Likelihood of Failure</a:t>
            </a:r>
          </a:p>
          <a:p>
            <a:pPr lvl="1"/>
            <a:r>
              <a:rPr lang="en-US" sz="2400" dirty="0"/>
              <a:t>Likelihood of Impact</a:t>
            </a:r>
          </a:p>
          <a:p>
            <a:pPr lvl="1"/>
            <a:r>
              <a:rPr lang="en-US" sz="2400" dirty="0"/>
              <a:t>Consequences</a:t>
            </a:r>
          </a:p>
        </p:txBody>
      </p:sp>
      <p:pic>
        <p:nvPicPr>
          <p:cNvPr id="8" name="Content Placeholder 7"/>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103" t="28578" r="2412" b="13147"/>
          <a:stretch/>
        </p:blipFill>
        <p:spPr>
          <a:xfrm>
            <a:off x="6752907" y="1469036"/>
            <a:ext cx="5141626" cy="2353456"/>
          </a:xfrm>
        </p:spPr>
      </p:pic>
      <p:pic>
        <p:nvPicPr>
          <p:cNvPr id="3074" name="Picture 2" descr="C:\Users\James\Desktop\Work\Arboriculture\Research and Education\Teaching and courses\Speaking Engagements\ISA Conference Ohio 2018\graphics\matrix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896" y="4076835"/>
            <a:ext cx="5126637" cy="23542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626A6DE3-95C5-9B86-187C-07C2F13A91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AA40165-6148-6A26-BC1E-BB8033955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F8BBF5D-B603-E0CA-9E09-4F88D250A9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78098297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82628-2240-0E94-B195-1132ADA2E9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8F2F91-5C8B-4C48-5F54-2BF4381F924A}"/>
              </a:ext>
            </a:extLst>
          </p:cNvPr>
          <p:cNvSpPr>
            <a:spLocks noGrp="1"/>
          </p:cNvSpPr>
          <p:nvPr>
            <p:ph type="title"/>
          </p:nvPr>
        </p:nvSpPr>
        <p:spPr>
          <a:xfrm>
            <a:off x="2000922" y="624110"/>
            <a:ext cx="10004612" cy="1280890"/>
          </a:xfrm>
        </p:spPr>
        <p:txBody>
          <a:bodyPr>
            <a:normAutofit/>
          </a:bodyPr>
          <a:lstStyle/>
          <a:p>
            <a:r>
              <a:rPr lang="en-US" sz="4400" dirty="0"/>
              <a:t>A300 Standards – Risk Assessment</a:t>
            </a:r>
          </a:p>
        </p:txBody>
      </p:sp>
      <p:sp>
        <p:nvSpPr>
          <p:cNvPr id="3" name="Content Placeholder 2">
            <a:extLst>
              <a:ext uri="{FF2B5EF4-FFF2-40B4-BE49-F238E27FC236}">
                <a16:creationId xmlns:a16="http://schemas.microsoft.com/office/drawing/2014/main" id="{F90987BF-AD5C-A03C-312C-9F8C019DF1FC}"/>
              </a:ext>
            </a:extLst>
          </p:cNvPr>
          <p:cNvSpPr>
            <a:spLocks noGrp="1"/>
          </p:cNvSpPr>
          <p:nvPr>
            <p:ph idx="1"/>
          </p:nvPr>
        </p:nvSpPr>
        <p:spPr>
          <a:xfrm>
            <a:off x="1229626" y="1778598"/>
            <a:ext cx="10614543" cy="4455292"/>
          </a:xfrm>
        </p:spPr>
        <p:txBody>
          <a:bodyPr>
            <a:normAutofit/>
          </a:bodyPr>
          <a:lstStyle/>
          <a:p>
            <a:r>
              <a:rPr lang="en-US" sz="2800" dirty="0">
                <a:solidFill>
                  <a:schemeClr val="bg1">
                    <a:lumMod val="75000"/>
                  </a:schemeClr>
                </a:solidFill>
              </a:rPr>
              <a:t>13.6.3: “[Risk Assessment] reports </a:t>
            </a:r>
            <a:r>
              <a:rPr lang="en-US" sz="2800" b="1" i="1" u="sng" dirty="0">
                <a:solidFill>
                  <a:schemeClr val="bg1">
                    <a:lumMod val="75000"/>
                  </a:schemeClr>
                </a:solidFill>
              </a:rPr>
              <a:t>shall</a:t>
            </a:r>
            <a:r>
              <a:rPr lang="en-US" sz="2800" dirty="0">
                <a:solidFill>
                  <a:schemeClr val="bg1">
                    <a:lumMod val="75000"/>
                  </a:schemeClr>
                </a:solidFill>
              </a:rPr>
              <a:t> include:</a:t>
            </a:r>
          </a:p>
          <a:p>
            <a:endParaRPr lang="en-US" sz="2800" dirty="0"/>
          </a:p>
          <a:p>
            <a:endParaRPr lang="en-US" sz="2800" dirty="0"/>
          </a:p>
          <a:p>
            <a:endParaRPr lang="en-US" sz="2800" dirty="0"/>
          </a:p>
          <a:p>
            <a:r>
              <a:rPr lang="en-US" sz="2800" dirty="0">
                <a:solidFill>
                  <a:schemeClr val="bg1">
                    <a:lumMod val="75000"/>
                  </a:schemeClr>
                </a:solidFill>
              </a:rPr>
              <a:t>13.3.4: “The tree risk assessor </a:t>
            </a:r>
            <a:r>
              <a:rPr lang="en-US" sz="2800" b="1" i="1" u="sng" dirty="0">
                <a:solidFill>
                  <a:schemeClr val="bg1">
                    <a:lumMod val="75000"/>
                  </a:schemeClr>
                </a:solidFill>
              </a:rPr>
              <a:t>shall</a:t>
            </a:r>
            <a:r>
              <a:rPr lang="en-US" sz="2800" dirty="0">
                <a:solidFill>
                  <a:schemeClr val="bg1">
                    <a:lumMod val="75000"/>
                  </a:schemeClr>
                </a:solidFill>
              </a:rPr>
              <a:t> consider the likelihood of a tree </a:t>
            </a:r>
            <a:r>
              <a:rPr lang="en-US" sz="2800" b="1" dirty="0">
                <a:solidFill>
                  <a:srgbClr val="0070C0"/>
                </a:solidFill>
              </a:rPr>
              <a:t>failure impacting </a:t>
            </a:r>
            <a:r>
              <a:rPr lang="en-US" sz="2800" dirty="0">
                <a:solidFill>
                  <a:schemeClr val="bg1">
                    <a:lumMod val="75000"/>
                  </a:schemeClr>
                </a:solidFill>
              </a:rPr>
              <a:t>a target </a:t>
            </a:r>
            <a:r>
              <a:rPr lang="en-US" sz="2800" b="1" i="1" u="sng" dirty="0">
                <a:solidFill>
                  <a:schemeClr val="bg1">
                    <a:lumMod val="75000"/>
                  </a:schemeClr>
                </a:solidFill>
              </a:rPr>
              <a:t>and</a:t>
            </a:r>
            <a:r>
              <a:rPr lang="en-US" sz="2800" dirty="0">
                <a:solidFill>
                  <a:schemeClr val="bg1">
                    <a:lumMod val="75000"/>
                  </a:schemeClr>
                </a:solidFill>
              </a:rPr>
              <a:t> the likely severity of the </a:t>
            </a:r>
            <a:r>
              <a:rPr lang="en-US" sz="2800" b="1" dirty="0">
                <a:solidFill>
                  <a:srgbClr val="0070C0"/>
                </a:solidFill>
              </a:rPr>
              <a:t>consequence</a:t>
            </a:r>
            <a:r>
              <a:rPr lang="en-US" sz="2800" dirty="0">
                <a:solidFill>
                  <a:schemeClr val="bg1">
                    <a:lumMod val="85000"/>
                  </a:schemeClr>
                </a:solidFill>
              </a:rPr>
              <a:t>.”</a:t>
            </a:r>
          </a:p>
        </p:txBody>
      </p:sp>
      <p:sp>
        <p:nvSpPr>
          <p:cNvPr id="4" name="TextBox 3">
            <a:extLst>
              <a:ext uri="{FF2B5EF4-FFF2-40B4-BE49-F238E27FC236}">
                <a16:creationId xmlns:a16="http://schemas.microsoft.com/office/drawing/2014/main" id="{4CD6B42A-47B3-0168-636F-9CC1148BD624}"/>
              </a:ext>
            </a:extLst>
          </p:cNvPr>
          <p:cNvSpPr txBox="1"/>
          <p:nvPr/>
        </p:nvSpPr>
        <p:spPr>
          <a:xfrm>
            <a:off x="2592925" y="2274658"/>
            <a:ext cx="8369449" cy="1569660"/>
          </a:xfrm>
          <a:prstGeom prst="rect">
            <a:avLst/>
          </a:prstGeom>
          <a:noFill/>
        </p:spPr>
        <p:txBody>
          <a:bodyPr wrap="square" numCol="2" rtlCol="0">
            <a:spAutoFit/>
          </a:bodyPr>
          <a:lstStyle/>
          <a:p>
            <a:pPr lvl="1"/>
            <a:r>
              <a:rPr lang="en-US" sz="2400" b="1" dirty="0">
                <a:solidFill>
                  <a:srgbClr val="0070C0"/>
                </a:solidFill>
              </a:rPr>
              <a:t>Objective </a:t>
            </a:r>
          </a:p>
          <a:p>
            <a:pPr lvl="1"/>
            <a:r>
              <a:rPr lang="en-US" sz="2400" b="1" dirty="0">
                <a:solidFill>
                  <a:srgbClr val="0070C0"/>
                </a:solidFill>
              </a:rPr>
              <a:t>Location </a:t>
            </a:r>
          </a:p>
          <a:p>
            <a:pPr lvl="1"/>
            <a:r>
              <a:rPr lang="en-US" sz="2400" b="1" dirty="0">
                <a:solidFill>
                  <a:srgbClr val="0070C0"/>
                </a:solidFill>
              </a:rPr>
              <a:t>Targets</a:t>
            </a:r>
          </a:p>
          <a:p>
            <a:pPr lvl="1"/>
            <a:r>
              <a:rPr lang="en-US" sz="2400" b="1" dirty="0">
                <a:solidFill>
                  <a:srgbClr val="0070C0"/>
                </a:solidFill>
              </a:rPr>
              <a:t>Date of Inspection</a:t>
            </a:r>
          </a:p>
          <a:p>
            <a:pPr lvl="1"/>
            <a:r>
              <a:rPr lang="en-US" sz="2400" b="1" dirty="0">
                <a:solidFill>
                  <a:srgbClr val="0070C0"/>
                </a:solidFill>
              </a:rPr>
              <a:t>Time Frame</a:t>
            </a:r>
          </a:p>
          <a:p>
            <a:pPr lvl="1"/>
            <a:r>
              <a:rPr lang="en-US" sz="2400" b="1" dirty="0">
                <a:solidFill>
                  <a:srgbClr val="0070C0"/>
                </a:solidFill>
              </a:rPr>
              <a:t>Risk Rating</a:t>
            </a:r>
          </a:p>
          <a:p>
            <a:pPr lvl="1"/>
            <a:r>
              <a:rPr lang="en-US" sz="2400" b="1" dirty="0">
                <a:solidFill>
                  <a:srgbClr val="0070C0"/>
                </a:solidFill>
              </a:rPr>
              <a:t>Risk Mitigation Options</a:t>
            </a:r>
            <a:r>
              <a:rPr lang="en-US" sz="2400" dirty="0">
                <a:solidFill>
                  <a:schemeClr val="bg1">
                    <a:lumMod val="85000"/>
                  </a:schemeClr>
                </a:solidFill>
              </a:rPr>
              <a:t>.”</a:t>
            </a:r>
          </a:p>
          <a:p>
            <a:endParaRPr lang="en-US" dirty="0"/>
          </a:p>
        </p:txBody>
      </p:sp>
      <p:sp>
        <p:nvSpPr>
          <p:cNvPr id="5" name="TextBox 4">
            <a:extLst>
              <a:ext uri="{FF2B5EF4-FFF2-40B4-BE49-F238E27FC236}">
                <a16:creationId xmlns:a16="http://schemas.microsoft.com/office/drawing/2014/main" id="{AF7750BB-3DA1-FD06-F4F8-C14810CDFAD7}"/>
              </a:ext>
            </a:extLst>
          </p:cNvPr>
          <p:cNvSpPr txBox="1"/>
          <p:nvPr/>
        </p:nvSpPr>
        <p:spPr>
          <a:xfrm>
            <a:off x="4633993" y="2383146"/>
            <a:ext cx="650928" cy="369332"/>
          </a:xfrm>
          <a:prstGeom prst="rect">
            <a:avLst/>
          </a:prstGeom>
          <a:noFill/>
        </p:spPr>
        <p:txBody>
          <a:bodyPr wrap="square" rtlCol="0">
            <a:spAutoFit/>
          </a:bodyPr>
          <a:lstStyle/>
          <a:p>
            <a:r>
              <a:rPr lang="en-US" dirty="0"/>
              <a:t>✔️</a:t>
            </a:r>
          </a:p>
        </p:txBody>
      </p:sp>
      <p:sp>
        <p:nvSpPr>
          <p:cNvPr id="6" name="TextBox 5">
            <a:extLst>
              <a:ext uri="{FF2B5EF4-FFF2-40B4-BE49-F238E27FC236}">
                <a16:creationId xmlns:a16="http://schemas.microsoft.com/office/drawing/2014/main" id="{6A9297FD-7F7F-2FA4-03D6-306867C9A8E2}"/>
              </a:ext>
            </a:extLst>
          </p:cNvPr>
          <p:cNvSpPr txBox="1"/>
          <p:nvPr/>
        </p:nvSpPr>
        <p:spPr>
          <a:xfrm>
            <a:off x="4633993" y="2752478"/>
            <a:ext cx="650928" cy="369332"/>
          </a:xfrm>
          <a:prstGeom prst="rect">
            <a:avLst/>
          </a:prstGeom>
          <a:noFill/>
        </p:spPr>
        <p:txBody>
          <a:bodyPr wrap="square" rtlCol="0">
            <a:spAutoFit/>
          </a:bodyPr>
          <a:lstStyle/>
          <a:p>
            <a:r>
              <a:rPr lang="en-US" dirty="0"/>
              <a:t>✔️</a:t>
            </a:r>
          </a:p>
        </p:txBody>
      </p:sp>
      <p:sp>
        <p:nvSpPr>
          <p:cNvPr id="11" name="TextBox 10">
            <a:extLst>
              <a:ext uri="{FF2B5EF4-FFF2-40B4-BE49-F238E27FC236}">
                <a16:creationId xmlns:a16="http://schemas.microsoft.com/office/drawing/2014/main" id="{A2FB8BAC-D76A-26ED-F17C-261143098B45}"/>
              </a:ext>
            </a:extLst>
          </p:cNvPr>
          <p:cNvSpPr txBox="1"/>
          <p:nvPr/>
        </p:nvSpPr>
        <p:spPr>
          <a:xfrm>
            <a:off x="8948147" y="2720212"/>
            <a:ext cx="759417" cy="369332"/>
          </a:xfrm>
          <a:prstGeom prst="rect">
            <a:avLst/>
          </a:prstGeom>
          <a:noFill/>
        </p:spPr>
        <p:txBody>
          <a:bodyPr wrap="square" rtlCol="0">
            <a:spAutoFit/>
          </a:bodyPr>
          <a:lstStyle/>
          <a:p>
            <a:r>
              <a:rPr lang="en-US" dirty="0"/>
              <a:t>✔️</a:t>
            </a:r>
          </a:p>
        </p:txBody>
      </p:sp>
      <p:sp>
        <p:nvSpPr>
          <p:cNvPr id="7" name="TextBox 6">
            <a:extLst>
              <a:ext uri="{FF2B5EF4-FFF2-40B4-BE49-F238E27FC236}">
                <a16:creationId xmlns:a16="http://schemas.microsoft.com/office/drawing/2014/main" id="{C25E4E9E-1782-D947-497C-8FD2916B4226}"/>
              </a:ext>
            </a:extLst>
          </p:cNvPr>
          <p:cNvSpPr txBox="1"/>
          <p:nvPr/>
        </p:nvSpPr>
        <p:spPr>
          <a:xfrm>
            <a:off x="4633993" y="3112880"/>
            <a:ext cx="650928" cy="369332"/>
          </a:xfrm>
          <a:prstGeom prst="rect">
            <a:avLst/>
          </a:prstGeom>
          <a:noFill/>
        </p:spPr>
        <p:txBody>
          <a:bodyPr wrap="square" rtlCol="0">
            <a:spAutoFit/>
          </a:bodyPr>
          <a:lstStyle/>
          <a:p>
            <a:r>
              <a:rPr lang="en-US" dirty="0"/>
              <a:t>✔️</a:t>
            </a:r>
          </a:p>
        </p:txBody>
      </p:sp>
      <p:sp>
        <p:nvSpPr>
          <p:cNvPr id="8" name="TextBox 7">
            <a:extLst>
              <a:ext uri="{FF2B5EF4-FFF2-40B4-BE49-F238E27FC236}">
                <a16:creationId xmlns:a16="http://schemas.microsoft.com/office/drawing/2014/main" id="{333495A8-F163-6324-9F03-DA559CD0129F}"/>
              </a:ext>
            </a:extLst>
          </p:cNvPr>
          <p:cNvSpPr txBox="1"/>
          <p:nvPr/>
        </p:nvSpPr>
        <p:spPr>
          <a:xfrm>
            <a:off x="4633993" y="4854438"/>
            <a:ext cx="650928" cy="369332"/>
          </a:xfrm>
          <a:prstGeom prst="rect">
            <a:avLst/>
          </a:prstGeom>
          <a:noFill/>
        </p:spPr>
        <p:txBody>
          <a:bodyPr wrap="square" rtlCol="0">
            <a:spAutoFit/>
          </a:bodyPr>
          <a:lstStyle/>
          <a:p>
            <a:r>
              <a:rPr lang="en-US" dirty="0"/>
              <a:t>✔️</a:t>
            </a:r>
          </a:p>
        </p:txBody>
      </p:sp>
      <p:sp>
        <p:nvSpPr>
          <p:cNvPr id="9" name="TextBox 8">
            <a:extLst>
              <a:ext uri="{FF2B5EF4-FFF2-40B4-BE49-F238E27FC236}">
                <a16:creationId xmlns:a16="http://schemas.microsoft.com/office/drawing/2014/main" id="{D8AADFC0-F379-6B8E-02DB-798C0290B3AC}"/>
              </a:ext>
            </a:extLst>
          </p:cNvPr>
          <p:cNvSpPr txBox="1"/>
          <p:nvPr/>
        </p:nvSpPr>
        <p:spPr>
          <a:xfrm>
            <a:off x="5589721" y="4396432"/>
            <a:ext cx="650928" cy="369332"/>
          </a:xfrm>
          <a:prstGeom prst="rect">
            <a:avLst/>
          </a:prstGeom>
          <a:noFill/>
        </p:spPr>
        <p:txBody>
          <a:bodyPr wrap="square" rtlCol="0">
            <a:spAutoFit/>
          </a:bodyPr>
          <a:lstStyle/>
          <a:p>
            <a:r>
              <a:rPr lang="en-US" dirty="0"/>
              <a:t>✔️</a:t>
            </a:r>
          </a:p>
        </p:txBody>
      </p:sp>
      <p:sp>
        <p:nvSpPr>
          <p:cNvPr id="10" name="TextBox 9">
            <a:extLst>
              <a:ext uri="{FF2B5EF4-FFF2-40B4-BE49-F238E27FC236}">
                <a16:creationId xmlns:a16="http://schemas.microsoft.com/office/drawing/2014/main" id="{35F26743-7484-013B-C7C7-3CFF4440B5CD}"/>
              </a:ext>
            </a:extLst>
          </p:cNvPr>
          <p:cNvSpPr txBox="1"/>
          <p:nvPr/>
        </p:nvSpPr>
        <p:spPr>
          <a:xfrm>
            <a:off x="5742121" y="3482212"/>
            <a:ext cx="650928" cy="369332"/>
          </a:xfrm>
          <a:prstGeom prst="rect">
            <a:avLst/>
          </a:prstGeom>
          <a:noFill/>
        </p:spPr>
        <p:txBody>
          <a:bodyPr wrap="square" rtlCol="0">
            <a:spAutoFit/>
          </a:bodyPr>
          <a:lstStyle/>
          <a:p>
            <a:r>
              <a:rPr lang="en-US" dirty="0"/>
              <a:t>✔️</a:t>
            </a:r>
          </a:p>
        </p:txBody>
      </p:sp>
      <p:sp>
        <p:nvSpPr>
          <p:cNvPr id="12" name="TextBox 11">
            <a:extLst>
              <a:ext uri="{FF2B5EF4-FFF2-40B4-BE49-F238E27FC236}">
                <a16:creationId xmlns:a16="http://schemas.microsoft.com/office/drawing/2014/main" id="{5FEB5D9A-3C4E-FAA2-94EA-139607993C00}"/>
              </a:ext>
            </a:extLst>
          </p:cNvPr>
          <p:cNvSpPr txBox="1"/>
          <p:nvPr/>
        </p:nvSpPr>
        <p:spPr>
          <a:xfrm>
            <a:off x="10636910" y="3142749"/>
            <a:ext cx="650928" cy="369332"/>
          </a:xfrm>
          <a:prstGeom prst="rect">
            <a:avLst/>
          </a:prstGeom>
          <a:noFill/>
        </p:spPr>
        <p:txBody>
          <a:bodyPr wrap="square" rtlCol="0">
            <a:spAutoFit/>
          </a:bodyPr>
          <a:lstStyle/>
          <a:p>
            <a:r>
              <a:rPr lang="en-US" dirty="0"/>
              <a:t>✔️</a:t>
            </a:r>
          </a:p>
        </p:txBody>
      </p:sp>
      <p:sp>
        <p:nvSpPr>
          <p:cNvPr id="13" name="TextBox 12">
            <a:extLst>
              <a:ext uri="{FF2B5EF4-FFF2-40B4-BE49-F238E27FC236}">
                <a16:creationId xmlns:a16="http://schemas.microsoft.com/office/drawing/2014/main" id="{1AF0F66D-644D-38DC-18D1-400EFBE470CC}"/>
              </a:ext>
            </a:extLst>
          </p:cNvPr>
          <p:cNvSpPr txBox="1"/>
          <p:nvPr/>
        </p:nvSpPr>
        <p:spPr>
          <a:xfrm>
            <a:off x="8948147" y="2383146"/>
            <a:ext cx="650928"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378689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8" grpId="0"/>
      <p:bldP spid="9" grpId="0"/>
      <p:bldP spid="12"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77BEF-0DC2-26D1-394D-F333B7D7161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2FA516C-A926-41DE-6F97-FAD6A44EB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753" y="0"/>
            <a:ext cx="5299364" cy="6858000"/>
          </a:xfrm>
          <a:prstGeom prst="rect">
            <a:avLst/>
          </a:prstGeom>
          <a:ln>
            <a:solidFill>
              <a:schemeClr val="tx1"/>
            </a:solidFill>
          </a:ln>
        </p:spPr>
      </p:pic>
      <p:pic>
        <p:nvPicPr>
          <p:cNvPr id="8" name="Picture 7">
            <a:extLst>
              <a:ext uri="{FF2B5EF4-FFF2-40B4-BE49-F238E27FC236}">
                <a16:creationId xmlns:a16="http://schemas.microsoft.com/office/drawing/2014/main" id="{DFB8FB4B-3B9E-81E2-3A5E-164836C34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455" y="0"/>
            <a:ext cx="5299364" cy="6858000"/>
          </a:xfrm>
          <a:prstGeom prst="rect">
            <a:avLst/>
          </a:prstGeom>
          <a:ln>
            <a:solidFill>
              <a:schemeClr val="tx1"/>
            </a:solidFill>
          </a:ln>
        </p:spPr>
      </p:pic>
      <p:pic>
        <p:nvPicPr>
          <p:cNvPr id="10" name="Picture 9">
            <a:extLst>
              <a:ext uri="{FF2B5EF4-FFF2-40B4-BE49-F238E27FC236}">
                <a16:creationId xmlns:a16="http://schemas.microsoft.com/office/drawing/2014/main" id="{DDF6DD65-0927-8511-4F66-153A549DD9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375" y="0"/>
            <a:ext cx="5299364" cy="6858000"/>
          </a:xfrm>
          <a:prstGeom prst="rect">
            <a:avLst/>
          </a:prstGeom>
          <a:ln>
            <a:solidFill>
              <a:schemeClr val="tx1"/>
            </a:solidFill>
          </a:ln>
        </p:spPr>
      </p:pic>
      <p:pic>
        <p:nvPicPr>
          <p:cNvPr id="12" name="Picture 11">
            <a:extLst>
              <a:ext uri="{FF2B5EF4-FFF2-40B4-BE49-F238E27FC236}">
                <a16:creationId xmlns:a16="http://schemas.microsoft.com/office/drawing/2014/main" id="{E572FEAF-6B2C-F238-5065-9A54F275A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1790" y="0"/>
            <a:ext cx="5299364" cy="6858000"/>
          </a:xfrm>
          <a:prstGeom prst="rect">
            <a:avLst/>
          </a:prstGeom>
          <a:ln>
            <a:solidFill>
              <a:schemeClr val="tx1"/>
            </a:solidFill>
          </a:ln>
        </p:spPr>
      </p:pic>
      <p:pic>
        <p:nvPicPr>
          <p:cNvPr id="4" name="Picture 3">
            <a:extLst>
              <a:ext uri="{FF2B5EF4-FFF2-40B4-BE49-F238E27FC236}">
                <a16:creationId xmlns:a16="http://schemas.microsoft.com/office/drawing/2014/main" id="{F96BF87D-0972-6730-67DA-16758D75E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7634" y="0"/>
            <a:ext cx="5316432" cy="6858000"/>
          </a:xfrm>
          <a:prstGeom prst="rect">
            <a:avLst/>
          </a:prstGeom>
        </p:spPr>
      </p:pic>
      <p:pic>
        <p:nvPicPr>
          <p:cNvPr id="16" name="Picture 15">
            <a:extLst>
              <a:ext uri="{FF2B5EF4-FFF2-40B4-BE49-F238E27FC236}">
                <a16:creationId xmlns:a16="http://schemas.microsoft.com/office/drawing/2014/main" id="{99C9E152-50A1-8409-1C29-6289CB6A4A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2720" y="0"/>
            <a:ext cx="5299364" cy="6858000"/>
          </a:xfrm>
          <a:prstGeom prst="rect">
            <a:avLst/>
          </a:prstGeom>
          <a:ln>
            <a:solidFill>
              <a:schemeClr val="tx1"/>
            </a:solidFill>
          </a:ln>
        </p:spPr>
      </p:pic>
      <p:pic>
        <p:nvPicPr>
          <p:cNvPr id="18" name="Picture 17">
            <a:extLst>
              <a:ext uri="{FF2B5EF4-FFF2-40B4-BE49-F238E27FC236}">
                <a16:creationId xmlns:a16="http://schemas.microsoft.com/office/drawing/2014/main" id="{54FCBB74-991C-CCE2-E0E2-10F8B660A1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6040" y="0"/>
            <a:ext cx="5299364" cy="6858000"/>
          </a:xfrm>
          <a:prstGeom prst="rect">
            <a:avLst/>
          </a:prstGeom>
          <a:ln>
            <a:solidFill>
              <a:schemeClr val="tx1"/>
            </a:solidFill>
          </a:ln>
        </p:spPr>
      </p:pic>
      <p:pic>
        <p:nvPicPr>
          <p:cNvPr id="20" name="Picture 19">
            <a:extLst>
              <a:ext uri="{FF2B5EF4-FFF2-40B4-BE49-F238E27FC236}">
                <a16:creationId xmlns:a16="http://schemas.microsoft.com/office/drawing/2014/main" id="{342082E5-A58C-0CB6-C53B-748919F381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9940" y="0"/>
            <a:ext cx="5299364" cy="6858000"/>
          </a:xfrm>
          <a:prstGeom prst="rect">
            <a:avLst/>
          </a:prstGeom>
          <a:ln>
            <a:solidFill>
              <a:schemeClr val="tx1"/>
            </a:solidFill>
          </a:ln>
        </p:spPr>
      </p:pic>
      <p:pic>
        <p:nvPicPr>
          <p:cNvPr id="22" name="Picture 21">
            <a:extLst>
              <a:ext uri="{FF2B5EF4-FFF2-40B4-BE49-F238E27FC236}">
                <a16:creationId xmlns:a16="http://schemas.microsoft.com/office/drawing/2014/main" id="{A0DDE72C-EFD5-3715-BA70-14C0763ED3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58" y="0"/>
            <a:ext cx="5299364" cy="6858000"/>
          </a:xfrm>
          <a:prstGeom prst="rect">
            <a:avLst/>
          </a:prstGeom>
          <a:ln>
            <a:solidFill>
              <a:schemeClr val="tx1"/>
            </a:solidFill>
          </a:ln>
        </p:spPr>
      </p:pic>
      <p:pic>
        <p:nvPicPr>
          <p:cNvPr id="24" name="Picture 23">
            <a:extLst>
              <a:ext uri="{FF2B5EF4-FFF2-40B4-BE49-F238E27FC236}">
                <a16:creationId xmlns:a16="http://schemas.microsoft.com/office/drawing/2014/main" id="{E14BCAAD-3B1F-2C53-4DF9-D4A3B3F766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4578" y="0"/>
            <a:ext cx="5299364" cy="6858000"/>
          </a:xfrm>
          <a:prstGeom prst="rect">
            <a:avLst/>
          </a:prstGeom>
          <a:ln>
            <a:solidFill>
              <a:schemeClr val="tx1"/>
            </a:solidFill>
          </a:ln>
        </p:spPr>
      </p:pic>
      <p:pic>
        <p:nvPicPr>
          <p:cNvPr id="26" name="Picture 25">
            <a:extLst>
              <a:ext uri="{FF2B5EF4-FFF2-40B4-BE49-F238E27FC236}">
                <a16:creationId xmlns:a16="http://schemas.microsoft.com/office/drawing/2014/main" id="{F122AAE8-4662-0174-7365-71AD25B981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97898" y="0"/>
            <a:ext cx="5299364" cy="6858000"/>
          </a:xfrm>
          <a:prstGeom prst="rect">
            <a:avLst/>
          </a:prstGeom>
          <a:ln>
            <a:solidFill>
              <a:schemeClr val="tx1"/>
            </a:solidFill>
          </a:ln>
        </p:spPr>
      </p:pic>
    </p:spTree>
    <p:extLst>
      <p:ext uri="{BB962C8B-B14F-4D97-AF65-F5344CB8AC3E}">
        <p14:creationId xmlns:p14="http://schemas.microsoft.com/office/powerpoint/2010/main" val="26441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02E14-9A3E-69ED-BE5D-F1CD66411E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AFB97-EE2A-A22C-819F-EF8EABF94929}"/>
              </a:ext>
            </a:extLst>
          </p:cNvPr>
          <p:cNvSpPr>
            <a:spLocks noGrp="1"/>
          </p:cNvSpPr>
          <p:nvPr>
            <p:ph type="title"/>
          </p:nvPr>
        </p:nvSpPr>
        <p:spPr>
          <a:xfrm>
            <a:off x="2969110" y="2639657"/>
            <a:ext cx="6906410" cy="1578685"/>
          </a:xfrm>
        </p:spPr>
        <p:txBody>
          <a:bodyPr>
            <a:normAutofit/>
          </a:bodyPr>
          <a:lstStyle/>
          <a:p>
            <a:pPr algn="ctr"/>
            <a:r>
              <a:rPr lang="en-US" sz="4400" dirty="0">
                <a:solidFill>
                  <a:schemeClr val="accent1">
                    <a:lumMod val="75000"/>
                  </a:schemeClr>
                </a:solidFill>
                <a:effectLst/>
                <a:latin typeface="Franklin Gothic Heavy" pitchFamily="34" charset="0"/>
              </a:rPr>
              <a:t>Case Illustrations in Washington Tree Law</a:t>
            </a:r>
          </a:p>
        </p:txBody>
      </p:sp>
    </p:spTree>
    <p:extLst>
      <p:ext uri="{BB962C8B-B14F-4D97-AF65-F5344CB8AC3E}">
        <p14:creationId xmlns:p14="http://schemas.microsoft.com/office/powerpoint/2010/main" val="339131117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22FC4-C864-620E-7E46-677E3885F8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651F64-7BBE-D8AB-5952-47BD87BC048B}"/>
              </a:ext>
            </a:extLst>
          </p:cNvPr>
          <p:cNvSpPr>
            <a:spLocks noGrp="1"/>
          </p:cNvSpPr>
          <p:nvPr>
            <p:ph type="title"/>
          </p:nvPr>
        </p:nvSpPr>
        <p:spPr>
          <a:xfrm>
            <a:off x="2115879" y="624110"/>
            <a:ext cx="10430540" cy="1280890"/>
          </a:xfrm>
        </p:spPr>
        <p:txBody>
          <a:bodyPr>
            <a:normAutofit/>
          </a:bodyPr>
          <a:lstStyle/>
          <a:p>
            <a:r>
              <a:rPr lang="de-DE" i="1" dirty="0"/>
              <a:t>Lewis v. Krussel</a:t>
            </a:r>
            <a:br>
              <a:rPr lang="de-DE" i="1" dirty="0"/>
            </a:br>
            <a:r>
              <a:rPr lang="de-DE" dirty="0"/>
              <a:t>101 Wn. App. 178 (2000 Ct. App.)</a:t>
            </a:r>
            <a:endParaRPr lang="it-IT" dirty="0"/>
          </a:p>
        </p:txBody>
      </p:sp>
      <p:pic>
        <p:nvPicPr>
          <p:cNvPr id="3" name="Picture 2">
            <a:extLst>
              <a:ext uri="{FF2B5EF4-FFF2-40B4-BE49-F238E27FC236}">
                <a16:creationId xmlns:a16="http://schemas.microsoft.com/office/drawing/2014/main" id="{A62E23A5-908B-48CA-0753-DB32A42574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4368" y="2118438"/>
            <a:ext cx="10595334" cy="4768951"/>
          </a:xfrm>
          <a:prstGeom prst="rect">
            <a:avLst/>
          </a:prstGeom>
        </p:spPr>
      </p:pic>
    </p:spTree>
    <p:extLst>
      <p:ext uri="{BB962C8B-B14F-4D97-AF65-F5344CB8AC3E}">
        <p14:creationId xmlns:p14="http://schemas.microsoft.com/office/powerpoint/2010/main" val="5816495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8B408-DA9F-D12A-FE96-A0D0C53179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6DDEA8-26DB-605B-A4C6-2783C7168722}"/>
              </a:ext>
            </a:extLst>
          </p:cNvPr>
          <p:cNvSpPr>
            <a:spLocks noGrp="1"/>
          </p:cNvSpPr>
          <p:nvPr>
            <p:ph type="title"/>
          </p:nvPr>
        </p:nvSpPr>
        <p:spPr>
          <a:xfrm>
            <a:off x="2115879" y="624110"/>
            <a:ext cx="10430540" cy="1280890"/>
          </a:xfrm>
        </p:spPr>
        <p:txBody>
          <a:bodyPr>
            <a:normAutofit/>
          </a:bodyPr>
          <a:lstStyle/>
          <a:p>
            <a:r>
              <a:rPr lang="de-DE" i="1" dirty="0"/>
              <a:t>Lewis v. Krussel</a:t>
            </a:r>
            <a:br>
              <a:rPr lang="de-DE" i="1" dirty="0"/>
            </a:br>
            <a:r>
              <a:rPr lang="de-DE" dirty="0"/>
              <a:t>101 Wn. App. 178 (2000 Ct. App.)</a:t>
            </a:r>
            <a:endParaRPr lang="it-IT" dirty="0"/>
          </a:p>
        </p:txBody>
      </p:sp>
      <p:pic>
        <p:nvPicPr>
          <p:cNvPr id="3" name="Picture 2">
            <a:extLst>
              <a:ext uri="{FF2B5EF4-FFF2-40B4-BE49-F238E27FC236}">
                <a16:creationId xmlns:a16="http://schemas.microsoft.com/office/drawing/2014/main" id="{6EFCE66C-0C04-91FF-2C8D-FA9A6BD22C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4368" y="2118438"/>
            <a:ext cx="10595334" cy="4768950"/>
          </a:xfrm>
          <a:prstGeom prst="rect">
            <a:avLst/>
          </a:prstGeom>
        </p:spPr>
      </p:pic>
    </p:spTree>
    <p:extLst>
      <p:ext uri="{BB962C8B-B14F-4D97-AF65-F5344CB8AC3E}">
        <p14:creationId xmlns:p14="http://schemas.microsoft.com/office/powerpoint/2010/main" val="377477170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71797-9BEB-A5EB-6379-8138A8BB48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C9B016-326B-FFE6-D46D-C9017A7313AE}"/>
              </a:ext>
            </a:extLst>
          </p:cNvPr>
          <p:cNvSpPr>
            <a:spLocks noGrp="1"/>
          </p:cNvSpPr>
          <p:nvPr>
            <p:ph type="title"/>
          </p:nvPr>
        </p:nvSpPr>
        <p:spPr>
          <a:xfrm>
            <a:off x="2115879" y="624110"/>
            <a:ext cx="10430540" cy="1280890"/>
          </a:xfrm>
        </p:spPr>
        <p:txBody>
          <a:bodyPr>
            <a:normAutofit/>
          </a:bodyPr>
          <a:lstStyle/>
          <a:p>
            <a:r>
              <a:rPr lang="de-DE" i="1" dirty="0"/>
              <a:t>Lewis v. Krussel</a:t>
            </a:r>
            <a:br>
              <a:rPr lang="de-DE" i="1" dirty="0"/>
            </a:br>
            <a:r>
              <a:rPr lang="de-DE" dirty="0"/>
              <a:t>101 Wn. App. 178 (2000 Ct. App.)</a:t>
            </a:r>
            <a:endParaRPr lang="it-IT" dirty="0"/>
          </a:p>
        </p:txBody>
      </p:sp>
      <p:pic>
        <p:nvPicPr>
          <p:cNvPr id="3" name="Picture 2">
            <a:extLst>
              <a:ext uri="{FF2B5EF4-FFF2-40B4-BE49-F238E27FC236}">
                <a16:creationId xmlns:a16="http://schemas.microsoft.com/office/drawing/2014/main" id="{E3F7494E-1580-0F47-4483-28B25C115A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4369" y="2118438"/>
            <a:ext cx="10595332" cy="4768950"/>
          </a:xfrm>
          <a:prstGeom prst="rect">
            <a:avLst/>
          </a:prstGeom>
        </p:spPr>
      </p:pic>
    </p:spTree>
    <p:extLst>
      <p:ext uri="{BB962C8B-B14F-4D97-AF65-F5344CB8AC3E}">
        <p14:creationId xmlns:p14="http://schemas.microsoft.com/office/powerpoint/2010/main" val="41765083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F3381-3ABB-212D-0201-D62434011E8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0B4091D-8DA2-E4B2-18E0-E92C8A0CF149}"/>
              </a:ext>
            </a:extLst>
          </p:cNvPr>
          <p:cNvSpPr>
            <a:spLocks noGrp="1"/>
          </p:cNvSpPr>
          <p:nvPr>
            <p:ph type="body" idx="1"/>
          </p:nvPr>
        </p:nvSpPr>
        <p:spPr/>
        <p:txBody>
          <a:bodyPr/>
          <a:lstStyle/>
          <a:p>
            <a:r>
              <a:rPr lang="el-GR" sz="2800" dirty="0"/>
              <a:t>π</a:t>
            </a:r>
            <a:r>
              <a:rPr lang="en-US" sz="2800" dirty="0"/>
              <a:t> Evidence</a:t>
            </a:r>
          </a:p>
        </p:txBody>
      </p:sp>
      <p:sp>
        <p:nvSpPr>
          <p:cNvPr id="4" name="Content Placeholder 3">
            <a:extLst>
              <a:ext uri="{FF2B5EF4-FFF2-40B4-BE49-F238E27FC236}">
                <a16:creationId xmlns:a16="http://schemas.microsoft.com/office/drawing/2014/main" id="{2BD134B7-FAFE-CEC3-E2F3-94F06D0425E8}"/>
              </a:ext>
            </a:extLst>
          </p:cNvPr>
          <p:cNvSpPr>
            <a:spLocks noGrp="1"/>
          </p:cNvSpPr>
          <p:nvPr>
            <p:ph sz="half" idx="2"/>
          </p:nvPr>
        </p:nvSpPr>
        <p:spPr/>
        <p:txBody>
          <a:bodyPr>
            <a:normAutofit/>
          </a:bodyPr>
          <a:lstStyle/>
          <a:p>
            <a:r>
              <a:rPr lang="en-US" sz="2400" dirty="0"/>
              <a:t>Hemlock trees are inherently prone to toppling over</a:t>
            </a:r>
          </a:p>
          <a:p>
            <a:r>
              <a:rPr lang="el-GR" sz="2400" dirty="0"/>
              <a:t>π</a:t>
            </a:r>
            <a:r>
              <a:rPr lang="en-US" sz="2400" dirty="0"/>
              <a:t> complained to </a:t>
            </a:r>
            <a:r>
              <a:rPr lang="el-GR" sz="2400" dirty="0"/>
              <a:t>Δ</a:t>
            </a:r>
            <a:r>
              <a:rPr lang="en-US" sz="2400" dirty="0"/>
              <a:t> about tree risk</a:t>
            </a:r>
          </a:p>
        </p:txBody>
      </p:sp>
      <p:sp>
        <p:nvSpPr>
          <p:cNvPr id="7" name="Title 1">
            <a:extLst>
              <a:ext uri="{FF2B5EF4-FFF2-40B4-BE49-F238E27FC236}">
                <a16:creationId xmlns:a16="http://schemas.microsoft.com/office/drawing/2014/main" id="{E329E8EB-C60B-3E87-37BC-20A4B4FA3A00}"/>
              </a:ext>
            </a:extLst>
          </p:cNvPr>
          <p:cNvSpPr>
            <a:spLocks noGrp="1"/>
          </p:cNvSpPr>
          <p:nvPr>
            <p:ph type="title"/>
          </p:nvPr>
        </p:nvSpPr>
        <p:spPr>
          <a:xfrm>
            <a:off x="2115879" y="624110"/>
            <a:ext cx="10430540" cy="1280890"/>
          </a:xfrm>
        </p:spPr>
        <p:txBody>
          <a:bodyPr>
            <a:normAutofit/>
          </a:bodyPr>
          <a:lstStyle/>
          <a:p>
            <a:r>
              <a:rPr lang="de-DE" i="1" dirty="0"/>
              <a:t>Lewis v. Krussel</a:t>
            </a:r>
            <a:br>
              <a:rPr lang="de-DE" i="1" dirty="0"/>
            </a:br>
            <a:r>
              <a:rPr lang="de-DE" dirty="0"/>
              <a:t>101 Wn. App. 178 (2000 Ct. App.)</a:t>
            </a:r>
            <a:endParaRPr lang="it-IT" dirty="0"/>
          </a:p>
        </p:txBody>
      </p:sp>
    </p:spTree>
    <p:extLst>
      <p:ext uri="{BB962C8B-B14F-4D97-AF65-F5344CB8AC3E}">
        <p14:creationId xmlns:p14="http://schemas.microsoft.com/office/powerpoint/2010/main" val="364442354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8DE6D-0BB5-8884-BB52-26423C1E9A1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00BFD2C-C898-0AA4-71A4-D799783F673E}"/>
              </a:ext>
            </a:extLst>
          </p:cNvPr>
          <p:cNvSpPr>
            <a:spLocks noGrp="1"/>
          </p:cNvSpPr>
          <p:nvPr>
            <p:ph type="body" idx="1"/>
          </p:nvPr>
        </p:nvSpPr>
        <p:spPr/>
        <p:txBody>
          <a:bodyPr/>
          <a:lstStyle/>
          <a:p>
            <a:r>
              <a:rPr lang="el-GR" sz="2800" dirty="0"/>
              <a:t>π</a:t>
            </a:r>
            <a:r>
              <a:rPr lang="en-US" sz="2800" dirty="0"/>
              <a:t> Evidence</a:t>
            </a:r>
          </a:p>
        </p:txBody>
      </p:sp>
      <p:sp>
        <p:nvSpPr>
          <p:cNvPr id="4" name="Content Placeholder 3">
            <a:extLst>
              <a:ext uri="{FF2B5EF4-FFF2-40B4-BE49-F238E27FC236}">
                <a16:creationId xmlns:a16="http://schemas.microsoft.com/office/drawing/2014/main" id="{B23FF2BE-59FA-68F5-8124-DFF482B791A8}"/>
              </a:ext>
            </a:extLst>
          </p:cNvPr>
          <p:cNvSpPr>
            <a:spLocks noGrp="1"/>
          </p:cNvSpPr>
          <p:nvPr>
            <p:ph sz="half" idx="2"/>
          </p:nvPr>
        </p:nvSpPr>
        <p:spPr/>
        <p:txBody>
          <a:bodyPr>
            <a:normAutofit/>
          </a:bodyPr>
          <a:lstStyle/>
          <a:p>
            <a:r>
              <a:rPr lang="en-US" sz="2400" dirty="0"/>
              <a:t>Hemlock trees are inherently prone to toppling over</a:t>
            </a:r>
          </a:p>
          <a:p>
            <a:r>
              <a:rPr lang="el-GR" sz="2400" dirty="0"/>
              <a:t>π</a:t>
            </a:r>
            <a:r>
              <a:rPr lang="en-US" sz="2400" dirty="0"/>
              <a:t> complained to </a:t>
            </a:r>
            <a:r>
              <a:rPr lang="el-GR" sz="2400" dirty="0"/>
              <a:t>Δ</a:t>
            </a:r>
            <a:r>
              <a:rPr lang="en-US" sz="2400" dirty="0"/>
              <a:t> about tree risk</a:t>
            </a:r>
          </a:p>
        </p:txBody>
      </p:sp>
      <p:sp>
        <p:nvSpPr>
          <p:cNvPr id="5" name="Text Placeholder 4">
            <a:extLst>
              <a:ext uri="{FF2B5EF4-FFF2-40B4-BE49-F238E27FC236}">
                <a16:creationId xmlns:a16="http://schemas.microsoft.com/office/drawing/2014/main" id="{DEB06D58-BB3E-2D94-46E8-0D186D05C4E5}"/>
              </a:ext>
            </a:extLst>
          </p:cNvPr>
          <p:cNvSpPr>
            <a:spLocks noGrp="1"/>
          </p:cNvSpPr>
          <p:nvPr>
            <p:ph type="body" sz="quarter" idx="3"/>
          </p:nvPr>
        </p:nvSpPr>
        <p:spPr/>
        <p:txBody>
          <a:bodyPr/>
          <a:lstStyle/>
          <a:p>
            <a:r>
              <a:rPr lang="el-GR" sz="2800" dirty="0"/>
              <a:t>Δ</a:t>
            </a:r>
            <a:r>
              <a:rPr lang="en-US" sz="2800" dirty="0"/>
              <a:t> Evidence</a:t>
            </a:r>
          </a:p>
        </p:txBody>
      </p:sp>
      <p:sp>
        <p:nvSpPr>
          <p:cNvPr id="6" name="Content Placeholder 5">
            <a:extLst>
              <a:ext uri="{FF2B5EF4-FFF2-40B4-BE49-F238E27FC236}">
                <a16:creationId xmlns:a16="http://schemas.microsoft.com/office/drawing/2014/main" id="{B760C1A6-BF8C-EE44-D47E-F34B04E7FE00}"/>
              </a:ext>
            </a:extLst>
          </p:cNvPr>
          <p:cNvSpPr>
            <a:spLocks noGrp="1"/>
          </p:cNvSpPr>
          <p:nvPr>
            <p:ph sz="quarter" idx="4"/>
          </p:nvPr>
        </p:nvSpPr>
        <p:spPr/>
        <p:txBody>
          <a:bodyPr>
            <a:normAutofit/>
          </a:bodyPr>
          <a:lstStyle/>
          <a:p>
            <a:r>
              <a:rPr lang="en-US" sz="2400" dirty="0"/>
              <a:t>No evidence of rot or disease in the stump</a:t>
            </a:r>
          </a:p>
          <a:p>
            <a:r>
              <a:rPr lang="en-US" sz="2400" dirty="0"/>
              <a:t>Trees that fell appeared no more dangerous than any other standing tree</a:t>
            </a:r>
          </a:p>
        </p:txBody>
      </p:sp>
      <p:sp>
        <p:nvSpPr>
          <p:cNvPr id="7" name="Title 1">
            <a:extLst>
              <a:ext uri="{FF2B5EF4-FFF2-40B4-BE49-F238E27FC236}">
                <a16:creationId xmlns:a16="http://schemas.microsoft.com/office/drawing/2014/main" id="{FBD5E7A6-805A-CA61-860C-0B7B0B2F924C}"/>
              </a:ext>
            </a:extLst>
          </p:cNvPr>
          <p:cNvSpPr>
            <a:spLocks noGrp="1"/>
          </p:cNvSpPr>
          <p:nvPr>
            <p:ph type="title"/>
          </p:nvPr>
        </p:nvSpPr>
        <p:spPr>
          <a:xfrm>
            <a:off x="2115879" y="624110"/>
            <a:ext cx="10430540" cy="1280890"/>
          </a:xfrm>
        </p:spPr>
        <p:txBody>
          <a:bodyPr>
            <a:normAutofit/>
          </a:bodyPr>
          <a:lstStyle/>
          <a:p>
            <a:r>
              <a:rPr lang="de-DE" i="1" dirty="0"/>
              <a:t>Lewis v. Krussel</a:t>
            </a:r>
            <a:br>
              <a:rPr lang="de-DE" i="1" dirty="0"/>
            </a:br>
            <a:r>
              <a:rPr lang="de-DE" dirty="0"/>
              <a:t>101 Wn. App. 178 (2000 Ct. App.)</a:t>
            </a:r>
            <a:endParaRPr lang="it-IT" dirty="0"/>
          </a:p>
        </p:txBody>
      </p:sp>
    </p:spTree>
    <p:extLst>
      <p:ext uri="{BB962C8B-B14F-4D97-AF65-F5344CB8AC3E}">
        <p14:creationId xmlns:p14="http://schemas.microsoft.com/office/powerpoint/2010/main" val="256976445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5D4F4-3228-E320-3FE6-8762CF57B7DE}"/>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1C32E9B-185C-1A02-D7F9-69AD2BC45739}"/>
              </a:ext>
            </a:extLst>
          </p:cNvPr>
          <p:cNvSpPr>
            <a:spLocks noGrp="1"/>
          </p:cNvSpPr>
          <p:nvPr>
            <p:ph idx="1"/>
          </p:nvPr>
        </p:nvSpPr>
        <p:spPr>
          <a:xfrm>
            <a:off x="1739745" y="2029342"/>
            <a:ext cx="9939766" cy="4102100"/>
          </a:xfrm>
        </p:spPr>
        <p:txBody>
          <a:bodyPr>
            <a:normAutofit/>
          </a:bodyPr>
          <a:lstStyle/>
          <a:p>
            <a:r>
              <a:rPr lang="en-US" sz="2800" dirty="0"/>
              <a:t>“the landowner is under no duty to consistently and constantly check for defects.”</a:t>
            </a:r>
          </a:p>
          <a:p>
            <a:r>
              <a:rPr lang="en-US" sz="2800" dirty="0"/>
              <a:t>“The alleged defect must be readily observable…”</a:t>
            </a:r>
          </a:p>
        </p:txBody>
      </p:sp>
      <p:sp>
        <p:nvSpPr>
          <p:cNvPr id="7" name="Title 1">
            <a:extLst>
              <a:ext uri="{FF2B5EF4-FFF2-40B4-BE49-F238E27FC236}">
                <a16:creationId xmlns:a16="http://schemas.microsoft.com/office/drawing/2014/main" id="{1510E3C8-45E0-585C-7498-5D89681D7DF3}"/>
              </a:ext>
            </a:extLst>
          </p:cNvPr>
          <p:cNvSpPr>
            <a:spLocks noGrp="1"/>
          </p:cNvSpPr>
          <p:nvPr>
            <p:ph type="title"/>
          </p:nvPr>
        </p:nvSpPr>
        <p:spPr>
          <a:xfrm>
            <a:off x="2115879" y="624110"/>
            <a:ext cx="10430540" cy="1280890"/>
          </a:xfrm>
        </p:spPr>
        <p:txBody>
          <a:bodyPr>
            <a:normAutofit/>
          </a:bodyPr>
          <a:lstStyle/>
          <a:p>
            <a:r>
              <a:rPr lang="de-DE" i="1" dirty="0"/>
              <a:t>Lewis v. Krussel</a:t>
            </a:r>
            <a:br>
              <a:rPr lang="de-DE" i="1" dirty="0"/>
            </a:br>
            <a:r>
              <a:rPr lang="de-DE" dirty="0"/>
              <a:t>101 Wn. App. 178 (2000 Ct. App.)</a:t>
            </a:r>
            <a:endParaRPr lang="it-IT" dirty="0"/>
          </a:p>
        </p:txBody>
      </p:sp>
    </p:spTree>
    <p:extLst>
      <p:ext uri="{BB962C8B-B14F-4D97-AF65-F5344CB8AC3E}">
        <p14:creationId xmlns:p14="http://schemas.microsoft.com/office/powerpoint/2010/main" val="395225433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EC314-5D8E-EAB4-13C1-409500D19A00}"/>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BA85BB8-76D7-CEC4-DDED-3E19E3461CF3}"/>
              </a:ext>
            </a:extLst>
          </p:cNvPr>
          <p:cNvSpPr>
            <a:spLocks noGrp="1"/>
          </p:cNvSpPr>
          <p:nvPr>
            <p:ph idx="1"/>
          </p:nvPr>
        </p:nvSpPr>
        <p:spPr>
          <a:xfrm>
            <a:off x="1739745" y="2029342"/>
            <a:ext cx="9939766" cy="4102100"/>
          </a:xfrm>
        </p:spPr>
        <p:txBody>
          <a:bodyPr>
            <a:normAutofit/>
          </a:bodyPr>
          <a:lstStyle/>
          <a:p>
            <a:r>
              <a:rPr lang="en-US" sz="2800" dirty="0"/>
              <a:t>“the landowner is under no duty to consistently and constantly check for defects.”</a:t>
            </a:r>
          </a:p>
          <a:p>
            <a:r>
              <a:rPr lang="en-US" sz="2800" dirty="0"/>
              <a:t>“The alleged defect must be readily observable…”</a:t>
            </a:r>
          </a:p>
          <a:p>
            <a:r>
              <a:rPr lang="en-US" sz="2800" dirty="0"/>
              <a:t>NO DUTY to remove healthy trees “merely because the wind might knock them down.”</a:t>
            </a:r>
          </a:p>
        </p:txBody>
      </p:sp>
      <p:sp>
        <p:nvSpPr>
          <p:cNvPr id="7" name="Title 1">
            <a:extLst>
              <a:ext uri="{FF2B5EF4-FFF2-40B4-BE49-F238E27FC236}">
                <a16:creationId xmlns:a16="http://schemas.microsoft.com/office/drawing/2014/main" id="{10B303C4-49B2-FB90-5C9F-CF3881E9D332}"/>
              </a:ext>
            </a:extLst>
          </p:cNvPr>
          <p:cNvSpPr>
            <a:spLocks noGrp="1"/>
          </p:cNvSpPr>
          <p:nvPr>
            <p:ph type="title"/>
          </p:nvPr>
        </p:nvSpPr>
        <p:spPr>
          <a:xfrm>
            <a:off x="2115879" y="624110"/>
            <a:ext cx="10430540" cy="1280890"/>
          </a:xfrm>
        </p:spPr>
        <p:txBody>
          <a:bodyPr>
            <a:normAutofit/>
          </a:bodyPr>
          <a:lstStyle/>
          <a:p>
            <a:r>
              <a:rPr lang="de-DE" i="1" dirty="0"/>
              <a:t>Lewis v. Krussel</a:t>
            </a:r>
            <a:br>
              <a:rPr lang="de-DE" i="1" dirty="0"/>
            </a:br>
            <a:r>
              <a:rPr lang="de-DE" dirty="0"/>
              <a:t>101 Wn. App. 178 (2000 Ct. App.)</a:t>
            </a:r>
            <a:endParaRPr lang="it-IT" dirty="0"/>
          </a:p>
        </p:txBody>
      </p:sp>
    </p:spTree>
    <p:extLst>
      <p:ext uri="{BB962C8B-B14F-4D97-AF65-F5344CB8AC3E}">
        <p14:creationId xmlns:p14="http://schemas.microsoft.com/office/powerpoint/2010/main" val="3165656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Likelihood of Failure</a:t>
            </a:r>
          </a:p>
        </p:txBody>
      </p:sp>
      <p:sp>
        <p:nvSpPr>
          <p:cNvPr id="5" name="Content Placeholder 4"/>
          <p:cNvSpPr>
            <a:spLocks noGrp="1"/>
          </p:cNvSpPr>
          <p:nvPr>
            <p:ph sz="half" idx="1"/>
          </p:nvPr>
        </p:nvSpPr>
        <p:spPr>
          <a:xfrm>
            <a:off x="1721383" y="2015611"/>
            <a:ext cx="5506278" cy="3777622"/>
          </a:xfrm>
        </p:spPr>
        <p:txBody>
          <a:bodyPr>
            <a:normAutofit/>
          </a:bodyPr>
          <a:lstStyle/>
          <a:p>
            <a:r>
              <a:rPr lang="en-US" sz="2800" dirty="0"/>
              <a:t>Chance that the tree or tree part will fail in a given time frame</a:t>
            </a:r>
          </a:p>
          <a:p>
            <a:pPr lvl="1"/>
            <a:r>
              <a:rPr lang="en-US" sz="2400" dirty="0"/>
              <a:t>Imminent</a:t>
            </a:r>
          </a:p>
          <a:p>
            <a:pPr lvl="1"/>
            <a:r>
              <a:rPr lang="en-US" sz="2400" dirty="0"/>
              <a:t>Probable</a:t>
            </a:r>
          </a:p>
          <a:p>
            <a:pPr lvl="1"/>
            <a:r>
              <a:rPr lang="en-US" sz="2400" dirty="0"/>
              <a:t>Possible</a:t>
            </a:r>
          </a:p>
          <a:p>
            <a:pPr lvl="1"/>
            <a:r>
              <a:rPr lang="en-US" sz="2400" dirty="0"/>
              <a:t>Improbable</a:t>
            </a:r>
          </a:p>
        </p:txBody>
      </p:sp>
      <p:pic>
        <p:nvPicPr>
          <p:cNvPr id="4" name="Picture 4">
            <a:extLst>
              <a:ext uri="{FF2B5EF4-FFF2-40B4-BE49-F238E27FC236}">
                <a16:creationId xmlns:a16="http://schemas.microsoft.com/office/drawing/2014/main" id="{F95185A8-6836-4AB9-7AE5-80C5F07799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5F0ED0C-5444-1D82-552E-E4FD1DCD1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A35659B-E364-70EF-6917-53487B1DC7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pic>
        <p:nvPicPr>
          <p:cNvPr id="3" name="Picture 2">
            <a:extLst>
              <a:ext uri="{FF2B5EF4-FFF2-40B4-BE49-F238E27FC236}">
                <a16:creationId xmlns:a16="http://schemas.microsoft.com/office/drawing/2014/main" id="{30CFFB36-64E4-C601-862C-40DA1858D1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8996" y="1465384"/>
            <a:ext cx="3860160" cy="5137012"/>
          </a:xfrm>
          <a:prstGeom prst="rect">
            <a:avLst/>
          </a:prstGeom>
          <a:noFill/>
          <a:ln>
            <a:noFill/>
          </a:ln>
        </p:spPr>
      </p:pic>
    </p:spTree>
    <p:extLst>
      <p:ext uri="{BB962C8B-B14F-4D97-AF65-F5344CB8AC3E}">
        <p14:creationId xmlns:p14="http://schemas.microsoft.com/office/powerpoint/2010/main" val="91933097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91A72-9A67-0781-904A-B7FC5EA2BE61}"/>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BAD322B-7C6F-8063-8520-1F133B82F8DB}"/>
              </a:ext>
            </a:extLst>
          </p:cNvPr>
          <p:cNvSpPr>
            <a:spLocks noGrp="1"/>
          </p:cNvSpPr>
          <p:nvPr>
            <p:ph idx="1"/>
          </p:nvPr>
        </p:nvSpPr>
        <p:spPr>
          <a:xfrm>
            <a:off x="1739745" y="2029342"/>
            <a:ext cx="9939766" cy="4102100"/>
          </a:xfrm>
        </p:spPr>
        <p:txBody>
          <a:bodyPr>
            <a:normAutofit/>
          </a:bodyPr>
          <a:lstStyle/>
          <a:p>
            <a:r>
              <a:rPr lang="en-US" sz="2800" dirty="0"/>
              <a:t>“the landowner is under no duty to consistently and constantly check for defects.”</a:t>
            </a:r>
          </a:p>
          <a:p>
            <a:r>
              <a:rPr lang="en-US" sz="2800" dirty="0"/>
              <a:t>“The alleged defect must be readily observable…”</a:t>
            </a:r>
          </a:p>
          <a:p>
            <a:r>
              <a:rPr lang="en-US" sz="2800" dirty="0"/>
              <a:t>NO DUTY to remove healthy trees “merely because the wind might knock them down.”</a:t>
            </a:r>
          </a:p>
          <a:p>
            <a:r>
              <a:rPr lang="en-US" sz="2800" dirty="0"/>
              <a:t>“cannot rely on…bare allegations as to the alleged vulnerability of hemlock trees”</a:t>
            </a:r>
          </a:p>
        </p:txBody>
      </p:sp>
      <p:sp>
        <p:nvSpPr>
          <p:cNvPr id="7" name="Title 1">
            <a:extLst>
              <a:ext uri="{FF2B5EF4-FFF2-40B4-BE49-F238E27FC236}">
                <a16:creationId xmlns:a16="http://schemas.microsoft.com/office/drawing/2014/main" id="{9E67DB0A-3FD1-5767-8820-3D224B3B5B65}"/>
              </a:ext>
            </a:extLst>
          </p:cNvPr>
          <p:cNvSpPr>
            <a:spLocks noGrp="1"/>
          </p:cNvSpPr>
          <p:nvPr>
            <p:ph type="title"/>
          </p:nvPr>
        </p:nvSpPr>
        <p:spPr>
          <a:xfrm>
            <a:off x="2115879" y="624110"/>
            <a:ext cx="10430540" cy="1280890"/>
          </a:xfrm>
        </p:spPr>
        <p:txBody>
          <a:bodyPr>
            <a:normAutofit/>
          </a:bodyPr>
          <a:lstStyle/>
          <a:p>
            <a:r>
              <a:rPr lang="de-DE" i="1" dirty="0"/>
              <a:t>Lewis v. Krussel</a:t>
            </a:r>
            <a:br>
              <a:rPr lang="de-DE" i="1" dirty="0"/>
            </a:br>
            <a:r>
              <a:rPr lang="de-DE" dirty="0"/>
              <a:t>101 Wn. App. 178 (2000 Ct. App.)</a:t>
            </a:r>
            <a:endParaRPr lang="it-IT" dirty="0"/>
          </a:p>
        </p:txBody>
      </p:sp>
    </p:spTree>
    <p:extLst>
      <p:ext uri="{BB962C8B-B14F-4D97-AF65-F5344CB8AC3E}">
        <p14:creationId xmlns:p14="http://schemas.microsoft.com/office/powerpoint/2010/main" val="24117697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7ECAD-6BCF-ACFD-50FD-C437E93406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06C511-C393-B9AD-F1A5-0200653C7E15}"/>
              </a:ext>
            </a:extLst>
          </p:cNvPr>
          <p:cNvSpPr>
            <a:spLocks noGrp="1"/>
          </p:cNvSpPr>
          <p:nvPr>
            <p:ph type="title"/>
          </p:nvPr>
        </p:nvSpPr>
        <p:spPr>
          <a:xfrm>
            <a:off x="2115879" y="624110"/>
            <a:ext cx="10430540" cy="1280890"/>
          </a:xfrm>
        </p:spPr>
        <p:txBody>
          <a:bodyPr>
            <a:normAutofit/>
          </a:bodyPr>
          <a:lstStyle/>
          <a:p>
            <a:r>
              <a:rPr lang="en-US" i="1" dirty="0"/>
              <a:t>Thompson v. Dale</a:t>
            </a:r>
            <a:br>
              <a:rPr lang="en-US" dirty="0"/>
            </a:br>
            <a:r>
              <a:rPr lang="en-US" dirty="0"/>
              <a:t>92 </a:t>
            </a:r>
            <a:r>
              <a:rPr lang="en-US" dirty="0" err="1"/>
              <a:t>Wash.App</a:t>
            </a:r>
            <a:r>
              <a:rPr lang="en-US" dirty="0"/>
              <a:t>. 1022 (1998 Ct. App.)</a:t>
            </a:r>
          </a:p>
        </p:txBody>
      </p:sp>
      <p:pic>
        <p:nvPicPr>
          <p:cNvPr id="3" name="Picture 2">
            <a:extLst>
              <a:ext uri="{FF2B5EF4-FFF2-40B4-BE49-F238E27FC236}">
                <a16:creationId xmlns:a16="http://schemas.microsoft.com/office/drawing/2014/main" id="{65B89BC3-7BA4-B420-B5FA-5A5949F98A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8935" y="1777409"/>
            <a:ext cx="7697298" cy="5266171"/>
          </a:xfrm>
          <a:prstGeom prst="rect">
            <a:avLst/>
          </a:prstGeom>
        </p:spPr>
      </p:pic>
    </p:spTree>
    <p:extLst>
      <p:ext uri="{BB962C8B-B14F-4D97-AF65-F5344CB8AC3E}">
        <p14:creationId xmlns:p14="http://schemas.microsoft.com/office/powerpoint/2010/main" val="191313098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321D9-AEA5-46EF-99B1-239664258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FEE62-73A5-D3FD-6543-8C9E240FC5EC}"/>
              </a:ext>
            </a:extLst>
          </p:cNvPr>
          <p:cNvSpPr>
            <a:spLocks noGrp="1"/>
          </p:cNvSpPr>
          <p:nvPr>
            <p:ph type="title"/>
          </p:nvPr>
        </p:nvSpPr>
        <p:spPr>
          <a:xfrm>
            <a:off x="2115879" y="624110"/>
            <a:ext cx="10430540" cy="1280890"/>
          </a:xfrm>
        </p:spPr>
        <p:txBody>
          <a:bodyPr>
            <a:normAutofit/>
          </a:bodyPr>
          <a:lstStyle/>
          <a:p>
            <a:r>
              <a:rPr lang="en-US" i="1" dirty="0"/>
              <a:t>Thompson v. Dale</a:t>
            </a:r>
            <a:br>
              <a:rPr lang="en-US" dirty="0"/>
            </a:br>
            <a:r>
              <a:rPr lang="en-US" dirty="0"/>
              <a:t>92 </a:t>
            </a:r>
            <a:r>
              <a:rPr lang="en-US" dirty="0" err="1"/>
              <a:t>Wash.App</a:t>
            </a:r>
            <a:r>
              <a:rPr lang="en-US" dirty="0"/>
              <a:t>. 1022 (1998 Ct. App.)</a:t>
            </a:r>
          </a:p>
        </p:txBody>
      </p:sp>
      <p:pic>
        <p:nvPicPr>
          <p:cNvPr id="3" name="Picture 2">
            <a:extLst>
              <a:ext uri="{FF2B5EF4-FFF2-40B4-BE49-F238E27FC236}">
                <a16:creationId xmlns:a16="http://schemas.microsoft.com/office/drawing/2014/main" id="{7BAB7D18-EE6B-45F8-EA22-B8A0A1708C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8935" y="1777409"/>
            <a:ext cx="7697298" cy="5266170"/>
          </a:xfrm>
          <a:prstGeom prst="rect">
            <a:avLst/>
          </a:prstGeom>
        </p:spPr>
      </p:pic>
    </p:spTree>
    <p:extLst>
      <p:ext uri="{BB962C8B-B14F-4D97-AF65-F5344CB8AC3E}">
        <p14:creationId xmlns:p14="http://schemas.microsoft.com/office/powerpoint/2010/main" val="46538845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EC74D-C016-9809-085C-94A9375C41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A0849D-9F83-3555-6654-F67B6C9FED6A}"/>
              </a:ext>
            </a:extLst>
          </p:cNvPr>
          <p:cNvSpPr>
            <a:spLocks noGrp="1"/>
          </p:cNvSpPr>
          <p:nvPr>
            <p:ph type="title"/>
          </p:nvPr>
        </p:nvSpPr>
        <p:spPr>
          <a:xfrm>
            <a:off x="2115879" y="624110"/>
            <a:ext cx="10430540" cy="1280890"/>
          </a:xfrm>
        </p:spPr>
        <p:txBody>
          <a:bodyPr>
            <a:normAutofit/>
          </a:bodyPr>
          <a:lstStyle/>
          <a:p>
            <a:r>
              <a:rPr lang="en-US" i="1" dirty="0"/>
              <a:t>Thompson v. Dale</a:t>
            </a:r>
            <a:br>
              <a:rPr lang="en-US" dirty="0"/>
            </a:br>
            <a:r>
              <a:rPr lang="en-US" dirty="0"/>
              <a:t>92 </a:t>
            </a:r>
            <a:r>
              <a:rPr lang="en-US" dirty="0" err="1"/>
              <a:t>Wash.App</a:t>
            </a:r>
            <a:r>
              <a:rPr lang="en-US" dirty="0"/>
              <a:t>. 1022 (1998 Ct. App.)</a:t>
            </a:r>
          </a:p>
        </p:txBody>
      </p:sp>
      <p:pic>
        <p:nvPicPr>
          <p:cNvPr id="3" name="Picture 2">
            <a:extLst>
              <a:ext uri="{FF2B5EF4-FFF2-40B4-BE49-F238E27FC236}">
                <a16:creationId xmlns:a16="http://schemas.microsoft.com/office/drawing/2014/main" id="{9FDB2A48-3C69-6480-8A02-4EDEA1528D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8936" y="1777409"/>
            <a:ext cx="7697296" cy="5266170"/>
          </a:xfrm>
          <a:prstGeom prst="rect">
            <a:avLst/>
          </a:prstGeom>
        </p:spPr>
      </p:pic>
    </p:spTree>
    <p:extLst>
      <p:ext uri="{BB962C8B-B14F-4D97-AF65-F5344CB8AC3E}">
        <p14:creationId xmlns:p14="http://schemas.microsoft.com/office/powerpoint/2010/main" val="251235281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49657-4DEC-3B94-F9FF-40A94C8130D3}"/>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921BFE8-47C8-3C1D-920F-BAD3BBAF631D}"/>
              </a:ext>
            </a:extLst>
          </p:cNvPr>
          <p:cNvSpPr>
            <a:spLocks noGrp="1"/>
          </p:cNvSpPr>
          <p:nvPr>
            <p:ph idx="1"/>
          </p:nvPr>
        </p:nvSpPr>
        <p:spPr>
          <a:xfrm>
            <a:off x="1739745" y="2029342"/>
            <a:ext cx="9939766" cy="4102100"/>
          </a:xfrm>
        </p:spPr>
        <p:txBody>
          <a:bodyPr>
            <a:normAutofit/>
          </a:bodyPr>
          <a:lstStyle/>
          <a:p>
            <a:r>
              <a:rPr lang="en-US" sz="2400" dirty="0"/>
              <a:t>“Where the landowner has notice that a tree is dangerous and fails to take steps to make it safe, liability in negligence will lie.”</a:t>
            </a:r>
          </a:p>
        </p:txBody>
      </p:sp>
      <p:sp>
        <p:nvSpPr>
          <p:cNvPr id="6" name="Title 1">
            <a:extLst>
              <a:ext uri="{FF2B5EF4-FFF2-40B4-BE49-F238E27FC236}">
                <a16:creationId xmlns:a16="http://schemas.microsoft.com/office/drawing/2014/main" id="{26548447-9FCD-536C-6B8C-DDDBC8353547}"/>
              </a:ext>
            </a:extLst>
          </p:cNvPr>
          <p:cNvSpPr>
            <a:spLocks noGrp="1"/>
          </p:cNvSpPr>
          <p:nvPr>
            <p:ph type="title"/>
          </p:nvPr>
        </p:nvSpPr>
        <p:spPr>
          <a:xfrm>
            <a:off x="2115879" y="624110"/>
            <a:ext cx="10430540" cy="1280890"/>
          </a:xfrm>
        </p:spPr>
        <p:txBody>
          <a:bodyPr>
            <a:normAutofit/>
          </a:bodyPr>
          <a:lstStyle/>
          <a:p>
            <a:r>
              <a:rPr lang="en-US" i="1" dirty="0"/>
              <a:t>Thompson v. Dale</a:t>
            </a:r>
            <a:br>
              <a:rPr lang="en-US" dirty="0"/>
            </a:br>
            <a:r>
              <a:rPr lang="en-US" dirty="0"/>
              <a:t>92 </a:t>
            </a:r>
            <a:r>
              <a:rPr lang="en-US" dirty="0" err="1"/>
              <a:t>Wash.App</a:t>
            </a:r>
            <a:r>
              <a:rPr lang="en-US" dirty="0"/>
              <a:t>. 1022 (1998 Ct. App.)</a:t>
            </a:r>
          </a:p>
        </p:txBody>
      </p:sp>
    </p:spTree>
    <p:extLst>
      <p:ext uri="{BB962C8B-B14F-4D97-AF65-F5344CB8AC3E}">
        <p14:creationId xmlns:p14="http://schemas.microsoft.com/office/powerpoint/2010/main" val="376766237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50155-6CCD-025E-0AEC-9028507C2D8B}"/>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9098E37-8896-1349-6E7B-BB533EB55060}"/>
              </a:ext>
            </a:extLst>
          </p:cNvPr>
          <p:cNvSpPr>
            <a:spLocks noGrp="1"/>
          </p:cNvSpPr>
          <p:nvPr>
            <p:ph idx="1"/>
          </p:nvPr>
        </p:nvSpPr>
        <p:spPr>
          <a:xfrm>
            <a:off x="1739745" y="2029342"/>
            <a:ext cx="9939766" cy="4102100"/>
          </a:xfrm>
        </p:spPr>
        <p:txBody>
          <a:bodyPr>
            <a:normAutofit/>
          </a:bodyPr>
          <a:lstStyle/>
          <a:p>
            <a:r>
              <a:rPr lang="en-US" sz="2400" dirty="0"/>
              <a:t>“Where the landowner has notice that a tree is dangerous and fails to take steps to make it safe, liability in negligence will lie.”</a:t>
            </a:r>
          </a:p>
          <a:p>
            <a:r>
              <a:rPr lang="en-US" sz="2400" dirty="0"/>
              <a:t>EVEN IF the tree is </a:t>
            </a:r>
            <a:r>
              <a:rPr lang="en-US" sz="2400" i="1" u="sng" dirty="0"/>
              <a:t>naturally occurring</a:t>
            </a:r>
            <a:endParaRPr lang="en-US" sz="2400" dirty="0"/>
          </a:p>
        </p:txBody>
      </p:sp>
      <p:sp>
        <p:nvSpPr>
          <p:cNvPr id="6" name="Title 1">
            <a:extLst>
              <a:ext uri="{FF2B5EF4-FFF2-40B4-BE49-F238E27FC236}">
                <a16:creationId xmlns:a16="http://schemas.microsoft.com/office/drawing/2014/main" id="{768F72C6-706F-93AA-C953-98D346C59C05}"/>
              </a:ext>
            </a:extLst>
          </p:cNvPr>
          <p:cNvSpPr>
            <a:spLocks noGrp="1"/>
          </p:cNvSpPr>
          <p:nvPr>
            <p:ph type="title"/>
          </p:nvPr>
        </p:nvSpPr>
        <p:spPr>
          <a:xfrm>
            <a:off x="2115879" y="624110"/>
            <a:ext cx="10430540" cy="1280890"/>
          </a:xfrm>
        </p:spPr>
        <p:txBody>
          <a:bodyPr>
            <a:normAutofit/>
          </a:bodyPr>
          <a:lstStyle/>
          <a:p>
            <a:r>
              <a:rPr lang="en-US" i="1" dirty="0"/>
              <a:t>Thompson v. Dale</a:t>
            </a:r>
            <a:br>
              <a:rPr lang="en-US" dirty="0"/>
            </a:br>
            <a:r>
              <a:rPr lang="en-US" dirty="0"/>
              <a:t>92 </a:t>
            </a:r>
            <a:r>
              <a:rPr lang="en-US" dirty="0" err="1"/>
              <a:t>Wash.App</a:t>
            </a:r>
            <a:r>
              <a:rPr lang="en-US" dirty="0"/>
              <a:t>. 1022 (1998 Ct. App.)</a:t>
            </a:r>
          </a:p>
        </p:txBody>
      </p:sp>
    </p:spTree>
    <p:extLst>
      <p:ext uri="{BB962C8B-B14F-4D97-AF65-F5344CB8AC3E}">
        <p14:creationId xmlns:p14="http://schemas.microsoft.com/office/powerpoint/2010/main" val="196270019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3D1DC-E543-8DEC-37C5-6B46CBD892B9}"/>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4DA0A00-72AD-380E-81BC-B49EC290BD04}"/>
              </a:ext>
            </a:extLst>
          </p:cNvPr>
          <p:cNvSpPr>
            <a:spLocks noGrp="1"/>
          </p:cNvSpPr>
          <p:nvPr>
            <p:ph idx="1"/>
          </p:nvPr>
        </p:nvSpPr>
        <p:spPr>
          <a:xfrm>
            <a:off x="1739745" y="2029342"/>
            <a:ext cx="9939766" cy="4102100"/>
          </a:xfrm>
        </p:spPr>
        <p:txBody>
          <a:bodyPr>
            <a:normAutofit/>
          </a:bodyPr>
          <a:lstStyle/>
          <a:p>
            <a:r>
              <a:rPr lang="en-US" sz="2400" dirty="0"/>
              <a:t>“Where the landowner has notice that a tree is dangerous and fails to take steps to make it safe, liability in negligence will lie.”</a:t>
            </a:r>
          </a:p>
          <a:p>
            <a:r>
              <a:rPr lang="en-US" sz="2400" dirty="0"/>
              <a:t>EVEN IF the tree is </a:t>
            </a:r>
            <a:r>
              <a:rPr lang="en-US" sz="2400" i="1" u="sng" dirty="0"/>
              <a:t>naturally occurring</a:t>
            </a:r>
          </a:p>
          <a:p>
            <a:pPr lvl="1"/>
            <a:r>
              <a:rPr lang="en-US" sz="2200" dirty="0"/>
              <a:t>WA does NOT follow out-of-state authority for “natural condition immunity”</a:t>
            </a:r>
          </a:p>
        </p:txBody>
      </p:sp>
      <p:sp>
        <p:nvSpPr>
          <p:cNvPr id="6" name="Title 1">
            <a:extLst>
              <a:ext uri="{FF2B5EF4-FFF2-40B4-BE49-F238E27FC236}">
                <a16:creationId xmlns:a16="http://schemas.microsoft.com/office/drawing/2014/main" id="{3EAFA060-92F0-057B-7A6D-A63A857EEE36}"/>
              </a:ext>
            </a:extLst>
          </p:cNvPr>
          <p:cNvSpPr>
            <a:spLocks noGrp="1"/>
          </p:cNvSpPr>
          <p:nvPr>
            <p:ph type="title"/>
          </p:nvPr>
        </p:nvSpPr>
        <p:spPr>
          <a:xfrm>
            <a:off x="2115879" y="624110"/>
            <a:ext cx="10430540" cy="1280890"/>
          </a:xfrm>
        </p:spPr>
        <p:txBody>
          <a:bodyPr>
            <a:normAutofit/>
          </a:bodyPr>
          <a:lstStyle/>
          <a:p>
            <a:r>
              <a:rPr lang="en-US" i="1" dirty="0"/>
              <a:t>Thompson v. Dale</a:t>
            </a:r>
            <a:br>
              <a:rPr lang="en-US" dirty="0"/>
            </a:br>
            <a:r>
              <a:rPr lang="en-US" dirty="0"/>
              <a:t>92 </a:t>
            </a:r>
            <a:r>
              <a:rPr lang="en-US" dirty="0" err="1"/>
              <a:t>Wash.App</a:t>
            </a:r>
            <a:r>
              <a:rPr lang="en-US" dirty="0"/>
              <a:t>. 1022 (1998 Ct. App.)</a:t>
            </a:r>
          </a:p>
        </p:txBody>
      </p:sp>
    </p:spTree>
    <p:extLst>
      <p:ext uri="{BB962C8B-B14F-4D97-AF65-F5344CB8AC3E}">
        <p14:creationId xmlns:p14="http://schemas.microsoft.com/office/powerpoint/2010/main" val="31445867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29A2C-DAD1-3991-47D7-0BA7B891C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348E38-56C5-44F4-A624-50A94603F959}"/>
              </a:ext>
            </a:extLst>
          </p:cNvPr>
          <p:cNvSpPr>
            <a:spLocks noGrp="1"/>
          </p:cNvSpPr>
          <p:nvPr>
            <p:ph type="title"/>
          </p:nvPr>
        </p:nvSpPr>
        <p:spPr>
          <a:xfrm>
            <a:off x="2115879" y="624110"/>
            <a:ext cx="10430540" cy="1280890"/>
          </a:xfrm>
        </p:spPr>
        <p:txBody>
          <a:bodyPr>
            <a:normAutofit fontScale="90000"/>
          </a:bodyPr>
          <a:lstStyle/>
          <a:p>
            <a:r>
              <a:rPr lang="en-US" i="1" dirty="0"/>
              <a:t>Evans v. Spokane County	</a:t>
            </a:r>
            <a:br>
              <a:rPr lang="en-US" i="1" dirty="0"/>
            </a:br>
            <a:r>
              <a:rPr lang="en-US" dirty="0"/>
              <a:t>15 Wash.App.2d 1011 (2020 Ct. App.)</a:t>
            </a:r>
            <a:br>
              <a:rPr lang="en-US" dirty="0"/>
            </a:br>
            <a:br>
              <a:rPr lang="en-US" i="1" dirty="0"/>
            </a:br>
            <a:endParaRPr lang="it-IT" dirty="0"/>
          </a:p>
        </p:txBody>
      </p:sp>
      <p:pic>
        <p:nvPicPr>
          <p:cNvPr id="4" name="Picture 3">
            <a:extLst>
              <a:ext uri="{FF2B5EF4-FFF2-40B4-BE49-F238E27FC236}">
                <a16:creationId xmlns:a16="http://schemas.microsoft.com/office/drawing/2014/main" id="{A5C31F75-731E-0D18-B14C-D51CD4360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033" y="1853564"/>
            <a:ext cx="6237590" cy="4855845"/>
          </a:xfrm>
          <a:prstGeom prst="rect">
            <a:avLst/>
          </a:prstGeom>
        </p:spPr>
      </p:pic>
    </p:spTree>
    <p:extLst>
      <p:ext uri="{BB962C8B-B14F-4D97-AF65-F5344CB8AC3E}">
        <p14:creationId xmlns:p14="http://schemas.microsoft.com/office/powerpoint/2010/main" val="249490128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F3999-5528-AD0D-8039-996D63E65E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E1F42-98AE-A3ED-03BA-BA79E0945766}"/>
              </a:ext>
            </a:extLst>
          </p:cNvPr>
          <p:cNvSpPr>
            <a:spLocks noGrp="1"/>
          </p:cNvSpPr>
          <p:nvPr>
            <p:ph type="title"/>
          </p:nvPr>
        </p:nvSpPr>
        <p:spPr>
          <a:xfrm>
            <a:off x="2115879" y="624110"/>
            <a:ext cx="10430540" cy="1280890"/>
          </a:xfrm>
        </p:spPr>
        <p:txBody>
          <a:bodyPr>
            <a:normAutofit fontScale="90000"/>
          </a:bodyPr>
          <a:lstStyle/>
          <a:p>
            <a:r>
              <a:rPr lang="en-US" i="1" dirty="0"/>
              <a:t>Evans v. Spokane County	</a:t>
            </a:r>
            <a:br>
              <a:rPr lang="en-US" i="1" dirty="0"/>
            </a:br>
            <a:r>
              <a:rPr lang="en-US" dirty="0"/>
              <a:t>15 Wash.App.2d 1011 (2020 Ct. App.)</a:t>
            </a:r>
            <a:br>
              <a:rPr lang="en-US" dirty="0"/>
            </a:br>
            <a:br>
              <a:rPr lang="en-US" i="1" dirty="0"/>
            </a:br>
            <a:endParaRPr lang="it-IT" dirty="0"/>
          </a:p>
        </p:txBody>
      </p:sp>
      <p:pic>
        <p:nvPicPr>
          <p:cNvPr id="4" name="Picture 3">
            <a:extLst>
              <a:ext uri="{FF2B5EF4-FFF2-40B4-BE49-F238E27FC236}">
                <a16:creationId xmlns:a16="http://schemas.microsoft.com/office/drawing/2014/main" id="{E0D965CC-A3CB-46D7-1AF1-89D27BB0E2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90308" y="1704703"/>
            <a:ext cx="8661990" cy="5059973"/>
          </a:xfrm>
          <a:prstGeom prst="rect">
            <a:avLst/>
          </a:prstGeom>
        </p:spPr>
      </p:pic>
    </p:spTree>
    <p:extLst>
      <p:ext uri="{BB962C8B-B14F-4D97-AF65-F5344CB8AC3E}">
        <p14:creationId xmlns:p14="http://schemas.microsoft.com/office/powerpoint/2010/main" val="370984454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3AB98-174E-33EB-F460-122CEAF435F7}"/>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F10C06E-61FE-6467-A7C1-13F8CBF6B039}"/>
              </a:ext>
            </a:extLst>
          </p:cNvPr>
          <p:cNvSpPr>
            <a:spLocks noGrp="1"/>
          </p:cNvSpPr>
          <p:nvPr>
            <p:ph idx="1"/>
          </p:nvPr>
        </p:nvSpPr>
        <p:spPr>
          <a:xfrm>
            <a:off x="1739745" y="2029342"/>
            <a:ext cx="9939766" cy="4102100"/>
          </a:xfrm>
        </p:spPr>
        <p:txBody>
          <a:bodyPr>
            <a:normAutofit/>
          </a:bodyPr>
          <a:lstStyle/>
          <a:p>
            <a:r>
              <a:rPr lang="en-US" sz="2800" dirty="0"/>
              <a:t>“Act of God”: “natural phenomenon…so far outside the range of human experience that ordinary care did not require that it should be anticipated”</a:t>
            </a:r>
          </a:p>
          <a:p>
            <a:r>
              <a:rPr lang="en-US" sz="2800" dirty="0"/>
              <a:t>“…it is not sufficient that such phenomena are unusual or of rare occurrence.”</a:t>
            </a:r>
          </a:p>
        </p:txBody>
      </p:sp>
      <p:sp>
        <p:nvSpPr>
          <p:cNvPr id="5" name="Title 1">
            <a:extLst>
              <a:ext uri="{FF2B5EF4-FFF2-40B4-BE49-F238E27FC236}">
                <a16:creationId xmlns:a16="http://schemas.microsoft.com/office/drawing/2014/main" id="{18E4BE6D-0F32-2A2B-A34B-6EE7DC5D35D5}"/>
              </a:ext>
            </a:extLst>
          </p:cNvPr>
          <p:cNvSpPr>
            <a:spLocks noGrp="1"/>
          </p:cNvSpPr>
          <p:nvPr>
            <p:ph type="title"/>
          </p:nvPr>
        </p:nvSpPr>
        <p:spPr>
          <a:xfrm>
            <a:off x="2115879" y="624110"/>
            <a:ext cx="10430540" cy="1280890"/>
          </a:xfrm>
        </p:spPr>
        <p:txBody>
          <a:bodyPr>
            <a:normAutofit fontScale="90000"/>
          </a:bodyPr>
          <a:lstStyle/>
          <a:p>
            <a:r>
              <a:rPr lang="en-US" i="1" dirty="0"/>
              <a:t>Evans v. Spokane County	</a:t>
            </a:r>
            <a:br>
              <a:rPr lang="en-US" i="1" dirty="0"/>
            </a:br>
            <a:r>
              <a:rPr lang="en-US" dirty="0"/>
              <a:t>15 Wash.App.2d 1011 (2020 Ct. App.)</a:t>
            </a:r>
            <a:br>
              <a:rPr lang="en-US" dirty="0"/>
            </a:br>
            <a:br>
              <a:rPr lang="en-US" i="1" dirty="0"/>
            </a:br>
            <a:endParaRPr lang="it-IT" dirty="0"/>
          </a:p>
        </p:txBody>
      </p:sp>
    </p:spTree>
    <p:extLst>
      <p:ext uri="{BB962C8B-B14F-4D97-AF65-F5344CB8AC3E}">
        <p14:creationId xmlns:p14="http://schemas.microsoft.com/office/powerpoint/2010/main" val="633354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E8603-3BBE-286C-41D6-E96EBFFE4A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8FDDAF-098C-A2C5-CC50-870E782FEDD2}"/>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Likelihood of Failure</a:t>
            </a:r>
          </a:p>
        </p:txBody>
      </p:sp>
      <p:sp>
        <p:nvSpPr>
          <p:cNvPr id="5" name="Content Placeholder 4">
            <a:extLst>
              <a:ext uri="{FF2B5EF4-FFF2-40B4-BE49-F238E27FC236}">
                <a16:creationId xmlns:a16="http://schemas.microsoft.com/office/drawing/2014/main" id="{92174FF8-2711-669B-F14C-BE98949FE914}"/>
              </a:ext>
            </a:extLst>
          </p:cNvPr>
          <p:cNvSpPr>
            <a:spLocks noGrp="1"/>
          </p:cNvSpPr>
          <p:nvPr>
            <p:ph sz="half" idx="1"/>
          </p:nvPr>
        </p:nvSpPr>
        <p:spPr>
          <a:xfrm>
            <a:off x="1721383" y="2015611"/>
            <a:ext cx="5506278" cy="3777622"/>
          </a:xfrm>
        </p:spPr>
        <p:txBody>
          <a:bodyPr>
            <a:normAutofit/>
          </a:bodyPr>
          <a:lstStyle/>
          <a:p>
            <a:r>
              <a:rPr lang="en-US" sz="2800" dirty="0"/>
              <a:t>Chance that the tree or tree part will fail in a given time frame</a:t>
            </a:r>
          </a:p>
          <a:p>
            <a:pPr lvl="1"/>
            <a:r>
              <a:rPr lang="en-US" sz="2400" b="1" dirty="0"/>
              <a:t>Imminent</a:t>
            </a:r>
          </a:p>
          <a:p>
            <a:pPr lvl="1"/>
            <a:r>
              <a:rPr lang="en-US" sz="2400" dirty="0"/>
              <a:t>Probable</a:t>
            </a:r>
          </a:p>
          <a:p>
            <a:pPr lvl="1"/>
            <a:r>
              <a:rPr lang="en-US" sz="2400" dirty="0"/>
              <a:t>Possible</a:t>
            </a:r>
          </a:p>
          <a:p>
            <a:pPr lvl="1"/>
            <a:r>
              <a:rPr lang="en-US" sz="2400" dirty="0"/>
              <a:t>Improbable</a:t>
            </a:r>
          </a:p>
        </p:txBody>
      </p:sp>
      <p:sp>
        <p:nvSpPr>
          <p:cNvPr id="4" name="Content Placeholder 2">
            <a:extLst>
              <a:ext uri="{FF2B5EF4-FFF2-40B4-BE49-F238E27FC236}">
                <a16:creationId xmlns:a16="http://schemas.microsoft.com/office/drawing/2014/main" id="{5C8F22B3-D155-2F19-2148-2802A0BC973E}"/>
              </a:ext>
            </a:extLst>
          </p:cNvPr>
          <p:cNvSpPr>
            <a:spLocks noGrp="1"/>
          </p:cNvSpPr>
          <p:nvPr>
            <p:ph sz="half" idx="2"/>
          </p:nvPr>
        </p:nvSpPr>
        <p:spPr>
          <a:xfrm>
            <a:off x="6465956" y="3527942"/>
            <a:ext cx="5384800" cy="1425059"/>
          </a:xfrm>
        </p:spPr>
        <p:txBody>
          <a:bodyPr>
            <a:normAutofit/>
          </a:bodyPr>
          <a:lstStyle/>
          <a:p>
            <a:r>
              <a:rPr lang="en-US" sz="2400" dirty="0"/>
              <a:t>Has started to fail or will most likely fail in the near future under normal weather conditions.</a:t>
            </a:r>
          </a:p>
        </p:txBody>
      </p:sp>
      <p:pic>
        <p:nvPicPr>
          <p:cNvPr id="7" name="Picture 4">
            <a:extLst>
              <a:ext uri="{FF2B5EF4-FFF2-40B4-BE49-F238E27FC236}">
                <a16:creationId xmlns:a16="http://schemas.microsoft.com/office/drawing/2014/main" id="{E3A0E7D0-7B26-3EA0-26C8-89E9D74BEE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64B2094-4CDB-663E-8D4F-C4794EE99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E4A5D2D-6052-2A40-CC09-E2A941C86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12319696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1A76B-5A49-976D-E14E-6D2F6F5347EA}"/>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F1BFEA-B027-2D32-DCC6-DAEA3213440B}"/>
              </a:ext>
            </a:extLst>
          </p:cNvPr>
          <p:cNvSpPr>
            <a:spLocks noGrp="1"/>
          </p:cNvSpPr>
          <p:nvPr>
            <p:ph idx="1"/>
          </p:nvPr>
        </p:nvSpPr>
        <p:spPr>
          <a:xfrm>
            <a:off x="1739745" y="2029342"/>
            <a:ext cx="9939766" cy="4102100"/>
          </a:xfrm>
        </p:spPr>
        <p:txBody>
          <a:bodyPr>
            <a:normAutofit/>
          </a:bodyPr>
          <a:lstStyle/>
          <a:p>
            <a:r>
              <a:rPr lang="en-US" sz="2800" dirty="0"/>
              <a:t>“…the fact that harm is brought about through the intervention of another force does not relieve the actor of liability.”</a:t>
            </a:r>
          </a:p>
          <a:p>
            <a:r>
              <a:rPr lang="en-US" sz="2800" dirty="0"/>
              <a:t>“…the risk that a diseased tree would snap in strong winds was within the ambit of the hazards covered by the County’s duty.”</a:t>
            </a:r>
          </a:p>
        </p:txBody>
      </p:sp>
      <p:sp>
        <p:nvSpPr>
          <p:cNvPr id="5" name="Title 1">
            <a:extLst>
              <a:ext uri="{FF2B5EF4-FFF2-40B4-BE49-F238E27FC236}">
                <a16:creationId xmlns:a16="http://schemas.microsoft.com/office/drawing/2014/main" id="{FDE16C9A-E606-8EF7-C893-AD7AE4DD2277}"/>
              </a:ext>
            </a:extLst>
          </p:cNvPr>
          <p:cNvSpPr>
            <a:spLocks noGrp="1"/>
          </p:cNvSpPr>
          <p:nvPr>
            <p:ph type="title"/>
          </p:nvPr>
        </p:nvSpPr>
        <p:spPr>
          <a:xfrm>
            <a:off x="2115879" y="624110"/>
            <a:ext cx="10430540" cy="1280890"/>
          </a:xfrm>
        </p:spPr>
        <p:txBody>
          <a:bodyPr>
            <a:normAutofit fontScale="90000"/>
          </a:bodyPr>
          <a:lstStyle/>
          <a:p>
            <a:r>
              <a:rPr lang="en-US" i="1" dirty="0"/>
              <a:t>Evans v. Spokane County	</a:t>
            </a:r>
            <a:br>
              <a:rPr lang="en-US" i="1" dirty="0"/>
            </a:br>
            <a:r>
              <a:rPr lang="en-US" dirty="0"/>
              <a:t>15 Wash.App.2d 1011 (2020 Ct. App.)</a:t>
            </a:r>
            <a:br>
              <a:rPr lang="en-US" dirty="0"/>
            </a:br>
            <a:br>
              <a:rPr lang="en-US" i="1" dirty="0"/>
            </a:br>
            <a:endParaRPr lang="it-IT" dirty="0"/>
          </a:p>
        </p:txBody>
      </p:sp>
    </p:spTree>
    <p:extLst>
      <p:ext uri="{BB962C8B-B14F-4D97-AF65-F5344CB8AC3E}">
        <p14:creationId xmlns:p14="http://schemas.microsoft.com/office/powerpoint/2010/main" val="342379937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09C6B-961E-CD5B-6522-63E713F67C88}"/>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C15B68-F37E-C729-24D5-02361D5A1ECF}"/>
              </a:ext>
            </a:extLst>
          </p:cNvPr>
          <p:cNvSpPr>
            <a:spLocks noGrp="1"/>
          </p:cNvSpPr>
          <p:nvPr>
            <p:ph idx="1"/>
          </p:nvPr>
        </p:nvSpPr>
        <p:spPr>
          <a:xfrm>
            <a:off x="1739745" y="2029342"/>
            <a:ext cx="9939766" cy="4102100"/>
          </a:xfrm>
        </p:spPr>
        <p:txBody>
          <a:bodyPr>
            <a:normAutofit/>
          </a:bodyPr>
          <a:lstStyle/>
          <a:p>
            <a:r>
              <a:rPr lang="en-US" sz="2800" dirty="0"/>
              <a:t>“there is no duty to consistently and constantly check…for non-visible rot.”</a:t>
            </a:r>
          </a:p>
          <a:p>
            <a:r>
              <a:rPr lang="en-US" sz="2800" dirty="0"/>
              <a:t>“…decay must be visible, apparent, and patent…”</a:t>
            </a:r>
            <a:br>
              <a:rPr lang="en-US" sz="2800" dirty="0"/>
            </a:br>
            <a:br>
              <a:rPr lang="en-US" sz="2800" dirty="0"/>
            </a:br>
            <a:endParaRPr lang="en-US" sz="2800" dirty="0"/>
          </a:p>
        </p:txBody>
      </p:sp>
      <p:sp>
        <p:nvSpPr>
          <p:cNvPr id="5" name="Title 1">
            <a:extLst>
              <a:ext uri="{FF2B5EF4-FFF2-40B4-BE49-F238E27FC236}">
                <a16:creationId xmlns:a16="http://schemas.microsoft.com/office/drawing/2014/main" id="{A81AEB8A-98F7-4682-7939-861F69135830}"/>
              </a:ext>
            </a:extLst>
          </p:cNvPr>
          <p:cNvSpPr>
            <a:spLocks noGrp="1"/>
          </p:cNvSpPr>
          <p:nvPr>
            <p:ph type="title"/>
          </p:nvPr>
        </p:nvSpPr>
        <p:spPr>
          <a:xfrm>
            <a:off x="2115879" y="624110"/>
            <a:ext cx="10430540" cy="1028227"/>
          </a:xfrm>
        </p:spPr>
        <p:txBody>
          <a:bodyPr>
            <a:normAutofit fontScale="90000"/>
          </a:bodyPr>
          <a:lstStyle/>
          <a:p>
            <a:r>
              <a:rPr lang="en-US" i="1" dirty="0"/>
              <a:t>Evans v. Spokane County	</a:t>
            </a:r>
            <a:br>
              <a:rPr lang="en-US" i="1" dirty="0"/>
            </a:br>
            <a:r>
              <a:rPr lang="en-US" dirty="0"/>
              <a:t>15 Wash.App.2d 1011 (2020 Ct. App.)</a:t>
            </a:r>
            <a:endParaRPr lang="it-IT" dirty="0"/>
          </a:p>
        </p:txBody>
      </p:sp>
    </p:spTree>
    <p:extLst>
      <p:ext uri="{BB962C8B-B14F-4D97-AF65-F5344CB8AC3E}">
        <p14:creationId xmlns:p14="http://schemas.microsoft.com/office/powerpoint/2010/main" val="55635963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808E2-B59F-1A81-434B-28400B380198}"/>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BF4E4AC-1B97-5077-A235-525E8D8A996F}"/>
              </a:ext>
            </a:extLst>
          </p:cNvPr>
          <p:cNvSpPr>
            <a:spLocks noGrp="1"/>
          </p:cNvSpPr>
          <p:nvPr>
            <p:ph idx="1"/>
          </p:nvPr>
        </p:nvSpPr>
        <p:spPr>
          <a:xfrm>
            <a:off x="1739745" y="2029342"/>
            <a:ext cx="9939766" cy="4102100"/>
          </a:xfrm>
        </p:spPr>
        <p:txBody>
          <a:bodyPr>
            <a:normAutofit/>
          </a:bodyPr>
          <a:lstStyle/>
          <a:p>
            <a:r>
              <a:rPr lang="en-US" sz="2800" dirty="0"/>
              <a:t>“there is no duty to consistently and constantly check…for non-visible rot.”</a:t>
            </a:r>
          </a:p>
          <a:p>
            <a:pPr>
              <a:spcAft>
                <a:spcPts val="1200"/>
              </a:spcAft>
            </a:pPr>
            <a:r>
              <a:rPr lang="en-US" sz="2800" dirty="0"/>
              <a:t>“…decay must be visible, apparent, and patent…”</a:t>
            </a:r>
          </a:p>
          <a:p>
            <a:pPr marL="0" indent="0">
              <a:buNone/>
            </a:pPr>
            <a:r>
              <a:rPr lang="en-US" sz="2800" b="1" dirty="0"/>
              <a:t>	FOR A LAYPERSON</a:t>
            </a:r>
            <a:br>
              <a:rPr lang="en-US" sz="2800" b="1" dirty="0"/>
            </a:br>
            <a:endParaRPr lang="en-US" sz="2800" b="1" dirty="0"/>
          </a:p>
        </p:txBody>
      </p:sp>
      <p:sp>
        <p:nvSpPr>
          <p:cNvPr id="5" name="Title 1">
            <a:extLst>
              <a:ext uri="{FF2B5EF4-FFF2-40B4-BE49-F238E27FC236}">
                <a16:creationId xmlns:a16="http://schemas.microsoft.com/office/drawing/2014/main" id="{6AF44F76-6AD5-25F3-0921-1F8499787496}"/>
              </a:ext>
            </a:extLst>
          </p:cNvPr>
          <p:cNvSpPr>
            <a:spLocks noGrp="1"/>
          </p:cNvSpPr>
          <p:nvPr>
            <p:ph type="title"/>
          </p:nvPr>
        </p:nvSpPr>
        <p:spPr>
          <a:xfrm>
            <a:off x="2115879" y="624110"/>
            <a:ext cx="10430540" cy="1028227"/>
          </a:xfrm>
        </p:spPr>
        <p:txBody>
          <a:bodyPr>
            <a:normAutofit fontScale="90000"/>
          </a:bodyPr>
          <a:lstStyle/>
          <a:p>
            <a:r>
              <a:rPr lang="en-US" i="1" dirty="0"/>
              <a:t>Evans v. Spokane County	</a:t>
            </a:r>
            <a:br>
              <a:rPr lang="en-US" i="1" dirty="0"/>
            </a:br>
            <a:r>
              <a:rPr lang="en-US" dirty="0"/>
              <a:t>15 Wash.App.2d 1011 (2020 Ct. App.)</a:t>
            </a:r>
            <a:endParaRPr lang="it-IT" dirty="0"/>
          </a:p>
        </p:txBody>
      </p:sp>
    </p:spTree>
    <p:extLst>
      <p:ext uri="{BB962C8B-B14F-4D97-AF65-F5344CB8AC3E}">
        <p14:creationId xmlns:p14="http://schemas.microsoft.com/office/powerpoint/2010/main" val="120115353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AFD2-05A6-F710-C45E-AD5FD73C9E2E}"/>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10B4656-AF35-51BE-B05B-5C9362A3308E}"/>
              </a:ext>
            </a:extLst>
          </p:cNvPr>
          <p:cNvSpPr>
            <a:spLocks noGrp="1"/>
          </p:cNvSpPr>
          <p:nvPr>
            <p:ph idx="1"/>
          </p:nvPr>
        </p:nvSpPr>
        <p:spPr>
          <a:xfrm>
            <a:off x="1739745" y="2029342"/>
            <a:ext cx="9939766" cy="4828658"/>
          </a:xfrm>
        </p:spPr>
        <p:txBody>
          <a:bodyPr>
            <a:normAutofit/>
          </a:bodyPr>
          <a:lstStyle/>
          <a:p>
            <a:r>
              <a:rPr lang="en-US" sz="2800" dirty="0"/>
              <a:t>“there is no duty to consistently and constantly check…for non-visible rot.”</a:t>
            </a:r>
          </a:p>
          <a:p>
            <a:pPr>
              <a:spcAft>
                <a:spcPts val="1200"/>
              </a:spcAft>
            </a:pPr>
            <a:r>
              <a:rPr lang="en-US" sz="2800" dirty="0"/>
              <a:t>“…decay must be visible, apparent, and patent…”</a:t>
            </a:r>
          </a:p>
          <a:p>
            <a:pPr marL="0" indent="0">
              <a:spcAft>
                <a:spcPts val="1200"/>
              </a:spcAft>
              <a:buNone/>
            </a:pPr>
            <a:r>
              <a:rPr lang="en-US" sz="2800" b="1" dirty="0"/>
              <a:t>	FOR A LAYPERSON</a:t>
            </a:r>
          </a:p>
          <a:p>
            <a:r>
              <a:rPr lang="en-US" sz="2800" dirty="0"/>
              <a:t>But “…for those who have acquired knowledge beyond that of an ordinary person in the course of their work, the law will demand conduct consistent with that acquired knowledge.“</a:t>
            </a:r>
          </a:p>
        </p:txBody>
      </p:sp>
      <p:sp>
        <p:nvSpPr>
          <p:cNvPr id="5" name="Title 1">
            <a:extLst>
              <a:ext uri="{FF2B5EF4-FFF2-40B4-BE49-F238E27FC236}">
                <a16:creationId xmlns:a16="http://schemas.microsoft.com/office/drawing/2014/main" id="{9EB660E5-39BF-8E21-AE51-D084397B96E7}"/>
              </a:ext>
            </a:extLst>
          </p:cNvPr>
          <p:cNvSpPr>
            <a:spLocks noGrp="1"/>
          </p:cNvSpPr>
          <p:nvPr>
            <p:ph type="title"/>
          </p:nvPr>
        </p:nvSpPr>
        <p:spPr>
          <a:xfrm>
            <a:off x="2115879" y="624110"/>
            <a:ext cx="10430540" cy="1028227"/>
          </a:xfrm>
        </p:spPr>
        <p:txBody>
          <a:bodyPr>
            <a:normAutofit fontScale="90000"/>
          </a:bodyPr>
          <a:lstStyle/>
          <a:p>
            <a:r>
              <a:rPr lang="en-US" i="1" dirty="0"/>
              <a:t>Evans v. Spokane County	</a:t>
            </a:r>
            <a:br>
              <a:rPr lang="en-US" i="1" dirty="0"/>
            </a:br>
            <a:r>
              <a:rPr lang="en-US" dirty="0"/>
              <a:t>15 Wash.App.2d 1011 (2020 Ct. App.)</a:t>
            </a:r>
            <a:endParaRPr lang="it-IT" dirty="0"/>
          </a:p>
        </p:txBody>
      </p:sp>
    </p:spTree>
    <p:extLst>
      <p:ext uri="{BB962C8B-B14F-4D97-AF65-F5344CB8AC3E}">
        <p14:creationId xmlns:p14="http://schemas.microsoft.com/office/powerpoint/2010/main" val="4359439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A96E7-7EC6-0438-DB6C-31784F12A42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3EC03E7-8019-58C0-8534-BEB7D63DFF33}"/>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Polish &amp; Shine</a:t>
            </a:r>
          </a:p>
        </p:txBody>
      </p:sp>
    </p:spTree>
    <p:extLst>
      <p:ext uri="{BB962C8B-B14F-4D97-AF65-F5344CB8AC3E}">
        <p14:creationId xmlns:p14="http://schemas.microsoft.com/office/powerpoint/2010/main" val="36962204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A81E7-6E37-11D2-EA68-EAA9E3A107D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7168CF-7F17-08A5-25FC-3D9FEB1CAD37}"/>
              </a:ext>
            </a:extLst>
          </p:cNvPr>
          <p:cNvSpPr txBox="1"/>
          <p:nvPr/>
        </p:nvSpPr>
        <p:spPr>
          <a:xfrm>
            <a:off x="1487828" y="1926973"/>
            <a:ext cx="9216344" cy="656718"/>
          </a:xfrm>
          <a:prstGeom prst="rect">
            <a:avLst/>
          </a:prstGeom>
          <a:noFill/>
        </p:spPr>
        <p:txBody>
          <a:bodyPr wrap="square">
            <a:spAutoFit/>
          </a:bodyPr>
          <a:lstStyle/>
          <a:p>
            <a:pPr marL="800100" lvl="1" indent="-342900" algn="ctr">
              <a:lnSpc>
                <a:spcPct val="150000"/>
              </a:lnSpc>
              <a:buFont typeface="Arial" panose="020B0604020202020204" pitchFamily="34" charset="0"/>
              <a:buChar char="•"/>
            </a:pPr>
            <a:r>
              <a:rPr lang="en-US" sz="2800" dirty="0"/>
              <a:t>Clear, Unambiguous, and Usable</a:t>
            </a:r>
          </a:p>
        </p:txBody>
      </p:sp>
      <p:sp>
        <p:nvSpPr>
          <p:cNvPr id="4" name="TextBox 3">
            <a:extLst>
              <a:ext uri="{FF2B5EF4-FFF2-40B4-BE49-F238E27FC236}">
                <a16:creationId xmlns:a16="http://schemas.microsoft.com/office/drawing/2014/main" id="{D5735266-7E79-3619-3C66-33471A2ED00C}"/>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Polish &amp; Shine</a:t>
            </a:r>
          </a:p>
        </p:txBody>
      </p:sp>
    </p:spTree>
    <p:extLst>
      <p:ext uri="{BB962C8B-B14F-4D97-AF65-F5344CB8AC3E}">
        <p14:creationId xmlns:p14="http://schemas.microsoft.com/office/powerpoint/2010/main" val="8494093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D98A7-467B-14D4-7778-7084666D55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6251171-6FF6-DF5B-300D-16C7D176A725}"/>
              </a:ext>
            </a:extLst>
          </p:cNvPr>
          <p:cNvSpPr txBox="1"/>
          <p:nvPr/>
        </p:nvSpPr>
        <p:spPr>
          <a:xfrm>
            <a:off x="1487828" y="1926973"/>
            <a:ext cx="9216344" cy="1303049"/>
          </a:xfrm>
          <a:prstGeom prst="rect">
            <a:avLst/>
          </a:prstGeom>
          <a:noFill/>
        </p:spPr>
        <p:txBody>
          <a:bodyPr wrap="square">
            <a:spAutoFit/>
          </a:bodyPr>
          <a:lstStyle/>
          <a:p>
            <a:pPr marL="800100" lvl="1" indent="-342900" algn="ctr">
              <a:lnSpc>
                <a:spcPct val="150000"/>
              </a:lnSpc>
              <a:buFont typeface="Arial" panose="020B0604020202020204" pitchFamily="34" charset="0"/>
              <a:buChar char="•"/>
            </a:pPr>
            <a:r>
              <a:rPr lang="en-US" sz="2800" dirty="0"/>
              <a:t>Clear, Unambiguous, and Usable</a:t>
            </a:r>
          </a:p>
          <a:p>
            <a:pPr marL="800100" lvl="1" indent="-342900" algn="ctr">
              <a:lnSpc>
                <a:spcPct val="150000"/>
              </a:lnSpc>
              <a:buFont typeface="Arial" panose="020B0604020202020204" pitchFamily="34" charset="0"/>
              <a:buChar char="•"/>
            </a:pPr>
            <a:r>
              <a:rPr lang="en-US" sz="2800" dirty="0"/>
              <a:t>Have clarity</a:t>
            </a:r>
          </a:p>
        </p:txBody>
      </p:sp>
      <p:sp>
        <p:nvSpPr>
          <p:cNvPr id="4" name="TextBox 3">
            <a:extLst>
              <a:ext uri="{FF2B5EF4-FFF2-40B4-BE49-F238E27FC236}">
                <a16:creationId xmlns:a16="http://schemas.microsoft.com/office/drawing/2014/main" id="{4A005D03-A309-D4A2-D13F-8E311ABA7BD5}"/>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Polish &amp; Shine</a:t>
            </a:r>
          </a:p>
        </p:txBody>
      </p:sp>
    </p:spTree>
    <p:extLst>
      <p:ext uri="{BB962C8B-B14F-4D97-AF65-F5344CB8AC3E}">
        <p14:creationId xmlns:p14="http://schemas.microsoft.com/office/powerpoint/2010/main" val="169616857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500AF-A5C0-7D45-5B08-65857C8D1B6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815F9D-690A-4686-BFB8-CC7D069F6BFD}"/>
              </a:ext>
            </a:extLst>
          </p:cNvPr>
          <p:cNvSpPr txBox="1"/>
          <p:nvPr/>
        </p:nvSpPr>
        <p:spPr>
          <a:xfrm>
            <a:off x="1487828" y="1926973"/>
            <a:ext cx="9216344" cy="1949380"/>
          </a:xfrm>
          <a:prstGeom prst="rect">
            <a:avLst/>
          </a:prstGeom>
          <a:noFill/>
        </p:spPr>
        <p:txBody>
          <a:bodyPr wrap="square">
            <a:spAutoFit/>
          </a:bodyPr>
          <a:lstStyle/>
          <a:p>
            <a:pPr marL="800100" lvl="1" indent="-342900" algn="ctr">
              <a:lnSpc>
                <a:spcPct val="150000"/>
              </a:lnSpc>
              <a:buFont typeface="Arial" panose="020B0604020202020204" pitchFamily="34" charset="0"/>
              <a:buChar char="•"/>
            </a:pPr>
            <a:r>
              <a:rPr lang="en-US" sz="2800" dirty="0"/>
              <a:t>Clear, Unambiguous, and Usable</a:t>
            </a:r>
          </a:p>
          <a:p>
            <a:pPr marL="800100" lvl="1" indent="-342900" algn="ctr">
              <a:lnSpc>
                <a:spcPct val="150000"/>
              </a:lnSpc>
              <a:buFont typeface="Arial" panose="020B0604020202020204" pitchFamily="34" charset="0"/>
              <a:buChar char="•"/>
            </a:pPr>
            <a:r>
              <a:rPr lang="en-US" sz="2800" dirty="0"/>
              <a:t>Have clarity</a:t>
            </a:r>
          </a:p>
          <a:p>
            <a:pPr marL="800100" lvl="1" indent="-342900" algn="ctr">
              <a:lnSpc>
                <a:spcPct val="150000"/>
              </a:lnSpc>
              <a:buFont typeface="Arial" panose="020B0604020202020204" pitchFamily="34" charset="0"/>
              <a:buChar char="•"/>
            </a:pPr>
            <a:r>
              <a:rPr lang="en-US" sz="2800" dirty="0"/>
              <a:t>Be accurate </a:t>
            </a:r>
          </a:p>
        </p:txBody>
      </p:sp>
      <p:sp>
        <p:nvSpPr>
          <p:cNvPr id="4" name="TextBox 3">
            <a:extLst>
              <a:ext uri="{FF2B5EF4-FFF2-40B4-BE49-F238E27FC236}">
                <a16:creationId xmlns:a16="http://schemas.microsoft.com/office/drawing/2014/main" id="{8A018969-DF72-82BD-F194-14D5FE77AB09}"/>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Polish &amp; Shine</a:t>
            </a:r>
          </a:p>
        </p:txBody>
      </p:sp>
    </p:spTree>
    <p:extLst>
      <p:ext uri="{BB962C8B-B14F-4D97-AF65-F5344CB8AC3E}">
        <p14:creationId xmlns:p14="http://schemas.microsoft.com/office/powerpoint/2010/main" val="143103162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E6C7A-D768-D482-5293-D6F84F9190A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EEC641-BFF5-68B4-63B8-70F6D2EA90AD}"/>
              </a:ext>
            </a:extLst>
          </p:cNvPr>
          <p:cNvSpPr txBox="1"/>
          <p:nvPr/>
        </p:nvSpPr>
        <p:spPr>
          <a:xfrm>
            <a:off x="1487828" y="1926973"/>
            <a:ext cx="9216344" cy="2595711"/>
          </a:xfrm>
          <a:prstGeom prst="rect">
            <a:avLst/>
          </a:prstGeom>
          <a:noFill/>
        </p:spPr>
        <p:txBody>
          <a:bodyPr wrap="square">
            <a:spAutoFit/>
          </a:bodyPr>
          <a:lstStyle/>
          <a:p>
            <a:pPr marL="800100" lvl="1" indent="-342900" algn="ctr">
              <a:lnSpc>
                <a:spcPct val="150000"/>
              </a:lnSpc>
              <a:buFont typeface="Arial" panose="020B0604020202020204" pitchFamily="34" charset="0"/>
              <a:buChar char="•"/>
            </a:pPr>
            <a:r>
              <a:rPr lang="en-US" sz="2800" dirty="0"/>
              <a:t>Clear, Unambiguous, and Usable</a:t>
            </a:r>
          </a:p>
          <a:p>
            <a:pPr marL="800100" lvl="1" indent="-342900" algn="ctr">
              <a:lnSpc>
                <a:spcPct val="150000"/>
              </a:lnSpc>
              <a:buFont typeface="Arial" panose="020B0604020202020204" pitchFamily="34" charset="0"/>
              <a:buChar char="•"/>
            </a:pPr>
            <a:r>
              <a:rPr lang="en-US" sz="2800" dirty="0"/>
              <a:t>Have clarity</a:t>
            </a:r>
          </a:p>
          <a:p>
            <a:pPr marL="800100" lvl="1" indent="-342900" algn="ctr">
              <a:lnSpc>
                <a:spcPct val="150000"/>
              </a:lnSpc>
              <a:buFont typeface="Arial" panose="020B0604020202020204" pitchFamily="34" charset="0"/>
              <a:buChar char="•"/>
            </a:pPr>
            <a:r>
              <a:rPr lang="en-US" sz="2800" dirty="0"/>
              <a:t>Be accurate </a:t>
            </a:r>
          </a:p>
          <a:p>
            <a:pPr marL="800100" lvl="1" indent="-342900" algn="ctr">
              <a:lnSpc>
                <a:spcPct val="150000"/>
              </a:lnSpc>
              <a:buFont typeface="Arial" panose="020B0604020202020204" pitchFamily="34" charset="0"/>
              <a:buChar char="•"/>
            </a:pPr>
            <a:r>
              <a:rPr lang="en-US" sz="2800" dirty="0"/>
              <a:t>Be readable</a:t>
            </a:r>
          </a:p>
        </p:txBody>
      </p:sp>
      <p:sp>
        <p:nvSpPr>
          <p:cNvPr id="4" name="TextBox 3">
            <a:extLst>
              <a:ext uri="{FF2B5EF4-FFF2-40B4-BE49-F238E27FC236}">
                <a16:creationId xmlns:a16="http://schemas.microsoft.com/office/drawing/2014/main" id="{4B8F9597-9FAE-D718-945D-F7EC351FF3E1}"/>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Polish &amp; Shine</a:t>
            </a:r>
          </a:p>
        </p:txBody>
      </p:sp>
    </p:spTree>
    <p:extLst>
      <p:ext uri="{BB962C8B-B14F-4D97-AF65-F5344CB8AC3E}">
        <p14:creationId xmlns:p14="http://schemas.microsoft.com/office/powerpoint/2010/main" val="81296854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AD38B-4BE3-7A3F-FE4E-3E3381F3E5B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9CA271D-43A6-AEAA-9146-7825EBF195CA}"/>
              </a:ext>
            </a:extLst>
          </p:cNvPr>
          <p:cNvSpPr txBox="1"/>
          <p:nvPr/>
        </p:nvSpPr>
        <p:spPr>
          <a:xfrm>
            <a:off x="1487828" y="1926973"/>
            <a:ext cx="9216344" cy="3242041"/>
          </a:xfrm>
          <a:prstGeom prst="rect">
            <a:avLst/>
          </a:prstGeom>
          <a:noFill/>
        </p:spPr>
        <p:txBody>
          <a:bodyPr wrap="square">
            <a:spAutoFit/>
          </a:bodyPr>
          <a:lstStyle/>
          <a:p>
            <a:pPr marL="800100" lvl="1" indent="-342900" algn="ctr">
              <a:lnSpc>
                <a:spcPct val="150000"/>
              </a:lnSpc>
              <a:buFont typeface="Arial" panose="020B0604020202020204" pitchFamily="34" charset="0"/>
              <a:buChar char="•"/>
            </a:pPr>
            <a:r>
              <a:rPr lang="en-US" sz="2800" dirty="0"/>
              <a:t>Clear, Unambiguous, and Usable</a:t>
            </a:r>
          </a:p>
          <a:p>
            <a:pPr marL="800100" lvl="1" indent="-342900" algn="ctr">
              <a:lnSpc>
                <a:spcPct val="150000"/>
              </a:lnSpc>
              <a:buFont typeface="Arial" panose="020B0604020202020204" pitchFamily="34" charset="0"/>
              <a:buChar char="•"/>
            </a:pPr>
            <a:r>
              <a:rPr lang="en-US" sz="2800" dirty="0"/>
              <a:t>Have clarity</a:t>
            </a:r>
          </a:p>
          <a:p>
            <a:pPr marL="800100" lvl="1" indent="-342900" algn="ctr">
              <a:lnSpc>
                <a:spcPct val="150000"/>
              </a:lnSpc>
              <a:buFont typeface="Arial" panose="020B0604020202020204" pitchFamily="34" charset="0"/>
              <a:buChar char="•"/>
            </a:pPr>
            <a:r>
              <a:rPr lang="en-US" sz="2800" dirty="0"/>
              <a:t>Be accurate </a:t>
            </a:r>
          </a:p>
          <a:p>
            <a:pPr marL="800100" lvl="1" indent="-342900" algn="ctr">
              <a:lnSpc>
                <a:spcPct val="150000"/>
              </a:lnSpc>
              <a:buFont typeface="Arial" panose="020B0604020202020204" pitchFamily="34" charset="0"/>
              <a:buChar char="•"/>
            </a:pPr>
            <a:r>
              <a:rPr lang="en-US" sz="2800" dirty="0"/>
              <a:t>Be readable</a:t>
            </a:r>
          </a:p>
          <a:p>
            <a:pPr marL="800100" lvl="1" indent="-342900" algn="ctr">
              <a:lnSpc>
                <a:spcPct val="150000"/>
              </a:lnSpc>
              <a:buFont typeface="Arial" panose="020B0604020202020204" pitchFamily="34" charset="0"/>
              <a:buChar char="•"/>
            </a:pPr>
            <a:r>
              <a:rPr lang="en-US" sz="2800" dirty="0"/>
              <a:t>Be simple to understand</a:t>
            </a:r>
          </a:p>
        </p:txBody>
      </p:sp>
      <p:sp>
        <p:nvSpPr>
          <p:cNvPr id="4" name="TextBox 3">
            <a:extLst>
              <a:ext uri="{FF2B5EF4-FFF2-40B4-BE49-F238E27FC236}">
                <a16:creationId xmlns:a16="http://schemas.microsoft.com/office/drawing/2014/main" id="{B8004603-9C10-DB55-D90D-907542B9547C}"/>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Polish &amp; Shine</a:t>
            </a:r>
          </a:p>
        </p:txBody>
      </p:sp>
    </p:spTree>
    <p:extLst>
      <p:ext uri="{BB962C8B-B14F-4D97-AF65-F5344CB8AC3E}">
        <p14:creationId xmlns:p14="http://schemas.microsoft.com/office/powerpoint/2010/main" val="3737133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7C04-4F83-CAFA-3FF2-07A05EA681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E8F575-9EC4-236D-4D54-A2DF1D35C416}"/>
              </a:ext>
            </a:extLst>
          </p:cNvPr>
          <p:cNvSpPr>
            <a:spLocks noGrp="1"/>
          </p:cNvSpPr>
          <p:nvPr>
            <p:ph type="title"/>
          </p:nvPr>
        </p:nvSpPr>
        <p:spPr>
          <a:xfrm>
            <a:off x="3044413" y="3014830"/>
            <a:ext cx="6906410" cy="828339"/>
          </a:xfrm>
        </p:spPr>
        <p:txBody>
          <a:bodyPr>
            <a:normAutofit/>
          </a:bodyPr>
          <a:lstStyle/>
          <a:p>
            <a:pPr algn="ctr"/>
            <a:r>
              <a:rPr lang="en-US" sz="4400" i="1" dirty="0">
                <a:solidFill>
                  <a:schemeClr val="accent1">
                    <a:lumMod val="75000"/>
                  </a:schemeClr>
                </a:solidFill>
                <a:effectLst/>
                <a:latin typeface="Franklin Gothic Heavy" pitchFamily="34" charset="0"/>
              </a:rPr>
              <a:t>Carver v. Salt River Valley</a:t>
            </a:r>
          </a:p>
        </p:txBody>
      </p:sp>
    </p:spTree>
    <p:extLst>
      <p:ext uri="{BB962C8B-B14F-4D97-AF65-F5344CB8AC3E}">
        <p14:creationId xmlns:p14="http://schemas.microsoft.com/office/powerpoint/2010/main" val="4048101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3626A-A1C8-71E1-4B97-415730AC7E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46AF2-F560-49B5-5BEF-7F56699B0975}"/>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Likelihood of Failure</a:t>
            </a:r>
          </a:p>
        </p:txBody>
      </p:sp>
      <p:sp>
        <p:nvSpPr>
          <p:cNvPr id="5" name="Content Placeholder 4">
            <a:extLst>
              <a:ext uri="{FF2B5EF4-FFF2-40B4-BE49-F238E27FC236}">
                <a16:creationId xmlns:a16="http://schemas.microsoft.com/office/drawing/2014/main" id="{B9766857-DC0C-B1C3-ADD6-FA625B425A53}"/>
              </a:ext>
            </a:extLst>
          </p:cNvPr>
          <p:cNvSpPr>
            <a:spLocks noGrp="1"/>
          </p:cNvSpPr>
          <p:nvPr>
            <p:ph sz="half" idx="1"/>
          </p:nvPr>
        </p:nvSpPr>
        <p:spPr>
          <a:xfrm>
            <a:off x="1721383" y="2015611"/>
            <a:ext cx="5506278" cy="3777622"/>
          </a:xfrm>
        </p:spPr>
        <p:txBody>
          <a:bodyPr>
            <a:normAutofit/>
          </a:bodyPr>
          <a:lstStyle/>
          <a:p>
            <a:r>
              <a:rPr lang="en-US" sz="2800" dirty="0"/>
              <a:t>Chance that the tree or tree part will fail in a given time frame</a:t>
            </a:r>
          </a:p>
          <a:p>
            <a:pPr lvl="1"/>
            <a:r>
              <a:rPr lang="en-US" sz="2400" dirty="0"/>
              <a:t>Imminent</a:t>
            </a:r>
          </a:p>
          <a:p>
            <a:pPr lvl="1"/>
            <a:r>
              <a:rPr lang="en-US" sz="2400" b="1" dirty="0"/>
              <a:t>Probable</a:t>
            </a:r>
          </a:p>
          <a:p>
            <a:pPr lvl="1"/>
            <a:r>
              <a:rPr lang="en-US" sz="2400" dirty="0"/>
              <a:t>Possible</a:t>
            </a:r>
          </a:p>
          <a:p>
            <a:pPr lvl="1"/>
            <a:r>
              <a:rPr lang="en-US" sz="2400" dirty="0"/>
              <a:t>Improbable</a:t>
            </a:r>
          </a:p>
        </p:txBody>
      </p:sp>
      <p:sp>
        <p:nvSpPr>
          <p:cNvPr id="4" name="Content Placeholder 2">
            <a:extLst>
              <a:ext uri="{FF2B5EF4-FFF2-40B4-BE49-F238E27FC236}">
                <a16:creationId xmlns:a16="http://schemas.microsoft.com/office/drawing/2014/main" id="{56F31B6B-D6D9-2624-4F64-8CDA37C6CAA1}"/>
              </a:ext>
            </a:extLst>
          </p:cNvPr>
          <p:cNvSpPr>
            <a:spLocks noGrp="1"/>
          </p:cNvSpPr>
          <p:nvPr>
            <p:ph sz="half" idx="2"/>
          </p:nvPr>
        </p:nvSpPr>
        <p:spPr>
          <a:xfrm>
            <a:off x="6465956" y="3527942"/>
            <a:ext cx="5384800" cy="1425059"/>
          </a:xfrm>
        </p:spPr>
        <p:txBody>
          <a:bodyPr>
            <a:normAutofit/>
          </a:bodyPr>
          <a:lstStyle/>
          <a:p>
            <a:r>
              <a:rPr lang="en-US" sz="2400" dirty="0"/>
              <a:t>May occur in normal weather </a:t>
            </a:r>
          </a:p>
          <a:p>
            <a:r>
              <a:rPr lang="en-US" sz="2400" dirty="0"/>
              <a:t>Expected to occur in severe weather</a:t>
            </a:r>
          </a:p>
        </p:txBody>
      </p:sp>
      <p:pic>
        <p:nvPicPr>
          <p:cNvPr id="3" name="Picture 4">
            <a:extLst>
              <a:ext uri="{FF2B5EF4-FFF2-40B4-BE49-F238E27FC236}">
                <a16:creationId xmlns:a16="http://schemas.microsoft.com/office/drawing/2014/main" id="{A6D01D0C-69A3-DE4F-44B2-B64BE2207E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81F44BA-B921-FC17-860A-A4B28852C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FF8B610-246B-A42B-E13F-02C22ACCD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211302690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976B7-5F5D-B20C-6F13-87864034E3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86F25-66B6-E7B5-D7DD-AADD40F6FD49}"/>
              </a:ext>
            </a:extLst>
          </p:cNvPr>
          <p:cNvSpPr>
            <a:spLocks noGrp="1"/>
          </p:cNvSpPr>
          <p:nvPr>
            <p:ph type="title"/>
          </p:nvPr>
        </p:nvSpPr>
        <p:spPr>
          <a:xfrm>
            <a:off x="3926541" y="2912633"/>
            <a:ext cx="4173967" cy="1032734"/>
          </a:xfrm>
        </p:spPr>
        <p:txBody>
          <a:bodyPr>
            <a:noAutofit/>
          </a:bodyPr>
          <a:lstStyle/>
          <a:p>
            <a:pPr lvl="2"/>
            <a:r>
              <a:rPr lang="en-US" sz="4400" b="1" dirty="0"/>
              <a:t>CONCLUSION</a:t>
            </a:r>
            <a:endParaRPr lang="en-US" sz="8800" dirty="0">
              <a:solidFill>
                <a:schemeClr val="accent1">
                  <a:lumMod val="75000"/>
                </a:schemeClr>
              </a:solidFill>
              <a:effectLst/>
              <a:latin typeface="Franklin Gothic Heavy" pitchFamily="34" charset="0"/>
            </a:endParaRPr>
          </a:p>
        </p:txBody>
      </p:sp>
    </p:spTree>
    <p:extLst>
      <p:ext uri="{BB962C8B-B14F-4D97-AF65-F5344CB8AC3E}">
        <p14:creationId xmlns:p14="http://schemas.microsoft.com/office/powerpoint/2010/main" val="2476187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4EFA9-738F-FB41-1999-3173DEBC8A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7A26F5-F542-F22A-B7B7-5A2DAC9E6274}"/>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Likelihood of Failure</a:t>
            </a:r>
          </a:p>
        </p:txBody>
      </p:sp>
      <p:sp>
        <p:nvSpPr>
          <p:cNvPr id="5" name="Content Placeholder 4">
            <a:extLst>
              <a:ext uri="{FF2B5EF4-FFF2-40B4-BE49-F238E27FC236}">
                <a16:creationId xmlns:a16="http://schemas.microsoft.com/office/drawing/2014/main" id="{F297C211-B00F-1C1A-F5DD-3531630F5ABD}"/>
              </a:ext>
            </a:extLst>
          </p:cNvPr>
          <p:cNvSpPr>
            <a:spLocks noGrp="1"/>
          </p:cNvSpPr>
          <p:nvPr>
            <p:ph sz="half" idx="1"/>
          </p:nvPr>
        </p:nvSpPr>
        <p:spPr>
          <a:xfrm>
            <a:off x="1721383" y="2015611"/>
            <a:ext cx="5506278" cy="3777622"/>
          </a:xfrm>
        </p:spPr>
        <p:txBody>
          <a:bodyPr>
            <a:normAutofit/>
          </a:bodyPr>
          <a:lstStyle/>
          <a:p>
            <a:r>
              <a:rPr lang="en-US" sz="2800" dirty="0"/>
              <a:t>Chance that the tree or tree part will fail in a given time frame</a:t>
            </a:r>
          </a:p>
          <a:p>
            <a:pPr lvl="1"/>
            <a:r>
              <a:rPr lang="en-US" sz="2400" dirty="0"/>
              <a:t>Imminent</a:t>
            </a:r>
          </a:p>
          <a:p>
            <a:pPr lvl="1"/>
            <a:r>
              <a:rPr lang="en-US" sz="2400" dirty="0"/>
              <a:t>Probable</a:t>
            </a:r>
          </a:p>
          <a:p>
            <a:pPr lvl="1"/>
            <a:r>
              <a:rPr lang="en-US" sz="2400" b="1" dirty="0"/>
              <a:t>Possible</a:t>
            </a:r>
          </a:p>
          <a:p>
            <a:pPr lvl="1"/>
            <a:r>
              <a:rPr lang="en-US" sz="2400" dirty="0"/>
              <a:t>Improbable</a:t>
            </a:r>
          </a:p>
        </p:txBody>
      </p:sp>
      <p:sp>
        <p:nvSpPr>
          <p:cNvPr id="4" name="Content Placeholder 2">
            <a:extLst>
              <a:ext uri="{FF2B5EF4-FFF2-40B4-BE49-F238E27FC236}">
                <a16:creationId xmlns:a16="http://schemas.microsoft.com/office/drawing/2014/main" id="{98DBE906-A75A-E593-6169-FF3D70549F5F}"/>
              </a:ext>
            </a:extLst>
          </p:cNvPr>
          <p:cNvSpPr>
            <a:spLocks noGrp="1"/>
          </p:cNvSpPr>
          <p:nvPr>
            <p:ph sz="half" idx="2"/>
          </p:nvPr>
        </p:nvSpPr>
        <p:spPr>
          <a:xfrm>
            <a:off x="6465956" y="3527942"/>
            <a:ext cx="5384800" cy="1425059"/>
          </a:xfrm>
        </p:spPr>
        <p:txBody>
          <a:bodyPr>
            <a:normAutofit/>
          </a:bodyPr>
          <a:lstStyle/>
          <a:p>
            <a:r>
              <a:rPr lang="en-US" sz="2400" dirty="0"/>
              <a:t>Not likely to fail in normal weather</a:t>
            </a:r>
          </a:p>
          <a:p>
            <a:r>
              <a:rPr lang="en-US" sz="2400" dirty="0"/>
              <a:t>May fail in severe weather</a:t>
            </a:r>
          </a:p>
        </p:txBody>
      </p:sp>
      <p:pic>
        <p:nvPicPr>
          <p:cNvPr id="3" name="Picture 4">
            <a:extLst>
              <a:ext uri="{FF2B5EF4-FFF2-40B4-BE49-F238E27FC236}">
                <a16:creationId xmlns:a16="http://schemas.microsoft.com/office/drawing/2014/main" id="{C5E07484-D994-E90A-EEC8-24F3D40BAD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78CB39D-232A-3550-73DC-E758CA30C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AD6DD0A-3BC1-E4A7-49DD-79885CEA1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1245273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7B1F3-9BB7-F403-44D5-5A6C78914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84092C-3392-33F9-0448-C7908D77EB74}"/>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Likelihood of Failure</a:t>
            </a:r>
          </a:p>
        </p:txBody>
      </p:sp>
      <p:sp>
        <p:nvSpPr>
          <p:cNvPr id="5" name="Content Placeholder 4">
            <a:extLst>
              <a:ext uri="{FF2B5EF4-FFF2-40B4-BE49-F238E27FC236}">
                <a16:creationId xmlns:a16="http://schemas.microsoft.com/office/drawing/2014/main" id="{09806EF9-D887-A482-8113-3BEC296F2C4E}"/>
              </a:ext>
            </a:extLst>
          </p:cNvPr>
          <p:cNvSpPr>
            <a:spLocks noGrp="1"/>
          </p:cNvSpPr>
          <p:nvPr>
            <p:ph sz="half" idx="1"/>
          </p:nvPr>
        </p:nvSpPr>
        <p:spPr>
          <a:xfrm>
            <a:off x="1721383" y="2015611"/>
            <a:ext cx="5506278" cy="3777622"/>
          </a:xfrm>
        </p:spPr>
        <p:txBody>
          <a:bodyPr>
            <a:normAutofit/>
          </a:bodyPr>
          <a:lstStyle/>
          <a:p>
            <a:r>
              <a:rPr lang="en-US" sz="2800" dirty="0"/>
              <a:t>Chance that the tree or tree part will fail in a given time frame</a:t>
            </a:r>
          </a:p>
          <a:p>
            <a:pPr lvl="1"/>
            <a:r>
              <a:rPr lang="en-US" sz="2400" dirty="0"/>
              <a:t>Imminent</a:t>
            </a:r>
          </a:p>
          <a:p>
            <a:pPr lvl="1"/>
            <a:r>
              <a:rPr lang="en-US" sz="2400" dirty="0"/>
              <a:t>Probable</a:t>
            </a:r>
          </a:p>
          <a:p>
            <a:pPr lvl="1"/>
            <a:r>
              <a:rPr lang="en-US" sz="2400" dirty="0"/>
              <a:t>Possible</a:t>
            </a:r>
          </a:p>
          <a:p>
            <a:pPr lvl="1"/>
            <a:r>
              <a:rPr lang="en-US" sz="2400" b="1" dirty="0"/>
              <a:t>Improbable</a:t>
            </a:r>
          </a:p>
        </p:txBody>
      </p:sp>
      <p:sp>
        <p:nvSpPr>
          <p:cNvPr id="4" name="Content Placeholder 2">
            <a:extLst>
              <a:ext uri="{FF2B5EF4-FFF2-40B4-BE49-F238E27FC236}">
                <a16:creationId xmlns:a16="http://schemas.microsoft.com/office/drawing/2014/main" id="{D91F0328-20F7-247A-FF98-87C937C82C37}"/>
              </a:ext>
            </a:extLst>
          </p:cNvPr>
          <p:cNvSpPr>
            <a:spLocks noGrp="1"/>
          </p:cNvSpPr>
          <p:nvPr>
            <p:ph sz="half" idx="2"/>
          </p:nvPr>
        </p:nvSpPr>
        <p:spPr>
          <a:xfrm>
            <a:off x="6465956" y="3527942"/>
            <a:ext cx="5384800" cy="1425059"/>
          </a:xfrm>
        </p:spPr>
        <p:txBody>
          <a:bodyPr>
            <a:normAutofit/>
          </a:bodyPr>
          <a:lstStyle/>
          <a:p>
            <a:r>
              <a:rPr lang="en-US" sz="2400" dirty="0"/>
              <a:t>Not likely to fail during normal or severe weather</a:t>
            </a:r>
          </a:p>
        </p:txBody>
      </p:sp>
      <p:pic>
        <p:nvPicPr>
          <p:cNvPr id="3" name="Picture 4">
            <a:extLst>
              <a:ext uri="{FF2B5EF4-FFF2-40B4-BE49-F238E27FC236}">
                <a16:creationId xmlns:a16="http://schemas.microsoft.com/office/drawing/2014/main" id="{E1A6C877-D531-DF8E-E488-E4CB1950C9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954A8FD-5D53-FDC6-4089-4FFCD6A5C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4114C1B-A0D5-B9D3-9CA9-64A6F6607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1463467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Likelihood of Failure</a:t>
            </a:r>
          </a:p>
        </p:txBody>
      </p:sp>
      <p:sp>
        <p:nvSpPr>
          <p:cNvPr id="5" name="Content Placeholder 4"/>
          <p:cNvSpPr>
            <a:spLocks noGrp="1"/>
          </p:cNvSpPr>
          <p:nvPr>
            <p:ph sz="half" idx="1"/>
          </p:nvPr>
        </p:nvSpPr>
        <p:spPr>
          <a:xfrm>
            <a:off x="2589211" y="2133599"/>
            <a:ext cx="4541885" cy="4057337"/>
          </a:xfrm>
        </p:spPr>
        <p:txBody>
          <a:bodyPr>
            <a:normAutofit/>
          </a:bodyPr>
          <a:lstStyle/>
          <a:p>
            <a:r>
              <a:rPr lang="en-US" sz="2800" dirty="0"/>
              <a:t>Factors</a:t>
            </a:r>
          </a:p>
          <a:p>
            <a:pPr lvl="1"/>
            <a:r>
              <a:rPr lang="en-US" sz="2400" dirty="0"/>
              <a:t>Tree Species</a:t>
            </a:r>
          </a:p>
          <a:p>
            <a:pPr lvl="1"/>
            <a:r>
              <a:rPr lang="en-US" sz="2400" dirty="0"/>
              <a:t>Tree Health</a:t>
            </a:r>
          </a:p>
          <a:p>
            <a:pPr lvl="1"/>
            <a:r>
              <a:rPr lang="en-US" sz="2400" dirty="0"/>
              <a:t>Load</a:t>
            </a:r>
          </a:p>
          <a:p>
            <a:pPr lvl="1"/>
            <a:r>
              <a:rPr lang="en-US" sz="2400" dirty="0"/>
              <a:t>Response Growth</a:t>
            </a:r>
          </a:p>
          <a:p>
            <a:pPr lvl="1"/>
            <a:r>
              <a:rPr lang="en-US" sz="2400" dirty="0"/>
              <a:t>Defects and Conditions</a:t>
            </a:r>
          </a:p>
          <a:p>
            <a:pPr lvl="1"/>
            <a:r>
              <a:rPr lang="en-US" sz="2400" dirty="0"/>
              <a:t>Site Factors</a:t>
            </a:r>
          </a:p>
        </p:txBody>
      </p:sp>
      <p:pic>
        <p:nvPicPr>
          <p:cNvPr id="3" name="Picture 4">
            <a:extLst>
              <a:ext uri="{FF2B5EF4-FFF2-40B4-BE49-F238E27FC236}">
                <a16:creationId xmlns:a16="http://schemas.microsoft.com/office/drawing/2014/main" id="{B098C91F-DC93-D92D-2F86-8BADCA9803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F7E62EB-27EB-5B18-A834-E00AE75FE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E76B58E-0B8E-CE6B-F031-5CCCFB72D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pic>
        <p:nvPicPr>
          <p:cNvPr id="8" name="Picture 7">
            <a:extLst>
              <a:ext uri="{FF2B5EF4-FFF2-40B4-BE49-F238E27FC236}">
                <a16:creationId xmlns:a16="http://schemas.microsoft.com/office/drawing/2014/main" id="{A418159B-07AB-896B-C23A-BAB3465C52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89821" y="1439568"/>
            <a:ext cx="3794662" cy="5049849"/>
          </a:xfrm>
          <a:prstGeom prst="rect">
            <a:avLst/>
          </a:prstGeom>
          <a:noFill/>
          <a:ln>
            <a:noFill/>
          </a:ln>
        </p:spPr>
      </p:pic>
    </p:spTree>
    <p:extLst>
      <p:ext uri="{BB962C8B-B14F-4D97-AF65-F5344CB8AC3E}">
        <p14:creationId xmlns:p14="http://schemas.microsoft.com/office/powerpoint/2010/main" val="173791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BA5D7-DB18-9F5E-0122-C62C37EEB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0F5058-3CE3-9914-B8B5-33570E4586C6}"/>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Likelihood of Impact</a:t>
            </a:r>
          </a:p>
        </p:txBody>
      </p:sp>
      <p:sp>
        <p:nvSpPr>
          <p:cNvPr id="5" name="Content Placeholder 4">
            <a:extLst>
              <a:ext uri="{FF2B5EF4-FFF2-40B4-BE49-F238E27FC236}">
                <a16:creationId xmlns:a16="http://schemas.microsoft.com/office/drawing/2014/main" id="{6FF58B4C-4970-95A7-F9BF-7F02E840BF24}"/>
              </a:ext>
            </a:extLst>
          </p:cNvPr>
          <p:cNvSpPr>
            <a:spLocks noGrp="1"/>
          </p:cNvSpPr>
          <p:nvPr>
            <p:ph sz="half" idx="1"/>
          </p:nvPr>
        </p:nvSpPr>
        <p:spPr>
          <a:xfrm>
            <a:off x="1721383" y="2015611"/>
            <a:ext cx="5506278" cy="3777622"/>
          </a:xfrm>
        </p:spPr>
        <p:txBody>
          <a:bodyPr>
            <a:normAutofit/>
          </a:bodyPr>
          <a:lstStyle/>
          <a:p>
            <a:r>
              <a:rPr lang="en-US" sz="2800" dirty="0"/>
              <a:t>Chance that the tree or tree part will strike the target if it were to fail</a:t>
            </a:r>
          </a:p>
          <a:p>
            <a:pPr lvl="1"/>
            <a:r>
              <a:rPr lang="en-US" sz="2400" dirty="0"/>
              <a:t>High</a:t>
            </a:r>
          </a:p>
          <a:p>
            <a:pPr lvl="1"/>
            <a:r>
              <a:rPr lang="en-US" sz="2400" dirty="0"/>
              <a:t>Medium</a:t>
            </a:r>
          </a:p>
          <a:p>
            <a:pPr lvl="1"/>
            <a:r>
              <a:rPr lang="en-US" sz="2400" dirty="0"/>
              <a:t>Low</a:t>
            </a:r>
          </a:p>
          <a:p>
            <a:pPr lvl="1"/>
            <a:r>
              <a:rPr lang="en-US" sz="2400" dirty="0"/>
              <a:t>Very Low</a:t>
            </a:r>
          </a:p>
        </p:txBody>
      </p:sp>
      <p:pic>
        <p:nvPicPr>
          <p:cNvPr id="4" name="Picture 4">
            <a:extLst>
              <a:ext uri="{FF2B5EF4-FFF2-40B4-BE49-F238E27FC236}">
                <a16:creationId xmlns:a16="http://schemas.microsoft.com/office/drawing/2014/main" id="{8057A8DB-F0BD-161B-1688-D8CC54A11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162AFAD-7226-B7AB-12C1-AE737DA6A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15848D0-BC59-7C3F-43A6-E3BEBF530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pic>
        <p:nvPicPr>
          <p:cNvPr id="6" name="Content Placeholder 4">
            <a:extLst>
              <a:ext uri="{FF2B5EF4-FFF2-40B4-BE49-F238E27FC236}">
                <a16:creationId xmlns:a16="http://schemas.microsoft.com/office/drawing/2014/main" id="{7A2429A9-F2BC-031A-7259-89C96AB4D47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5400000">
            <a:off x="6557099" y="2172949"/>
            <a:ext cx="4591986" cy="3443989"/>
          </a:xfrm>
          <a:prstGeom prst="rect">
            <a:avLst/>
          </a:prstGeom>
        </p:spPr>
      </p:pic>
    </p:spTree>
    <p:extLst>
      <p:ext uri="{BB962C8B-B14F-4D97-AF65-F5344CB8AC3E}">
        <p14:creationId xmlns:p14="http://schemas.microsoft.com/office/powerpoint/2010/main" val="3213110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4FDE1-475B-868A-4F5F-ED874A36B5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CD06E0-95DB-AF5B-BCEE-17FD7429BF12}"/>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Likelihood of Impact</a:t>
            </a:r>
          </a:p>
        </p:txBody>
      </p:sp>
      <p:sp>
        <p:nvSpPr>
          <p:cNvPr id="5" name="Content Placeholder 4">
            <a:extLst>
              <a:ext uri="{FF2B5EF4-FFF2-40B4-BE49-F238E27FC236}">
                <a16:creationId xmlns:a16="http://schemas.microsoft.com/office/drawing/2014/main" id="{CF3CE254-50A9-47FE-3961-93735F256FCF}"/>
              </a:ext>
            </a:extLst>
          </p:cNvPr>
          <p:cNvSpPr>
            <a:spLocks noGrp="1"/>
          </p:cNvSpPr>
          <p:nvPr>
            <p:ph sz="half" idx="1"/>
          </p:nvPr>
        </p:nvSpPr>
        <p:spPr>
          <a:xfrm>
            <a:off x="1721383" y="2015611"/>
            <a:ext cx="5506278" cy="3777622"/>
          </a:xfrm>
        </p:spPr>
        <p:txBody>
          <a:bodyPr>
            <a:normAutofit/>
          </a:bodyPr>
          <a:lstStyle/>
          <a:p>
            <a:r>
              <a:rPr lang="en-US" sz="2800" dirty="0"/>
              <a:t>Chance that the tree or tree part will strike the target if it were to fail</a:t>
            </a:r>
          </a:p>
          <a:p>
            <a:pPr lvl="1"/>
            <a:r>
              <a:rPr lang="en-US" sz="2400" b="1" dirty="0"/>
              <a:t>High</a:t>
            </a:r>
          </a:p>
          <a:p>
            <a:pPr lvl="1"/>
            <a:r>
              <a:rPr lang="en-US" sz="2400" dirty="0"/>
              <a:t>Medium</a:t>
            </a:r>
          </a:p>
          <a:p>
            <a:pPr lvl="1"/>
            <a:r>
              <a:rPr lang="en-US" sz="2400" dirty="0"/>
              <a:t>Low</a:t>
            </a:r>
          </a:p>
          <a:p>
            <a:pPr lvl="1"/>
            <a:r>
              <a:rPr lang="en-US" sz="2400" dirty="0"/>
              <a:t>Very Low</a:t>
            </a:r>
          </a:p>
        </p:txBody>
      </p:sp>
      <p:sp>
        <p:nvSpPr>
          <p:cNvPr id="4" name="Content Placeholder 2">
            <a:extLst>
              <a:ext uri="{FF2B5EF4-FFF2-40B4-BE49-F238E27FC236}">
                <a16:creationId xmlns:a16="http://schemas.microsoft.com/office/drawing/2014/main" id="{5E949D79-468D-5B68-DE4D-4D7C46B5510D}"/>
              </a:ext>
            </a:extLst>
          </p:cNvPr>
          <p:cNvSpPr>
            <a:spLocks noGrp="1"/>
          </p:cNvSpPr>
          <p:nvPr>
            <p:ph sz="half" idx="2"/>
          </p:nvPr>
        </p:nvSpPr>
        <p:spPr>
          <a:xfrm>
            <a:off x="6664738" y="3647660"/>
            <a:ext cx="4556540" cy="1633781"/>
          </a:xfrm>
        </p:spPr>
        <p:txBody>
          <a:bodyPr>
            <a:normAutofit/>
          </a:bodyPr>
          <a:lstStyle/>
          <a:p>
            <a:r>
              <a:rPr lang="en-US" sz="2400" dirty="0"/>
              <a:t>Likely to impact the target</a:t>
            </a:r>
          </a:p>
        </p:txBody>
      </p:sp>
      <p:pic>
        <p:nvPicPr>
          <p:cNvPr id="6" name="Picture 4">
            <a:extLst>
              <a:ext uri="{FF2B5EF4-FFF2-40B4-BE49-F238E27FC236}">
                <a16:creationId xmlns:a16="http://schemas.microsoft.com/office/drawing/2014/main" id="{1B373C2F-F79D-7AE6-87C7-E6993D29CA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3CF3206-C83A-FDA3-AD84-5B2EA2704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C62EA6-2BAB-3D23-F05C-5454F789D1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2600792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8A867-7951-655E-B57B-167EBD2F7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8B342-C277-DB6B-AD0D-12D17D10A1CE}"/>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Likelihood of Impact</a:t>
            </a:r>
          </a:p>
        </p:txBody>
      </p:sp>
      <p:sp>
        <p:nvSpPr>
          <p:cNvPr id="5" name="Content Placeholder 4">
            <a:extLst>
              <a:ext uri="{FF2B5EF4-FFF2-40B4-BE49-F238E27FC236}">
                <a16:creationId xmlns:a16="http://schemas.microsoft.com/office/drawing/2014/main" id="{E8F897EC-CBD1-7DDD-84E8-9B39D4A5A356}"/>
              </a:ext>
            </a:extLst>
          </p:cNvPr>
          <p:cNvSpPr>
            <a:spLocks noGrp="1"/>
          </p:cNvSpPr>
          <p:nvPr>
            <p:ph sz="half" idx="1"/>
          </p:nvPr>
        </p:nvSpPr>
        <p:spPr>
          <a:xfrm>
            <a:off x="1721383" y="2015611"/>
            <a:ext cx="5506278" cy="3777622"/>
          </a:xfrm>
        </p:spPr>
        <p:txBody>
          <a:bodyPr>
            <a:normAutofit/>
          </a:bodyPr>
          <a:lstStyle/>
          <a:p>
            <a:r>
              <a:rPr lang="en-US" sz="2800" dirty="0"/>
              <a:t>Chance that the tree or tree part will strike the target if it were to fail</a:t>
            </a:r>
          </a:p>
          <a:p>
            <a:pPr lvl="1"/>
            <a:r>
              <a:rPr lang="en-US" sz="2400" dirty="0"/>
              <a:t>High</a:t>
            </a:r>
          </a:p>
          <a:p>
            <a:pPr lvl="1"/>
            <a:r>
              <a:rPr lang="en-US" sz="2400" b="1" dirty="0"/>
              <a:t>Medium</a:t>
            </a:r>
          </a:p>
          <a:p>
            <a:pPr lvl="1"/>
            <a:r>
              <a:rPr lang="en-US" sz="2400" dirty="0"/>
              <a:t>Low</a:t>
            </a:r>
          </a:p>
          <a:p>
            <a:pPr lvl="1"/>
            <a:r>
              <a:rPr lang="en-US" sz="2400" dirty="0"/>
              <a:t>Very Low</a:t>
            </a:r>
          </a:p>
        </p:txBody>
      </p:sp>
      <p:sp>
        <p:nvSpPr>
          <p:cNvPr id="4" name="Content Placeholder 2">
            <a:extLst>
              <a:ext uri="{FF2B5EF4-FFF2-40B4-BE49-F238E27FC236}">
                <a16:creationId xmlns:a16="http://schemas.microsoft.com/office/drawing/2014/main" id="{16A5A64B-9FC3-D14E-96C9-4E2492CE3FEF}"/>
              </a:ext>
            </a:extLst>
          </p:cNvPr>
          <p:cNvSpPr>
            <a:spLocks noGrp="1"/>
          </p:cNvSpPr>
          <p:nvPr>
            <p:ph sz="half" idx="2"/>
          </p:nvPr>
        </p:nvSpPr>
        <p:spPr>
          <a:xfrm>
            <a:off x="6664738" y="3647660"/>
            <a:ext cx="4556540" cy="1633781"/>
          </a:xfrm>
        </p:spPr>
        <p:txBody>
          <a:bodyPr>
            <a:normAutofit/>
          </a:bodyPr>
          <a:lstStyle/>
          <a:p>
            <a:r>
              <a:rPr lang="en-US" sz="2400" dirty="0"/>
              <a:t>Could impact the target, but not expected to do so</a:t>
            </a:r>
          </a:p>
        </p:txBody>
      </p:sp>
      <p:pic>
        <p:nvPicPr>
          <p:cNvPr id="7" name="Picture 4">
            <a:extLst>
              <a:ext uri="{FF2B5EF4-FFF2-40B4-BE49-F238E27FC236}">
                <a16:creationId xmlns:a16="http://schemas.microsoft.com/office/drawing/2014/main" id="{971FD047-09BB-D651-AEA0-F50A8BA5F4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02431E-5BC8-BF0B-7DE4-4787A139C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2F9E761-0908-C840-3860-66C8FB6A3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1628598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BD0DA-B544-50C4-CDDF-C2CF6A6EFE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9DAE8-110E-E1D3-3A20-ED108A1D214A}"/>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Likelihood of Impact</a:t>
            </a:r>
          </a:p>
        </p:txBody>
      </p:sp>
      <p:sp>
        <p:nvSpPr>
          <p:cNvPr id="5" name="Content Placeholder 4">
            <a:extLst>
              <a:ext uri="{FF2B5EF4-FFF2-40B4-BE49-F238E27FC236}">
                <a16:creationId xmlns:a16="http://schemas.microsoft.com/office/drawing/2014/main" id="{991F43CE-6F77-53CB-4C3D-A87B97DA3B96}"/>
              </a:ext>
            </a:extLst>
          </p:cNvPr>
          <p:cNvSpPr>
            <a:spLocks noGrp="1"/>
          </p:cNvSpPr>
          <p:nvPr>
            <p:ph sz="half" idx="1"/>
          </p:nvPr>
        </p:nvSpPr>
        <p:spPr>
          <a:xfrm>
            <a:off x="1721383" y="2015611"/>
            <a:ext cx="5506278" cy="3777622"/>
          </a:xfrm>
        </p:spPr>
        <p:txBody>
          <a:bodyPr>
            <a:normAutofit/>
          </a:bodyPr>
          <a:lstStyle/>
          <a:p>
            <a:r>
              <a:rPr lang="en-US" sz="2800" dirty="0"/>
              <a:t>Chance that the tree or tree part will strike the target if it were to fail</a:t>
            </a:r>
          </a:p>
          <a:p>
            <a:pPr lvl="1"/>
            <a:r>
              <a:rPr lang="en-US" sz="2400" dirty="0"/>
              <a:t>High</a:t>
            </a:r>
          </a:p>
          <a:p>
            <a:pPr lvl="1"/>
            <a:r>
              <a:rPr lang="en-US" sz="2400" dirty="0"/>
              <a:t>Medium</a:t>
            </a:r>
          </a:p>
          <a:p>
            <a:pPr lvl="1"/>
            <a:r>
              <a:rPr lang="en-US" sz="2400" b="1" dirty="0"/>
              <a:t>Low</a:t>
            </a:r>
          </a:p>
          <a:p>
            <a:pPr lvl="1"/>
            <a:r>
              <a:rPr lang="en-US" sz="2400" dirty="0"/>
              <a:t>Very Low</a:t>
            </a:r>
          </a:p>
        </p:txBody>
      </p:sp>
      <p:sp>
        <p:nvSpPr>
          <p:cNvPr id="4" name="Content Placeholder 2">
            <a:extLst>
              <a:ext uri="{FF2B5EF4-FFF2-40B4-BE49-F238E27FC236}">
                <a16:creationId xmlns:a16="http://schemas.microsoft.com/office/drawing/2014/main" id="{EDE0F761-5E8B-9A6E-A237-A6ACCE6D9759}"/>
              </a:ext>
            </a:extLst>
          </p:cNvPr>
          <p:cNvSpPr>
            <a:spLocks noGrp="1"/>
          </p:cNvSpPr>
          <p:nvPr>
            <p:ph sz="half" idx="2"/>
          </p:nvPr>
        </p:nvSpPr>
        <p:spPr>
          <a:xfrm>
            <a:off x="6664738" y="3647660"/>
            <a:ext cx="4556540" cy="1633781"/>
          </a:xfrm>
        </p:spPr>
        <p:txBody>
          <a:bodyPr>
            <a:normAutofit/>
          </a:bodyPr>
          <a:lstStyle/>
          <a:p>
            <a:r>
              <a:rPr lang="en-US" sz="2400" dirty="0"/>
              <a:t>Slight chance of impacting the target</a:t>
            </a:r>
          </a:p>
        </p:txBody>
      </p:sp>
      <p:pic>
        <p:nvPicPr>
          <p:cNvPr id="3" name="Picture 4">
            <a:extLst>
              <a:ext uri="{FF2B5EF4-FFF2-40B4-BE49-F238E27FC236}">
                <a16:creationId xmlns:a16="http://schemas.microsoft.com/office/drawing/2014/main" id="{92DA3506-08EE-BEBE-67A4-E5663F022F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1798FFE-267C-5B84-E860-0F09B5D24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329D67-C127-9E80-5379-DA1AD489C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3816722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52DCC-CA09-2C43-1729-81EFB743C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3CEF0E-783C-CBFB-4FE4-FF22F1199495}"/>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Likelihood of Impact</a:t>
            </a:r>
          </a:p>
        </p:txBody>
      </p:sp>
      <p:sp>
        <p:nvSpPr>
          <p:cNvPr id="5" name="Content Placeholder 4">
            <a:extLst>
              <a:ext uri="{FF2B5EF4-FFF2-40B4-BE49-F238E27FC236}">
                <a16:creationId xmlns:a16="http://schemas.microsoft.com/office/drawing/2014/main" id="{8311FD99-F1ED-C815-6683-0B27695CBDB2}"/>
              </a:ext>
            </a:extLst>
          </p:cNvPr>
          <p:cNvSpPr>
            <a:spLocks noGrp="1"/>
          </p:cNvSpPr>
          <p:nvPr>
            <p:ph sz="half" idx="1"/>
          </p:nvPr>
        </p:nvSpPr>
        <p:spPr>
          <a:xfrm>
            <a:off x="1721383" y="2015611"/>
            <a:ext cx="5506278" cy="3777622"/>
          </a:xfrm>
        </p:spPr>
        <p:txBody>
          <a:bodyPr>
            <a:normAutofit/>
          </a:bodyPr>
          <a:lstStyle/>
          <a:p>
            <a:r>
              <a:rPr lang="en-US" sz="2800" dirty="0"/>
              <a:t>Chance that the tree or tree part will strike the target if it were to fail</a:t>
            </a:r>
          </a:p>
          <a:p>
            <a:pPr lvl="1"/>
            <a:r>
              <a:rPr lang="en-US" sz="2400" dirty="0"/>
              <a:t>High</a:t>
            </a:r>
          </a:p>
          <a:p>
            <a:pPr lvl="1"/>
            <a:r>
              <a:rPr lang="en-US" sz="2400" dirty="0"/>
              <a:t>Medium</a:t>
            </a:r>
          </a:p>
          <a:p>
            <a:pPr lvl="1"/>
            <a:r>
              <a:rPr lang="en-US" sz="2400" dirty="0"/>
              <a:t>Low</a:t>
            </a:r>
          </a:p>
          <a:p>
            <a:pPr lvl="1"/>
            <a:r>
              <a:rPr lang="en-US" sz="2400" b="1" dirty="0"/>
              <a:t>Very Low</a:t>
            </a:r>
          </a:p>
        </p:txBody>
      </p:sp>
      <p:sp>
        <p:nvSpPr>
          <p:cNvPr id="4" name="Content Placeholder 2">
            <a:extLst>
              <a:ext uri="{FF2B5EF4-FFF2-40B4-BE49-F238E27FC236}">
                <a16:creationId xmlns:a16="http://schemas.microsoft.com/office/drawing/2014/main" id="{6339319F-C7D6-AAD3-2387-54BA71F271A8}"/>
              </a:ext>
            </a:extLst>
          </p:cNvPr>
          <p:cNvSpPr>
            <a:spLocks noGrp="1"/>
          </p:cNvSpPr>
          <p:nvPr>
            <p:ph sz="half" idx="2"/>
          </p:nvPr>
        </p:nvSpPr>
        <p:spPr>
          <a:xfrm>
            <a:off x="6664738" y="3647660"/>
            <a:ext cx="4556540" cy="1633781"/>
          </a:xfrm>
        </p:spPr>
        <p:txBody>
          <a:bodyPr>
            <a:normAutofit/>
          </a:bodyPr>
          <a:lstStyle/>
          <a:p>
            <a:r>
              <a:rPr lang="en-US" sz="2400" dirty="0"/>
              <a:t>Chance of impacting the target is remote</a:t>
            </a:r>
          </a:p>
        </p:txBody>
      </p:sp>
      <p:pic>
        <p:nvPicPr>
          <p:cNvPr id="3" name="Picture 4">
            <a:extLst>
              <a:ext uri="{FF2B5EF4-FFF2-40B4-BE49-F238E27FC236}">
                <a16:creationId xmlns:a16="http://schemas.microsoft.com/office/drawing/2014/main" id="{3A620462-9A15-92BB-6F90-90F740BDCF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36EFFBF-7467-328D-2B64-27B77BF07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ABA5FC-DFC5-E59C-8BBF-B7CBB9C9E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4132381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Likelihood of Impact</a:t>
            </a:r>
          </a:p>
        </p:txBody>
      </p:sp>
      <p:sp>
        <p:nvSpPr>
          <p:cNvPr id="5" name="Content Placeholder 4"/>
          <p:cNvSpPr>
            <a:spLocks noGrp="1"/>
          </p:cNvSpPr>
          <p:nvPr>
            <p:ph sz="half" idx="1"/>
          </p:nvPr>
        </p:nvSpPr>
        <p:spPr/>
        <p:txBody>
          <a:bodyPr>
            <a:normAutofit/>
          </a:bodyPr>
          <a:lstStyle/>
          <a:p>
            <a:r>
              <a:rPr lang="en-US" sz="2800" dirty="0"/>
              <a:t>Factors</a:t>
            </a:r>
          </a:p>
          <a:p>
            <a:pPr lvl="1"/>
            <a:r>
              <a:rPr lang="en-US" sz="2400" dirty="0"/>
              <a:t>Occupancy Rate</a:t>
            </a:r>
          </a:p>
          <a:p>
            <a:pPr lvl="1"/>
            <a:r>
              <a:rPr lang="en-US" sz="2400" dirty="0"/>
              <a:t>Location of Target</a:t>
            </a:r>
          </a:p>
          <a:p>
            <a:pPr lvl="1"/>
            <a:r>
              <a:rPr lang="en-US" sz="2400" dirty="0"/>
              <a:t>Direction of Fall</a:t>
            </a:r>
          </a:p>
          <a:p>
            <a:pPr lvl="1"/>
            <a:r>
              <a:rPr lang="en-US" sz="2400" dirty="0"/>
              <a:t>Protection Factors</a:t>
            </a:r>
          </a:p>
        </p:txBody>
      </p:sp>
      <p:pic>
        <p:nvPicPr>
          <p:cNvPr id="4" name="Picture 3">
            <a:extLst>
              <a:ext uri="{FF2B5EF4-FFF2-40B4-BE49-F238E27FC236}">
                <a16:creationId xmlns:a16="http://schemas.microsoft.com/office/drawing/2014/main" id="{230FC0AA-2CF6-6376-20AE-F1478A4DD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787080" y="2281460"/>
            <a:ext cx="4999501" cy="3749626"/>
          </a:xfrm>
          <a:prstGeom prst="rect">
            <a:avLst/>
          </a:prstGeom>
        </p:spPr>
      </p:pic>
      <p:pic>
        <p:nvPicPr>
          <p:cNvPr id="3" name="Picture 4">
            <a:extLst>
              <a:ext uri="{FF2B5EF4-FFF2-40B4-BE49-F238E27FC236}">
                <a16:creationId xmlns:a16="http://schemas.microsoft.com/office/drawing/2014/main" id="{C3C377A8-A2B5-CA23-7603-2B9CB0F441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EC47E56-F3A3-9BAB-74A9-BA6241552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E4A9CE7-7B74-1437-4ECF-B4E533F2E5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27204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F67AB-6050-9BFE-E173-6528C17BF6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1E4C6B-F87E-EC15-5897-C1379AB4C874}"/>
              </a:ext>
            </a:extLst>
          </p:cNvPr>
          <p:cNvSpPr>
            <a:spLocks noGrp="1"/>
          </p:cNvSpPr>
          <p:nvPr>
            <p:ph type="title"/>
          </p:nvPr>
        </p:nvSpPr>
        <p:spPr>
          <a:xfrm>
            <a:off x="2115879" y="624110"/>
            <a:ext cx="10430540" cy="1280890"/>
          </a:xfrm>
        </p:spPr>
        <p:txBody>
          <a:bodyPr>
            <a:normAutofit/>
          </a:bodyPr>
          <a:lstStyle/>
          <a:p>
            <a:r>
              <a:rPr lang="en-US" i="1" dirty="0"/>
              <a:t>Carver v. Salt River Valley Water Users' </a:t>
            </a:r>
            <a:r>
              <a:rPr lang="en-US" i="1" dirty="0" err="1"/>
              <a:t>Ass’n</a:t>
            </a:r>
            <a:br>
              <a:rPr lang="en-US" i="1" dirty="0"/>
            </a:br>
            <a:r>
              <a:rPr lang="en-US" dirty="0"/>
              <a:t>104 Ariz. 513 (1969 AZ Supr. Ct.)</a:t>
            </a:r>
          </a:p>
        </p:txBody>
      </p:sp>
      <p:pic>
        <p:nvPicPr>
          <p:cNvPr id="4" name="Picture 3">
            <a:extLst>
              <a:ext uri="{FF2B5EF4-FFF2-40B4-BE49-F238E27FC236}">
                <a16:creationId xmlns:a16="http://schemas.microsoft.com/office/drawing/2014/main" id="{A8EEC3A7-CFD8-FA41-08CE-FCA60F135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879" y="1905000"/>
            <a:ext cx="9144000" cy="4896896"/>
          </a:xfrm>
          <a:prstGeom prst="rect">
            <a:avLst/>
          </a:prstGeom>
        </p:spPr>
      </p:pic>
    </p:spTree>
    <p:extLst>
      <p:ext uri="{BB962C8B-B14F-4D97-AF65-F5344CB8AC3E}">
        <p14:creationId xmlns:p14="http://schemas.microsoft.com/office/powerpoint/2010/main" val="4206207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Consequences</a:t>
            </a:r>
          </a:p>
        </p:txBody>
      </p:sp>
      <p:sp>
        <p:nvSpPr>
          <p:cNvPr id="5" name="Content Placeholder 4"/>
          <p:cNvSpPr>
            <a:spLocks noGrp="1"/>
          </p:cNvSpPr>
          <p:nvPr>
            <p:ph sz="half" idx="1"/>
          </p:nvPr>
        </p:nvSpPr>
        <p:spPr>
          <a:xfrm>
            <a:off x="1927097" y="2092765"/>
            <a:ext cx="5245889" cy="3777622"/>
          </a:xfrm>
        </p:spPr>
        <p:txBody>
          <a:bodyPr>
            <a:normAutofit/>
          </a:bodyPr>
          <a:lstStyle/>
          <a:p>
            <a:r>
              <a:rPr lang="en-US" sz="2800" dirty="0"/>
              <a:t>The amount of damage or harm caused by impact</a:t>
            </a:r>
          </a:p>
          <a:p>
            <a:pPr lvl="1"/>
            <a:r>
              <a:rPr lang="en-US" sz="2400" dirty="0"/>
              <a:t>Severe</a:t>
            </a:r>
          </a:p>
          <a:p>
            <a:pPr lvl="1"/>
            <a:r>
              <a:rPr lang="en-US" sz="2400" dirty="0"/>
              <a:t>Significant</a:t>
            </a:r>
          </a:p>
          <a:p>
            <a:pPr lvl="1"/>
            <a:r>
              <a:rPr lang="en-US" sz="2400" dirty="0"/>
              <a:t>Minor</a:t>
            </a:r>
          </a:p>
          <a:p>
            <a:pPr lvl="1"/>
            <a:r>
              <a:rPr lang="en-US" sz="2400" dirty="0"/>
              <a:t>Negligible</a:t>
            </a:r>
          </a:p>
        </p:txBody>
      </p:sp>
      <p:pic>
        <p:nvPicPr>
          <p:cNvPr id="3" name="Picture 4">
            <a:extLst>
              <a:ext uri="{FF2B5EF4-FFF2-40B4-BE49-F238E27FC236}">
                <a16:creationId xmlns:a16="http://schemas.microsoft.com/office/drawing/2014/main" id="{80D4E138-50C0-7127-071A-3FA2810806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730ABFE-15AA-185B-3A40-1C953B49B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429EBD8-0785-6C1E-E942-F3451E8A07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pic>
        <p:nvPicPr>
          <p:cNvPr id="8" name="Picture 7">
            <a:extLst>
              <a:ext uri="{FF2B5EF4-FFF2-40B4-BE49-F238E27FC236}">
                <a16:creationId xmlns:a16="http://schemas.microsoft.com/office/drawing/2014/main" id="{E442A9FA-C979-CA77-A273-076850B0BE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01399" y="994989"/>
            <a:ext cx="4308935" cy="5739937"/>
          </a:xfrm>
          <a:prstGeom prst="rect">
            <a:avLst/>
          </a:prstGeom>
          <a:noFill/>
          <a:ln>
            <a:noFill/>
          </a:ln>
        </p:spPr>
      </p:pic>
    </p:spTree>
    <p:extLst>
      <p:ext uri="{BB962C8B-B14F-4D97-AF65-F5344CB8AC3E}">
        <p14:creationId xmlns:p14="http://schemas.microsoft.com/office/powerpoint/2010/main" val="2021547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BE220-7B9A-CBFF-1AB4-A4402A0488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D37D19-7E61-AA62-10AA-F2673147C7EB}"/>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Consequences</a:t>
            </a:r>
          </a:p>
        </p:txBody>
      </p:sp>
      <p:sp>
        <p:nvSpPr>
          <p:cNvPr id="5" name="Content Placeholder 4">
            <a:extLst>
              <a:ext uri="{FF2B5EF4-FFF2-40B4-BE49-F238E27FC236}">
                <a16:creationId xmlns:a16="http://schemas.microsoft.com/office/drawing/2014/main" id="{D4D1B9FD-7A43-7B0C-9F5A-5FAA2BC1D270}"/>
              </a:ext>
            </a:extLst>
          </p:cNvPr>
          <p:cNvSpPr>
            <a:spLocks noGrp="1"/>
          </p:cNvSpPr>
          <p:nvPr>
            <p:ph sz="half" idx="1"/>
          </p:nvPr>
        </p:nvSpPr>
        <p:spPr>
          <a:xfrm>
            <a:off x="1927097" y="2092765"/>
            <a:ext cx="5245889" cy="3777622"/>
          </a:xfrm>
        </p:spPr>
        <p:txBody>
          <a:bodyPr>
            <a:normAutofit/>
          </a:bodyPr>
          <a:lstStyle/>
          <a:p>
            <a:r>
              <a:rPr lang="en-US" sz="2800" dirty="0"/>
              <a:t>The amount of damage or harm caused by impact</a:t>
            </a:r>
          </a:p>
          <a:p>
            <a:pPr lvl="1"/>
            <a:r>
              <a:rPr lang="en-US" sz="2400" b="1" dirty="0"/>
              <a:t>Severe</a:t>
            </a:r>
          </a:p>
          <a:p>
            <a:pPr lvl="1"/>
            <a:r>
              <a:rPr lang="en-US" sz="2400" dirty="0"/>
              <a:t>Significant</a:t>
            </a:r>
          </a:p>
          <a:p>
            <a:pPr lvl="1"/>
            <a:r>
              <a:rPr lang="en-US" sz="2400" dirty="0"/>
              <a:t>Minor</a:t>
            </a:r>
          </a:p>
          <a:p>
            <a:pPr lvl="1"/>
            <a:r>
              <a:rPr lang="en-US" sz="2400" dirty="0"/>
              <a:t>Negligible</a:t>
            </a:r>
          </a:p>
        </p:txBody>
      </p:sp>
      <p:sp>
        <p:nvSpPr>
          <p:cNvPr id="3" name="Content Placeholder 2">
            <a:extLst>
              <a:ext uri="{FF2B5EF4-FFF2-40B4-BE49-F238E27FC236}">
                <a16:creationId xmlns:a16="http://schemas.microsoft.com/office/drawing/2014/main" id="{1E1ADBCD-47E0-72FF-0BAD-60806CBFB46E}"/>
              </a:ext>
            </a:extLst>
          </p:cNvPr>
          <p:cNvSpPr>
            <a:spLocks noGrp="1"/>
          </p:cNvSpPr>
          <p:nvPr>
            <p:ph sz="half" idx="2"/>
          </p:nvPr>
        </p:nvSpPr>
        <p:spPr>
          <a:xfrm>
            <a:off x="6376505" y="3564384"/>
            <a:ext cx="5384800" cy="3018980"/>
          </a:xfrm>
        </p:spPr>
        <p:txBody>
          <a:bodyPr>
            <a:normAutofit/>
          </a:bodyPr>
          <a:lstStyle/>
          <a:p>
            <a:r>
              <a:rPr lang="en-US" sz="2400" dirty="0"/>
              <a:t>Death or serious injury, high-value property damage, or serious disruption</a:t>
            </a:r>
          </a:p>
        </p:txBody>
      </p:sp>
      <p:pic>
        <p:nvPicPr>
          <p:cNvPr id="4" name="Picture 4">
            <a:extLst>
              <a:ext uri="{FF2B5EF4-FFF2-40B4-BE49-F238E27FC236}">
                <a16:creationId xmlns:a16="http://schemas.microsoft.com/office/drawing/2014/main" id="{333B365C-6A58-53FC-1F7B-B48D42DE23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AF1F55C-BBFF-618C-018A-A6452FD7C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65D0829-01CC-B9E4-9332-A94A15C073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1918432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A8388-71AA-51D2-1354-30BF1E89E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E5FBD-B58D-C44A-C6FB-BA31AD3461AD}"/>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Consequences</a:t>
            </a:r>
          </a:p>
        </p:txBody>
      </p:sp>
      <p:sp>
        <p:nvSpPr>
          <p:cNvPr id="5" name="Content Placeholder 4">
            <a:extLst>
              <a:ext uri="{FF2B5EF4-FFF2-40B4-BE49-F238E27FC236}">
                <a16:creationId xmlns:a16="http://schemas.microsoft.com/office/drawing/2014/main" id="{38F9836B-2BAA-4C1D-61B9-B2C65413E0CD}"/>
              </a:ext>
            </a:extLst>
          </p:cNvPr>
          <p:cNvSpPr>
            <a:spLocks noGrp="1"/>
          </p:cNvSpPr>
          <p:nvPr>
            <p:ph sz="half" idx="1"/>
          </p:nvPr>
        </p:nvSpPr>
        <p:spPr>
          <a:xfrm>
            <a:off x="1927097" y="2092765"/>
            <a:ext cx="5245889" cy="3777622"/>
          </a:xfrm>
        </p:spPr>
        <p:txBody>
          <a:bodyPr>
            <a:normAutofit/>
          </a:bodyPr>
          <a:lstStyle/>
          <a:p>
            <a:r>
              <a:rPr lang="en-US" sz="2800" dirty="0"/>
              <a:t>The amount of damage or harm caused by impact</a:t>
            </a:r>
          </a:p>
          <a:p>
            <a:pPr lvl="1"/>
            <a:r>
              <a:rPr lang="en-US" sz="2400" dirty="0"/>
              <a:t>Severe</a:t>
            </a:r>
          </a:p>
          <a:p>
            <a:pPr lvl="1"/>
            <a:r>
              <a:rPr lang="en-US" sz="2400" b="1" dirty="0"/>
              <a:t>Significant</a:t>
            </a:r>
          </a:p>
          <a:p>
            <a:pPr lvl="1"/>
            <a:r>
              <a:rPr lang="en-US" sz="2400" dirty="0"/>
              <a:t>Minor</a:t>
            </a:r>
          </a:p>
          <a:p>
            <a:pPr lvl="1"/>
            <a:r>
              <a:rPr lang="en-US" sz="2400" dirty="0"/>
              <a:t>Negligible</a:t>
            </a:r>
          </a:p>
        </p:txBody>
      </p:sp>
      <p:sp>
        <p:nvSpPr>
          <p:cNvPr id="3" name="Content Placeholder 2">
            <a:extLst>
              <a:ext uri="{FF2B5EF4-FFF2-40B4-BE49-F238E27FC236}">
                <a16:creationId xmlns:a16="http://schemas.microsoft.com/office/drawing/2014/main" id="{C8C64BE3-C803-9A5F-6132-DE2468173FDA}"/>
              </a:ext>
            </a:extLst>
          </p:cNvPr>
          <p:cNvSpPr>
            <a:spLocks noGrp="1"/>
          </p:cNvSpPr>
          <p:nvPr>
            <p:ph sz="half" idx="2"/>
          </p:nvPr>
        </p:nvSpPr>
        <p:spPr>
          <a:xfrm>
            <a:off x="6376505" y="3564384"/>
            <a:ext cx="5639904" cy="3018980"/>
          </a:xfrm>
        </p:spPr>
        <p:txBody>
          <a:bodyPr>
            <a:normAutofit/>
          </a:bodyPr>
          <a:lstStyle/>
          <a:p>
            <a:r>
              <a:rPr lang="en-US" sz="2400" dirty="0"/>
              <a:t>Substantial personal injury, moderate- to high-value property damage, or considerable disruption</a:t>
            </a:r>
          </a:p>
        </p:txBody>
      </p:sp>
      <p:pic>
        <p:nvPicPr>
          <p:cNvPr id="4" name="Picture 4">
            <a:extLst>
              <a:ext uri="{FF2B5EF4-FFF2-40B4-BE49-F238E27FC236}">
                <a16:creationId xmlns:a16="http://schemas.microsoft.com/office/drawing/2014/main" id="{0DC108C0-030E-EF4B-E060-13D5A793D7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A51405B-27F2-6B35-16C6-65C038587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AA711BC-F6A8-60A9-7225-470C58634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3886809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A27F0-8260-5B0E-1DE6-95D6C7E2EB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132226-1779-6261-7F90-A3BA36C22132}"/>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Consequences</a:t>
            </a:r>
          </a:p>
        </p:txBody>
      </p:sp>
      <p:sp>
        <p:nvSpPr>
          <p:cNvPr id="5" name="Content Placeholder 4">
            <a:extLst>
              <a:ext uri="{FF2B5EF4-FFF2-40B4-BE49-F238E27FC236}">
                <a16:creationId xmlns:a16="http://schemas.microsoft.com/office/drawing/2014/main" id="{6140E669-58DB-4C05-FFEE-AD9400BC22E3}"/>
              </a:ext>
            </a:extLst>
          </p:cNvPr>
          <p:cNvSpPr>
            <a:spLocks noGrp="1"/>
          </p:cNvSpPr>
          <p:nvPr>
            <p:ph sz="half" idx="1"/>
          </p:nvPr>
        </p:nvSpPr>
        <p:spPr>
          <a:xfrm>
            <a:off x="1927097" y="2092765"/>
            <a:ext cx="5245889" cy="3777622"/>
          </a:xfrm>
        </p:spPr>
        <p:txBody>
          <a:bodyPr>
            <a:normAutofit/>
          </a:bodyPr>
          <a:lstStyle/>
          <a:p>
            <a:r>
              <a:rPr lang="en-US" sz="2800" dirty="0"/>
              <a:t>The amount of damage or harm caused by impact</a:t>
            </a:r>
          </a:p>
          <a:p>
            <a:pPr lvl="1"/>
            <a:r>
              <a:rPr lang="en-US" sz="2400" dirty="0"/>
              <a:t>Severe</a:t>
            </a:r>
          </a:p>
          <a:p>
            <a:pPr lvl="1"/>
            <a:r>
              <a:rPr lang="en-US" sz="2400" dirty="0"/>
              <a:t>Significant</a:t>
            </a:r>
          </a:p>
          <a:p>
            <a:pPr lvl="1"/>
            <a:r>
              <a:rPr lang="en-US" sz="2400" b="1" dirty="0"/>
              <a:t>Minor</a:t>
            </a:r>
          </a:p>
          <a:p>
            <a:pPr lvl="1"/>
            <a:r>
              <a:rPr lang="en-US" sz="2400" dirty="0"/>
              <a:t>Negligible</a:t>
            </a:r>
          </a:p>
        </p:txBody>
      </p:sp>
      <p:sp>
        <p:nvSpPr>
          <p:cNvPr id="3" name="Content Placeholder 2">
            <a:extLst>
              <a:ext uri="{FF2B5EF4-FFF2-40B4-BE49-F238E27FC236}">
                <a16:creationId xmlns:a16="http://schemas.microsoft.com/office/drawing/2014/main" id="{B5071906-870B-0D09-5C48-0EA986E922DA}"/>
              </a:ext>
            </a:extLst>
          </p:cNvPr>
          <p:cNvSpPr>
            <a:spLocks noGrp="1"/>
          </p:cNvSpPr>
          <p:nvPr>
            <p:ph sz="half" idx="2"/>
          </p:nvPr>
        </p:nvSpPr>
        <p:spPr>
          <a:xfrm>
            <a:off x="6376504" y="3564384"/>
            <a:ext cx="5815495" cy="3018980"/>
          </a:xfrm>
        </p:spPr>
        <p:txBody>
          <a:bodyPr>
            <a:normAutofit/>
          </a:bodyPr>
          <a:lstStyle/>
          <a:p>
            <a:r>
              <a:rPr lang="en-US" sz="2400" dirty="0"/>
              <a:t>Minor personal injury, low- to moderate-value property damage, small disruption of activities</a:t>
            </a:r>
          </a:p>
        </p:txBody>
      </p:sp>
      <p:pic>
        <p:nvPicPr>
          <p:cNvPr id="4" name="Picture 4">
            <a:extLst>
              <a:ext uri="{FF2B5EF4-FFF2-40B4-BE49-F238E27FC236}">
                <a16:creationId xmlns:a16="http://schemas.microsoft.com/office/drawing/2014/main" id="{FD7B08B4-3E3B-06DF-0385-3AFCECB136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289A634-9CD9-679D-A265-80568BB20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F9F5524-3B12-5DCA-B1D0-806FB81CE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3835942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C5D59-A998-EF16-5C14-DAF310586F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C9D5A0-60DA-BC93-7A6C-B3D886DC117B}"/>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Consequences</a:t>
            </a:r>
          </a:p>
        </p:txBody>
      </p:sp>
      <p:sp>
        <p:nvSpPr>
          <p:cNvPr id="5" name="Content Placeholder 4">
            <a:extLst>
              <a:ext uri="{FF2B5EF4-FFF2-40B4-BE49-F238E27FC236}">
                <a16:creationId xmlns:a16="http://schemas.microsoft.com/office/drawing/2014/main" id="{65DC781C-02F4-DD20-DDA8-BF23937B9C53}"/>
              </a:ext>
            </a:extLst>
          </p:cNvPr>
          <p:cNvSpPr>
            <a:spLocks noGrp="1"/>
          </p:cNvSpPr>
          <p:nvPr>
            <p:ph sz="half" idx="1"/>
          </p:nvPr>
        </p:nvSpPr>
        <p:spPr>
          <a:xfrm>
            <a:off x="1927097" y="2092765"/>
            <a:ext cx="5245889" cy="3777622"/>
          </a:xfrm>
        </p:spPr>
        <p:txBody>
          <a:bodyPr>
            <a:normAutofit/>
          </a:bodyPr>
          <a:lstStyle/>
          <a:p>
            <a:r>
              <a:rPr lang="en-US" sz="2800" dirty="0"/>
              <a:t>The amount of damage or harm caused by impact</a:t>
            </a:r>
          </a:p>
          <a:p>
            <a:pPr lvl="1"/>
            <a:r>
              <a:rPr lang="en-US" sz="2400" dirty="0"/>
              <a:t>Severe</a:t>
            </a:r>
          </a:p>
          <a:p>
            <a:pPr lvl="1"/>
            <a:r>
              <a:rPr lang="en-US" sz="2400" dirty="0"/>
              <a:t>Significant</a:t>
            </a:r>
          </a:p>
          <a:p>
            <a:pPr lvl="1"/>
            <a:r>
              <a:rPr lang="en-US" sz="2400" dirty="0"/>
              <a:t>Minor</a:t>
            </a:r>
          </a:p>
          <a:p>
            <a:pPr lvl="1"/>
            <a:r>
              <a:rPr lang="en-US" sz="2400" b="1" dirty="0"/>
              <a:t>Negligible</a:t>
            </a:r>
          </a:p>
        </p:txBody>
      </p:sp>
      <p:sp>
        <p:nvSpPr>
          <p:cNvPr id="3" name="Content Placeholder 2">
            <a:extLst>
              <a:ext uri="{FF2B5EF4-FFF2-40B4-BE49-F238E27FC236}">
                <a16:creationId xmlns:a16="http://schemas.microsoft.com/office/drawing/2014/main" id="{4ECE4C8C-D203-2E6D-F5C6-D30985169B01}"/>
              </a:ext>
            </a:extLst>
          </p:cNvPr>
          <p:cNvSpPr>
            <a:spLocks noGrp="1"/>
          </p:cNvSpPr>
          <p:nvPr>
            <p:ph sz="half" idx="2"/>
          </p:nvPr>
        </p:nvSpPr>
        <p:spPr>
          <a:xfrm>
            <a:off x="6376504" y="3564384"/>
            <a:ext cx="5815495" cy="3018980"/>
          </a:xfrm>
        </p:spPr>
        <p:txBody>
          <a:bodyPr>
            <a:normAutofit/>
          </a:bodyPr>
          <a:lstStyle/>
          <a:p>
            <a:r>
              <a:rPr lang="en-US" sz="2400" dirty="0"/>
              <a:t>No personal injury, low-value property damage, disruptions that can be replaced or repaired</a:t>
            </a:r>
          </a:p>
        </p:txBody>
      </p:sp>
      <p:pic>
        <p:nvPicPr>
          <p:cNvPr id="4" name="Picture 4">
            <a:extLst>
              <a:ext uri="{FF2B5EF4-FFF2-40B4-BE49-F238E27FC236}">
                <a16:creationId xmlns:a16="http://schemas.microsoft.com/office/drawing/2014/main" id="{53DF13B2-B55D-3186-6CE8-F4D873C29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531F3BD-7141-798C-BF3A-EF0AE50F6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230706-0748-3E72-C3FB-2667866D3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2662119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Consequences of Failure</a:t>
            </a:r>
          </a:p>
        </p:txBody>
      </p:sp>
      <p:sp>
        <p:nvSpPr>
          <p:cNvPr id="5" name="Content Placeholder 4"/>
          <p:cNvSpPr>
            <a:spLocks noGrp="1"/>
          </p:cNvSpPr>
          <p:nvPr>
            <p:ph sz="half" idx="1"/>
          </p:nvPr>
        </p:nvSpPr>
        <p:spPr>
          <a:xfrm>
            <a:off x="2370551" y="2073965"/>
            <a:ext cx="4313864" cy="3777622"/>
          </a:xfrm>
        </p:spPr>
        <p:txBody>
          <a:bodyPr>
            <a:normAutofit/>
          </a:bodyPr>
          <a:lstStyle/>
          <a:p>
            <a:r>
              <a:rPr lang="en-US" sz="2800" dirty="0"/>
              <a:t>Factors</a:t>
            </a:r>
          </a:p>
          <a:p>
            <a:pPr lvl="1"/>
            <a:r>
              <a:rPr lang="en-US" sz="2400" dirty="0"/>
              <a:t>Value of Target</a:t>
            </a:r>
          </a:p>
          <a:p>
            <a:pPr lvl="1"/>
            <a:r>
              <a:rPr lang="en-US" sz="2400" dirty="0"/>
              <a:t>Size of Part</a:t>
            </a:r>
          </a:p>
          <a:p>
            <a:pPr lvl="1"/>
            <a:r>
              <a:rPr lang="en-US" sz="2400" dirty="0"/>
              <a:t>Distance of Fall</a:t>
            </a:r>
          </a:p>
          <a:p>
            <a:pPr lvl="1"/>
            <a:r>
              <a:rPr lang="en-US" sz="2400" dirty="0"/>
              <a:t>Protection Factors</a:t>
            </a:r>
          </a:p>
        </p:txBody>
      </p:sp>
      <p:pic>
        <p:nvPicPr>
          <p:cNvPr id="4" name="Picture 3">
            <a:extLst>
              <a:ext uri="{FF2B5EF4-FFF2-40B4-BE49-F238E27FC236}">
                <a16:creationId xmlns:a16="http://schemas.microsoft.com/office/drawing/2014/main" id="{39902BC5-1D64-790E-C9A9-1E44EE95C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197602" y="1600201"/>
            <a:ext cx="5554717" cy="4166038"/>
          </a:xfrm>
          <a:prstGeom prst="rect">
            <a:avLst/>
          </a:prstGeom>
        </p:spPr>
      </p:pic>
      <p:pic>
        <p:nvPicPr>
          <p:cNvPr id="3" name="Picture 4">
            <a:extLst>
              <a:ext uri="{FF2B5EF4-FFF2-40B4-BE49-F238E27FC236}">
                <a16:creationId xmlns:a16="http://schemas.microsoft.com/office/drawing/2014/main" id="{F2C351D4-CAB3-4384-611B-1000ACE05D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A750DFF-94DC-510D-D32E-67F790EAF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0821FC3-18E4-48FD-D089-6144A56F6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1062132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Time Frame</a:t>
            </a:r>
          </a:p>
        </p:txBody>
      </p:sp>
      <p:sp>
        <p:nvSpPr>
          <p:cNvPr id="5" name="Content Placeholder 4"/>
          <p:cNvSpPr>
            <a:spLocks noGrp="1"/>
          </p:cNvSpPr>
          <p:nvPr>
            <p:ph sz="half" idx="1"/>
          </p:nvPr>
        </p:nvSpPr>
        <p:spPr>
          <a:xfrm>
            <a:off x="1834151" y="1905000"/>
            <a:ext cx="7647694" cy="3182815"/>
          </a:xfrm>
        </p:spPr>
        <p:txBody>
          <a:bodyPr>
            <a:normAutofit/>
          </a:bodyPr>
          <a:lstStyle/>
          <a:p>
            <a:r>
              <a:rPr lang="en-US" sz="2800" dirty="0"/>
              <a:t>The period of time over which the likelihood of failure is assessed.</a:t>
            </a:r>
          </a:p>
          <a:p>
            <a:pPr lvl="1"/>
            <a:r>
              <a:rPr lang="en-US" sz="2600" dirty="0"/>
              <a:t>Typically 1-3 years</a:t>
            </a:r>
          </a:p>
          <a:p>
            <a:pPr lvl="1"/>
            <a:r>
              <a:rPr lang="en-US" sz="2600" dirty="0"/>
              <a:t>Rarely longer than 5 years</a:t>
            </a:r>
          </a:p>
        </p:txBody>
      </p:sp>
      <p:pic>
        <p:nvPicPr>
          <p:cNvPr id="3" name="Picture 4">
            <a:extLst>
              <a:ext uri="{FF2B5EF4-FFF2-40B4-BE49-F238E27FC236}">
                <a16:creationId xmlns:a16="http://schemas.microsoft.com/office/drawing/2014/main" id="{01B40862-AC20-B47D-2CB1-9BE7735EC9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DF35D8D-38CE-BF14-7ABC-C00650471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3B11C81-7F3D-A1B9-301F-A0C0563DD5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pic>
        <p:nvPicPr>
          <p:cNvPr id="6" name="Picture 5">
            <a:extLst>
              <a:ext uri="{FF2B5EF4-FFF2-40B4-BE49-F238E27FC236}">
                <a16:creationId xmlns:a16="http://schemas.microsoft.com/office/drawing/2014/main" id="{AAAC9405-BB8A-74E3-9316-015A20B19D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88045" y="2318714"/>
            <a:ext cx="3216566" cy="4277348"/>
          </a:xfrm>
          <a:prstGeom prst="rect">
            <a:avLst/>
          </a:prstGeom>
          <a:noFill/>
          <a:ln>
            <a:noFill/>
          </a:ln>
        </p:spPr>
      </p:pic>
    </p:spTree>
    <p:extLst>
      <p:ext uri="{BB962C8B-B14F-4D97-AF65-F5344CB8AC3E}">
        <p14:creationId xmlns:p14="http://schemas.microsoft.com/office/powerpoint/2010/main" val="1978864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Risk Rating</a:t>
            </a:r>
          </a:p>
        </p:txBody>
      </p:sp>
      <p:pic>
        <p:nvPicPr>
          <p:cNvPr id="14" name="Picture 4">
            <a:extLst>
              <a:ext uri="{FF2B5EF4-FFF2-40B4-BE49-F238E27FC236}">
                <a16:creationId xmlns:a16="http://schemas.microsoft.com/office/drawing/2014/main" id="{CAE27401-631E-390B-931C-A291E562B8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4512F7D-AF7E-EBCE-B937-463F7EC55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758E4EE-0BCA-E98B-BF07-10977FD72F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3501354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3E65A-23A4-2CE9-C5BC-0DF26D960E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D1A58-DC66-4991-6EB7-154834DBB128}"/>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Risk Rating</a:t>
            </a:r>
          </a:p>
        </p:txBody>
      </p:sp>
      <p:pic>
        <p:nvPicPr>
          <p:cNvPr id="6" name="Content Placeholder 7">
            <a:extLst>
              <a:ext uri="{FF2B5EF4-FFF2-40B4-BE49-F238E27FC236}">
                <a16:creationId xmlns:a16="http://schemas.microsoft.com/office/drawing/2014/main" id="{74C9BEE5-A65E-10F9-95A6-998664BD028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103" t="28578" r="2412" b="13147"/>
          <a:stretch/>
        </p:blipFill>
        <p:spPr>
          <a:xfrm>
            <a:off x="1958225" y="1351977"/>
            <a:ext cx="5978740" cy="2736624"/>
          </a:xfrm>
        </p:spPr>
      </p:pic>
      <p:sp>
        <p:nvSpPr>
          <p:cNvPr id="8" name="Content Placeholder 4">
            <a:extLst>
              <a:ext uri="{FF2B5EF4-FFF2-40B4-BE49-F238E27FC236}">
                <a16:creationId xmlns:a16="http://schemas.microsoft.com/office/drawing/2014/main" id="{143D8103-0DD3-3A04-49B0-868A78096F96}"/>
              </a:ext>
            </a:extLst>
          </p:cNvPr>
          <p:cNvSpPr>
            <a:spLocks noGrp="1"/>
          </p:cNvSpPr>
          <p:nvPr>
            <p:ph sz="half" idx="1"/>
          </p:nvPr>
        </p:nvSpPr>
        <p:spPr>
          <a:xfrm>
            <a:off x="8272194" y="2281311"/>
            <a:ext cx="2897188" cy="877956"/>
          </a:xfrm>
        </p:spPr>
        <p:txBody>
          <a:bodyPr>
            <a:normAutofit/>
          </a:bodyPr>
          <a:lstStyle/>
          <a:p>
            <a:pPr marL="0" indent="0">
              <a:buNone/>
            </a:pPr>
            <a:r>
              <a:rPr lang="en-US" sz="2400" b="1" dirty="0"/>
              <a:t>Likelihood Matrix</a:t>
            </a:r>
          </a:p>
        </p:txBody>
      </p:sp>
      <p:pic>
        <p:nvPicPr>
          <p:cNvPr id="3" name="Picture 4">
            <a:extLst>
              <a:ext uri="{FF2B5EF4-FFF2-40B4-BE49-F238E27FC236}">
                <a16:creationId xmlns:a16="http://schemas.microsoft.com/office/drawing/2014/main" id="{BDEFCC42-8B03-DAE9-98A1-F685D98699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45DB74B-2947-819F-81E2-DF4350A2C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9F5E0B0-601E-95C8-36B9-17BF367BB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513729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AFD3A-043F-CAAC-32AA-BB1F4B6B90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A1D0DB-81FE-9FF9-B7E5-21F508828E38}"/>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Risk Rating</a:t>
            </a:r>
          </a:p>
        </p:txBody>
      </p:sp>
      <p:pic>
        <p:nvPicPr>
          <p:cNvPr id="6" name="Content Placeholder 7">
            <a:extLst>
              <a:ext uri="{FF2B5EF4-FFF2-40B4-BE49-F238E27FC236}">
                <a16:creationId xmlns:a16="http://schemas.microsoft.com/office/drawing/2014/main" id="{A442AD2A-BE47-7398-4EB5-BCB62270703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103" t="28578" r="2412" b="13147"/>
          <a:stretch/>
        </p:blipFill>
        <p:spPr>
          <a:xfrm>
            <a:off x="1958225" y="1351977"/>
            <a:ext cx="5978740" cy="2736624"/>
          </a:xfrm>
        </p:spPr>
      </p:pic>
      <p:pic>
        <p:nvPicPr>
          <p:cNvPr id="7" name="Picture 2" descr="C:\Users\James\Desktop\Work\Arboriculture\Research and Education\Teaching and courses\Speaking Engagements\ISA Conference Ohio 2018\graphics\matrix2.jpg">
            <a:extLst>
              <a:ext uri="{FF2B5EF4-FFF2-40B4-BE49-F238E27FC236}">
                <a16:creationId xmlns:a16="http://schemas.microsoft.com/office/drawing/2014/main" id="{789CCDDF-C99C-3DA0-4BA8-02AD61D22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595" y="3986397"/>
            <a:ext cx="5978740" cy="274550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E068F942-1069-EB0B-4405-717762DE366C}"/>
              </a:ext>
            </a:extLst>
          </p:cNvPr>
          <p:cNvSpPr>
            <a:spLocks noGrp="1"/>
          </p:cNvSpPr>
          <p:nvPr>
            <p:ph sz="half" idx="1"/>
          </p:nvPr>
        </p:nvSpPr>
        <p:spPr>
          <a:xfrm>
            <a:off x="8272194" y="2281311"/>
            <a:ext cx="2897188" cy="877956"/>
          </a:xfrm>
        </p:spPr>
        <p:txBody>
          <a:bodyPr>
            <a:normAutofit/>
          </a:bodyPr>
          <a:lstStyle/>
          <a:p>
            <a:pPr marL="0" indent="0">
              <a:buNone/>
            </a:pPr>
            <a:r>
              <a:rPr lang="en-US" sz="2400" b="1" dirty="0"/>
              <a:t>Likelihood Matrix</a:t>
            </a:r>
          </a:p>
        </p:txBody>
      </p:sp>
      <p:sp>
        <p:nvSpPr>
          <p:cNvPr id="9" name="Content Placeholder 4">
            <a:extLst>
              <a:ext uri="{FF2B5EF4-FFF2-40B4-BE49-F238E27FC236}">
                <a16:creationId xmlns:a16="http://schemas.microsoft.com/office/drawing/2014/main" id="{74319343-40C7-F4C2-5107-2E132E1744FF}"/>
              </a:ext>
            </a:extLst>
          </p:cNvPr>
          <p:cNvSpPr txBox="1">
            <a:spLocks/>
          </p:cNvSpPr>
          <p:nvPr/>
        </p:nvSpPr>
        <p:spPr>
          <a:xfrm>
            <a:off x="2801646" y="5102532"/>
            <a:ext cx="1949259" cy="8069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400" b="1" dirty="0"/>
              <a:t>Risk Matrix</a:t>
            </a:r>
          </a:p>
        </p:txBody>
      </p:sp>
      <p:pic>
        <p:nvPicPr>
          <p:cNvPr id="3" name="Picture 4">
            <a:extLst>
              <a:ext uri="{FF2B5EF4-FFF2-40B4-BE49-F238E27FC236}">
                <a16:creationId xmlns:a16="http://schemas.microsoft.com/office/drawing/2014/main" id="{FE3862C8-6984-4069-B362-7F10B3DA50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7077BB-BC3C-7E95-ECA6-65CC37CDEC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8351ACD-310B-D6DD-B64D-BF0A4AC6E2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3005308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12FE3-549D-D44A-EF48-5AC9FD28BF8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4D0A2-8876-FB98-9D47-B12B4D1C7144}"/>
              </a:ext>
            </a:extLst>
          </p:cNvPr>
          <p:cNvSpPr>
            <a:spLocks noGrp="1"/>
          </p:cNvSpPr>
          <p:nvPr>
            <p:ph idx="1"/>
          </p:nvPr>
        </p:nvSpPr>
        <p:spPr>
          <a:xfrm>
            <a:off x="1956390" y="2243470"/>
            <a:ext cx="9422839" cy="4614530"/>
          </a:xfrm>
        </p:spPr>
        <p:txBody>
          <a:bodyPr>
            <a:normAutofit/>
          </a:bodyPr>
          <a:lstStyle/>
          <a:p>
            <a:r>
              <a:rPr lang="en-US" sz="2800" dirty="0"/>
              <a:t>Evidence:</a:t>
            </a:r>
          </a:p>
          <a:p>
            <a:pPr lvl="1"/>
            <a:r>
              <a:rPr lang="en-US" sz="2400" dirty="0"/>
              <a:t>Char marks on the outside of the 3-ft stump</a:t>
            </a:r>
          </a:p>
          <a:p>
            <a:pPr lvl="1"/>
            <a:r>
              <a:rPr lang="en-US" sz="2400" dirty="0"/>
              <a:t>Decay pocket inside the tree</a:t>
            </a:r>
          </a:p>
          <a:p>
            <a:pPr lvl="1"/>
            <a:r>
              <a:rPr lang="en-US" sz="2400" dirty="0"/>
              <a:t>Undermining of root zone from water in irrigation ditch</a:t>
            </a:r>
          </a:p>
          <a:p>
            <a:pPr lvl="1"/>
            <a:r>
              <a:rPr lang="en-US" sz="2400" dirty="0"/>
              <a:t>Photos of neighboring trees with many dead branches</a:t>
            </a:r>
          </a:p>
        </p:txBody>
      </p:sp>
      <p:sp>
        <p:nvSpPr>
          <p:cNvPr id="7" name="Title 1">
            <a:extLst>
              <a:ext uri="{FF2B5EF4-FFF2-40B4-BE49-F238E27FC236}">
                <a16:creationId xmlns:a16="http://schemas.microsoft.com/office/drawing/2014/main" id="{8C905581-09B8-9A04-1262-1EF4E169ED37}"/>
              </a:ext>
            </a:extLst>
          </p:cNvPr>
          <p:cNvSpPr>
            <a:spLocks noGrp="1"/>
          </p:cNvSpPr>
          <p:nvPr>
            <p:ph type="title"/>
          </p:nvPr>
        </p:nvSpPr>
        <p:spPr>
          <a:xfrm>
            <a:off x="2115879" y="624110"/>
            <a:ext cx="10430540" cy="1280890"/>
          </a:xfrm>
        </p:spPr>
        <p:txBody>
          <a:bodyPr>
            <a:normAutofit/>
          </a:bodyPr>
          <a:lstStyle/>
          <a:p>
            <a:r>
              <a:rPr lang="en-US" i="1" dirty="0"/>
              <a:t>Carver v. Salt River Valley Water Users' </a:t>
            </a:r>
            <a:r>
              <a:rPr lang="en-US" i="1" dirty="0" err="1"/>
              <a:t>Ass’n</a:t>
            </a:r>
            <a:br>
              <a:rPr lang="en-US" i="1" dirty="0"/>
            </a:br>
            <a:r>
              <a:rPr lang="en-US" dirty="0"/>
              <a:t>104 Ariz. 513 (1969 AZ Supr. Ct.)</a:t>
            </a:r>
            <a:endParaRPr lang="sv-SE" sz="4000" dirty="0"/>
          </a:p>
        </p:txBody>
      </p:sp>
    </p:spTree>
    <p:extLst>
      <p:ext uri="{BB962C8B-B14F-4D97-AF65-F5344CB8AC3E}">
        <p14:creationId xmlns:p14="http://schemas.microsoft.com/office/powerpoint/2010/main" val="4209595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C01641-174F-545B-B54B-653133AAC747}"/>
              </a:ext>
            </a:extLst>
          </p:cNvPr>
          <p:cNvPicPr>
            <a:picLocks noChangeAspect="1"/>
          </p:cNvPicPr>
          <p:nvPr/>
        </p:nvPicPr>
        <p:blipFill>
          <a:blip r:embed="rId2"/>
          <a:stretch>
            <a:fillRect/>
          </a:stretch>
        </p:blipFill>
        <p:spPr>
          <a:xfrm>
            <a:off x="2199002" y="1395675"/>
            <a:ext cx="3931920" cy="5308092"/>
          </a:xfrm>
          <a:prstGeom prst="rect">
            <a:avLst/>
          </a:prstGeom>
          <a:ln w="19050">
            <a:solidFill>
              <a:srgbClr val="77787B"/>
            </a:solidFill>
          </a:ln>
        </p:spPr>
      </p:pic>
      <p:pic>
        <p:nvPicPr>
          <p:cNvPr id="11" name="Content Placeholder 8">
            <a:extLst>
              <a:ext uri="{FF2B5EF4-FFF2-40B4-BE49-F238E27FC236}">
                <a16:creationId xmlns:a16="http://schemas.microsoft.com/office/drawing/2014/main" id="{0397E545-9025-DB5C-5102-0F59B0B6BAAB}"/>
              </a:ext>
            </a:extLst>
          </p:cNvPr>
          <p:cNvPicPr>
            <a:picLocks noChangeAspect="1"/>
          </p:cNvPicPr>
          <p:nvPr/>
        </p:nvPicPr>
        <p:blipFill>
          <a:blip r:embed="rId3"/>
          <a:stretch>
            <a:fillRect/>
          </a:stretch>
        </p:blipFill>
        <p:spPr>
          <a:xfrm>
            <a:off x="6559766" y="1370122"/>
            <a:ext cx="4000233" cy="5333645"/>
          </a:xfrm>
          <a:prstGeom prst="rect">
            <a:avLst/>
          </a:prstGeom>
          <a:ln w="19050">
            <a:solidFill>
              <a:srgbClr val="77787B"/>
            </a:solidFill>
          </a:ln>
        </p:spPr>
      </p:pic>
      <p:sp>
        <p:nvSpPr>
          <p:cNvPr id="2" name="Title 1"/>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Risk Categorization</a:t>
            </a:r>
          </a:p>
        </p:txBody>
      </p:sp>
      <p:pic>
        <p:nvPicPr>
          <p:cNvPr id="12" name="Picture 4">
            <a:extLst>
              <a:ext uri="{FF2B5EF4-FFF2-40B4-BE49-F238E27FC236}">
                <a16:creationId xmlns:a16="http://schemas.microsoft.com/office/drawing/2014/main" id="{5E438829-2E1D-D265-AFDE-D91C55DB41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FD01E55-2343-E828-CF84-6795F576D4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7D0091C-6606-DE7F-DF6A-3551490EDD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1318178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4006D-11FE-C907-93FA-2B4F28514C3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656CA23-F854-67CB-C916-04AD0592F043}"/>
              </a:ext>
            </a:extLst>
          </p:cNvPr>
          <p:cNvPicPr>
            <a:picLocks noChangeAspect="1"/>
          </p:cNvPicPr>
          <p:nvPr/>
        </p:nvPicPr>
        <p:blipFill>
          <a:blip r:embed="rId2"/>
          <a:stretch>
            <a:fillRect/>
          </a:stretch>
        </p:blipFill>
        <p:spPr>
          <a:xfrm>
            <a:off x="2199002" y="1395675"/>
            <a:ext cx="3931920" cy="5308092"/>
          </a:xfrm>
          <a:prstGeom prst="rect">
            <a:avLst/>
          </a:prstGeom>
          <a:ln w="19050">
            <a:solidFill>
              <a:srgbClr val="77787B"/>
            </a:solidFill>
          </a:ln>
        </p:spPr>
      </p:pic>
      <p:pic>
        <p:nvPicPr>
          <p:cNvPr id="11" name="Content Placeholder 8">
            <a:extLst>
              <a:ext uri="{FF2B5EF4-FFF2-40B4-BE49-F238E27FC236}">
                <a16:creationId xmlns:a16="http://schemas.microsoft.com/office/drawing/2014/main" id="{323CB7FC-C210-D116-8FC4-69A90F97FF7E}"/>
              </a:ext>
            </a:extLst>
          </p:cNvPr>
          <p:cNvPicPr>
            <a:picLocks noChangeAspect="1"/>
          </p:cNvPicPr>
          <p:nvPr/>
        </p:nvPicPr>
        <p:blipFill>
          <a:blip r:embed="rId3"/>
          <a:stretch>
            <a:fillRect/>
          </a:stretch>
        </p:blipFill>
        <p:spPr>
          <a:xfrm>
            <a:off x="6559766" y="1370122"/>
            <a:ext cx="4000233" cy="5333645"/>
          </a:xfrm>
          <a:prstGeom prst="rect">
            <a:avLst/>
          </a:prstGeom>
          <a:ln w="19050">
            <a:solidFill>
              <a:srgbClr val="77787B"/>
            </a:solidFill>
          </a:ln>
        </p:spPr>
      </p:pic>
      <p:sp>
        <p:nvSpPr>
          <p:cNvPr id="2" name="Title 1">
            <a:extLst>
              <a:ext uri="{FF2B5EF4-FFF2-40B4-BE49-F238E27FC236}">
                <a16:creationId xmlns:a16="http://schemas.microsoft.com/office/drawing/2014/main" id="{DF2046D6-7E42-7781-38B2-F345813B1B32}"/>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Risk Categorization</a:t>
            </a:r>
          </a:p>
        </p:txBody>
      </p:sp>
      <p:pic>
        <p:nvPicPr>
          <p:cNvPr id="12" name="Picture 4">
            <a:extLst>
              <a:ext uri="{FF2B5EF4-FFF2-40B4-BE49-F238E27FC236}">
                <a16:creationId xmlns:a16="http://schemas.microsoft.com/office/drawing/2014/main" id="{C1DF4272-58AA-AC7B-A759-85379A70A1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4B24A35-8F34-3182-78F3-E3F09D141E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D7EB920-007C-C0A3-86D9-5E6907691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
        <p:nvSpPr>
          <p:cNvPr id="3" name="Rectangle 2">
            <a:extLst>
              <a:ext uri="{FF2B5EF4-FFF2-40B4-BE49-F238E27FC236}">
                <a16:creationId xmlns:a16="http://schemas.microsoft.com/office/drawing/2014/main" id="{BB535ACF-7929-4428-0C3A-827A9A00C9E0}"/>
              </a:ext>
            </a:extLst>
          </p:cNvPr>
          <p:cNvSpPr/>
          <p:nvPr/>
        </p:nvSpPr>
        <p:spPr>
          <a:xfrm>
            <a:off x="6690360" y="3429000"/>
            <a:ext cx="2103120" cy="15240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517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F83A8-E277-1072-E1DD-8B9BED36E3D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0AEE392-E8AD-39DC-CB5C-859C86C94A4C}"/>
              </a:ext>
            </a:extLst>
          </p:cNvPr>
          <p:cNvPicPr>
            <a:picLocks noChangeAspect="1"/>
          </p:cNvPicPr>
          <p:nvPr/>
        </p:nvPicPr>
        <p:blipFill>
          <a:blip r:embed="rId2"/>
          <a:stretch>
            <a:fillRect/>
          </a:stretch>
        </p:blipFill>
        <p:spPr>
          <a:xfrm>
            <a:off x="2199002" y="1395675"/>
            <a:ext cx="3931920" cy="5308092"/>
          </a:xfrm>
          <a:prstGeom prst="rect">
            <a:avLst/>
          </a:prstGeom>
          <a:ln w="19050">
            <a:solidFill>
              <a:srgbClr val="77787B"/>
            </a:solidFill>
          </a:ln>
        </p:spPr>
      </p:pic>
      <p:pic>
        <p:nvPicPr>
          <p:cNvPr id="11" name="Content Placeholder 8">
            <a:extLst>
              <a:ext uri="{FF2B5EF4-FFF2-40B4-BE49-F238E27FC236}">
                <a16:creationId xmlns:a16="http://schemas.microsoft.com/office/drawing/2014/main" id="{6B5C0063-EFBF-50BD-383F-F86F16A3C7B1}"/>
              </a:ext>
            </a:extLst>
          </p:cNvPr>
          <p:cNvPicPr>
            <a:picLocks noChangeAspect="1"/>
          </p:cNvPicPr>
          <p:nvPr/>
        </p:nvPicPr>
        <p:blipFill>
          <a:blip r:embed="rId3"/>
          <a:stretch>
            <a:fillRect/>
          </a:stretch>
        </p:blipFill>
        <p:spPr>
          <a:xfrm>
            <a:off x="6559766" y="1370122"/>
            <a:ext cx="4000233" cy="5333645"/>
          </a:xfrm>
          <a:prstGeom prst="rect">
            <a:avLst/>
          </a:prstGeom>
          <a:ln w="19050">
            <a:solidFill>
              <a:srgbClr val="77787B"/>
            </a:solidFill>
          </a:ln>
        </p:spPr>
      </p:pic>
      <p:sp>
        <p:nvSpPr>
          <p:cNvPr id="2" name="Title 1">
            <a:extLst>
              <a:ext uri="{FF2B5EF4-FFF2-40B4-BE49-F238E27FC236}">
                <a16:creationId xmlns:a16="http://schemas.microsoft.com/office/drawing/2014/main" id="{B43BEB2A-ACB6-83DA-74CC-D4A0EF2E3E9E}"/>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Risk Categorization</a:t>
            </a:r>
          </a:p>
        </p:txBody>
      </p:sp>
      <p:pic>
        <p:nvPicPr>
          <p:cNvPr id="12" name="Picture 4">
            <a:extLst>
              <a:ext uri="{FF2B5EF4-FFF2-40B4-BE49-F238E27FC236}">
                <a16:creationId xmlns:a16="http://schemas.microsoft.com/office/drawing/2014/main" id="{2564C56B-9766-30DA-F4EF-9FB2A06FAA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DC66B41-0D78-446C-8118-E7C8CB2DEB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27CE306-E54E-4D59-CE6F-D4F3211A96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
        <p:nvSpPr>
          <p:cNvPr id="3" name="Rectangle 2">
            <a:extLst>
              <a:ext uri="{FF2B5EF4-FFF2-40B4-BE49-F238E27FC236}">
                <a16:creationId xmlns:a16="http://schemas.microsoft.com/office/drawing/2014/main" id="{3F1C7378-82B8-F7B8-0236-3A85CF7EFB48}"/>
              </a:ext>
            </a:extLst>
          </p:cNvPr>
          <p:cNvSpPr/>
          <p:nvPr/>
        </p:nvSpPr>
        <p:spPr>
          <a:xfrm>
            <a:off x="6705600" y="1410915"/>
            <a:ext cx="3718560" cy="19114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12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52351-05E6-117D-9894-08A1B6EA288C}"/>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FA08F7F7-9DDC-4DA5-0F86-25B3DDF097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73074E1-B756-C620-8C04-1414A574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D2A41F5-5131-291C-33D8-D1BAE6909C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
        <p:nvSpPr>
          <p:cNvPr id="2" name="Title 1">
            <a:extLst>
              <a:ext uri="{FF2B5EF4-FFF2-40B4-BE49-F238E27FC236}">
                <a16:creationId xmlns:a16="http://schemas.microsoft.com/office/drawing/2014/main" id="{E6F1038C-90B0-D50E-D784-DED681009B79}"/>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Risk Categorization</a:t>
            </a:r>
          </a:p>
        </p:txBody>
      </p:sp>
      <p:grpSp>
        <p:nvGrpSpPr>
          <p:cNvPr id="35" name="Group 34">
            <a:extLst>
              <a:ext uri="{FF2B5EF4-FFF2-40B4-BE49-F238E27FC236}">
                <a16:creationId xmlns:a16="http://schemas.microsoft.com/office/drawing/2014/main" id="{A2F2B0F4-9777-167F-2B23-AFEBAAB77C89}"/>
              </a:ext>
            </a:extLst>
          </p:cNvPr>
          <p:cNvGrpSpPr>
            <a:grpSpLocks noChangeAspect="1"/>
          </p:cNvGrpSpPr>
          <p:nvPr/>
        </p:nvGrpSpPr>
        <p:grpSpPr>
          <a:xfrm>
            <a:off x="807720" y="2266635"/>
            <a:ext cx="11222077" cy="4338310"/>
            <a:chOff x="-151174" y="1048063"/>
            <a:chExt cx="9574441" cy="3701356"/>
          </a:xfrm>
        </p:grpSpPr>
        <p:grpSp>
          <p:nvGrpSpPr>
            <p:cNvPr id="36" name="Group 35">
              <a:extLst>
                <a:ext uri="{FF2B5EF4-FFF2-40B4-BE49-F238E27FC236}">
                  <a16:creationId xmlns:a16="http://schemas.microsoft.com/office/drawing/2014/main" id="{E365FCB9-E1FC-8D86-28B8-AAA8A2992731}"/>
                </a:ext>
              </a:extLst>
            </p:cNvPr>
            <p:cNvGrpSpPr/>
            <p:nvPr/>
          </p:nvGrpSpPr>
          <p:grpSpPr>
            <a:xfrm>
              <a:off x="-151174" y="1048063"/>
              <a:ext cx="9010417" cy="3701356"/>
              <a:chOff x="422707" y="1087820"/>
              <a:chExt cx="9010417" cy="3701356"/>
            </a:xfrm>
          </p:grpSpPr>
          <p:pic>
            <p:nvPicPr>
              <p:cNvPr id="44" name="Picture 43">
                <a:extLst>
                  <a:ext uri="{FF2B5EF4-FFF2-40B4-BE49-F238E27FC236}">
                    <a16:creationId xmlns:a16="http://schemas.microsoft.com/office/drawing/2014/main" id="{06804545-4A45-87B2-4464-FB51506F7DA9}"/>
                  </a:ext>
                </a:extLst>
              </p:cNvPr>
              <p:cNvPicPr preferRelativeResize="0">
                <a:picLocks noChangeAspect="1"/>
              </p:cNvPicPr>
              <p:nvPr/>
            </p:nvPicPr>
            <p:blipFill>
              <a:blip r:embed="rId5"/>
              <a:stretch>
                <a:fillRect/>
              </a:stretch>
            </p:blipFill>
            <p:spPr>
              <a:xfrm>
                <a:off x="837764" y="1087820"/>
                <a:ext cx="8595360" cy="3701356"/>
              </a:xfrm>
              <a:prstGeom prst="rect">
                <a:avLst/>
              </a:prstGeom>
            </p:spPr>
          </p:pic>
          <p:sp>
            <p:nvSpPr>
              <p:cNvPr id="45" name="TextBox 44">
                <a:extLst>
                  <a:ext uri="{FF2B5EF4-FFF2-40B4-BE49-F238E27FC236}">
                    <a16:creationId xmlns:a16="http://schemas.microsoft.com/office/drawing/2014/main" id="{C0C24A4A-2B1E-3D5E-A0E4-0C6EDF8AB090}"/>
                  </a:ext>
                </a:extLst>
              </p:cNvPr>
              <p:cNvSpPr txBox="1"/>
              <p:nvPr/>
            </p:nvSpPr>
            <p:spPr>
              <a:xfrm>
                <a:off x="960612" y="2357545"/>
                <a:ext cx="795333" cy="446400"/>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Scaffold</a:t>
                </a:r>
              </a:p>
              <a:p>
                <a:pPr algn="ctr"/>
                <a:r>
                  <a:rPr lang="en-US" sz="1400" dirty="0">
                    <a:solidFill>
                      <a:srgbClr val="FF0000"/>
                    </a:solidFill>
                    <a:latin typeface="Comic Sans MS" panose="030F0702030302020204" pitchFamily="66" charset="0"/>
                  </a:rPr>
                  <a:t>Branch</a:t>
                </a:r>
              </a:p>
            </p:txBody>
          </p:sp>
          <p:sp>
            <p:nvSpPr>
              <p:cNvPr id="46" name="TextBox 45">
                <a:extLst>
                  <a:ext uri="{FF2B5EF4-FFF2-40B4-BE49-F238E27FC236}">
                    <a16:creationId xmlns:a16="http://schemas.microsoft.com/office/drawing/2014/main" id="{9342C017-B61D-7433-D8C6-36ED4CA6728B}"/>
                  </a:ext>
                </a:extLst>
              </p:cNvPr>
              <p:cNvSpPr txBox="1"/>
              <p:nvPr/>
            </p:nvSpPr>
            <p:spPr>
              <a:xfrm>
                <a:off x="422707" y="2880889"/>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Trunk</a:t>
                </a:r>
              </a:p>
            </p:txBody>
          </p:sp>
          <p:sp>
            <p:nvSpPr>
              <p:cNvPr id="47" name="TextBox 46">
                <a:extLst>
                  <a:ext uri="{FF2B5EF4-FFF2-40B4-BE49-F238E27FC236}">
                    <a16:creationId xmlns:a16="http://schemas.microsoft.com/office/drawing/2014/main" id="{C5DC35C5-D70B-8CD6-992C-F4B9AD9E193E}"/>
                  </a:ext>
                </a:extLst>
              </p:cNvPr>
              <p:cNvSpPr txBox="1"/>
              <p:nvPr/>
            </p:nvSpPr>
            <p:spPr>
              <a:xfrm>
                <a:off x="1755944" y="2885490"/>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Trunk Cavity</a:t>
                </a:r>
              </a:p>
            </p:txBody>
          </p:sp>
          <p:sp>
            <p:nvSpPr>
              <p:cNvPr id="48" name="TextBox 47">
                <a:extLst>
                  <a:ext uri="{FF2B5EF4-FFF2-40B4-BE49-F238E27FC236}">
                    <a16:creationId xmlns:a16="http://schemas.microsoft.com/office/drawing/2014/main" id="{AF619ED4-6287-3E00-1A06-F0D1260A1278}"/>
                  </a:ext>
                </a:extLst>
              </p:cNvPr>
              <p:cNvSpPr txBox="1"/>
              <p:nvPr/>
            </p:nvSpPr>
            <p:spPr>
              <a:xfrm>
                <a:off x="3447995" y="3044799"/>
                <a:ext cx="1045819"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Pedestrians</a:t>
                </a:r>
              </a:p>
            </p:txBody>
          </p:sp>
          <p:sp>
            <p:nvSpPr>
              <p:cNvPr id="49" name="TextBox 48">
                <a:extLst>
                  <a:ext uri="{FF2B5EF4-FFF2-40B4-BE49-F238E27FC236}">
                    <a16:creationId xmlns:a16="http://schemas.microsoft.com/office/drawing/2014/main" id="{D893C590-E8C2-FFF3-5060-F3972267BAA1}"/>
                  </a:ext>
                </a:extLst>
              </p:cNvPr>
              <p:cNvSpPr txBox="1"/>
              <p:nvPr/>
            </p:nvSpPr>
            <p:spPr>
              <a:xfrm>
                <a:off x="3317192" y="2803945"/>
                <a:ext cx="130742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Parked cars</a:t>
                </a:r>
              </a:p>
            </p:txBody>
          </p:sp>
          <p:sp>
            <p:nvSpPr>
              <p:cNvPr id="50" name="TextBox 49">
                <a:extLst>
                  <a:ext uri="{FF2B5EF4-FFF2-40B4-BE49-F238E27FC236}">
                    <a16:creationId xmlns:a16="http://schemas.microsoft.com/office/drawing/2014/main" id="{89DA3EEC-F9C9-5BEB-9E50-D927286FB61B}"/>
                  </a:ext>
                </a:extLst>
              </p:cNvPr>
              <p:cNvSpPr txBox="1"/>
              <p:nvPr/>
            </p:nvSpPr>
            <p:spPr>
              <a:xfrm>
                <a:off x="3389563" y="2305326"/>
                <a:ext cx="1154923"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Parked cars</a:t>
                </a:r>
              </a:p>
            </p:txBody>
          </p:sp>
        </p:grpSp>
        <p:sp>
          <p:nvSpPr>
            <p:cNvPr id="37" name="TextBox 36">
              <a:extLst>
                <a:ext uri="{FF2B5EF4-FFF2-40B4-BE49-F238E27FC236}">
                  <a16:creationId xmlns:a16="http://schemas.microsoft.com/office/drawing/2014/main" id="{2AEE78C0-4E20-49E8-222D-B5241FEBCA55}"/>
                </a:ext>
              </a:extLst>
            </p:cNvPr>
            <p:cNvSpPr txBox="1"/>
            <p:nvPr/>
          </p:nvSpPr>
          <p:spPr>
            <a:xfrm>
              <a:off x="4356428" y="2265569"/>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9" name="TextBox 38">
              <a:extLst>
                <a:ext uri="{FF2B5EF4-FFF2-40B4-BE49-F238E27FC236}">
                  <a16:creationId xmlns:a16="http://schemas.microsoft.com/office/drawing/2014/main" id="{043CBF76-6D4F-89D6-34DC-DE1A979F317F}"/>
                </a:ext>
              </a:extLst>
            </p:cNvPr>
            <p:cNvSpPr txBox="1"/>
            <p:nvPr/>
          </p:nvSpPr>
          <p:spPr>
            <a:xfrm>
              <a:off x="7699727" y="2249407"/>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40" name="TextBox 39">
              <a:extLst>
                <a:ext uri="{FF2B5EF4-FFF2-40B4-BE49-F238E27FC236}">
                  <a16:creationId xmlns:a16="http://schemas.microsoft.com/office/drawing/2014/main" id="{EEEDB28A-16B4-47F6-956D-BABE6688DC2E}"/>
                </a:ext>
              </a:extLst>
            </p:cNvPr>
            <p:cNvSpPr txBox="1"/>
            <p:nvPr/>
          </p:nvSpPr>
          <p:spPr>
            <a:xfrm>
              <a:off x="7629451" y="2733410"/>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low</a:t>
              </a:r>
            </a:p>
          </p:txBody>
        </p:sp>
        <p:sp>
          <p:nvSpPr>
            <p:cNvPr id="41" name="TextBox 40">
              <a:extLst>
                <a:ext uri="{FF2B5EF4-FFF2-40B4-BE49-F238E27FC236}">
                  <a16:creationId xmlns:a16="http://schemas.microsoft.com/office/drawing/2014/main" id="{5C7F0E64-F8E6-ACDC-B581-29FEC95F0F01}"/>
                </a:ext>
              </a:extLst>
            </p:cNvPr>
            <p:cNvSpPr txBox="1"/>
            <p:nvPr/>
          </p:nvSpPr>
          <p:spPr>
            <a:xfrm>
              <a:off x="7699727" y="2747887"/>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42" name="TextBox 41">
              <a:extLst>
                <a:ext uri="{FF2B5EF4-FFF2-40B4-BE49-F238E27FC236}">
                  <a16:creationId xmlns:a16="http://schemas.microsoft.com/office/drawing/2014/main" id="{03152D94-9892-F94C-D0CF-6FAD01A6CC2E}"/>
                </a:ext>
              </a:extLst>
            </p:cNvPr>
            <p:cNvSpPr txBox="1"/>
            <p:nvPr/>
          </p:nvSpPr>
          <p:spPr>
            <a:xfrm>
              <a:off x="7972663" y="2991706"/>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43" name="TextBox 42">
              <a:extLst>
                <a:ext uri="{FF2B5EF4-FFF2-40B4-BE49-F238E27FC236}">
                  <a16:creationId xmlns:a16="http://schemas.microsoft.com/office/drawing/2014/main" id="{E3CF2F6E-B6DA-3CD3-6947-92CCE4769204}"/>
                </a:ext>
              </a:extLst>
            </p:cNvPr>
            <p:cNvSpPr txBox="1"/>
            <p:nvPr/>
          </p:nvSpPr>
          <p:spPr>
            <a:xfrm>
              <a:off x="8256606" y="3005042"/>
              <a:ext cx="563119"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low</a:t>
              </a:r>
            </a:p>
          </p:txBody>
        </p:sp>
      </p:grpSp>
      <p:sp>
        <p:nvSpPr>
          <p:cNvPr id="51" name="TextBox 50">
            <a:extLst>
              <a:ext uri="{FF2B5EF4-FFF2-40B4-BE49-F238E27FC236}">
                <a16:creationId xmlns:a16="http://schemas.microsoft.com/office/drawing/2014/main" id="{21EA15D9-6686-A8EF-EBA2-602C7F55F59C}"/>
              </a:ext>
            </a:extLst>
          </p:cNvPr>
          <p:cNvSpPr txBox="1"/>
          <p:nvPr/>
        </p:nvSpPr>
        <p:spPr>
          <a:xfrm>
            <a:off x="2342652" y="3845576"/>
            <a:ext cx="2102508"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Cracked Branch</a:t>
            </a:r>
          </a:p>
        </p:txBody>
      </p:sp>
      <p:sp>
        <p:nvSpPr>
          <p:cNvPr id="52" name="TextBox 51">
            <a:extLst>
              <a:ext uri="{FF2B5EF4-FFF2-40B4-BE49-F238E27FC236}">
                <a16:creationId xmlns:a16="http://schemas.microsoft.com/office/drawing/2014/main" id="{F68611BE-103C-E424-1625-03F051C442AB}"/>
              </a:ext>
            </a:extLst>
          </p:cNvPr>
          <p:cNvSpPr txBox="1"/>
          <p:nvPr/>
        </p:nvSpPr>
        <p:spPr>
          <a:xfrm>
            <a:off x="5759269" y="427808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53" name="TextBox 52">
            <a:extLst>
              <a:ext uri="{FF2B5EF4-FFF2-40B4-BE49-F238E27FC236}">
                <a16:creationId xmlns:a16="http://schemas.microsoft.com/office/drawing/2014/main" id="{E41C2783-C0D7-C846-7249-C92D6BFDCB06}"/>
              </a:ext>
            </a:extLst>
          </p:cNvPr>
          <p:cNvSpPr txBox="1"/>
          <p:nvPr/>
        </p:nvSpPr>
        <p:spPr>
          <a:xfrm>
            <a:off x="5759269" y="455455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54" name="TextBox 53">
            <a:extLst>
              <a:ext uri="{FF2B5EF4-FFF2-40B4-BE49-F238E27FC236}">
                <a16:creationId xmlns:a16="http://schemas.microsoft.com/office/drawing/2014/main" id="{818730C0-3CB9-D747-3F21-0C8CFF01CB6A}"/>
              </a:ext>
            </a:extLst>
          </p:cNvPr>
          <p:cNvSpPr txBox="1"/>
          <p:nvPr/>
        </p:nvSpPr>
        <p:spPr>
          <a:xfrm>
            <a:off x="7400233" y="3685855"/>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55" name="TextBox 54">
            <a:extLst>
              <a:ext uri="{FF2B5EF4-FFF2-40B4-BE49-F238E27FC236}">
                <a16:creationId xmlns:a16="http://schemas.microsoft.com/office/drawing/2014/main" id="{C67488A0-1038-E91B-2632-676171834DED}"/>
              </a:ext>
            </a:extLst>
          </p:cNvPr>
          <p:cNvSpPr txBox="1"/>
          <p:nvPr/>
        </p:nvSpPr>
        <p:spPr>
          <a:xfrm>
            <a:off x="7390535" y="4258976"/>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56" name="TextBox 55">
            <a:extLst>
              <a:ext uri="{FF2B5EF4-FFF2-40B4-BE49-F238E27FC236}">
                <a16:creationId xmlns:a16="http://schemas.microsoft.com/office/drawing/2014/main" id="{08AEFFE3-BB96-C1AD-DEE9-75E3EB56AAE3}"/>
              </a:ext>
            </a:extLst>
          </p:cNvPr>
          <p:cNvSpPr txBox="1"/>
          <p:nvPr/>
        </p:nvSpPr>
        <p:spPr>
          <a:xfrm>
            <a:off x="7080328" y="4544753"/>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57" name="TextBox 56">
            <a:extLst>
              <a:ext uri="{FF2B5EF4-FFF2-40B4-BE49-F238E27FC236}">
                <a16:creationId xmlns:a16="http://schemas.microsoft.com/office/drawing/2014/main" id="{CE65562D-FFBD-274A-7CFF-87D6D5592808}"/>
              </a:ext>
            </a:extLst>
          </p:cNvPr>
          <p:cNvSpPr txBox="1"/>
          <p:nvPr/>
        </p:nvSpPr>
        <p:spPr>
          <a:xfrm>
            <a:off x="8044420" y="4258976"/>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58" name="TextBox 57">
            <a:extLst>
              <a:ext uri="{FF2B5EF4-FFF2-40B4-BE49-F238E27FC236}">
                <a16:creationId xmlns:a16="http://schemas.microsoft.com/office/drawing/2014/main" id="{665D11CD-F61A-E56A-D346-324E04A7AF47}"/>
              </a:ext>
            </a:extLst>
          </p:cNvPr>
          <p:cNvSpPr txBox="1"/>
          <p:nvPr/>
        </p:nvSpPr>
        <p:spPr>
          <a:xfrm>
            <a:off x="8044420" y="455455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59" name="TextBox 58">
            <a:extLst>
              <a:ext uri="{FF2B5EF4-FFF2-40B4-BE49-F238E27FC236}">
                <a16:creationId xmlns:a16="http://schemas.microsoft.com/office/drawing/2014/main" id="{839FF906-0FF0-226F-40BD-0025CBC50EB3}"/>
              </a:ext>
            </a:extLst>
          </p:cNvPr>
          <p:cNvSpPr txBox="1"/>
          <p:nvPr/>
        </p:nvSpPr>
        <p:spPr>
          <a:xfrm>
            <a:off x="8381982" y="3693658"/>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60" name="TextBox 59">
            <a:extLst>
              <a:ext uri="{FF2B5EF4-FFF2-40B4-BE49-F238E27FC236}">
                <a16:creationId xmlns:a16="http://schemas.microsoft.com/office/drawing/2014/main" id="{7324F408-0A96-4BA2-E05B-C13AFB38D3B9}"/>
              </a:ext>
            </a:extLst>
          </p:cNvPr>
          <p:cNvSpPr txBox="1"/>
          <p:nvPr/>
        </p:nvSpPr>
        <p:spPr>
          <a:xfrm>
            <a:off x="9937092" y="3683452"/>
            <a:ext cx="2102508"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mod</a:t>
            </a:r>
          </a:p>
        </p:txBody>
      </p:sp>
    </p:spTree>
    <p:extLst>
      <p:ext uri="{BB962C8B-B14F-4D97-AF65-F5344CB8AC3E}">
        <p14:creationId xmlns:p14="http://schemas.microsoft.com/office/powerpoint/2010/main" val="4120228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A7CF62E1-ECED-D5D3-9212-383C9386AC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D64379F-1BA9-C206-FE39-B0D32C7D9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D50806-5F73-25E9-0D46-EB321783F0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grpSp>
        <p:nvGrpSpPr>
          <p:cNvPr id="9" name="Group 8">
            <a:extLst>
              <a:ext uri="{FF2B5EF4-FFF2-40B4-BE49-F238E27FC236}">
                <a16:creationId xmlns:a16="http://schemas.microsoft.com/office/drawing/2014/main" id="{DEF0D053-E9D8-121D-E014-1175CB50660F}"/>
              </a:ext>
            </a:extLst>
          </p:cNvPr>
          <p:cNvGrpSpPr>
            <a:grpSpLocks noChangeAspect="1"/>
          </p:cNvGrpSpPr>
          <p:nvPr/>
        </p:nvGrpSpPr>
        <p:grpSpPr>
          <a:xfrm>
            <a:off x="807720" y="2266635"/>
            <a:ext cx="11222077" cy="4338310"/>
            <a:chOff x="-151174" y="1048063"/>
            <a:chExt cx="9574441" cy="3701356"/>
          </a:xfrm>
        </p:grpSpPr>
        <p:grpSp>
          <p:nvGrpSpPr>
            <p:cNvPr id="10" name="Group 9">
              <a:extLst>
                <a:ext uri="{FF2B5EF4-FFF2-40B4-BE49-F238E27FC236}">
                  <a16:creationId xmlns:a16="http://schemas.microsoft.com/office/drawing/2014/main" id="{E41E2140-9B6E-188E-3F81-641709B0E76A}"/>
                </a:ext>
              </a:extLst>
            </p:cNvPr>
            <p:cNvGrpSpPr/>
            <p:nvPr/>
          </p:nvGrpSpPr>
          <p:grpSpPr>
            <a:xfrm>
              <a:off x="-151174" y="1048063"/>
              <a:ext cx="9010417" cy="3701356"/>
              <a:chOff x="422707" y="1087820"/>
              <a:chExt cx="9010417" cy="3701356"/>
            </a:xfrm>
          </p:grpSpPr>
          <p:pic>
            <p:nvPicPr>
              <p:cNvPr id="19" name="Picture 18">
                <a:extLst>
                  <a:ext uri="{FF2B5EF4-FFF2-40B4-BE49-F238E27FC236}">
                    <a16:creationId xmlns:a16="http://schemas.microsoft.com/office/drawing/2014/main" id="{BD1303FA-0244-8196-7410-1D4B9FF64CAB}"/>
                  </a:ext>
                </a:extLst>
              </p:cNvPr>
              <p:cNvPicPr preferRelativeResize="0">
                <a:picLocks noChangeAspect="1"/>
              </p:cNvPicPr>
              <p:nvPr/>
            </p:nvPicPr>
            <p:blipFill>
              <a:blip r:embed="rId5"/>
              <a:stretch>
                <a:fillRect/>
              </a:stretch>
            </p:blipFill>
            <p:spPr>
              <a:xfrm>
                <a:off x="837764" y="1087820"/>
                <a:ext cx="8595360" cy="3701356"/>
              </a:xfrm>
              <a:prstGeom prst="rect">
                <a:avLst/>
              </a:prstGeom>
            </p:spPr>
          </p:pic>
          <p:sp>
            <p:nvSpPr>
              <p:cNvPr id="20" name="TextBox 19">
                <a:extLst>
                  <a:ext uri="{FF2B5EF4-FFF2-40B4-BE49-F238E27FC236}">
                    <a16:creationId xmlns:a16="http://schemas.microsoft.com/office/drawing/2014/main" id="{BE4FCD07-5A2F-BACC-F254-3213CAA419F2}"/>
                  </a:ext>
                </a:extLst>
              </p:cNvPr>
              <p:cNvSpPr txBox="1"/>
              <p:nvPr/>
            </p:nvSpPr>
            <p:spPr>
              <a:xfrm>
                <a:off x="960612" y="2357545"/>
                <a:ext cx="795333" cy="446400"/>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Scaffold</a:t>
                </a:r>
              </a:p>
              <a:p>
                <a:pPr algn="ctr"/>
                <a:r>
                  <a:rPr lang="en-US" sz="1400" dirty="0">
                    <a:solidFill>
                      <a:srgbClr val="FF0000"/>
                    </a:solidFill>
                    <a:latin typeface="Comic Sans MS" panose="030F0702030302020204" pitchFamily="66" charset="0"/>
                  </a:rPr>
                  <a:t>Branch</a:t>
                </a:r>
              </a:p>
            </p:txBody>
          </p:sp>
          <p:sp>
            <p:nvSpPr>
              <p:cNvPr id="21" name="TextBox 20">
                <a:extLst>
                  <a:ext uri="{FF2B5EF4-FFF2-40B4-BE49-F238E27FC236}">
                    <a16:creationId xmlns:a16="http://schemas.microsoft.com/office/drawing/2014/main" id="{2FF520BF-8B88-2597-0B70-8DCE22EC9792}"/>
                  </a:ext>
                </a:extLst>
              </p:cNvPr>
              <p:cNvSpPr txBox="1"/>
              <p:nvPr/>
            </p:nvSpPr>
            <p:spPr>
              <a:xfrm>
                <a:off x="422707" y="2880889"/>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Trunk</a:t>
                </a:r>
              </a:p>
            </p:txBody>
          </p:sp>
          <p:sp>
            <p:nvSpPr>
              <p:cNvPr id="22" name="TextBox 21">
                <a:extLst>
                  <a:ext uri="{FF2B5EF4-FFF2-40B4-BE49-F238E27FC236}">
                    <a16:creationId xmlns:a16="http://schemas.microsoft.com/office/drawing/2014/main" id="{F971921F-ACE1-47F6-3961-D40363CA4323}"/>
                  </a:ext>
                </a:extLst>
              </p:cNvPr>
              <p:cNvSpPr txBox="1"/>
              <p:nvPr/>
            </p:nvSpPr>
            <p:spPr>
              <a:xfrm>
                <a:off x="1755944" y="2885490"/>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Trunk Cavity</a:t>
                </a:r>
              </a:p>
            </p:txBody>
          </p:sp>
          <p:sp>
            <p:nvSpPr>
              <p:cNvPr id="23" name="TextBox 22">
                <a:extLst>
                  <a:ext uri="{FF2B5EF4-FFF2-40B4-BE49-F238E27FC236}">
                    <a16:creationId xmlns:a16="http://schemas.microsoft.com/office/drawing/2014/main" id="{ADE3481E-5385-1C62-6A71-8884B05B4F29}"/>
                  </a:ext>
                </a:extLst>
              </p:cNvPr>
              <p:cNvSpPr txBox="1"/>
              <p:nvPr/>
            </p:nvSpPr>
            <p:spPr>
              <a:xfrm>
                <a:off x="3447995" y="3044799"/>
                <a:ext cx="1045819"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Pedestrians</a:t>
                </a:r>
              </a:p>
            </p:txBody>
          </p:sp>
          <p:sp>
            <p:nvSpPr>
              <p:cNvPr id="24" name="TextBox 23">
                <a:extLst>
                  <a:ext uri="{FF2B5EF4-FFF2-40B4-BE49-F238E27FC236}">
                    <a16:creationId xmlns:a16="http://schemas.microsoft.com/office/drawing/2014/main" id="{F3A6D230-35DE-8FE4-AC05-4C77DAAAEE2B}"/>
                  </a:ext>
                </a:extLst>
              </p:cNvPr>
              <p:cNvSpPr txBox="1"/>
              <p:nvPr/>
            </p:nvSpPr>
            <p:spPr>
              <a:xfrm>
                <a:off x="3317192" y="2803945"/>
                <a:ext cx="130742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Parked cars</a:t>
                </a:r>
              </a:p>
            </p:txBody>
          </p:sp>
          <p:sp>
            <p:nvSpPr>
              <p:cNvPr id="25" name="TextBox 24">
                <a:extLst>
                  <a:ext uri="{FF2B5EF4-FFF2-40B4-BE49-F238E27FC236}">
                    <a16:creationId xmlns:a16="http://schemas.microsoft.com/office/drawing/2014/main" id="{A2767C24-D1D4-BF23-5B66-C950FC6FFDA4}"/>
                  </a:ext>
                </a:extLst>
              </p:cNvPr>
              <p:cNvSpPr txBox="1"/>
              <p:nvPr/>
            </p:nvSpPr>
            <p:spPr>
              <a:xfrm>
                <a:off x="3389563" y="2305326"/>
                <a:ext cx="1154923"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Parked cars</a:t>
                </a:r>
              </a:p>
            </p:txBody>
          </p:sp>
        </p:grpSp>
        <p:sp>
          <p:nvSpPr>
            <p:cNvPr id="11" name="TextBox 10">
              <a:extLst>
                <a:ext uri="{FF2B5EF4-FFF2-40B4-BE49-F238E27FC236}">
                  <a16:creationId xmlns:a16="http://schemas.microsoft.com/office/drawing/2014/main" id="{07943081-9C0F-DCCB-A4A0-176BEFA8FE9B}"/>
                </a:ext>
              </a:extLst>
            </p:cNvPr>
            <p:cNvSpPr txBox="1"/>
            <p:nvPr/>
          </p:nvSpPr>
          <p:spPr>
            <a:xfrm>
              <a:off x="4356428" y="2265569"/>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14" name="TextBox 13">
              <a:extLst>
                <a:ext uri="{FF2B5EF4-FFF2-40B4-BE49-F238E27FC236}">
                  <a16:creationId xmlns:a16="http://schemas.microsoft.com/office/drawing/2014/main" id="{11943E2D-F350-B997-7266-DEEA4F61713A}"/>
                </a:ext>
              </a:extLst>
            </p:cNvPr>
            <p:cNvSpPr txBox="1"/>
            <p:nvPr/>
          </p:nvSpPr>
          <p:spPr>
            <a:xfrm>
              <a:off x="7699727" y="2249407"/>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15" name="TextBox 14">
              <a:extLst>
                <a:ext uri="{FF2B5EF4-FFF2-40B4-BE49-F238E27FC236}">
                  <a16:creationId xmlns:a16="http://schemas.microsoft.com/office/drawing/2014/main" id="{7B41CEEB-58CB-99F8-9ED4-1C77D11214B7}"/>
                </a:ext>
              </a:extLst>
            </p:cNvPr>
            <p:cNvSpPr txBox="1"/>
            <p:nvPr/>
          </p:nvSpPr>
          <p:spPr>
            <a:xfrm>
              <a:off x="7629451" y="2733410"/>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low</a:t>
              </a:r>
            </a:p>
          </p:txBody>
        </p:sp>
        <p:sp>
          <p:nvSpPr>
            <p:cNvPr id="16" name="TextBox 15">
              <a:extLst>
                <a:ext uri="{FF2B5EF4-FFF2-40B4-BE49-F238E27FC236}">
                  <a16:creationId xmlns:a16="http://schemas.microsoft.com/office/drawing/2014/main" id="{48235051-A3E6-3FD9-C4D9-61082D9FF252}"/>
                </a:ext>
              </a:extLst>
            </p:cNvPr>
            <p:cNvSpPr txBox="1"/>
            <p:nvPr/>
          </p:nvSpPr>
          <p:spPr>
            <a:xfrm>
              <a:off x="7699727" y="2747887"/>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17" name="TextBox 16">
              <a:extLst>
                <a:ext uri="{FF2B5EF4-FFF2-40B4-BE49-F238E27FC236}">
                  <a16:creationId xmlns:a16="http://schemas.microsoft.com/office/drawing/2014/main" id="{0F207EDE-C36A-B7F4-FF0E-B8642A2C3AFE}"/>
                </a:ext>
              </a:extLst>
            </p:cNvPr>
            <p:cNvSpPr txBox="1"/>
            <p:nvPr/>
          </p:nvSpPr>
          <p:spPr>
            <a:xfrm>
              <a:off x="7972663" y="2991706"/>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18" name="TextBox 17">
              <a:extLst>
                <a:ext uri="{FF2B5EF4-FFF2-40B4-BE49-F238E27FC236}">
                  <a16:creationId xmlns:a16="http://schemas.microsoft.com/office/drawing/2014/main" id="{35B0A3A3-1F4F-4D58-E19F-202AFA031B99}"/>
                </a:ext>
              </a:extLst>
            </p:cNvPr>
            <p:cNvSpPr txBox="1"/>
            <p:nvPr/>
          </p:nvSpPr>
          <p:spPr>
            <a:xfrm>
              <a:off x="8256606" y="3005042"/>
              <a:ext cx="563119"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low</a:t>
              </a:r>
            </a:p>
          </p:txBody>
        </p:sp>
      </p:grpSp>
      <p:sp>
        <p:nvSpPr>
          <p:cNvPr id="2" name="Title 1"/>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Risk Categorization</a:t>
            </a:r>
          </a:p>
        </p:txBody>
      </p:sp>
      <p:sp>
        <p:nvSpPr>
          <p:cNvPr id="26" name="TextBox 25">
            <a:extLst>
              <a:ext uri="{FF2B5EF4-FFF2-40B4-BE49-F238E27FC236}">
                <a16:creationId xmlns:a16="http://schemas.microsoft.com/office/drawing/2014/main" id="{9EA8D34A-BC1D-4F2D-2F63-2F91F63ECD6B}"/>
              </a:ext>
            </a:extLst>
          </p:cNvPr>
          <p:cNvSpPr txBox="1"/>
          <p:nvPr/>
        </p:nvSpPr>
        <p:spPr>
          <a:xfrm>
            <a:off x="2342652" y="3845576"/>
            <a:ext cx="2102508"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Cracked Branch</a:t>
            </a:r>
          </a:p>
        </p:txBody>
      </p:sp>
      <p:sp>
        <p:nvSpPr>
          <p:cNvPr id="27" name="TextBox 26">
            <a:extLst>
              <a:ext uri="{FF2B5EF4-FFF2-40B4-BE49-F238E27FC236}">
                <a16:creationId xmlns:a16="http://schemas.microsoft.com/office/drawing/2014/main" id="{5C3AF125-FBA7-24AD-B035-0E4BAC433C03}"/>
              </a:ext>
            </a:extLst>
          </p:cNvPr>
          <p:cNvSpPr txBox="1"/>
          <p:nvPr/>
        </p:nvSpPr>
        <p:spPr>
          <a:xfrm>
            <a:off x="5759269" y="427808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28" name="TextBox 27">
            <a:extLst>
              <a:ext uri="{FF2B5EF4-FFF2-40B4-BE49-F238E27FC236}">
                <a16:creationId xmlns:a16="http://schemas.microsoft.com/office/drawing/2014/main" id="{AE9AED42-D092-B47E-5622-C55497A4DC11}"/>
              </a:ext>
            </a:extLst>
          </p:cNvPr>
          <p:cNvSpPr txBox="1"/>
          <p:nvPr/>
        </p:nvSpPr>
        <p:spPr>
          <a:xfrm>
            <a:off x="5759269" y="455455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29" name="TextBox 28">
            <a:extLst>
              <a:ext uri="{FF2B5EF4-FFF2-40B4-BE49-F238E27FC236}">
                <a16:creationId xmlns:a16="http://schemas.microsoft.com/office/drawing/2014/main" id="{A524D31B-85CD-4437-82A3-A66724B7AF1E}"/>
              </a:ext>
            </a:extLst>
          </p:cNvPr>
          <p:cNvSpPr txBox="1"/>
          <p:nvPr/>
        </p:nvSpPr>
        <p:spPr>
          <a:xfrm>
            <a:off x="7400233" y="3685855"/>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0" name="TextBox 29">
            <a:extLst>
              <a:ext uri="{FF2B5EF4-FFF2-40B4-BE49-F238E27FC236}">
                <a16:creationId xmlns:a16="http://schemas.microsoft.com/office/drawing/2014/main" id="{5A424FD6-390B-6EFA-32BE-6C255547018F}"/>
              </a:ext>
            </a:extLst>
          </p:cNvPr>
          <p:cNvSpPr txBox="1"/>
          <p:nvPr/>
        </p:nvSpPr>
        <p:spPr>
          <a:xfrm>
            <a:off x="7390535" y="4258976"/>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1" name="TextBox 30">
            <a:extLst>
              <a:ext uri="{FF2B5EF4-FFF2-40B4-BE49-F238E27FC236}">
                <a16:creationId xmlns:a16="http://schemas.microsoft.com/office/drawing/2014/main" id="{691B941A-C837-F892-E246-F6485248F7CD}"/>
              </a:ext>
            </a:extLst>
          </p:cNvPr>
          <p:cNvSpPr txBox="1"/>
          <p:nvPr/>
        </p:nvSpPr>
        <p:spPr>
          <a:xfrm>
            <a:off x="7080328" y="4544753"/>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2" name="TextBox 31">
            <a:extLst>
              <a:ext uri="{FF2B5EF4-FFF2-40B4-BE49-F238E27FC236}">
                <a16:creationId xmlns:a16="http://schemas.microsoft.com/office/drawing/2014/main" id="{DD568A01-0546-6A7A-B069-B4187E295D7A}"/>
              </a:ext>
            </a:extLst>
          </p:cNvPr>
          <p:cNvSpPr txBox="1"/>
          <p:nvPr/>
        </p:nvSpPr>
        <p:spPr>
          <a:xfrm>
            <a:off x="8044420" y="4258976"/>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3" name="TextBox 32">
            <a:extLst>
              <a:ext uri="{FF2B5EF4-FFF2-40B4-BE49-F238E27FC236}">
                <a16:creationId xmlns:a16="http://schemas.microsoft.com/office/drawing/2014/main" id="{6EFC9E81-54DA-3181-2D3B-04237C26C598}"/>
              </a:ext>
            </a:extLst>
          </p:cNvPr>
          <p:cNvSpPr txBox="1"/>
          <p:nvPr/>
        </p:nvSpPr>
        <p:spPr>
          <a:xfrm>
            <a:off x="8044420" y="455455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4" name="TextBox 33">
            <a:extLst>
              <a:ext uri="{FF2B5EF4-FFF2-40B4-BE49-F238E27FC236}">
                <a16:creationId xmlns:a16="http://schemas.microsoft.com/office/drawing/2014/main" id="{9AB2C7FF-50DE-39AA-5E7A-CD4C04ED83ED}"/>
              </a:ext>
            </a:extLst>
          </p:cNvPr>
          <p:cNvSpPr txBox="1"/>
          <p:nvPr/>
        </p:nvSpPr>
        <p:spPr>
          <a:xfrm>
            <a:off x="8381982" y="3693658"/>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5" name="TextBox 34">
            <a:extLst>
              <a:ext uri="{FF2B5EF4-FFF2-40B4-BE49-F238E27FC236}">
                <a16:creationId xmlns:a16="http://schemas.microsoft.com/office/drawing/2014/main" id="{497A8F87-BCEB-3C86-CA0A-53B9CE237753}"/>
              </a:ext>
            </a:extLst>
          </p:cNvPr>
          <p:cNvSpPr txBox="1"/>
          <p:nvPr/>
        </p:nvSpPr>
        <p:spPr>
          <a:xfrm>
            <a:off x="9937092" y="3683452"/>
            <a:ext cx="2102508"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mod</a:t>
            </a:r>
          </a:p>
        </p:txBody>
      </p:sp>
      <p:sp>
        <p:nvSpPr>
          <p:cNvPr id="36" name="Right Bracket 35">
            <a:extLst>
              <a:ext uri="{FF2B5EF4-FFF2-40B4-BE49-F238E27FC236}">
                <a16:creationId xmlns:a16="http://schemas.microsoft.com/office/drawing/2014/main" id="{3B480160-61AC-5499-B6FA-83BC9228F79B}"/>
              </a:ext>
            </a:extLst>
          </p:cNvPr>
          <p:cNvSpPr/>
          <p:nvPr/>
        </p:nvSpPr>
        <p:spPr>
          <a:xfrm rot="16200000">
            <a:off x="6624547" y="592331"/>
            <a:ext cx="166589" cy="2595281"/>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ight Bracket 36">
            <a:extLst>
              <a:ext uri="{FF2B5EF4-FFF2-40B4-BE49-F238E27FC236}">
                <a16:creationId xmlns:a16="http://schemas.microsoft.com/office/drawing/2014/main" id="{705D0054-AF74-2AA3-FFF3-2CA7E02833AE}"/>
              </a:ext>
            </a:extLst>
          </p:cNvPr>
          <p:cNvSpPr/>
          <p:nvPr/>
        </p:nvSpPr>
        <p:spPr>
          <a:xfrm rot="16200000">
            <a:off x="8027675" y="859026"/>
            <a:ext cx="142043" cy="1753255"/>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EDFD6289-88BD-DE19-23EF-9D5F6C920A2F}"/>
              </a:ext>
            </a:extLst>
          </p:cNvPr>
          <p:cNvCxnSpPr>
            <a:stCxn id="37" idx="1"/>
          </p:cNvCxnSpPr>
          <p:nvPr/>
        </p:nvCxnSpPr>
        <p:spPr>
          <a:xfrm>
            <a:off x="8975324" y="1806675"/>
            <a:ext cx="0" cy="5281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23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04CAB1F4-18DD-6812-FC18-E7B9EEC72A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558EC20-84FA-41DD-839E-13BDBE416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EF5BD76-7070-82A0-6218-297938351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grpSp>
        <p:nvGrpSpPr>
          <p:cNvPr id="37" name="Group 36">
            <a:extLst>
              <a:ext uri="{FF2B5EF4-FFF2-40B4-BE49-F238E27FC236}">
                <a16:creationId xmlns:a16="http://schemas.microsoft.com/office/drawing/2014/main" id="{872B50A9-5C57-FEA4-6419-BB85D8C3BC3D}"/>
              </a:ext>
            </a:extLst>
          </p:cNvPr>
          <p:cNvGrpSpPr>
            <a:grpSpLocks noChangeAspect="1"/>
          </p:cNvGrpSpPr>
          <p:nvPr/>
        </p:nvGrpSpPr>
        <p:grpSpPr>
          <a:xfrm>
            <a:off x="807720" y="2266635"/>
            <a:ext cx="11222077" cy="4338310"/>
            <a:chOff x="-151174" y="1048063"/>
            <a:chExt cx="9574441" cy="3701356"/>
          </a:xfrm>
        </p:grpSpPr>
        <p:grpSp>
          <p:nvGrpSpPr>
            <p:cNvPr id="38" name="Group 37">
              <a:extLst>
                <a:ext uri="{FF2B5EF4-FFF2-40B4-BE49-F238E27FC236}">
                  <a16:creationId xmlns:a16="http://schemas.microsoft.com/office/drawing/2014/main" id="{CF3093F7-ACC0-CFC8-25D5-0BA983AF4B86}"/>
                </a:ext>
              </a:extLst>
            </p:cNvPr>
            <p:cNvGrpSpPr/>
            <p:nvPr/>
          </p:nvGrpSpPr>
          <p:grpSpPr>
            <a:xfrm>
              <a:off x="-151174" y="1048063"/>
              <a:ext cx="9010417" cy="3701356"/>
              <a:chOff x="422707" y="1087820"/>
              <a:chExt cx="9010417" cy="3701356"/>
            </a:xfrm>
          </p:grpSpPr>
          <p:pic>
            <p:nvPicPr>
              <p:cNvPr id="46" name="Picture 45">
                <a:extLst>
                  <a:ext uri="{FF2B5EF4-FFF2-40B4-BE49-F238E27FC236}">
                    <a16:creationId xmlns:a16="http://schemas.microsoft.com/office/drawing/2014/main" id="{DF82F434-590E-C304-B0F1-E114364A82B6}"/>
                  </a:ext>
                </a:extLst>
              </p:cNvPr>
              <p:cNvPicPr preferRelativeResize="0">
                <a:picLocks noChangeAspect="1"/>
              </p:cNvPicPr>
              <p:nvPr/>
            </p:nvPicPr>
            <p:blipFill>
              <a:blip r:embed="rId5"/>
              <a:stretch>
                <a:fillRect/>
              </a:stretch>
            </p:blipFill>
            <p:spPr>
              <a:xfrm>
                <a:off x="837764" y="1087820"/>
                <a:ext cx="8595360" cy="3701356"/>
              </a:xfrm>
              <a:prstGeom prst="rect">
                <a:avLst/>
              </a:prstGeom>
            </p:spPr>
          </p:pic>
          <p:sp>
            <p:nvSpPr>
              <p:cNvPr id="47" name="TextBox 46">
                <a:extLst>
                  <a:ext uri="{FF2B5EF4-FFF2-40B4-BE49-F238E27FC236}">
                    <a16:creationId xmlns:a16="http://schemas.microsoft.com/office/drawing/2014/main" id="{DDACF017-6BA3-A990-D792-02F931FCC89C}"/>
                  </a:ext>
                </a:extLst>
              </p:cNvPr>
              <p:cNvSpPr txBox="1"/>
              <p:nvPr/>
            </p:nvSpPr>
            <p:spPr>
              <a:xfrm>
                <a:off x="960612" y="2357545"/>
                <a:ext cx="795333" cy="446400"/>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Scaffold</a:t>
                </a:r>
              </a:p>
              <a:p>
                <a:pPr algn="ctr"/>
                <a:r>
                  <a:rPr lang="en-US" sz="1400" dirty="0">
                    <a:solidFill>
                      <a:srgbClr val="FF0000"/>
                    </a:solidFill>
                    <a:latin typeface="Comic Sans MS" panose="030F0702030302020204" pitchFamily="66" charset="0"/>
                  </a:rPr>
                  <a:t>Branch</a:t>
                </a:r>
              </a:p>
            </p:txBody>
          </p:sp>
          <p:sp>
            <p:nvSpPr>
              <p:cNvPr id="48" name="TextBox 47">
                <a:extLst>
                  <a:ext uri="{FF2B5EF4-FFF2-40B4-BE49-F238E27FC236}">
                    <a16:creationId xmlns:a16="http://schemas.microsoft.com/office/drawing/2014/main" id="{8E0EF85B-3400-A680-3082-D50B310A7E48}"/>
                  </a:ext>
                </a:extLst>
              </p:cNvPr>
              <p:cNvSpPr txBox="1"/>
              <p:nvPr/>
            </p:nvSpPr>
            <p:spPr>
              <a:xfrm>
                <a:off x="422707" y="2880889"/>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Trunk</a:t>
                </a:r>
              </a:p>
            </p:txBody>
          </p:sp>
          <p:sp>
            <p:nvSpPr>
              <p:cNvPr id="49" name="TextBox 48">
                <a:extLst>
                  <a:ext uri="{FF2B5EF4-FFF2-40B4-BE49-F238E27FC236}">
                    <a16:creationId xmlns:a16="http://schemas.microsoft.com/office/drawing/2014/main" id="{364AFE47-2569-9DE7-D4B2-8A6B6FEAC149}"/>
                  </a:ext>
                </a:extLst>
              </p:cNvPr>
              <p:cNvSpPr txBox="1"/>
              <p:nvPr/>
            </p:nvSpPr>
            <p:spPr>
              <a:xfrm>
                <a:off x="1755944" y="2885490"/>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Trunk Cavity</a:t>
                </a:r>
              </a:p>
            </p:txBody>
          </p:sp>
          <p:sp>
            <p:nvSpPr>
              <p:cNvPr id="50" name="TextBox 49">
                <a:extLst>
                  <a:ext uri="{FF2B5EF4-FFF2-40B4-BE49-F238E27FC236}">
                    <a16:creationId xmlns:a16="http://schemas.microsoft.com/office/drawing/2014/main" id="{D7841DC8-B567-A102-4C04-2C264DA46A9F}"/>
                  </a:ext>
                </a:extLst>
              </p:cNvPr>
              <p:cNvSpPr txBox="1"/>
              <p:nvPr/>
            </p:nvSpPr>
            <p:spPr>
              <a:xfrm>
                <a:off x="3447995" y="3044799"/>
                <a:ext cx="1045819"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Pedestrians</a:t>
                </a:r>
              </a:p>
            </p:txBody>
          </p:sp>
          <p:sp>
            <p:nvSpPr>
              <p:cNvPr id="51" name="TextBox 50">
                <a:extLst>
                  <a:ext uri="{FF2B5EF4-FFF2-40B4-BE49-F238E27FC236}">
                    <a16:creationId xmlns:a16="http://schemas.microsoft.com/office/drawing/2014/main" id="{3A1E32FB-835B-20EC-B2CE-4902003EBE8C}"/>
                  </a:ext>
                </a:extLst>
              </p:cNvPr>
              <p:cNvSpPr txBox="1"/>
              <p:nvPr/>
            </p:nvSpPr>
            <p:spPr>
              <a:xfrm>
                <a:off x="3317192" y="2803945"/>
                <a:ext cx="130742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Parked cars</a:t>
                </a:r>
              </a:p>
            </p:txBody>
          </p:sp>
          <p:sp>
            <p:nvSpPr>
              <p:cNvPr id="52" name="TextBox 51">
                <a:extLst>
                  <a:ext uri="{FF2B5EF4-FFF2-40B4-BE49-F238E27FC236}">
                    <a16:creationId xmlns:a16="http://schemas.microsoft.com/office/drawing/2014/main" id="{E3066D51-3B15-2810-1703-C3693A745B59}"/>
                  </a:ext>
                </a:extLst>
              </p:cNvPr>
              <p:cNvSpPr txBox="1"/>
              <p:nvPr/>
            </p:nvSpPr>
            <p:spPr>
              <a:xfrm>
                <a:off x="3389563" y="2305326"/>
                <a:ext cx="1154923"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Parked cars</a:t>
                </a:r>
              </a:p>
            </p:txBody>
          </p:sp>
        </p:grpSp>
        <p:sp>
          <p:nvSpPr>
            <p:cNvPr id="39" name="TextBox 38">
              <a:extLst>
                <a:ext uri="{FF2B5EF4-FFF2-40B4-BE49-F238E27FC236}">
                  <a16:creationId xmlns:a16="http://schemas.microsoft.com/office/drawing/2014/main" id="{C257651F-0879-7DD5-32D5-1FD38E87C0A1}"/>
                </a:ext>
              </a:extLst>
            </p:cNvPr>
            <p:cNvSpPr txBox="1"/>
            <p:nvPr/>
          </p:nvSpPr>
          <p:spPr>
            <a:xfrm>
              <a:off x="4356428" y="2265569"/>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41" name="TextBox 40">
              <a:extLst>
                <a:ext uri="{FF2B5EF4-FFF2-40B4-BE49-F238E27FC236}">
                  <a16:creationId xmlns:a16="http://schemas.microsoft.com/office/drawing/2014/main" id="{C79ECFD2-B11D-EDDB-3E89-C6F5FA50BF05}"/>
                </a:ext>
              </a:extLst>
            </p:cNvPr>
            <p:cNvSpPr txBox="1"/>
            <p:nvPr/>
          </p:nvSpPr>
          <p:spPr>
            <a:xfrm>
              <a:off x="7699727" y="2249407"/>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42" name="TextBox 41">
              <a:extLst>
                <a:ext uri="{FF2B5EF4-FFF2-40B4-BE49-F238E27FC236}">
                  <a16:creationId xmlns:a16="http://schemas.microsoft.com/office/drawing/2014/main" id="{26BB656F-D292-6924-4C76-8EBD0C0B11A6}"/>
                </a:ext>
              </a:extLst>
            </p:cNvPr>
            <p:cNvSpPr txBox="1"/>
            <p:nvPr/>
          </p:nvSpPr>
          <p:spPr>
            <a:xfrm>
              <a:off x="7629451" y="2733410"/>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low</a:t>
              </a:r>
            </a:p>
          </p:txBody>
        </p:sp>
        <p:sp>
          <p:nvSpPr>
            <p:cNvPr id="43" name="TextBox 42">
              <a:extLst>
                <a:ext uri="{FF2B5EF4-FFF2-40B4-BE49-F238E27FC236}">
                  <a16:creationId xmlns:a16="http://schemas.microsoft.com/office/drawing/2014/main" id="{705B94CC-BA2F-82C8-E0EE-CE98772A2FB8}"/>
                </a:ext>
              </a:extLst>
            </p:cNvPr>
            <p:cNvSpPr txBox="1"/>
            <p:nvPr/>
          </p:nvSpPr>
          <p:spPr>
            <a:xfrm>
              <a:off x="7699727" y="2747887"/>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44" name="TextBox 43">
              <a:extLst>
                <a:ext uri="{FF2B5EF4-FFF2-40B4-BE49-F238E27FC236}">
                  <a16:creationId xmlns:a16="http://schemas.microsoft.com/office/drawing/2014/main" id="{0865CCEF-8014-4BD6-A052-80E2D74F309D}"/>
                </a:ext>
              </a:extLst>
            </p:cNvPr>
            <p:cNvSpPr txBox="1"/>
            <p:nvPr/>
          </p:nvSpPr>
          <p:spPr>
            <a:xfrm>
              <a:off x="7972663" y="2991706"/>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45" name="TextBox 44">
              <a:extLst>
                <a:ext uri="{FF2B5EF4-FFF2-40B4-BE49-F238E27FC236}">
                  <a16:creationId xmlns:a16="http://schemas.microsoft.com/office/drawing/2014/main" id="{4B34BACB-397D-8C0A-2718-589E1BE9E4FD}"/>
                </a:ext>
              </a:extLst>
            </p:cNvPr>
            <p:cNvSpPr txBox="1"/>
            <p:nvPr/>
          </p:nvSpPr>
          <p:spPr>
            <a:xfrm>
              <a:off x="8256606" y="3005042"/>
              <a:ext cx="563119"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low</a:t>
              </a:r>
            </a:p>
          </p:txBody>
        </p:sp>
      </p:grpSp>
      <p:sp>
        <p:nvSpPr>
          <p:cNvPr id="2" name="Title 1"/>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Risk Categorization</a:t>
            </a:r>
          </a:p>
        </p:txBody>
      </p:sp>
      <p:sp>
        <p:nvSpPr>
          <p:cNvPr id="7" name="Right Bracket 6">
            <a:extLst>
              <a:ext uri="{FF2B5EF4-FFF2-40B4-BE49-F238E27FC236}">
                <a16:creationId xmlns:a16="http://schemas.microsoft.com/office/drawing/2014/main" id="{919CCD6C-29C5-C5FC-5149-0F97FC974E9C}"/>
              </a:ext>
            </a:extLst>
          </p:cNvPr>
          <p:cNvSpPr/>
          <p:nvPr/>
        </p:nvSpPr>
        <p:spPr>
          <a:xfrm rot="16200000">
            <a:off x="6624547" y="592331"/>
            <a:ext cx="166589" cy="2595281"/>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ket 7">
            <a:extLst>
              <a:ext uri="{FF2B5EF4-FFF2-40B4-BE49-F238E27FC236}">
                <a16:creationId xmlns:a16="http://schemas.microsoft.com/office/drawing/2014/main" id="{B000AED9-6349-68B7-E1CC-065136C80D42}"/>
              </a:ext>
            </a:extLst>
          </p:cNvPr>
          <p:cNvSpPr/>
          <p:nvPr/>
        </p:nvSpPr>
        <p:spPr>
          <a:xfrm rot="16200000">
            <a:off x="8027675" y="859026"/>
            <a:ext cx="142043" cy="1753255"/>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ket 8">
            <a:extLst>
              <a:ext uri="{FF2B5EF4-FFF2-40B4-BE49-F238E27FC236}">
                <a16:creationId xmlns:a16="http://schemas.microsoft.com/office/drawing/2014/main" id="{E2FC1E67-984E-4990-A218-B940DDDB0087}"/>
              </a:ext>
            </a:extLst>
          </p:cNvPr>
          <p:cNvSpPr/>
          <p:nvPr/>
        </p:nvSpPr>
        <p:spPr>
          <a:xfrm rot="16200000">
            <a:off x="9235421" y="182886"/>
            <a:ext cx="207639" cy="2621840"/>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ket 9">
            <a:extLst>
              <a:ext uri="{FF2B5EF4-FFF2-40B4-BE49-F238E27FC236}">
                <a16:creationId xmlns:a16="http://schemas.microsoft.com/office/drawing/2014/main" id="{A613993B-296D-CA9F-8AEB-B9109CC7CD7A}"/>
              </a:ext>
            </a:extLst>
          </p:cNvPr>
          <p:cNvSpPr/>
          <p:nvPr/>
        </p:nvSpPr>
        <p:spPr>
          <a:xfrm rot="16200000">
            <a:off x="10215219" y="554585"/>
            <a:ext cx="142042" cy="1497410"/>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8A2A8183-380E-E961-EADA-11BAE20C6AE7}"/>
              </a:ext>
            </a:extLst>
          </p:cNvPr>
          <p:cNvCxnSpPr>
            <a:stCxn id="8" idx="1"/>
          </p:cNvCxnSpPr>
          <p:nvPr/>
        </p:nvCxnSpPr>
        <p:spPr>
          <a:xfrm>
            <a:off x="8975324" y="1806675"/>
            <a:ext cx="0" cy="5281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F84BCF6-E38E-D2FF-7661-256399432662}"/>
              </a:ext>
            </a:extLst>
          </p:cNvPr>
          <p:cNvCxnSpPr>
            <a:cxnSpLocks/>
          </p:cNvCxnSpPr>
          <p:nvPr/>
        </p:nvCxnSpPr>
        <p:spPr>
          <a:xfrm>
            <a:off x="11034945" y="1296278"/>
            <a:ext cx="0" cy="1038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2526C8F-46CD-93B2-E1B1-FBB2C29A051C}"/>
              </a:ext>
            </a:extLst>
          </p:cNvPr>
          <p:cNvSpPr txBox="1"/>
          <p:nvPr/>
        </p:nvSpPr>
        <p:spPr>
          <a:xfrm>
            <a:off x="2342652" y="3845576"/>
            <a:ext cx="2102508"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Cracked Branch</a:t>
            </a:r>
          </a:p>
        </p:txBody>
      </p:sp>
      <p:sp>
        <p:nvSpPr>
          <p:cNvPr id="54" name="TextBox 53">
            <a:extLst>
              <a:ext uri="{FF2B5EF4-FFF2-40B4-BE49-F238E27FC236}">
                <a16:creationId xmlns:a16="http://schemas.microsoft.com/office/drawing/2014/main" id="{7DF8F299-60E1-C132-A0BA-390C89B95765}"/>
              </a:ext>
            </a:extLst>
          </p:cNvPr>
          <p:cNvSpPr txBox="1"/>
          <p:nvPr/>
        </p:nvSpPr>
        <p:spPr>
          <a:xfrm>
            <a:off x="5759269" y="427808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55" name="TextBox 54">
            <a:extLst>
              <a:ext uri="{FF2B5EF4-FFF2-40B4-BE49-F238E27FC236}">
                <a16:creationId xmlns:a16="http://schemas.microsoft.com/office/drawing/2014/main" id="{D84D6E54-6FDD-E505-9068-A79D48C5859F}"/>
              </a:ext>
            </a:extLst>
          </p:cNvPr>
          <p:cNvSpPr txBox="1"/>
          <p:nvPr/>
        </p:nvSpPr>
        <p:spPr>
          <a:xfrm>
            <a:off x="5759269" y="455455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56" name="TextBox 55">
            <a:extLst>
              <a:ext uri="{FF2B5EF4-FFF2-40B4-BE49-F238E27FC236}">
                <a16:creationId xmlns:a16="http://schemas.microsoft.com/office/drawing/2014/main" id="{37B585AE-476D-E2A1-BF70-D635407F88D4}"/>
              </a:ext>
            </a:extLst>
          </p:cNvPr>
          <p:cNvSpPr txBox="1"/>
          <p:nvPr/>
        </p:nvSpPr>
        <p:spPr>
          <a:xfrm>
            <a:off x="7400233" y="3685855"/>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57" name="TextBox 56">
            <a:extLst>
              <a:ext uri="{FF2B5EF4-FFF2-40B4-BE49-F238E27FC236}">
                <a16:creationId xmlns:a16="http://schemas.microsoft.com/office/drawing/2014/main" id="{71F890FC-69BC-D33E-AC25-D98F7D419F33}"/>
              </a:ext>
            </a:extLst>
          </p:cNvPr>
          <p:cNvSpPr txBox="1"/>
          <p:nvPr/>
        </p:nvSpPr>
        <p:spPr>
          <a:xfrm>
            <a:off x="7390535" y="4258976"/>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58" name="TextBox 57">
            <a:extLst>
              <a:ext uri="{FF2B5EF4-FFF2-40B4-BE49-F238E27FC236}">
                <a16:creationId xmlns:a16="http://schemas.microsoft.com/office/drawing/2014/main" id="{A7F0A8DD-2599-9E2C-C0EC-0527271E055B}"/>
              </a:ext>
            </a:extLst>
          </p:cNvPr>
          <p:cNvSpPr txBox="1"/>
          <p:nvPr/>
        </p:nvSpPr>
        <p:spPr>
          <a:xfrm>
            <a:off x="7080328" y="4544753"/>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59" name="TextBox 58">
            <a:extLst>
              <a:ext uri="{FF2B5EF4-FFF2-40B4-BE49-F238E27FC236}">
                <a16:creationId xmlns:a16="http://schemas.microsoft.com/office/drawing/2014/main" id="{3C801E33-0E49-0410-9C04-3F3976D2AFFD}"/>
              </a:ext>
            </a:extLst>
          </p:cNvPr>
          <p:cNvSpPr txBox="1"/>
          <p:nvPr/>
        </p:nvSpPr>
        <p:spPr>
          <a:xfrm>
            <a:off x="8044420" y="4258976"/>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60" name="TextBox 59">
            <a:extLst>
              <a:ext uri="{FF2B5EF4-FFF2-40B4-BE49-F238E27FC236}">
                <a16:creationId xmlns:a16="http://schemas.microsoft.com/office/drawing/2014/main" id="{2A99ECE6-2350-C4B1-5956-BD2EE85E7E86}"/>
              </a:ext>
            </a:extLst>
          </p:cNvPr>
          <p:cNvSpPr txBox="1"/>
          <p:nvPr/>
        </p:nvSpPr>
        <p:spPr>
          <a:xfrm>
            <a:off x="8044420" y="455455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61" name="TextBox 60">
            <a:extLst>
              <a:ext uri="{FF2B5EF4-FFF2-40B4-BE49-F238E27FC236}">
                <a16:creationId xmlns:a16="http://schemas.microsoft.com/office/drawing/2014/main" id="{1FFF581D-9600-FF84-8741-5EF43060580B}"/>
              </a:ext>
            </a:extLst>
          </p:cNvPr>
          <p:cNvSpPr txBox="1"/>
          <p:nvPr/>
        </p:nvSpPr>
        <p:spPr>
          <a:xfrm>
            <a:off x="8381982" y="3693658"/>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62" name="TextBox 61">
            <a:extLst>
              <a:ext uri="{FF2B5EF4-FFF2-40B4-BE49-F238E27FC236}">
                <a16:creationId xmlns:a16="http://schemas.microsoft.com/office/drawing/2014/main" id="{6CEBC19D-8546-3C06-EEC8-5329B64747BC}"/>
              </a:ext>
            </a:extLst>
          </p:cNvPr>
          <p:cNvSpPr txBox="1"/>
          <p:nvPr/>
        </p:nvSpPr>
        <p:spPr>
          <a:xfrm>
            <a:off x="9937092" y="3683452"/>
            <a:ext cx="2102508"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mod</a:t>
            </a:r>
          </a:p>
        </p:txBody>
      </p:sp>
    </p:spTree>
    <p:extLst>
      <p:ext uri="{BB962C8B-B14F-4D97-AF65-F5344CB8AC3E}">
        <p14:creationId xmlns:p14="http://schemas.microsoft.com/office/powerpoint/2010/main" val="1767553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AC22DD7F-B920-D895-C5FF-F9A6BD4C8D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A9B55FF-ACBF-3303-910D-D83CACFBE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9831ADB-2E24-78FB-D074-4CC247422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grpSp>
        <p:nvGrpSpPr>
          <p:cNvPr id="8" name="Group 7">
            <a:extLst>
              <a:ext uri="{FF2B5EF4-FFF2-40B4-BE49-F238E27FC236}">
                <a16:creationId xmlns:a16="http://schemas.microsoft.com/office/drawing/2014/main" id="{8FE28077-4ECB-7E0C-A4E6-52C6C7D2C5E9}"/>
              </a:ext>
            </a:extLst>
          </p:cNvPr>
          <p:cNvGrpSpPr>
            <a:grpSpLocks noChangeAspect="1"/>
          </p:cNvGrpSpPr>
          <p:nvPr/>
        </p:nvGrpSpPr>
        <p:grpSpPr>
          <a:xfrm>
            <a:off x="807720" y="2266635"/>
            <a:ext cx="11231880" cy="4338310"/>
            <a:chOff x="-151174" y="1048063"/>
            <a:chExt cx="9582805" cy="3701356"/>
          </a:xfrm>
        </p:grpSpPr>
        <p:grpSp>
          <p:nvGrpSpPr>
            <p:cNvPr id="9" name="Group 8">
              <a:extLst>
                <a:ext uri="{FF2B5EF4-FFF2-40B4-BE49-F238E27FC236}">
                  <a16:creationId xmlns:a16="http://schemas.microsoft.com/office/drawing/2014/main" id="{675C41F9-3A1E-6BDB-94FD-8E3A6C9AA09E}"/>
                </a:ext>
              </a:extLst>
            </p:cNvPr>
            <p:cNvGrpSpPr/>
            <p:nvPr/>
          </p:nvGrpSpPr>
          <p:grpSpPr>
            <a:xfrm>
              <a:off x="-151174" y="1048063"/>
              <a:ext cx="9010417" cy="3701356"/>
              <a:chOff x="422707" y="1087820"/>
              <a:chExt cx="9010417" cy="3701356"/>
            </a:xfrm>
          </p:grpSpPr>
          <p:pic>
            <p:nvPicPr>
              <p:cNvPr id="25" name="Picture 24">
                <a:extLst>
                  <a:ext uri="{FF2B5EF4-FFF2-40B4-BE49-F238E27FC236}">
                    <a16:creationId xmlns:a16="http://schemas.microsoft.com/office/drawing/2014/main" id="{EB646DBB-13FB-A2B7-D5D1-02D1AAAD2C89}"/>
                  </a:ext>
                </a:extLst>
              </p:cNvPr>
              <p:cNvPicPr preferRelativeResize="0">
                <a:picLocks noChangeAspect="1"/>
              </p:cNvPicPr>
              <p:nvPr/>
            </p:nvPicPr>
            <p:blipFill>
              <a:blip r:embed="rId5"/>
              <a:stretch>
                <a:fillRect/>
              </a:stretch>
            </p:blipFill>
            <p:spPr>
              <a:xfrm>
                <a:off x="837764" y="1087820"/>
                <a:ext cx="8595360" cy="3701356"/>
              </a:xfrm>
              <a:prstGeom prst="rect">
                <a:avLst/>
              </a:prstGeom>
            </p:spPr>
          </p:pic>
          <p:sp>
            <p:nvSpPr>
              <p:cNvPr id="26" name="TextBox 25">
                <a:extLst>
                  <a:ext uri="{FF2B5EF4-FFF2-40B4-BE49-F238E27FC236}">
                    <a16:creationId xmlns:a16="http://schemas.microsoft.com/office/drawing/2014/main" id="{9B4713D3-D506-0C76-5147-F71F170CA4FB}"/>
                  </a:ext>
                </a:extLst>
              </p:cNvPr>
              <p:cNvSpPr txBox="1"/>
              <p:nvPr/>
            </p:nvSpPr>
            <p:spPr>
              <a:xfrm>
                <a:off x="960612" y="2357545"/>
                <a:ext cx="795333" cy="446400"/>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Scaffold</a:t>
                </a:r>
              </a:p>
              <a:p>
                <a:pPr algn="ctr"/>
                <a:r>
                  <a:rPr lang="en-US" sz="1400" dirty="0">
                    <a:solidFill>
                      <a:srgbClr val="FF0000"/>
                    </a:solidFill>
                    <a:latin typeface="Comic Sans MS" panose="030F0702030302020204" pitchFamily="66" charset="0"/>
                  </a:rPr>
                  <a:t>Branch</a:t>
                </a:r>
              </a:p>
            </p:txBody>
          </p:sp>
          <p:sp>
            <p:nvSpPr>
              <p:cNvPr id="27" name="TextBox 26">
                <a:extLst>
                  <a:ext uri="{FF2B5EF4-FFF2-40B4-BE49-F238E27FC236}">
                    <a16:creationId xmlns:a16="http://schemas.microsoft.com/office/drawing/2014/main" id="{855AF40F-5105-58C6-8B65-F7D753F25A6E}"/>
                  </a:ext>
                </a:extLst>
              </p:cNvPr>
              <p:cNvSpPr txBox="1"/>
              <p:nvPr/>
            </p:nvSpPr>
            <p:spPr>
              <a:xfrm>
                <a:off x="422707" y="2880889"/>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Trunk</a:t>
                </a:r>
              </a:p>
            </p:txBody>
          </p:sp>
          <p:sp>
            <p:nvSpPr>
              <p:cNvPr id="28" name="TextBox 27">
                <a:extLst>
                  <a:ext uri="{FF2B5EF4-FFF2-40B4-BE49-F238E27FC236}">
                    <a16:creationId xmlns:a16="http://schemas.microsoft.com/office/drawing/2014/main" id="{FF527AF8-AB50-24E7-BA8E-899339D74A9C}"/>
                  </a:ext>
                </a:extLst>
              </p:cNvPr>
              <p:cNvSpPr txBox="1"/>
              <p:nvPr/>
            </p:nvSpPr>
            <p:spPr>
              <a:xfrm>
                <a:off x="1755944" y="2885490"/>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Trunk Cavity</a:t>
                </a:r>
              </a:p>
            </p:txBody>
          </p:sp>
          <p:sp>
            <p:nvSpPr>
              <p:cNvPr id="29" name="TextBox 28">
                <a:extLst>
                  <a:ext uri="{FF2B5EF4-FFF2-40B4-BE49-F238E27FC236}">
                    <a16:creationId xmlns:a16="http://schemas.microsoft.com/office/drawing/2014/main" id="{2198F4D9-055D-585E-ED39-FAA115E3DAE0}"/>
                  </a:ext>
                </a:extLst>
              </p:cNvPr>
              <p:cNvSpPr txBox="1"/>
              <p:nvPr/>
            </p:nvSpPr>
            <p:spPr>
              <a:xfrm>
                <a:off x="3447995" y="3044799"/>
                <a:ext cx="1045819"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Pedestrians</a:t>
                </a:r>
              </a:p>
            </p:txBody>
          </p:sp>
          <p:sp>
            <p:nvSpPr>
              <p:cNvPr id="30" name="TextBox 29">
                <a:extLst>
                  <a:ext uri="{FF2B5EF4-FFF2-40B4-BE49-F238E27FC236}">
                    <a16:creationId xmlns:a16="http://schemas.microsoft.com/office/drawing/2014/main" id="{AD58ECCB-6318-E830-7DC9-7BECAD87B235}"/>
                  </a:ext>
                </a:extLst>
              </p:cNvPr>
              <p:cNvSpPr txBox="1"/>
              <p:nvPr/>
            </p:nvSpPr>
            <p:spPr>
              <a:xfrm>
                <a:off x="3317192" y="2803945"/>
                <a:ext cx="130742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Parked cars</a:t>
                </a:r>
              </a:p>
            </p:txBody>
          </p:sp>
          <p:sp>
            <p:nvSpPr>
              <p:cNvPr id="31" name="TextBox 30">
                <a:extLst>
                  <a:ext uri="{FF2B5EF4-FFF2-40B4-BE49-F238E27FC236}">
                    <a16:creationId xmlns:a16="http://schemas.microsoft.com/office/drawing/2014/main" id="{16075683-1630-C165-7808-FB24B54B8E9D}"/>
                  </a:ext>
                </a:extLst>
              </p:cNvPr>
              <p:cNvSpPr txBox="1"/>
              <p:nvPr/>
            </p:nvSpPr>
            <p:spPr>
              <a:xfrm>
                <a:off x="3389563" y="2305326"/>
                <a:ext cx="1154923"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Parked cars</a:t>
                </a:r>
              </a:p>
            </p:txBody>
          </p:sp>
        </p:grpSp>
        <p:sp>
          <p:nvSpPr>
            <p:cNvPr id="12" name="TextBox 11">
              <a:extLst>
                <a:ext uri="{FF2B5EF4-FFF2-40B4-BE49-F238E27FC236}">
                  <a16:creationId xmlns:a16="http://schemas.microsoft.com/office/drawing/2014/main" id="{66352FC8-F7F9-2867-7133-9EF3954B2925}"/>
                </a:ext>
              </a:extLst>
            </p:cNvPr>
            <p:cNvSpPr txBox="1"/>
            <p:nvPr/>
          </p:nvSpPr>
          <p:spPr>
            <a:xfrm>
              <a:off x="4356428" y="2265569"/>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13" name="TextBox 12">
              <a:extLst>
                <a:ext uri="{FF2B5EF4-FFF2-40B4-BE49-F238E27FC236}">
                  <a16:creationId xmlns:a16="http://schemas.microsoft.com/office/drawing/2014/main" id="{9E462FB3-B2EB-063D-D6E2-BEAC18FC18C4}"/>
                </a:ext>
              </a:extLst>
            </p:cNvPr>
            <p:cNvSpPr txBox="1"/>
            <p:nvPr/>
          </p:nvSpPr>
          <p:spPr>
            <a:xfrm>
              <a:off x="7637815" y="2256862"/>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mod</a:t>
              </a:r>
            </a:p>
          </p:txBody>
        </p:sp>
        <p:sp>
          <p:nvSpPr>
            <p:cNvPr id="14" name="TextBox 13">
              <a:extLst>
                <a:ext uri="{FF2B5EF4-FFF2-40B4-BE49-F238E27FC236}">
                  <a16:creationId xmlns:a16="http://schemas.microsoft.com/office/drawing/2014/main" id="{977987AE-7720-F36B-09CB-7F4C2A992D50}"/>
                </a:ext>
              </a:extLst>
            </p:cNvPr>
            <p:cNvSpPr txBox="1"/>
            <p:nvPr/>
          </p:nvSpPr>
          <p:spPr>
            <a:xfrm>
              <a:off x="7699727" y="2249407"/>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18" name="TextBox 17">
              <a:extLst>
                <a:ext uri="{FF2B5EF4-FFF2-40B4-BE49-F238E27FC236}">
                  <a16:creationId xmlns:a16="http://schemas.microsoft.com/office/drawing/2014/main" id="{74D9236E-B203-A4C3-CA52-D354FFA5B20F}"/>
                </a:ext>
              </a:extLst>
            </p:cNvPr>
            <p:cNvSpPr txBox="1"/>
            <p:nvPr/>
          </p:nvSpPr>
          <p:spPr>
            <a:xfrm>
              <a:off x="7629451" y="2733410"/>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low</a:t>
              </a:r>
            </a:p>
          </p:txBody>
        </p:sp>
        <p:sp>
          <p:nvSpPr>
            <p:cNvPr id="19" name="TextBox 18">
              <a:extLst>
                <a:ext uri="{FF2B5EF4-FFF2-40B4-BE49-F238E27FC236}">
                  <a16:creationId xmlns:a16="http://schemas.microsoft.com/office/drawing/2014/main" id="{159A80CB-D951-53D1-3130-A5B7F438F177}"/>
                </a:ext>
              </a:extLst>
            </p:cNvPr>
            <p:cNvSpPr txBox="1"/>
            <p:nvPr/>
          </p:nvSpPr>
          <p:spPr>
            <a:xfrm>
              <a:off x="7699727" y="2747887"/>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22" name="TextBox 21">
              <a:extLst>
                <a:ext uri="{FF2B5EF4-FFF2-40B4-BE49-F238E27FC236}">
                  <a16:creationId xmlns:a16="http://schemas.microsoft.com/office/drawing/2014/main" id="{3FA0370C-214B-0CED-6700-F542D4DC7FC0}"/>
                </a:ext>
              </a:extLst>
            </p:cNvPr>
            <p:cNvSpPr txBox="1"/>
            <p:nvPr/>
          </p:nvSpPr>
          <p:spPr>
            <a:xfrm>
              <a:off x="7972663" y="2991706"/>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24" name="TextBox 23">
              <a:extLst>
                <a:ext uri="{FF2B5EF4-FFF2-40B4-BE49-F238E27FC236}">
                  <a16:creationId xmlns:a16="http://schemas.microsoft.com/office/drawing/2014/main" id="{AD0BBA67-6DD7-6259-4B52-7C6DE577FADE}"/>
                </a:ext>
              </a:extLst>
            </p:cNvPr>
            <p:cNvSpPr txBox="1"/>
            <p:nvPr/>
          </p:nvSpPr>
          <p:spPr>
            <a:xfrm>
              <a:off x="8256606" y="3005042"/>
              <a:ext cx="563119"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low</a:t>
              </a:r>
            </a:p>
          </p:txBody>
        </p:sp>
      </p:grpSp>
      <p:sp>
        <p:nvSpPr>
          <p:cNvPr id="2" name="Title 1"/>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Overall Risk Rating</a:t>
            </a:r>
          </a:p>
        </p:txBody>
      </p:sp>
      <p:sp>
        <p:nvSpPr>
          <p:cNvPr id="32" name="TextBox 31">
            <a:extLst>
              <a:ext uri="{FF2B5EF4-FFF2-40B4-BE49-F238E27FC236}">
                <a16:creationId xmlns:a16="http://schemas.microsoft.com/office/drawing/2014/main" id="{69C5B646-C670-592B-4501-BABFE316B771}"/>
              </a:ext>
            </a:extLst>
          </p:cNvPr>
          <p:cNvSpPr txBox="1"/>
          <p:nvPr/>
        </p:nvSpPr>
        <p:spPr>
          <a:xfrm>
            <a:off x="2342652" y="3845576"/>
            <a:ext cx="2102508"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Cracked Branch</a:t>
            </a:r>
          </a:p>
        </p:txBody>
      </p:sp>
      <p:sp>
        <p:nvSpPr>
          <p:cNvPr id="33" name="TextBox 32">
            <a:extLst>
              <a:ext uri="{FF2B5EF4-FFF2-40B4-BE49-F238E27FC236}">
                <a16:creationId xmlns:a16="http://schemas.microsoft.com/office/drawing/2014/main" id="{DFF24A5D-8611-7499-2A23-5649B8B4E56C}"/>
              </a:ext>
            </a:extLst>
          </p:cNvPr>
          <p:cNvSpPr txBox="1"/>
          <p:nvPr/>
        </p:nvSpPr>
        <p:spPr>
          <a:xfrm>
            <a:off x="5759269" y="427808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4" name="TextBox 33">
            <a:extLst>
              <a:ext uri="{FF2B5EF4-FFF2-40B4-BE49-F238E27FC236}">
                <a16:creationId xmlns:a16="http://schemas.microsoft.com/office/drawing/2014/main" id="{12D0CF95-2645-5677-BBD6-EF4606E8764A}"/>
              </a:ext>
            </a:extLst>
          </p:cNvPr>
          <p:cNvSpPr txBox="1"/>
          <p:nvPr/>
        </p:nvSpPr>
        <p:spPr>
          <a:xfrm>
            <a:off x="5759269" y="455455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5" name="TextBox 34">
            <a:extLst>
              <a:ext uri="{FF2B5EF4-FFF2-40B4-BE49-F238E27FC236}">
                <a16:creationId xmlns:a16="http://schemas.microsoft.com/office/drawing/2014/main" id="{56B74969-ADE1-1992-1BA7-5F9BACEA773F}"/>
              </a:ext>
            </a:extLst>
          </p:cNvPr>
          <p:cNvSpPr txBox="1"/>
          <p:nvPr/>
        </p:nvSpPr>
        <p:spPr>
          <a:xfrm>
            <a:off x="7400233" y="3685855"/>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6" name="TextBox 35">
            <a:extLst>
              <a:ext uri="{FF2B5EF4-FFF2-40B4-BE49-F238E27FC236}">
                <a16:creationId xmlns:a16="http://schemas.microsoft.com/office/drawing/2014/main" id="{63907151-5127-18A2-61B9-3A9EF7374C88}"/>
              </a:ext>
            </a:extLst>
          </p:cNvPr>
          <p:cNvSpPr txBox="1"/>
          <p:nvPr/>
        </p:nvSpPr>
        <p:spPr>
          <a:xfrm>
            <a:off x="7390535" y="4258976"/>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7" name="TextBox 36">
            <a:extLst>
              <a:ext uri="{FF2B5EF4-FFF2-40B4-BE49-F238E27FC236}">
                <a16:creationId xmlns:a16="http://schemas.microsoft.com/office/drawing/2014/main" id="{CFCA417C-955E-31F7-BB8E-6025128FC83F}"/>
              </a:ext>
            </a:extLst>
          </p:cNvPr>
          <p:cNvSpPr txBox="1"/>
          <p:nvPr/>
        </p:nvSpPr>
        <p:spPr>
          <a:xfrm>
            <a:off x="7080328" y="4544753"/>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8" name="TextBox 37">
            <a:extLst>
              <a:ext uri="{FF2B5EF4-FFF2-40B4-BE49-F238E27FC236}">
                <a16:creationId xmlns:a16="http://schemas.microsoft.com/office/drawing/2014/main" id="{0A2A141F-D28C-D1D8-F630-28F17B390851}"/>
              </a:ext>
            </a:extLst>
          </p:cNvPr>
          <p:cNvSpPr txBox="1"/>
          <p:nvPr/>
        </p:nvSpPr>
        <p:spPr>
          <a:xfrm>
            <a:off x="8044420" y="4258976"/>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9" name="TextBox 38">
            <a:extLst>
              <a:ext uri="{FF2B5EF4-FFF2-40B4-BE49-F238E27FC236}">
                <a16:creationId xmlns:a16="http://schemas.microsoft.com/office/drawing/2014/main" id="{0A87E1E1-3C91-7E75-08B4-5138405A82FB}"/>
              </a:ext>
            </a:extLst>
          </p:cNvPr>
          <p:cNvSpPr txBox="1"/>
          <p:nvPr/>
        </p:nvSpPr>
        <p:spPr>
          <a:xfrm>
            <a:off x="8044420" y="455455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40" name="TextBox 39">
            <a:extLst>
              <a:ext uri="{FF2B5EF4-FFF2-40B4-BE49-F238E27FC236}">
                <a16:creationId xmlns:a16="http://schemas.microsoft.com/office/drawing/2014/main" id="{FEE82A4C-159D-5BE6-4DF7-27950AAB7ECE}"/>
              </a:ext>
            </a:extLst>
          </p:cNvPr>
          <p:cNvSpPr txBox="1"/>
          <p:nvPr/>
        </p:nvSpPr>
        <p:spPr>
          <a:xfrm>
            <a:off x="8381982" y="3693658"/>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Tree>
    <p:extLst>
      <p:ext uri="{BB962C8B-B14F-4D97-AF65-F5344CB8AC3E}">
        <p14:creationId xmlns:p14="http://schemas.microsoft.com/office/powerpoint/2010/main" val="1443630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A7DD7-E910-22E9-E3FD-5CD8D403DE72}"/>
            </a:ext>
          </a:extLst>
        </p:cNvPr>
        <p:cNvGrpSpPr/>
        <p:nvPr/>
      </p:nvGrpSpPr>
      <p:grpSpPr>
        <a:xfrm>
          <a:off x="0" y="0"/>
          <a:ext cx="0" cy="0"/>
          <a:chOff x="0" y="0"/>
          <a:chExt cx="0" cy="0"/>
        </a:xfrm>
      </p:grpSpPr>
      <p:pic>
        <p:nvPicPr>
          <p:cNvPr id="3" name="Picture 4">
            <a:extLst>
              <a:ext uri="{FF2B5EF4-FFF2-40B4-BE49-F238E27FC236}">
                <a16:creationId xmlns:a16="http://schemas.microsoft.com/office/drawing/2014/main" id="{10880C4C-8812-3BA4-D1F2-896A0E7349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4E9FD5F-9888-A0D4-2AE6-BB5287BE0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E757D35-3D10-8483-2E0C-35EB57C12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grpSp>
        <p:nvGrpSpPr>
          <p:cNvPr id="8" name="Group 7">
            <a:extLst>
              <a:ext uri="{FF2B5EF4-FFF2-40B4-BE49-F238E27FC236}">
                <a16:creationId xmlns:a16="http://schemas.microsoft.com/office/drawing/2014/main" id="{5F8EC57D-FC8D-2B1C-44D5-DF22BAB421B5}"/>
              </a:ext>
            </a:extLst>
          </p:cNvPr>
          <p:cNvGrpSpPr>
            <a:grpSpLocks noChangeAspect="1"/>
          </p:cNvGrpSpPr>
          <p:nvPr/>
        </p:nvGrpSpPr>
        <p:grpSpPr>
          <a:xfrm>
            <a:off x="807720" y="2266635"/>
            <a:ext cx="11231880" cy="4338310"/>
            <a:chOff x="-151174" y="1048063"/>
            <a:chExt cx="9582805" cy="3701356"/>
          </a:xfrm>
        </p:grpSpPr>
        <p:grpSp>
          <p:nvGrpSpPr>
            <p:cNvPr id="9" name="Group 8">
              <a:extLst>
                <a:ext uri="{FF2B5EF4-FFF2-40B4-BE49-F238E27FC236}">
                  <a16:creationId xmlns:a16="http://schemas.microsoft.com/office/drawing/2014/main" id="{FD9A5408-D998-3B3A-A85D-D6B2B18DA1AA}"/>
                </a:ext>
              </a:extLst>
            </p:cNvPr>
            <p:cNvGrpSpPr/>
            <p:nvPr/>
          </p:nvGrpSpPr>
          <p:grpSpPr>
            <a:xfrm>
              <a:off x="-151174" y="1048063"/>
              <a:ext cx="9010417" cy="3701356"/>
              <a:chOff x="422707" y="1087820"/>
              <a:chExt cx="9010417" cy="3701356"/>
            </a:xfrm>
          </p:grpSpPr>
          <p:pic>
            <p:nvPicPr>
              <p:cNvPr id="25" name="Picture 24">
                <a:extLst>
                  <a:ext uri="{FF2B5EF4-FFF2-40B4-BE49-F238E27FC236}">
                    <a16:creationId xmlns:a16="http://schemas.microsoft.com/office/drawing/2014/main" id="{38394C9E-C1E5-FA81-048E-21AF5F54AD57}"/>
                  </a:ext>
                </a:extLst>
              </p:cNvPr>
              <p:cNvPicPr preferRelativeResize="0">
                <a:picLocks noChangeAspect="1"/>
              </p:cNvPicPr>
              <p:nvPr/>
            </p:nvPicPr>
            <p:blipFill>
              <a:blip r:embed="rId5"/>
              <a:stretch>
                <a:fillRect/>
              </a:stretch>
            </p:blipFill>
            <p:spPr>
              <a:xfrm>
                <a:off x="837764" y="1087820"/>
                <a:ext cx="8595360" cy="3701356"/>
              </a:xfrm>
              <a:prstGeom prst="rect">
                <a:avLst/>
              </a:prstGeom>
            </p:spPr>
          </p:pic>
          <p:sp>
            <p:nvSpPr>
              <p:cNvPr id="26" name="TextBox 25">
                <a:extLst>
                  <a:ext uri="{FF2B5EF4-FFF2-40B4-BE49-F238E27FC236}">
                    <a16:creationId xmlns:a16="http://schemas.microsoft.com/office/drawing/2014/main" id="{B9C23230-459C-76C7-2A42-6CCD8B1261B8}"/>
                  </a:ext>
                </a:extLst>
              </p:cNvPr>
              <p:cNvSpPr txBox="1"/>
              <p:nvPr/>
            </p:nvSpPr>
            <p:spPr>
              <a:xfrm>
                <a:off x="960612" y="2357545"/>
                <a:ext cx="795333" cy="446400"/>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Scaffold</a:t>
                </a:r>
              </a:p>
              <a:p>
                <a:pPr algn="ctr"/>
                <a:r>
                  <a:rPr lang="en-US" sz="1400" dirty="0">
                    <a:solidFill>
                      <a:srgbClr val="FF0000"/>
                    </a:solidFill>
                    <a:latin typeface="Comic Sans MS" panose="030F0702030302020204" pitchFamily="66" charset="0"/>
                  </a:rPr>
                  <a:t>Branch</a:t>
                </a:r>
              </a:p>
            </p:txBody>
          </p:sp>
          <p:sp>
            <p:nvSpPr>
              <p:cNvPr id="27" name="TextBox 26">
                <a:extLst>
                  <a:ext uri="{FF2B5EF4-FFF2-40B4-BE49-F238E27FC236}">
                    <a16:creationId xmlns:a16="http://schemas.microsoft.com/office/drawing/2014/main" id="{7D77319C-0244-6EFD-3992-55CFFC52DE25}"/>
                  </a:ext>
                </a:extLst>
              </p:cNvPr>
              <p:cNvSpPr txBox="1"/>
              <p:nvPr/>
            </p:nvSpPr>
            <p:spPr>
              <a:xfrm>
                <a:off x="422707" y="2880889"/>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Trunk</a:t>
                </a:r>
              </a:p>
            </p:txBody>
          </p:sp>
          <p:sp>
            <p:nvSpPr>
              <p:cNvPr id="28" name="TextBox 27">
                <a:extLst>
                  <a:ext uri="{FF2B5EF4-FFF2-40B4-BE49-F238E27FC236}">
                    <a16:creationId xmlns:a16="http://schemas.microsoft.com/office/drawing/2014/main" id="{09C78672-5464-44E2-2325-B47AD8F440CA}"/>
                  </a:ext>
                </a:extLst>
              </p:cNvPr>
              <p:cNvSpPr txBox="1"/>
              <p:nvPr/>
            </p:nvSpPr>
            <p:spPr>
              <a:xfrm>
                <a:off x="1755944" y="2885490"/>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Trunk Cavity</a:t>
                </a:r>
              </a:p>
            </p:txBody>
          </p:sp>
          <p:sp>
            <p:nvSpPr>
              <p:cNvPr id="29" name="TextBox 28">
                <a:extLst>
                  <a:ext uri="{FF2B5EF4-FFF2-40B4-BE49-F238E27FC236}">
                    <a16:creationId xmlns:a16="http://schemas.microsoft.com/office/drawing/2014/main" id="{B880423C-772F-F064-D44E-7BBAE76390F9}"/>
                  </a:ext>
                </a:extLst>
              </p:cNvPr>
              <p:cNvSpPr txBox="1"/>
              <p:nvPr/>
            </p:nvSpPr>
            <p:spPr>
              <a:xfrm>
                <a:off x="3447995" y="3044799"/>
                <a:ext cx="1045819"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Pedestrians</a:t>
                </a:r>
              </a:p>
            </p:txBody>
          </p:sp>
          <p:sp>
            <p:nvSpPr>
              <p:cNvPr id="30" name="TextBox 29">
                <a:extLst>
                  <a:ext uri="{FF2B5EF4-FFF2-40B4-BE49-F238E27FC236}">
                    <a16:creationId xmlns:a16="http://schemas.microsoft.com/office/drawing/2014/main" id="{24AAC667-B25A-F4A4-0EC9-EB4D8052646D}"/>
                  </a:ext>
                </a:extLst>
              </p:cNvPr>
              <p:cNvSpPr txBox="1"/>
              <p:nvPr/>
            </p:nvSpPr>
            <p:spPr>
              <a:xfrm>
                <a:off x="3317192" y="2803945"/>
                <a:ext cx="130742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Parked cars</a:t>
                </a:r>
              </a:p>
            </p:txBody>
          </p:sp>
          <p:sp>
            <p:nvSpPr>
              <p:cNvPr id="31" name="TextBox 30">
                <a:extLst>
                  <a:ext uri="{FF2B5EF4-FFF2-40B4-BE49-F238E27FC236}">
                    <a16:creationId xmlns:a16="http://schemas.microsoft.com/office/drawing/2014/main" id="{155ACE98-63C6-3D94-22EC-F44DA1C7D4B3}"/>
                  </a:ext>
                </a:extLst>
              </p:cNvPr>
              <p:cNvSpPr txBox="1"/>
              <p:nvPr/>
            </p:nvSpPr>
            <p:spPr>
              <a:xfrm>
                <a:off x="3389563" y="2305326"/>
                <a:ext cx="1154923"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Parked cars</a:t>
                </a:r>
              </a:p>
            </p:txBody>
          </p:sp>
        </p:grpSp>
        <p:sp>
          <p:nvSpPr>
            <p:cNvPr id="12" name="TextBox 11">
              <a:extLst>
                <a:ext uri="{FF2B5EF4-FFF2-40B4-BE49-F238E27FC236}">
                  <a16:creationId xmlns:a16="http://schemas.microsoft.com/office/drawing/2014/main" id="{75C8BF70-606E-CDAD-ADA3-A2D66EFFF0EF}"/>
                </a:ext>
              </a:extLst>
            </p:cNvPr>
            <p:cNvSpPr txBox="1"/>
            <p:nvPr/>
          </p:nvSpPr>
          <p:spPr>
            <a:xfrm>
              <a:off x="4356428" y="2265569"/>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13" name="TextBox 12">
              <a:extLst>
                <a:ext uri="{FF2B5EF4-FFF2-40B4-BE49-F238E27FC236}">
                  <a16:creationId xmlns:a16="http://schemas.microsoft.com/office/drawing/2014/main" id="{CBF39F3D-FC40-6AE0-ECA7-C015AA121452}"/>
                </a:ext>
              </a:extLst>
            </p:cNvPr>
            <p:cNvSpPr txBox="1"/>
            <p:nvPr/>
          </p:nvSpPr>
          <p:spPr>
            <a:xfrm>
              <a:off x="7637815" y="2256862"/>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mod</a:t>
              </a:r>
            </a:p>
          </p:txBody>
        </p:sp>
        <p:sp>
          <p:nvSpPr>
            <p:cNvPr id="14" name="TextBox 13">
              <a:extLst>
                <a:ext uri="{FF2B5EF4-FFF2-40B4-BE49-F238E27FC236}">
                  <a16:creationId xmlns:a16="http://schemas.microsoft.com/office/drawing/2014/main" id="{C22A4CC6-BF40-15FD-B786-1B3A9CC3D2AC}"/>
                </a:ext>
              </a:extLst>
            </p:cNvPr>
            <p:cNvSpPr txBox="1"/>
            <p:nvPr/>
          </p:nvSpPr>
          <p:spPr>
            <a:xfrm>
              <a:off x="7699727" y="2249407"/>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18" name="TextBox 17">
              <a:extLst>
                <a:ext uri="{FF2B5EF4-FFF2-40B4-BE49-F238E27FC236}">
                  <a16:creationId xmlns:a16="http://schemas.microsoft.com/office/drawing/2014/main" id="{41A68F89-6D9C-830C-BCD8-695351A35571}"/>
                </a:ext>
              </a:extLst>
            </p:cNvPr>
            <p:cNvSpPr txBox="1"/>
            <p:nvPr/>
          </p:nvSpPr>
          <p:spPr>
            <a:xfrm>
              <a:off x="7629451" y="2733410"/>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low</a:t>
              </a:r>
            </a:p>
          </p:txBody>
        </p:sp>
        <p:sp>
          <p:nvSpPr>
            <p:cNvPr id="19" name="TextBox 18">
              <a:extLst>
                <a:ext uri="{FF2B5EF4-FFF2-40B4-BE49-F238E27FC236}">
                  <a16:creationId xmlns:a16="http://schemas.microsoft.com/office/drawing/2014/main" id="{6202CB42-3117-AC0C-CD07-256CCD8E0D80}"/>
                </a:ext>
              </a:extLst>
            </p:cNvPr>
            <p:cNvSpPr txBox="1"/>
            <p:nvPr/>
          </p:nvSpPr>
          <p:spPr>
            <a:xfrm>
              <a:off x="7699727" y="2747887"/>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22" name="TextBox 21">
              <a:extLst>
                <a:ext uri="{FF2B5EF4-FFF2-40B4-BE49-F238E27FC236}">
                  <a16:creationId xmlns:a16="http://schemas.microsoft.com/office/drawing/2014/main" id="{54FAA9E5-82BB-291B-DF41-6F46FBAE4436}"/>
                </a:ext>
              </a:extLst>
            </p:cNvPr>
            <p:cNvSpPr txBox="1"/>
            <p:nvPr/>
          </p:nvSpPr>
          <p:spPr>
            <a:xfrm>
              <a:off x="7972663" y="2991706"/>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24" name="TextBox 23">
              <a:extLst>
                <a:ext uri="{FF2B5EF4-FFF2-40B4-BE49-F238E27FC236}">
                  <a16:creationId xmlns:a16="http://schemas.microsoft.com/office/drawing/2014/main" id="{D80FE3AA-1B22-DAD5-5548-A20D0A212202}"/>
                </a:ext>
              </a:extLst>
            </p:cNvPr>
            <p:cNvSpPr txBox="1"/>
            <p:nvPr/>
          </p:nvSpPr>
          <p:spPr>
            <a:xfrm>
              <a:off x="8256606" y="3005042"/>
              <a:ext cx="563119"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low</a:t>
              </a:r>
            </a:p>
          </p:txBody>
        </p:sp>
      </p:grpSp>
      <p:sp>
        <p:nvSpPr>
          <p:cNvPr id="2" name="Title 1">
            <a:extLst>
              <a:ext uri="{FF2B5EF4-FFF2-40B4-BE49-F238E27FC236}">
                <a16:creationId xmlns:a16="http://schemas.microsoft.com/office/drawing/2014/main" id="{632F4153-ECDC-E5A1-BDBB-78B3CB498CEC}"/>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Overall Risk Rating</a:t>
            </a:r>
          </a:p>
        </p:txBody>
      </p:sp>
      <p:sp>
        <p:nvSpPr>
          <p:cNvPr id="5" name="Content Placeholder 4">
            <a:extLst>
              <a:ext uri="{FF2B5EF4-FFF2-40B4-BE49-F238E27FC236}">
                <a16:creationId xmlns:a16="http://schemas.microsoft.com/office/drawing/2014/main" id="{D73423F5-D304-7C7C-BD40-7D24BDC41804}"/>
              </a:ext>
            </a:extLst>
          </p:cNvPr>
          <p:cNvSpPr>
            <a:spLocks noGrp="1"/>
          </p:cNvSpPr>
          <p:nvPr>
            <p:ph sz="half" idx="1"/>
          </p:nvPr>
        </p:nvSpPr>
        <p:spPr>
          <a:xfrm>
            <a:off x="1433173" y="1574359"/>
            <a:ext cx="8911687" cy="665532"/>
          </a:xfrm>
        </p:spPr>
        <p:txBody>
          <a:bodyPr>
            <a:normAutofit/>
          </a:bodyPr>
          <a:lstStyle/>
          <a:p>
            <a:r>
              <a:rPr lang="en-US" sz="2800" dirty="0"/>
              <a:t>Highest Risk Rating combination</a:t>
            </a:r>
          </a:p>
        </p:txBody>
      </p:sp>
      <p:sp>
        <p:nvSpPr>
          <p:cNvPr id="32" name="TextBox 31">
            <a:extLst>
              <a:ext uri="{FF2B5EF4-FFF2-40B4-BE49-F238E27FC236}">
                <a16:creationId xmlns:a16="http://schemas.microsoft.com/office/drawing/2014/main" id="{CF5400D2-0818-821C-DA32-8A5D685F729F}"/>
              </a:ext>
            </a:extLst>
          </p:cNvPr>
          <p:cNvSpPr txBox="1"/>
          <p:nvPr/>
        </p:nvSpPr>
        <p:spPr>
          <a:xfrm>
            <a:off x="2342652" y="3845576"/>
            <a:ext cx="2102508"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Cracked Branch</a:t>
            </a:r>
          </a:p>
        </p:txBody>
      </p:sp>
      <p:sp>
        <p:nvSpPr>
          <p:cNvPr id="33" name="TextBox 32">
            <a:extLst>
              <a:ext uri="{FF2B5EF4-FFF2-40B4-BE49-F238E27FC236}">
                <a16:creationId xmlns:a16="http://schemas.microsoft.com/office/drawing/2014/main" id="{EC700A08-A280-484F-38EE-85AFE2B25838}"/>
              </a:ext>
            </a:extLst>
          </p:cNvPr>
          <p:cNvSpPr txBox="1"/>
          <p:nvPr/>
        </p:nvSpPr>
        <p:spPr>
          <a:xfrm>
            <a:off x="5759269" y="427808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4" name="TextBox 33">
            <a:extLst>
              <a:ext uri="{FF2B5EF4-FFF2-40B4-BE49-F238E27FC236}">
                <a16:creationId xmlns:a16="http://schemas.microsoft.com/office/drawing/2014/main" id="{6ACEA2B1-85C2-49EE-42C6-B35014BF1497}"/>
              </a:ext>
            </a:extLst>
          </p:cNvPr>
          <p:cNvSpPr txBox="1"/>
          <p:nvPr/>
        </p:nvSpPr>
        <p:spPr>
          <a:xfrm>
            <a:off x="5759269" y="455455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5" name="TextBox 34">
            <a:extLst>
              <a:ext uri="{FF2B5EF4-FFF2-40B4-BE49-F238E27FC236}">
                <a16:creationId xmlns:a16="http://schemas.microsoft.com/office/drawing/2014/main" id="{B9D43511-0E42-668F-CA27-56218125620A}"/>
              </a:ext>
            </a:extLst>
          </p:cNvPr>
          <p:cNvSpPr txBox="1"/>
          <p:nvPr/>
        </p:nvSpPr>
        <p:spPr>
          <a:xfrm>
            <a:off x="7400233" y="3685855"/>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6" name="TextBox 35">
            <a:extLst>
              <a:ext uri="{FF2B5EF4-FFF2-40B4-BE49-F238E27FC236}">
                <a16:creationId xmlns:a16="http://schemas.microsoft.com/office/drawing/2014/main" id="{AA2FF9EB-8007-3E94-9615-E6BD87A9BA1E}"/>
              </a:ext>
            </a:extLst>
          </p:cNvPr>
          <p:cNvSpPr txBox="1"/>
          <p:nvPr/>
        </p:nvSpPr>
        <p:spPr>
          <a:xfrm>
            <a:off x="7390535" y="4258976"/>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7" name="TextBox 36">
            <a:extLst>
              <a:ext uri="{FF2B5EF4-FFF2-40B4-BE49-F238E27FC236}">
                <a16:creationId xmlns:a16="http://schemas.microsoft.com/office/drawing/2014/main" id="{B13F817C-6705-F725-A61D-DC2A23E0BC1C}"/>
              </a:ext>
            </a:extLst>
          </p:cNvPr>
          <p:cNvSpPr txBox="1"/>
          <p:nvPr/>
        </p:nvSpPr>
        <p:spPr>
          <a:xfrm>
            <a:off x="7080328" y="4544753"/>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8" name="TextBox 37">
            <a:extLst>
              <a:ext uri="{FF2B5EF4-FFF2-40B4-BE49-F238E27FC236}">
                <a16:creationId xmlns:a16="http://schemas.microsoft.com/office/drawing/2014/main" id="{477C5A69-0444-C74B-47EC-E4C8FE062117}"/>
              </a:ext>
            </a:extLst>
          </p:cNvPr>
          <p:cNvSpPr txBox="1"/>
          <p:nvPr/>
        </p:nvSpPr>
        <p:spPr>
          <a:xfrm>
            <a:off x="8044420" y="4258976"/>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9" name="TextBox 38">
            <a:extLst>
              <a:ext uri="{FF2B5EF4-FFF2-40B4-BE49-F238E27FC236}">
                <a16:creationId xmlns:a16="http://schemas.microsoft.com/office/drawing/2014/main" id="{A353A44E-0535-8B0B-1EC1-451FB5281FB8}"/>
              </a:ext>
            </a:extLst>
          </p:cNvPr>
          <p:cNvSpPr txBox="1"/>
          <p:nvPr/>
        </p:nvSpPr>
        <p:spPr>
          <a:xfrm>
            <a:off x="8044420" y="455455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40" name="TextBox 39">
            <a:extLst>
              <a:ext uri="{FF2B5EF4-FFF2-40B4-BE49-F238E27FC236}">
                <a16:creationId xmlns:a16="http://schemas.microsoft.com/office/drawing/2014/main" id="{BCAD5337-94B3-29AB-BB2D-C2D68F189343}"/>
              </a:ext>
            </a:extLst>
          </p:cNvPr>
          <p:cNvSpPr txBox="1"/>
          <p:nvPr/>
        </p:nvSpPr>
        <p:spPr>
          <a:xfrm>
            <a:off x="8381982" y="3693658"/>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Tree>
    <p:extLst>
      <p:ext uri="{BB962C8B-B14F-4D97-AF65-F5344CB8AC3E}">
        <p14:creationId xmlns:p14="http://schemas.microsoft.com/office/powerpoint/2010/main" val="1129556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D0AB3-7660-0E05-15ED-D3F55A8F6DF0}"/>
            </a:ext>
          </a:extLst>
        </p:cNvPr>
        <p:cNvGrpSpPr/>
        <p:nvPr/>
      </p:nvGrpSpPr>
      <p:grpSpPr>
        <a:xfrm>
          <a:off x="0" y="0"/>
          <a:ext cx="0" cy="0"/>
          <a:chOff x="0" y="0"/>
          <a:chExt cx="0" cy="0"/>
        </a:xfrm>
      </p:grpSpPr>
      <p:pic>
        <p:nvPicPr>
          <p:cNvPr id="3" name="Picture 4">
            <a:extLst>
              <a:ext uri="{FF2B5EF4-FFF2-40B4-BE49-F238E27FC236}">
                <a16:creationId xmlns:a16="http://schemas.microsoft.com/office/drawing/2014/main" id="{4BF9B19C-462C-51D0-7B37-81FF321026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BB0FC7E-308B-3800-A13D-9610959E5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9840EF3-6597-4C51-DB4C-083A909EB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
        <p:nvSpPr>
          <p:cNvPr id="2" name="Title 1">
            <a:extLst>
              <a:ext uri="{FF2B5EF4-FFF2-40B4-BE49-F238E27FC236}">
                <a16:creationId xmlns:a16="http://schemas.microsoft.com/office/drawing/2014/main" id="{3E61F977-B116-7D06-F6E8-12A5DC047950}"/>
              </a:ext>
            </a:extLst>
          </p:cNvPr>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Overall Risk Rating</a:t>
            </a:r>
          </a:p>
        </p:txBody>
      </p:sp>
      <p:sp>
        <p:nvSpPr>
          <p:cNvPr id="5" name="Content Placeholder 4">
            <a:extLst>
              <a:ext uri="{FF2B5EF4-FFF2-40B4-BE49-F238E27FC236}">
                <a16:creationId xmlns:a16="http://schemas.microsoft.com/office/drawing/2014/main" id="{49C5AFB3-189F-248F-BBEF-4CB945AAE08D}"/>
              </a:ext>
            </a:extLst>
          </p:cNvPr>
          <p:cNvSpPr>
            <a:spLocks noGrp="1"/>
          </p:cNvSpPr>
          <p:nvPr>
            <p:ph sz="half" idx="1"/>
          </p:nvPr>
        </p:nvSpPr>
        <p:spPr>
          <a:xfrm>
            <a:off x="1433173" y="1574359"/>
            <a:ext cx="8911687" cy="665532"/>
          </a:xfrm>
        </p:spPr>
        <p:txBody>
          <a:bodyPr>
            <a:normAutofit/>
          </a:bodyPr>
          <a:lstStyle/>
          <a:p>
            <a:r>
              <a:rPr lang="en-US" sz="2800" dirty="0"/>
              <a:t>Highest Risk Rating combination</a:t>
            </a:r>
          </a:p>
        </p:txBody>
      </p:sp>
      <p:cxnSp>
        <p:nvCxnSpPr>
          <p:cNvPr id="6" name="Straight Arrow Connector 5">
            <a:extLst>
              <a:ext uri="{FF2B5EF4-FFF2-40B4-BE49-F238E27FC236}">
                <a16:creationId xmlns:a16="http://schemas.microsoft.com/office/drawing/2014/main" id="{77F57ABD-8F97-0BB6-E98B-3F0EE90EB1D2}"/>
              </a:ext>
            </a:extLst>
          </p:cNvPr>
          <p:cNvCxnSpPr/>
          <p:nvPr/>
        </p:nvCxnSpPr>
        <p:spPr>
          <a:xfrm flipH="1">
            <a:off x="11459977" y="3852917"/>
            <a:ext cx="464695"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1FB7A006-6DE5-1884-F407-A82E4A9D7B85}"/>
              </a:ext>
            </a:extLst>
          </p:cNvPr>
          <p:cNvGrpSpPr>
            <a:grpSpLocks noChangeAspect="1"/>
          </p:cNvGrpSpPr>
          <p:nvPr/>
        </p:nvGrpSpPr>
        <p:grpSpPr>
          <a:xfrm>
            <a:off x="807720" y="2266635"/>
            <a:ext cx="11231880" cy="4338310"/>
            <a:chOff x="-151174" y="1048063"/>
            <a:chExt cx="9582805" cy="3701356"/>
          </a:xfrm>
        </p:grpSpPr>
        <p:grpSp>
          <p:nvGrpSpPr>
            <p:cNvPr id="9" name="Group 8">
              <a:extLst>
                <a:ext uri="{FF2B5EF4-FFF2-40B4-BE49-F238E27FC236}">
                  <a16:creationId xmlns:a16="http://schemas.microsoft.com/office/drawing/2014/main" id="{8CBA911F-77CF-C623-4420-0EBA6BEAEF9B}"/>
                </a:ext>
              </a:extLst>
            </p:cNvPr>
            <p:cNvGrpSpPr/>
            <p:nvPr/>
          </p:nvGrpSpPr>
          <p:grpSpPr>
            <a:xfrm>
              <a:off x="-151174" y="1048063"/>
              <a:ext cx="9010417" cy="3701356"/>
              <a:chOff x="422707" y="1087820"/>
              <a:chExt cx="9010417" cy="3701356"/>
            </a:xfrm>
          </p:grpSpPr>
          <p:pic>
            <p:nvPicPr>
              <p:cNvPr id="25" name="Picture 24">
                <a:extLst>
                  <a:ext uri="{FF2B5EF4-FFF2-40B4-BE49-F238E27FC236}">
                    <a16:creationId xmlns:a16="http://schemas.microsoft.com/office/drawing/2014/main" id="{67404DB3-0E84-842C-07B8-158786E29C1B}"/>
                  </a:ext>
                </a:extLst>
              </p:cNvPr>
              <p:cNvPicPr preferRelativeResize="0">
                <a:picLocks noChangeAspect="1"/>
              </p:cNvPicPr>
              <p:nvPr/>
            </p:nvPicPr>
            <p:blipFill>
              <a:blip r:embed="rId5"/>
              <a:stretch>
                <a:fillRect/>
              </a:stretch>
            </p:blipFill>
            <p:spPr>
              <a:xfrm>
                <a:off x="837764" y="1087820"/>
                <a:ext cx="8595360" cy="3701356"/>
              </a:xfrm>
              <a:prstGeom prst="rect">
                <a:avLst/>
              </a:prstGeom>
            </p:spPr>
          </p:pic>
          <p:sp>
            <p:nvSpPr>
              <p:cNvPr id="26" name="TextBox 25">
                <a:extLst>
                  <a:ext uri="{FF2B5EF4-FFF2-40B4-BE49-F238E27FC236}">
                    <a16:creationId xmlns:a16="http://schemas.microsoft.com/office/drawing/2014/main" id="{906152D6-958A-5EB3-999D-82429F5BE39C}"/>
                  </a:ext>
                </a:extLst>
              </p:cNvPr>
              <p:cNvSpPr txBox="1"/>
              <p:nvPr/>
            </p:nvSpPr>
            <p:spPr>
              <a:xfrm>
                <a:off x="960612" y="2357545"/>
                <a:ext cx="795333" cy="446400"/>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Scaffold</a:t>
                </a:r>
              </a:p>
              <a:p>
                <a:pPr algn="ctr"/>
                <a:r>
                  <a:rPr lang="en-US" sz="1400" dirty="0">
                    <a:solidFill>
                      <a:srgbClr val="FF0000"/>
                    </a:solidFill>
                    <a:latin typeface="Comic Sans MS" panose="030F0702030302020204" pitchFamily="66" charset="0"/>
                  </a:rPr>
                  <a:t>Branch</a:t>
                </a:r>
              </a:p>
            </p:txBody>
          </p:sp>
          <p:sp>
            <p:nvSpPr>
              <p:cNvPr id="27" name="TextBox 26">
                <a:extLst>
                  <a:ext uri="{FF2B5EF4-FFF2-40B4-BE49-F238E27FC236}">
                    <a16:creationId xmlns:a16="http://schemas.microsoft.com/office/drawing/2014/main" id="{F90DF939-33DD-4B5D-5157-05439A41E7E5}"/>
                  </a:ext>
                </a:extLst>
              </p:cNvPr>
              <p:cNvSpPr txBox="1"/>
              <p:nvPr/>
            </p:nvSpPr>
            <p:spPr>
              <a:xfrm>
                <a:off x="422707" y="2880889"/>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Trunk</a:t>
                </a:r>
              </a:p>
            </p:txBody>
          </p:sp>
          <p:sp>
            <p:nvSpPr>
              <p:cNvPr id="28" name="TextBox 27">
                <a:extLst>
                  <a:ext uri="{FF2B5EF4-FFF2-40B4-BE49-F238E27FC236}">
                    <a16:creationId xmlns:a16="http://schemas.microsoft.com/office/drawing/2014/main" id="{3A4CFC2C-765E-8F42-2FD1-732F30273E51}"/>
                  </a:ext>
                </a:extLst>
              </p:cNvPr>
              <p:cNvSpPr txBox="1"/>
              <p:nvPr/>
            </p:nvSpPr>
            <p:spPr>
              <a:xfrm>
                <a:off x="1755944" y="2885490"/>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Trunk Cavity</a:t>
                </a:r>
              </a:p>
            </p:txBody>
          </p:sp>
          <p:sp>
            <p:nvSpPr>
              <p:cNvPr id="29" name="TextBox 28">
                <a:extLst>
                  <a:ext uri="{FF2B5EF4-FFF2-40B4-BE49-F238E27FC236}">
                    <a16:creationId xmlns:a16="http://schemas.microsoft.com/office/drawing/2014/main" id="{E973F72A-762B-29D1-6D3E-9F674121511C}"/>
                  </a:ext>
                </a:extLst>
              </p:cNvPr>
              <p:cNvSpPr txBox="1"/>
              <p:nvPr/>
            </p:nvSpPr>
            <p:spPr>
              <a:xfrm>
                <a:off x="3447995" y="3044799"/>
                <a:ext cx="1045819"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Pedestrians</a:t>
                </a:r>
              </a:p>
            </p:txBody>
          </p:sp>
          <p:sp>
            <p:nvSpPr>
              <p:cNvPr id="30" name="TextBox 29">
                <a:extLst>
                  <a:ext uri="{FF2B5EF4-FFF2-40B4-BE49-F238E27FC236}">
                    <a16:creationId xmlns:a16="http://schemas.microsoft.com/office/drawing/2014/main" id="{58843AB2-69DD-A40C-3BBB-BF7959162A08}"/>
                  </a:ext>
                </a:extLst>
              </p:cNvPr>
              <p:cNvSpPr txBox="1"/>
              <p:nvPr/>
            </p:nvSpPr>
            <p:spPr>
              <a:xfrm>
                <a:off x="3317192" y="2803945"/>
                <a:ext cx="130742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Parked cars</a:t>
                </a:r>
              </a:p>
            </p:txBody>
          </p:sp>
          <p:sp>
            <p:nvSpPr>
              <p:cNvPr id="31" name="TextBox 30">
                <a:extLst>
                  <a:ext uri="{FF2B5EF4-FFF2-40B4-BE49-F238E27FC236}">
                    <a16:creationId xmlns:a16="http://schemas.microsoft.com/office/drawing/2014/main" id="{FD65DFAE-BA6B-DFB0-CE54-AD8B8925AD04}"/>
                  </a:ext>
                </a:extLst>
              </p:cNvPr>
              <p:cNvSpPr txBox="1"/>
              <p:nvPr/>
            </p:nvSpPr>
            <p:spPr>
              <a:xfrm>
                <a:off x="3389563" y="2305326"/>
                <a:ext cx="1154923"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Parked cars</a:t>
                </a:r>
              </a:p>
            </p:txBody>
          </p:sp>
        </p:grpSp>
        <p:sp>
          <p:nvSpPr>
            <p:cNvPr id="12" name="TextBox 11">
              <a:extLst>
                <a:ext uri="{FF2B5EF4-FFF2-40B4-BE49-F238E27FC236}">
                  <a16:creationId xmlns:a16="http://schemas.microsoft.com/office/drawing/2014/main" id="{6B61F425-FBCB-73F2-13A3-8CE16CA94585}"/>
                </a:ext>
              </a:extLst>
            </p:cNvPr>
            <p:cNvSpPr txBox="1"/>
            <p:nvPr/>
          </p:nvSpPr>
          <p:spPr>
            <a:xfrm>
              <a:off x="4356428" y="2265569"/>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13" name="TextBox 12">
              <a:extLst>
                <a:ext uri="{FF2B5EF4-FFF2-40B4-BE49-F238E27FC236}">
                  <a16:creationId xmlns:a16="http://schemas.microsoft.com/office/drawing/2014/main" id="{FFEB36FF-99CF-A309-B562-BFA6B5E4E4F4}"/>
                </a:ext>
              </a:extLst>
            </p:cNvPr>
            <p:cNvSpPr txBox="1"/>
            <p:nvPr/>
          </p:nvSpPr>
          <p:spPr>
            <a:xfrm>
              <a:off x="7637815" y="2256862"/>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mod</a:t>
              </a:r>
            </a:p>
          </p:txBody>
        </p:sp>
        <p:sp>
          <p:nvSpPr>
            <p:cNvPr id="14" name="TextBox 13">
              <a:extLst>
                <a:ext uri="{FF2B5EF4-FFF2-40B4-BE49-F238E27FC236}">
                  <a16:creationId xmlns:a16="http://schemas.microsoft.com/office/drawing/2014/main" id="{14752F5E-246E-D553-7A22-949C04CF2C59}"/>
                </a:ext>
              </a:extLst>
            </p:cNvPr>
            <p:cNvSpPr txBox="1"/>
            <p:nvPr/>
          </p:nvSpPr>
          <p:spPr>
            <a:xfrm>
              <a:off x="7699727" y="2249407"/>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18" name="TextBox 17">
              <a:extLst>
                <a:ext uri="{FF2B5EF4-FFF2-40B4-BE49-F238E27FC236}">
                  <a16:creationId xmlns:a16="http://schemas.microsoft.com/office/drawing/2014/main" id="{C8BDCB6F-E986-56C9-BDE3-F61F03C462DE}"/>
                </a:ext>
              </a:extLst>
            </p:cNvPr>
            <p:cNvSpPr txBox="1"/>
            <p:nvPr/>
          </p:nvSpPr>
          <p:spPr>
            <a:xfrm>
              <a:off x="7629451" y="2733410"/>
              <a:ext cx="1793816"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low</a:t>
              </a:r>
            </a:p>
          </p:txBody>
        </p:sp>
        <p:sp>
          <p:nvSpPr>
            <p:cNvPr id="19" name="TextBox 18">
              <a:extLst>
                <a:ext uri="{FF2B5EF4-FFF2-40B4-BE49-F238E27FC236}">
                  <a16:creationId xmlns:a16="http://schemas.microsoft.com/office/drawing/2014/main" id="{080AB640-BC35-D400-06B7-AFCB5BE41F62}"/>
                </a:ext>
              </a:extLst>
            </p:cNvPr>
            <p:cNvSpPr txBox="1"/>
            <p:nvPr/>
          </p:nvSpPr>
          <p:spPr>
            <a:xfrm>
              <a:off x="7699727" y="2747887"/>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22" name="TextBox 21">
              <a:extLst>
                <a:ext uri="{FF2B5EF4-FFF2-40B4-BE49-F238E27FC236}">
                  <a16:creationId xmlns:a16="http://schemas.microsoft.com/office/drawing/2014/main" id="{6BF9E605-A772-144B-EAD0-23A9CA39130C}"/>
                </a:ext>
              </a:extLst>
            </p:cNvPr>
            <p:cNvSpPr txBox="1"/>
            <p:nvPr/>
          </p:nvSpPr>
          <p:spPr>
            <a:xfrm>
              <a:off x="7972663" y="2991706"/>
              <a:ext cx="261607" cy="315106"/>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24" name="TextBox 23">
              <a:extLst>
                <a:ext uri="{FF2B5EF4-FFF2-40B4-BE49-F238E27FC236}">
                  <a16:creationId xmlns:a16="http://schemas.microsoft.com/office/drawing/2014/main" id="{5AE0E43C-750A-9F00-F6F4-79207E043EB0}"/>
                </a:ext>
              </a:extLst>
            </p:cNvPr>
            <p:cNvSpPr txBox="1"/>
            <p:nvPr/>
          </p:nvSpPr>
          <p:spPr>
            <a:xfrm>
              <a:off x="8256606" y="3005042"/>
              <a:ext cx="563119" cy="262589"/>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low</a:t>
              </a:r>
            </a:p>
          </p:txBody>
        </p:sp>
      </p:grpSp>
      <p:sp>
        <p:nvSpPr>
          <p:cNvPr id="32" name="TextBox 31">
            <a:extLst>
              <a:ext uri="{FF2B5EF4-FFF2-40B4-BE49-F238E27FC236}">
                <a16:creationId xmlns:a16="http://schemas.microsoft.com/office/drawing/2014/main" id="{7BB526F7-E40B-03F9-B06E-6F6F9008CE2E}"/>
              </a:ext>
            </a:extLst>
          </p:cNvPr>
          <p:cNvSpPr txBox="1"/>
          <p:nvPr/>
        </p:nvSpPr>
        <p:spPr>
          <a:xfrm>
            <a:off x="2342652" y="3845576"/>
            <a:ext cx="2102508" cy="30777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Cracked Branch</a:t>
            </a:r>
          </a:p>
        </p:txBody>
      </p:sp>
      <p:sp>
        <p:nvSpPr>
          <p:cNvPr id="33" name="TextBox 32">
            <a:extLst>
              <a:ext uri="{FF2B5EF4-FFF2-40B4-BE49-F238E27FC236}">
                <a16:creationId xmlns:a16="http://schemas.microsoft.com/office/drawing/2014/main" id="{B63A11BF-EF6D-FA5C-687B-D44707087027}"/>
              </a:ext>
            </a:extLst>
          </p:cNvPr>
          <p:cNvSpPr txBox="1"/>
          <p:nvPr/>
        </p:nvSpPr>
        <p:spPr>
          <a:xfrm>
            <a:off x="5759269" y="427808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4" name="TextBox 33">
            <a:extLst>
              <a:ext uri="{FF2B5EF4-FFF2-40B4-BE49-F238E27FC236}">
                <a16:creationId xmlns:a16="http://schemas.microsoft.com/office/drawing/2014/main" id="{9270F2B4-E572-B960-4F7A-F5B2F45146FB}"/>
              </a:ext>
            </a:extLst>
          </p:cNvPr>
          <p:cNvSpPr txBox="1"/>
          <p:nvPr/>
        </p:nvSpPr>
        <p:spPr>
          <a:xfrm>
            <a:off x="5759269" y="455455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5" name="TextBox 34">
            <a:extLst>
              <a:ext uri="{FF2B5EF4-FFF2-40B4-BE49-F238E27FC236}">
                <a16:creationId xmlns:a16="http://schemas.microsoft.com/office/drawing/2014/main" id="{EC1011E3-2353-70FC-4725-0F06BC739967}"/>
              </a:ext>
            </a:extLst>
          </p:cNvPr>
          <p:cNvSpPr txBox="1"/>
          <p:nvPr/>
        </p:nvSpPr>
        <p:spPr>
          <a:xfrm>
            <a:off x="7400233" y="3685855"/>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6" name="TextBox 35">
            <a:extLst>
              <a:ext uri="{FF2B5EF4-FFF2-40B4-BE49-F238E27FC236}">
                <a16:creationId xmlns:a16="http://schemas.microsoft.com/office/drawing/2014/main" id="{2AFE73C6-4FD7-98D3-4E0C-503B8E4DE1EF}"/>
              </a:ext>
            </a:extLst>
          </p:cNvPr>
          <p:cNvSpPr txBox="1"/>
          <p:nvPr/>
        </p:nvSpPr>
        <p:spPr>
          <a:xfrm>
            <a:off x="7390535" y="4258976"/>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7" name="TextBox 36">
            <a:extLst>
              <a:ext uri="{FF2B5EF4-FFF2-40B4-BE49-F238E27FC236}">
                <a16:creationId xmlns:a16="http://schemas.microsoft.com/office/drawing/2014/main" id="{38C8FCFC-ADDB-FFEF-7826-6A435F74FFA2}"/>
              </a:ext>
            </a:extLst>
          </p:cNvPr>
          <p:cNvSpPr txBox="1"/>
          <p:nvPr/>
        </p:nvSpPr>
        <p:spPr>
          <a:xfrm>
            <a:off x="7080328" y="4544753"/>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8" name="TextBox 37">
            <a:extLst>
              <a:ext uri="{FF2B5EF4-FFF2-40B4-BE49-F238E27FC236}">
                <a16:creationId xmlns:a16="http://schemas.microsoft.com/office/drawing/2014/main" id="{7593652A-16B6-BDA9-FB78-8CA8C5503BBA}"/>
              </a:ext>
            </a:extLst>
          </p:cNvPr>
          <p:cNvSpPr txBox="1"/>
          <p:nvPr/>
        </p:nvSpPr>
        <p:spPr>
          <a:xfrm>
            <a:off x="8044420" y="4258976"/>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39" name="TextBox 38">
            <a:extLst>
              <a:ext uri="{FF2B5EF4-FFF2-40B4-BE49-F238E27FC236}">
                <a16:creationId xmlns:a16="http://schemas.microsoft.com/office/drawing/2014/main" id="{710D1212-742F-BC5B-2263-85FC4EA8764E}"/>
              </a:ext>
            </a:extLst>
          </p:cNvPr>
          <p:cNvSpPr txBox="1"/>
          <p:nvPr/>
        </p:nvSpPr>
        <p:spPr>
          <a:xfrm>
            <a:off x="8044420" y="4554552"/>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
        <p:nvSpPr>
          <p:cNvPr id="40" name="TextBox 39">
            <a:extLst>
              <a:ext uri="{FF2B5EF4-FFF2-40B4-BE49-F238E27FC236}">
                <a16:creationId xmlns:a16="http://schemas.microsoft.com/office/drawing/2014/main" id="{8CA3AA64-C6AB-4889-E920-78284DBFC0AD}"/>
              </a:ext>
            </a:extLst>
          </p:cNvPr>
          <p:cNvSpPr txBox="1"/>
          <p:nvPr/>
        </p:nvSpPr>
        <p:spPr>
          <a:xfrm>
            <a:off x="8381982" y="3693658"/>
            <a:ext cx="306626" cy="369332"/>
          </a:xfrm>
          <a:prstGeom prst="rect">
            <a:avLst/>
          </a:prstGeom>
          <a:noFill/>
        </p:spPr>
        <p:txBody>
          <a:bodyPr wrap="square" rtlCol="0">
            <a:spAutoFit/>
          </a:bodyPr>
          <a:lstStyle/>
          <a:p>
            <a:r>
              <a:rPr lang="en-US" b="1" dirty="0">
                <a:solidFill>
                  <a:srgbClr val="FF0000"/>
                </a:solidFill>
                <a:latin typeface="Comic Sans MS" panose="030F0702030302020204" pitchFamily="66" charset="0"/>
              </a:rPr>
              <a:t>X</a:t>
            </a:r>
          </a:p>
        </p:txBody>
      </p:sp>
    </p:spTree>
    <p:extLst>
      <p:ext uri="{BB962C8B-B14F-4D97-AF65-F5344CB8AC3E}">
        <p14:creationId xmlns:p14="http://schemas.microsoft.com/office/powerpoint/2010/main" val="69616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Overall Risk Rating</a:t>
            </a:r>
          </a:p>
        </p:txBody>
      </p:sp>
      <p:pic>
        <p:nvPicPr>
          <p:cNvPr id="31" name="Picture 30">
            <a:extLst>
              <a:ext uri="{FF2B5EF4-FFF2-40B4-BE49-F238E27FC236}">
                <a16:creationId xmlns:a16="http://schemas.microsoft.com/office/drawing/2014/main" id="{5DFC132B-A52F-8EFA-3D75-BDB0B84FBCBC}"/>
              </a:ext>
            </a:extLst>
          </p:cNvPr>
          <p:cNvPicPr>
            <a:picLocks noChangeAspect="1"/>
          </p:cNvPicPr>
          <p:nvPr/>
        </p:nvPicPr>
        <p:blipFill>
          <a:blip r:embed="rId2"/>
          <a:stretch>
            <a:fillRect/>
          </a:stretch>
        </p:blipFill>
        <p:spPr>
          <a:xfrm>
            <a:off x="1314743" y="3250258"/>
            <a:ext cx="9562514" cy="777165"/>
          </a:xfrm>
          <a:prstGeom prst="rect">
            <a:avLst/>
          </a:prstGeom>
        </p:spPr>
      </p:pic>
      <p:sp>
        <p:nvSpPr>
          <p:cNvPr id="10" name="TextBox 9">
            <a:extLst>
              <a:ext uri="{FF2B5EF4-FFF2-40B4-BE49-F238E27FC236}">
                <a16:creationId xmlns:a16="http://schemas.microsoft.com/office/drawing/2014/main" id="{652D26BE-8F70-86CA-733E-73A4CB170031}"/>
              </a:ext>
            </a:extLst>
          </p:cNvPr>
          <p:cNvSpPr txBox="1"/>
          <p:nvPr/>
        </p:nvSpPr>
        <p:spPr>
          <a:xfrm>
            <a:off x="5616255" y="3408141"/>
            <a:ext cx="622441" cy="461665"/>
          </a:xfrm>
          <a:prstGeom prst="rect">
            <a:avLst/>
          </a:prstGeom>
          <a:noFill/>
        </p:spPr>
        <p:txBody>
          <a:bodyPr wrap="square" rtlCol="0">
            <a:spAutoFit/>
          </a:bodyPr>
          <a:lstStyle/>
          <a:p>
            <a:r>
              <a:rPr lang="en-US" sz="2400" b="1" dirty="0">
                <a:solidFill>
                  <a:srgbClr val="FF0000"/>
                </a:solidFill>
                <a:latin typeface="Comic Sans MS" panose="030F0702030302020204" pitchFamily="66" charset="0"/>
              </a:rPr>
              <a:t>X</a:t>
            </a:r>
          </a:p>
        </p:txBody>
      </p:sp>
      <p:sp>
        <p:nvSpPr>
          <p:cNvPr id="6" name="Content Placeholder 4">
            <a:extLst>
              <a:ext uri="{FF2B5EF4-FFF2-40B4-BE49-F238E27FC236}">
                <a16:creationId xmlns:a16="http://schemas.microsoft.com/office/drawing/2014/main" id="{69B63714-AC73-02D0-F107-0E7D139718EB}"/>
              </a:ext>
            </a:extLst>
          </p:cNvPr>
          <p:cNvSpPr>
            <a:spLocks noGrp="1"/>
          </p:cNvSpPr>
          <p:nvPr>
            <p:ph sz="half" idx="1"/>
          </p:nvPr>
        </p:nvSpPr>
        <p:spPr>
          <a:xfrm>
            <a:off x="1433173" y="1574359"/>
            <a:ext cx="8911687" cy="665532"/>
          </a:xfrm>
        </p:spPr>
        <p:txBody>
          <a:bodyPr>
            <a:normAutofit/>
          </a:bodyPr>
          <a:lstStyle/>
          <a:p>
            <a:r>
              <a:rPr lang="en-US" sz="2800" dirty="0"/>
              <a:t>Highest Risk Rating combination</a:t>
            </a:r>
          </a:p>
        </p:txBody>
      </p:sp>
      <p:pic>
        <p:nvPicPr>
          <p:cNvPr id="7" name="Picture 4">
            <a:extLst>
              <a:ext uri="{FF2B5EF4-FFF2-40B4-BE49-F238E27FC236}">
                <a16:creationId xmlns:a16="http://schemas.microsoft.com/office/drawing/2014/main" id="{8840B2F5-12B9-D58D-86A8-0D01722C99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E33F1FC-5CC6-0B0C-FE0E-E9098AEC47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D350212-2124-3CAA-CF6C-A85D39983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42044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4D087-3A90-C5E5-D4A1-F402B45097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AC851E-2B1A-6922-2B87-13B34691FCDB}"/>
              </a:ext>
            </a:extLst>
          </p:cNvPr>
          <p:cNvSpPr>
            <a:spLocks noGrp="1"/>
          </p:cNvSpPr>
          <p:nvPr>
            <p:ph idx="1"/>
          </p:nvPr>
        </p:nvSpPr>
        <p:spPr>
          <a:xfrm>
            <a:off x="1956390" y="2243470"/>
            <a:ext cx="9422839" cy="4614530"/>
          </a:xfrm>
        </p:spPr>
        <p:txBody>
          <a:bodyPr>
            <a:normAutofit/>
          </a:bodyPr>
          <a:lstStyle/>
          <a:p>
            <a:r>
              <a:rPr lang="en-US" sz="2800" dirty="0"/>
              <a:t>Evidence:</a:t>
            </a:r>
          </a:p>
          <a:p>
            <a:pPr lvl="1"/>
            <a:r>
              <a:rPr lang="en-US" sz="2400" strike="sngStrike" dirty="0"/>
              <a:t>Char marks on the outside of the 3-ft stump</a:t>
            </a:r>
          </a:p>
          <a:p>
            <a:pPr lvl="1"/>
            <a:r>
              <a:rPr lang="en-US" sz="2400" dirty="0"/>
              <a:t>Decay pocket inside the tree</a:t>
            </a:r>
          </a:p>
          <a:p>
            <a:pPr lvl="1"/>
            <a:r>
              <a:rPr lang="en-US" sz="2400" dirty="0"/>
              <a:t>Undermining of root zone from water in irrigation ditch</a:t>
            </a:r>
          </a:p>
          <a:p>
            <a:pPr lvl="1"/>
            <a:r>
              <a:rPr lang="en-US" sz="2400" dirty="0"/>
              <a:t>Photos of neighboring trees with many dead branches</a:t>
            </a:r>
          </a:p>
        </p:txBody>
      </p:sp>
      <p:sp>
        <p:nvSpPr>
          <p:cNvPr id="7" name="Title 1">
            <a:extLst>
              <a:ext uri="{FF2B5EF4-FFF2-40B4-BE49-F238E27FC236}">
                <a16:creationId xmlns:a16="http://schemas.microsoft.com/office/drawing/2014/main" id="{889BC741-05B1-6185-2564-3B1B9A99F052}"/>
              </a:ext>
            </a:extLst>
          </p:cNvPr>
          <p:cNvSpPr>
            <a:spLocks noGrp="1"/>
          </p:cNvSpPr>
          <p:nvPr>
            <p:ph type="title"/>
          </p:nvPr>
        </p:nvSpPr>
        <p:spPr>
          <a:xfrm>
            <a:off x="2115879" y="624110"/>
            <a:ext cx="10430540" cy="1280890"/>
          </a:xfrm>
        </p:spPr>
        <p:txBody>
          <a:bodyPr>
            <a:normAutofit/>
          </a:bodyPr>
          <a:lstStyle/>
          <a:p>
            <a:r>
              <a:rPr lang="en-US" i="1" dirty="0"/>
              <a:t>Carver v. Salt River Valley Water Users' </a:t>
            </a:r>
            <a:r>
              <a:rPr lang="en-US" i="1" dirty="0" err="1"/>
              <a:t>Ass’n</a:t>
            </a:r>
            <a:br>
              <a:rPr lang="en-US" i="1" dirty="0"/>
            </a:br>
            <a:r>
              <a:rPr lang="en-US" dirty="0"/>
              <a:t>104 Ariz. 513 (1969 AZ Supr. Ct.)</a:t>
            </a:r>
            <a:endParaRPr lang="sv-SE" sz="4000" dirty="0"/>
          </a:p>
        </p:txBody>
      </p:sp>
    </p:spTree>
    <p:extLst>
      <p:ext uri="{BB962C8B-B14F-4D97-AF65-F5344CB8AC3E}">
        <p14:creationId xmlns:p14="http://schemas.microsoft.com/office/powerpoint/2010/main" val="836732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1">
                    <a:lumMod val="75000"/>
                  </a:schemeClr>
                </a:solidFill>
                <a:effectLst/>
                <a:latin typeface="Franklin Gothic Heavy" pitchFamily="34" charset="0"/>
              </a:rPr>
              <a:t>TRAQ Methodology</a:t>
            </a:r>
          </a:p>
        </p:txBody>
      </p:sp>
      <p:sp>
        <p:nvSpPr>
          <p:cNvPr id="5" name="Content Placeholder 4"/>
          <p:cNvSpPr>
            <a:spLocks noGrp="1"/>
          </p:cNvSpPr>
          <p:nvPr>
            <p:ph sz="half" idx="1"/>
          </p:nvPr>
        </p:nvSpPr>
        <p:spPr>
          <a:xfrm>
            <a:off x="2167181" y="1469036"/>
            <a:ext cx="4313864" cy="5517918"/>
          </a:xfrm>
        </p:spPr>
        <p:txBody>
          <a:bodyPr>
            <a:normAutofit/>
          </a:bodyPr>
          <a:lstStyle/>
          <a:p>
            <a:r>
              <a:rPr lang="en-US" sz="2800" dirty="0"/>
              <a:t>Components</a:t>
            </a:r>
          </a:p>
          <a:p>
            <a:pPr lvl="1"/>
            <a:r>
              <a:rPr lang="en-US" sz="2400" dirty="0"/>
              <a:t>Likelihood of failure</a:t>
            </a:r>
          </a:p>
          <a:p>
            <a:pPr lvl="1"/>
            <a:r>
              <a:rPr lang="en-US" sz="2400" dirty="0"/>
              <a:t>Likelihood of impact</a:t>
            </a:r>
          </a:p>
          <a:p>
            <a:pPr lvl="1"/>
            <a:r>
              <a:rPr lang="en-US" sz="2400" dirty="0"/>
              <a:t>Consequences of failure</a:t>
            </a:r>
          </a:p>
          <a:p>
            <a:r>
              <a:rPr lang="en-US" sz="2800" dirty="0"/>
              <a:t>Terms</a:t>
            </a:r>
          </a:p>
          <a:p>
            <a:pPr lvl="1"/>
            <a:r>
              <a:rPr lang="en-US" sz="2400" dirty="0"/>
              <a:t>Time Frame</a:t>
            </a:r>
          </a:p>
          <a:p>
            <a:pPr lvl="1"/>
            <a:r>
              <a:rPr lang="en-US" sz="2400" dirty="0"/>
              <a:t>Risk Categorization</a:t>
            </a:r>
          </a:p>
          <a:p>
            <a:pPr lvl="1"/>
            <a:r>
              <a:rPr lang="en-US" sz="2400" dirty="0"/>
              <a:t>Risk Rating</a:t>
            </a:r>
          </a:p>
          <a:p>
            <a:pPr lvl="1"/>
            <a:r>
              <a:rPr lang="en-US" sz="2400" dirty="0"/>
              <a:t>Overall Risk Rating</a:t>
            </a:r>
          </a:p>
          <a:p>
            <a:endParaRPr lang="en-US" sz="2800" dirty="0"/>
          </a:p>
        </p:txBody>
      </p:sp>
      <p:pic>
        <p:nvPicPr>
          <p:cNvPr id="8" name="Content Placeholder 7"/>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103" t="28578" r="2412" b="13147"/>
          <a:stretch/>
        </p:blipFill>
        <p:spPr>
          <a:xfrm>
            <a:off x="6265889" y="1469036"/>
            <a:ext cx="5141626" cy="2353456"/>
          </a:xfrm>
        </p:spPr>
      </p:pic>
      <p:pic>
        <p:nvPicPr>
          <p:cNvPr id="3074" name="Picture 2" descr="C:\Users\James\Desktop\Work\Arboriculture\Research and Education\Teaching and courses\Speaking Engagements\ISA Conference Ohio 2018\graphics\matrix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878" y="4076835"/>
            <a:ext cx="5126637" cy="23542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120BDCB4-B062-E26A-2B37-7B57697F9D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63" r="17576"/>
          <a:stretch>
            <a:fillRect/>
          </a:stretch>
        </p:blipFill>
        <p:spPr bwMode="auto">
          <a:xfrm>
            <a:off x="381666" y="4457388"/>
            <a:ext cx="986948" cy="1507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702B22-B2FB-B56E-C425-C095B2157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107517" y="5177480"/>
            <a:ext cx="940396" cy="11852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B990D3-3818-39DE-2252-66F9125868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905" y="5955529"/>
            <a:ext cx="655019" cy="902471"/>
          </a:xfrm>
          <a:prstGeom prst="rect">
            <a:avLst/>
          </a:prstGeom>
        </p:spPr>
      </p:pic>
    </p:spTree>
    <p:extLst>
      <p:ext uri="{BB962C8B-B14F-4D97-AF65-F5344CB8AC3E}">
        <p14:creationId xmlns:p14="http://schemas.microsoft.com/office/powerpoint/2010/main" val="433723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8E02D-7DA7-35E2-0A7E-6CBF984188A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04B7DFE-66AA-7211-8B1B-2185EBB1FBD6}"/>
              </a:ext>
            </a:extLst>
          </p:cNvPr>
          <p:cNvSpPr txBox="1"/>
          <p:nvPr/>
        </p:nvSpPr>
        <p:spPr>
          <a:xfrm>
            <a:off x="3114338" y="182611"/>
            <a:ext cx="6777807" cy="769441"/>
          </a:xfrm>
          <a:prstGeom prst="rect">
            <a:avLst/>
          </a:prstGeom>
          <a:noFill/>
        </p:spPr>
        <p:txBody>
          <a:bodyPr wrap="square" rtlCol="0">
            <a:spAutoFit/>
          </a:bodyPr>
          <a:lstStyle/>
          <a:p>
            <a:pPr algn="ctr"/>
            <a:r>
              <a:rPr lang="en-US" sz="4400" dirty="0">
                <a:latin typeface="+mj-lt"/>
              </a:rPr>
              <a:t>Writing Effective</a:t>
            </a:r>
            <a:r>
              <a:rPr lang="en-US" sz="2400" dirty="0">
                <a:latin typeface="+mj-lt"/>
              </a:rPr>
              <a:t> </a:t>
            </a:r>
            <a:r>
              <a:rPr lang="en-US" sz="4400" dirty="0">
                <a:latin typeface="+mj-lt"/>
              </a:rPr>
              <a:t>Reports</a:t>
            </a:r>
          </a:p>
        </p:txBody>
      </p:sp>
    </p:spTree>
    <p:extLst>
      <p:ext uri="{BB962C8B-B14F-4D97-AF65-F5344CB8AC3E}">
        <p14:creationId xmlns:p14="http://schemas.microsoft.com/office/powerpoint/2010/main" val="41484025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68905-DEBB-669A-1A84-E3EBF0A841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FB82288-862C-8C7D-5325-79175FFC894F}"/>
              </a:ext>
            </a:extLst>
          </p:cNvPr>
          <p:cNvSpPr txBox="1"/>
          <p:nvPr/>
        </p:nvSpPr>
        <p:spPr>
          <a:xfrm>
            <a:off x="3114338" y="182611"/>
            <a:ext cx="6777807" cy="769441"/>
          </a:xfrm>
          <a:prstGeom prst="rect">
            <a:avLst/>
          </a:prstGeom>
          <a:noFill/>
        </p:spPr>
        <p:txBody>
          <a:bodyPr wrap="square" rtlCol="0">
            <a:spAutoFit/>
          </a:bodyPr>
          <a:lstStyle/>
          <a:p>
            <a:pPr algn="ctr"/>
            <a:r>
              <a:rPr lang="en-US" sz="4400" dirty="0">
                <a:latin typeface="+mj-lt"/>
              </a:rPr>
              <a:t>Writing Effective</a:t>
            </a:r>
            <a:r>
              <a:rPr lang="en-US" sz="2400" dirty="0">
                <a:latin typeface="+mj-lt"/>
              </a:rPr>
              <a:t> </a:t>
            </a:r>
            <a:r>
              <a:rPr lang="en-US" sz="4400" dirty="0">
                <a:latin typeface="+mj-lt"/>
              </a:rPr>
              <a:t>Reports</a:t>
            </a:r>
          </a:p>
        </p:txBody>
      </p:sp>
      <p:sp>
        <p:nvSpPr>
          <p:cNvPr id="5" name="TextBox 4">
            <a:extLst>
              <a:ext uri="{FF2B5EF4-FFF2-40B4-BE49-F238E27FC236}">
                <a16:creationId xmlns:a16="http://schemas.microsoft.com/office/drawing/2014/main" id="{4EC94C52-D294-A039-0729-539264E4E596}"/>
              </a:ext>
            </a:extLst>
          </p:cNvPr>
          <p:cNvSpPr txBox="1"/>
          <p:nvPr/>
        </p:nvSpPr>
        <p:spPr>
          <a:xfrm>
            <a:off x="2798618" y="1981200"/>
            <a:ext cx="4973782"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Importance</a:t>
            </a:r>
          </a:p>
          <a:p>
            <a:endParaRPr lang="en-US" sz="2800" dirty="0"/>
          </a:p>
        </p:txBody>
      </p:sp>
    </p:spTree>
    <p:extLst>
      <p:ext uri="{BB962C8B-B14F-4D97-AF65-F5344CB8AC3E}">
        <p14:creationId xmlns:p14="http://schemas.microsoft.com/office/powerpoint/2010/main" val="1369887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6C565-7721-244A-8ADF-44E0DCF0C4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0E34D9D-083E-936D-B869-70E4F33DF368}"/>
              </a:ext>
            </a:extLst>
          </p:cNvPr>
          <p:cNvSpPr txBox="1"/>
          <p:nvPr/>
        </p:nvSpPr>
        <p:spPr>
          <a:xfrm>
            <a:off x="3114338" y="182611"/>
            <a:ext cx="6777807" cy="769441"/>
          </a:xfrm>
          <a:prstGeom prst="rect">
            <a:avLst/>
          </a:prstGeom>
          <a:noFill/>
        </p:spPr>
        <p:txBody>
          <a:bodyPr wrap="square" rtlCol="0">
            <a:spAutoFit/>
          </a:bodyPr>
          <a:lstStyle/>
          <a:p>
            <a:pPr algn="ctr"/>
            <a:r>
              <a:rPr lang="en-US" sz="4400" dirty="0">
                <a:latin typeface="+mj-lt"/>
              </a:rPr>
              <a:t>Writing Effective</a:t>
            </a:r>
            <a:r>
              <a:rPr lang="en-US" sz="2400" dirty="0">
                <a:latin typeface="+mj-lt"/>
              </a:rPr>
              <a:t> </a:t>
            </a:r>
            <a:r>
              <a:rPr lang="en-US" sz="4400" dirty="0">
                <a:latin typeface="+mj-lt"/>
              </a:rPr>
              <a:t>Reports</a:t>
            </a:r>
          </a:p>
        </p:txBody>
      </p:sp>
      <p:sp>
        <p:nvSpPr>
          <p:cNvPr id="5" name="TextBox 4">
            <a:extLst>
              <a:ext uri="{FF2B5EF4-FFF2-40B4-BE49-F238E27FC236}">
                <a16:creationId xmlns:a16="http://schemas.microsoft.com/office/drawing/2014/main" id="{3E02AE9F-7FB5-9FAA-B67B-CFF34FE0F5A8}"/>
              </a:ext>
            </a:extLst>
          </p:cNvPr>
          <p:cNvSpPr txBox="1"/>
          <p:nvPr/>
        </p:nvSpPr>
        <p:spPr>
          <a:xfrm>
            <a:off x="2798618" y="1981200"/>
            <a:ext cx="4973782"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t>Importance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Essential Components</a:t>
            </a:r>
          </a:p>
          <a:p>
            <a:endParaRPr lang="en-US" sz="2800" dirty="0"/>
          </a:p>
        </p:txBody>
      </p:sp>
    </p:spTree>
    <p:extLst>
      <p:ext uri="{BB962C8B-B14F-4D97-AF65-F5344CB8AC3E}">
        <p14:creationId xmlns:p14="http://schemas.microsoft.com/office/powerpoint/2010/main" val="496934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2884F-A69F-A0EE-D2F1-AB5452DE95C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8A1BE1-4BF7-FE4F-92AB-F4F088A059A1}"/>
              </a:ext>
            </a:extLst>
          </p:cNvPr>
          <p:cNvSpPr txBox="1"/>
          <p:nvPr/>
        </p:nvSpPr>
        <p:spPr>
          <a:xfrm>
            <a:off x="3114338" y="182611"/>
            <a:ext cx="6777807" cy="769441"/>
          </a:xfrm>
          <a:prstGeom prst="rect">
            <a:avLst/>
          </a:prstGeom>
          <a:noFill/>
        </p:spPr>
        <p:txBody>
          <a:bodyPr wrap="square" rtlCol="0">
            <a:spAutoFit/>
          </a:bodyPr>
          <a:lstStyle/>
          <a:p>
            <a:pPr algn="ctr"/>
            <a:r>
              <a:rPr lang="en-US" sz="4400" dirty="0">
                <a:latin typeface="+mj-lt"/>
              </a:rPr>
              <a:t>Writing Effective</a:t>
            </a:r>
            <a:r>
              <a:rPr lang="en-US" sz="2400" dirty="0">
                <a:latin typeface="+mj-lt"/>
              </a:rPr>
              <a:t> </a:t>
            </a:r>
            <a:r>
              <a:rPr lang="en-US" sz="4400" dirty="0">
                <a:latin typeface="+mj-lt"/>
              </a:rPr>
              <a:t>Reports</a:t>
            </a:r>
          </a:p>
        </p:txBody>
      </p:sp>
      <p:sp>
        <p:nvSpPr>
          <p:cNvPr id="5" name="TextBox 4">
            <a:extLst>
              <a:ext uri="{FF2B5EF4-FFF2-40B4-BE49-F238E27FC236}">
                <a16:creationId xmlns:a16="http://schemas.microsoft.com/office/drawing/2014/main" id="{9442BC7F-B1ED-D276-BE84-AAB3D06A6FD8}"/>
              </a:ext>
            </a:extLst>
          </p:cNvPr>
          <p:cNvSpPr txBox="1"/>
          <p:nvPr/>
        </p:nvSpPr>
        <p:spPr>
          <a:xfrm>
            <a:off x="2798618" y="1981200"/>
            <a:ext cx="4973782"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t>Importance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Essential Components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Flow</a:t>
            </a:r>
          </a:p>
          <a:p>
            <a:endParaRPr lang="en-US" sz="2800" dirty="0"/>
          </a:p>
        </p:txBody>
      </p:sp>
    </p:spTree>
    <p:extLst>
      <p:ext uri="{BB962C8B-B14F-4D97-AF65-F5344CB8AC3E}">
        <p14:creationId xmlns:p14="http://schemas.microsoft.com/office/powerpoint/2010/main" val="3538083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ED2AB-97F0-568B-5713-0A09F557AD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AE004B1-A8E9-9CB8-71CA-EE50CF22236E}"/>
              </a:ext>
            </a:extLst>
          </p:cNvPr>
          <p:cNvSpPr txBox="1"/>
          <p:nvPr/>
        </p:nvSpPr>
        <p:spPr>
          <a:xfrm>
            <a:off x="3114338" y="182611"/>
            <a:ext cx="6777807" cy="769441"/>
          </a:xfrm>
          <a:prstGeom prst="rect">
            <a:avLst/>
          </a:prstGeom>
          <a:noFill/>
        </p:spPr>
        <p:txBody>
          <a:bodyPr wrap="square" rtlCol="0">
            <a:spAutoFit/>
          </a:bodyPr>
          <a:lstStyle/>
          <a:p>
            <a:pPr algn="ctr"/>
            <a:r>
              <a:rPr lang="en-US" sz="4400" dirty="0">
                <a:latin typeface="+mj-lt"/>
              </a:rPr>
              <a:t>Writing Effective</a:t>
            </a:r>
            <a:r>
              <a:rPr lang="en-US" sz="2400" dirty="0">
                <a:latin typeface="+mj-lt"/>
              </a:rPr>
              <a:t> </a:t>
            </a:r>
            <a:r>
              <a:rPr lang="en-US" sz="4400" dirty="0">
                <a:latin typeface="+mj-lt"/>
              </a:rPr>
              <a:t>Reports</a:t>
            </a:r>
          </a:p>
        </p:txBody>
      </p:sp>
      <p:sp>
        <p:nvSpPr>
          <p:cNvPr id="5" name="TextBox 4">
            <a:extLst>
              <a:ext uri="{FF2B5EF4-FFF2-40B4-BE49-F238E27FC236}">
                <a16:creationId xmlns:a16="http://schemas.microsoft.com/office/drawing/2014/main" id="{79D602AB-C5F6-0DB7-3191-434287B7CC08}"/>
              </a:ext>
            </a:extLst>
          </p:cNvPr>
          <p:cNvSpPr txBox="1"/>
          <p:nvPr/>
        </p:nvSpPr>
        <p:spPr>
          <a:xfrm>
            <a:off x="2798618" y="1981200"/>
            <a:ext cx="4973782"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t>Importance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Essential Components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Flow</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Structure</a:t>
            </a:r>
          </a:p>
        </p:txBody>
      </p:sp>
    </p:spTree>
    <p:extLst>
      <p:ext uri="{BB962C8B-B14F-4D97-AF65-F5344CB8AC3E}">
        <p14:creationId xmlns:p14="http://schemas.microsoft.com/office/powerpoint/2010/main" val="1510861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62148-A513-0CC1-0C9A-32BD913AD6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E6A96A3-58F7-3F91-E240-D940B5C9F20D}"/>
              </a:ext>
            </a:extLst>
          </p:cNvPr>
          <p:cNvSpPr txBox="1"/>
          <p:nvPr/>
        </p:nvSpPr>
        <p:spPr>
          <a:xfrm>
            <a:off x="4203387" y="290945"/>
            <a:ext cx="3785226" cy="769441"/>
          </a:xfrm>
          <a:prstGeom prst="rect">
            <a:avLst/>
          </a:prstGeom>
          <a:noFill/>
        </p:spPr>
        <p:txBody>
          <a:bodyPr wrap="square" rtlCol="0">
            <a:spAutoFit/>
          </a:bodyPr>
          <a:lstStyle/>
          <a:p>
            <a:pPr algn="ctr"/>
            <a:r>
              <a:rPr lang="en-US" sz="4400" u="sng" dirty="0">
                <a:latin typeface="+mj-lt"/>
              </a:rPr>
              <a:t>Importance </a:t>
            </a:r>
          </a:p>
        </p:txBody>
      </p:sp>
      <p:sp>
        <p:nvSpPr>
          <p:cNvPr id="4" name="TextBox 3">
            <a:extLst>
              <a:ext uri="{FF2B5EF4-FFF2-40B4-BE49-F238E27FC236}">
                <a16:creationId xmlns:a16="http://schemas.microsoft.com/office/drawing/2014/main" id="{3F2AF6BE-B904-F040-7CF5-0E9437171CCF}"/>
              </a:ext>
            </a:extLst>
          </p:cNvPr>
          <p:cNvSpPr txBox="1"/>
          <p:nvPr/>
        </p:nvSpPr>
        <p:spPr>
          <a:xfrm>
            <a:off x="3609108" y="1731818"/>
            <a:ext cx="5077691" cy="523220"/>
          </a:xfrm>
          <a:prstGeom prst="rect">
            <a:avLst/>
          </a:prstGeom>
          <a:noFill/>
        </p:spPr>
        <p:txBody>
          <a:bodyPr wrap="square" rtlCol="0">
            <a:spAutoFit/>
          </a:bodyPr>
          <a:lstStyle/>
          <a:p>
            <a:pPr algn="ctr"/>
            <a:r>
              <a:rPr lang="en-US" sz="2800" i="1" dirty="0"/>
              <a:t>Reports Convey Information</a:t>
            </a:r>
          </a:p>
        </p:txBody>
      </p:sp>
    </p:spTree>
    <p:extLst>
      <p:ext uri="{BB962C8B-B14F-4D97-AF65-F5344CB8AC3E}">
        <p14:creationId xmlns:p14="http://schemas.microsoft.com/office/powerpoint/2010/main" val="4241520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E684-1284-3C6C-1B23-5B0C3C4DC00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4C98D23-EBAB-DB57-4F41-4F5ECE6694A1}"/>
              </a:ext>
            </a:extLst>
          </p:cNvPr>
          <p:cNvSpPr txBox="1"/>
          <p:nvPr/>
        </p:nvSpPr>
        <p:spPr>
          <a:xfrm>
            <a:off x="3609108" y="1731818"/>
            <a:ext cx="5077691" cy="523220"/>
          </a:xfrm>
          <a:prstGeom prst="rect">
            <a:avLst/>
          </a:prstGeom>
          <a:noFill/>
        </p:spPr>
        <p:txBody>
          <a:bodyPr wrap="square" rtlCol="0">
            <a:spAutoFit/>
          </a:bodyPr>
          <a:lstStyle/>
          <a:p>
            <a:pPr algn="ctr"/>
            <a:r>
              <a:rPr lang="en-US" sz="2800" i="1" dirty="0"/>
              <a:t>Reports Convey Information</a:t>
            </a:r>
          </a:p>
        </p:txBody>
      </p:sp>
      <p:sp>
        <p:nvSpPr>
          <p:cNvPr id="5" name="TextBox 4">
            <a:extLst>
              <a:ext uri="{FF2B5EF4-FFF2-40B4-BE49-F238E27FC236}">
                <a16:creationId xmlns:a16="http://schemas.microsoft.com/office/drawing/2014/main" id="{C11EDE7C-53B5-4D53-73CE-1245BDAEB519}"/>
              </a:ext>
            </a:extLst>
          </p:cNvPr>
          <p:cNvSpPr txBox="1"/>
          <p:nvPr/>
        </p:nvSpPr>
        <p:spPr>
          <a:xfrm>
            <a:off x="3654135" y="2967976"/>
            <a:ext cx="4987636" cy="830997"/>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Expertise</a:t>
            </a:r>
          </a:p>
          <a:p>
            <a:pPr algn="ctr"/>
            <a:endParaRPr lang="en-US" sz="2400" dirty="0"/>
          </a:p>
        </p:txBody>
      </p:sp>
      <p:sp>
        <p:nvSpPr>
          <p:cNvPr id="8" name="TextBox 7">
            <a:extLst>
              <a:ext uri="{FF2B5EF4-FFF2-40B4-BE49-F238E27FC236}">
                <a16:creationId xmlns:a16="http://schemas.microsoft.com/office/drawing/2014/main" id="{0442B82D-BBB8-EB80-A183-1AB29D5CBAAA}"/>
              </a:ext>
            </a:extLst>
          </p:cNvPr>
          <p:cNvSpPr txBox="1"/>
          <p:nvPr/>
        </p:nvSpPr>
        <p:spPr>
          <a:xfrm>
            <a:off x="4203387" y="290945"/>
            <a:ext cx="3785226" cy="769441"/>
          </a:xfrm>
          <a:prstGeom prst="rect">
            <a:avLst/>
          </a:prstGeom>
          <a:noFill/>
        </p:spPr>
        <p:txBody>
          <a:bodyPr wrap="square" rtlCol="0">
            <a:spAutoFit/>
          </a:bodyPr>
          <a:lstStyle/>
          <a:p>
            <a:pPr algn="ctr"/>
            <a:r>
              <a:rPr lang="en-US" sz="4400" u="sng" dirty="0">
                <a:latin typeface="+mj-lt"/>
              </a:rPr>
              <a:t>Importance </a:t>
            </a:r>
          </a:p>
        </p:txBody>
      </p:sp>
    </p:spTree>
    <p:extLst>
      <p:ext uri="{BB962C8B-B14F-4D97-AF65-F5344CB8AC3E}">
        <p14:creationId xmlns:p14="http://schemas.microsoft.com/office/powerpoint/2010/main" val="5957914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6DA77-68E3-26ED-89DF-B0A54F07C34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9C9E1C5-45F1-0634-6C88-985A0D00CE55}"/>
              </a:ext>
            </a:extLst>
          </p:cNvPr>
          <p:cNvSpPr txBox="1"/>
          <p:nvPr/>
        </p:nvSpPr>
        <p:spPr>
          <a:xfrm>
            <a:off x="3609108" y="1731818"/>
            <a:ext cx="5077691" cy="523220"/>
          </a:xfrm>
          <a:prstGeom prst="rect">
            <a:avLst/>
          </a:prstGeom>
          <a:noFill/>
        </p:spPr>
        <p:txBody>
          <a:bodyPr wrap="square" rtlCol="0">
            <a:spAutoFit/>
          </a:bodyPr>
          <a:lstStyle/>
          <a:p>
            <a:pPr algn="ctr"/>
            <a:r>
              <a:rPr lang="en-US" sz="2800" i="1" dirty="0"/>
              <a:t>Reports Convey Information</a:t>
            </a:r>
          </a:p>
        </p:txBody>
      </p:sp>
      <p:sp>
        <p:nvSpPr>
          <p:cNvPr id="5" name="TextBox 4">
            <a:extLst>
              <a:ext uri="{FF2B5EF4-FFF2-40B4-BE49-F238E27FC236}">
                <a16:creationId xmlns:a16="http://schemas.microsoft.com/office/drawing/2014/main" id="{2BAC2E89-5706-CEBA-8C8D-F6A58D4F5439}"/>
              </a:ext>
            </a:extLst>
          </p:cNvPr>
          <p:cNvSpPr txBox="1"/>
          <p:nvPr/>
        </p:nvSpPr>
        <p:spPr>
          <a:xfrm>
            <a:off x="3654135" y="2967976"/>
            <a:ext cx="4987636" cy="1569660"/>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Expertise</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Opinion </a:t>
            </a:r>
          </a:p>
          <a:p>
            <a:pPr algn="ctr"/>
            <a:endParaRPr lang="en-US" sz="2400" dirty="0"/>
          </a:p>
        </p:txBody>
      </p:sp>
      <p:sp>
        <p:nvSpPr>
          <p:cNvPr id="6" name="TextBox 5">
            <a:extLst>
              <a:ext uri="{FF2B5EF4-FFF2-40B4-BE49-F238E27FC236}">
                <a16:creationId xmlns:a16="http://schemas.microsoft.com/office/drawing/2014/main" id="{614AD6F1-DF4B-DE7F-DEF6-8D25913DFBEA}"/>
              </a:ext>
            </a:extLst>
          </p:cNvPr>
          <p:cNvSpPr txBox="1"/>
          <p:nvPr/>
        </p:nvSpPr>
        <p:spPr>
          <a:xfrm>
            <a:off x="4203387" y="290945"/>
            <a:ext cx="3785226" cy="769441"/>
          </a:xfrm>
          <a:prstGeom prst="rect">
            <a:avLst/>
          </a:prstGeom>
          <a:noFill/>
        </p:spPr>
        <p:txBody>
          <a:bodyPr wrap="square" rtlCol="0">
            <a:spAutoFit/>
          </a:bodyPr>
          <a:lstStyle/>
          <a:p>
            <a:pPr algn="ctr"/>
            <a:r>
              <a:rPr lang="en-US" sz="4400" u="sng" dirty="0">
                <a:latin typeface="+mj-lt"/>
              </a:rPr>
              <a:t>Importance </a:t>
            </a:r>
          </a:p>
        </p:txBody>
      </p:sp>
    </p:spTree>
    <p:extLst>
      <p:ext uri="{BB962C8B-B14F-4D97-AF65-F5344CB8AC3E}">
        <p14:creationId xmlns:p14="http://schemas.microsoft.com/office/powerpoint/2010/main" val="30674813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78B37-9E1B-60FD-4B39-AA87AC28CF9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20A4CAA-4348-34E4-671B-40E1DA3FFB32}"/>
              </a:ext>
            </a:extLst>
          </p:cNvPr>
          <p:cNvSpPr txBox="1"/>
          <p:nvPr/>
        </p:nvSpPr>
        <p:spPr>
          <a:xfrm>
            <a:off x="3609108" y="1731818"/>
            <a:ext cx="5077691" cy="523220"/>
          </a:xfrm>
          <a:prstGeom prst="rect">
            <a:avLst/>
          </a:prstGeom>
          <a:noFill/>
        </p:spPr>
        <p:txBody>
          <a:bodyPr wrap="square" rtlCol="0">
            <a:spAutoFit/>
          </a:bodyPr>
          <a:lstStyle/>
          <a:p>
            <a:pPr algn="ctr"/>
            <a:r>
              <a:rPr lang="en-US" sz="2800" i="1" dirty="0"/>
              <a:t>Reports Convey Information</a:t>
            </a:r>
          </a:p>
        </p:txBody>
      </p:sp>
      <p:sp>
        <p:nvSpPr>
          <p:cNvPr id="5" name="TextBox 4">
            <a:extLst>
              <a:ext uri="{FF2B5EF4-FFF2-40B4-BE49-F238E27FC236}">
                <a16:creationId xmlns:a16="http://schemas.microsoft.com/office/drawing/2014/main" id="{A89351B3-6FFC-6D33-D62C-6F822F507245}"/>
              </a:ext>
            </a:extLst>
          </p:cNvPr>
          <p:cNvSpPr txBox="1"/>
          <p:nvPr/>
        </p:nvSpPr>
        <p:spPr>
          <a:xfrm>
            <a:off x="3654135" y="2967976"/>
            <a:ext cx="4987636" cy="1938992"/>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Expertise</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Opinion </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Informed Decision</a:t>
            </a:r>
          </a:p>
        </p:txBody>
      </p:sp>
      <p:sp>
        <p:nvSpPr>
          <p:cNvPr id="6" name="TextBox 5">
            <a:extLst>
              <a:ext uri="{FF2B5EF4-FFF2-40B4-BE49-F238E27FC236}">
                <a16:creationId xmlns:a16="http://schemas.microsoft.com/office/drawing/2014/main" id="{04734B1E-F786-6137-9648-DC8B3285282A}"/>
              </a:ext>
            </a:extLst>
          </p:cNvPr>
          <p:cNvSpPr txBox="1"/>
          <p:nvPr/>
        </p:nvSpPr>
        <p:spPr>
          <a:xfrm>
            <a:off x="4203387" y="290945"/>
            <a:ext cx="3785226" cy="769441"/>
          </a:xfrm>
          <a:prstGeom prst="rect">
            <a:avLst/>
          </a:prstGeom>
          <a:noFill/>
        </p:spPr>
        <p:txBody>
          <a:bodyPr wrap="square" rtlCol="0">
            <a:spAutoFit/>
          </a:bodyPr>
          <a:lstStyle/>
          <a:p>
            <a:pPr algn="ctr"/>
            <a:r>
              <a:rPr lang="en-US" sz="4400" u="sng" dirty="0">
                <a:latin typeface="+mj-lt"/>
              </a:rPr>
              <a:t>Importance </a:t>
            </a:r>
          </a:p>
        </p:txBody>
      </p:sp>
    </p:spTree>
    <p:extLst>
      <p:ext uri="{BB962C8B-B14F-4D97-AF65-F5344CB8AC3E}">
        <p14:creationId xmlns:p14="http://schemas.microsoft.com/office/powerpoint/2010/main" val="1666496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DE5E6-8667-D802-9189-20BD71F0071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7AC08D-61D7-53BF-73DE-E1FF2BAAE033}"/>
              </a:ext>
            </a:extLst>
          </p:cNvPr>
          <p:cNvSpPr>
            <a:spLocks noGrp="1"/>
          </p:cNvSpPr>
          <p:nvPr>
            <p:ph idx="1"/>
          </p:nvPr>
        </p:nvSpPr>
        <p:spPr>
          <a:xfrm>
            <a:off x="1956390" y="2243470"/>
            <a:ext cx="9422839" cy="4614530"/>
          </a:xfrm>
        </p:spPr>
        <p:txBody>
          <a:bodyPr>
            <a:normAutofit/>
          </a:bodyPr>
          <a:lstStyle/>
          <a:p>
            <a:r>
              <a:rPr lang="en-US" sz="2800" dirty="0"/>
              <a:t>Evidence:</a:t>
            </a:r>
          </a:p>
          <a:p>
            <a:pPr lvl="1"/>
            <a:r>
              <a:rPr lang="en-US" sz="2400" strike="sngStrike" dirty="0"/>
              <a:t>Char marks on the outside of the 3-ft stump</a:t>
            </a:r>
          </a:p>
          <a:p>
            <a:pPr lvl="1"/>
            <a:r>
              <a:rPr lang="en-US" sz="2400" strike="sngStrike" dirty="0"/>
              <a:t>Decay pocket inside the tree</a:t>
            </a:r>
          </a:p>
          <a:p>
            <a:pPr lvl="1"/>
            <a:r>
              <a:rPr lang="en-US" sz="2400" dirty="0"/>
              <a:t>Undermining of root zone from water in irrigation ditch</a:t>
            </a:r>
          </a:p>
          <a:p>
            <a:pPr lvl="1"/>
            <a:r>
              <a:rPr lang="en-US" sz="2400" dirty="0"/>
              <a:t>Photos of neighboring trees with many dead branches</a:t>
            </a:r>
          </a:p>
        </p:txBody>
      </p:sp>
      <p:sp>
        <p:nvSpPr>
          <p:cNvPr id="7" name="Title 1">
            <a:extLst>
              <a:ext uri="{FF2B5EF4-FFF2-40B4-BE49-F238E27FC236}">
                <a16:creationId xmlns:a16="http://schemas.microsoft.com/office/drawing/2014/main" id="{0304998F-3BE2-0DC1-F24E-D141B5133330}"/>
              </a:ext>
            </a:extLst>
          </p:cNvPr>
          <p:cNvSpPr>
            <a:spLocks noGrp="1"/>
          </p:cNvSpPr>
          <p:nvPr>
            <p:ph type="title"/>
          </p:nvPr>
        </p:nvSpPr>
        <p:spPr>
          <a:xfrm>
            <a:off x="2115879" y="624110"/>
            <a:ext cx="10430540" cy="1280890"/>
          </a:xfrm>
        </p:spPr>
        <p:txBody>
          <a:bodyPr>
            <a:normAutofit/>
          </a:bodyPr>
          <a:lstStyle/>
          <a:p>
            <a:r>
              <a:rPr lang="en-US" i="1" dirty="0"/>
              <a:t>Carver v. Salt River Valley Water Users' </a:t>
            </a:r>
            <a:r>
              <a:rPr lang="en-US" i="1" dirty="0" err="1"/>
              <a:t>Ass’n</a:t>
            </a:r>
            <a:br>
              <a:rPr lang="en-US" i="1" dirty="0"/>
            </a:br>
            <a:r>
              <a:rPr lang="en-US" dirty="0"/>
              <a:t>104 Ariz. 513 (1969 AZ Supr. Ct.)</a:t>
            </a:r>
            <a:endParaRPr lang="sv-SE" sz="4000" dirty="0"/>
          </a:p>
        </p:txBody>
      </p:sp>
    </p:spTree>
    <p:extLst>
      <p:ext uri="{BB962C8B-B14F-4D97-AF65-F5344CB8AC3E}">
        <p14:creationId xmlns:p14="http://schemas.microsoft.com/office/powerpoint/2010/main" val="40840673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0682F-E054-9A0D-9D57-4E80C8A990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DF78BDD-65F3-BCE8-6404-86545748939A}"/>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3A2C71BA-E34F-CAAB-2613-38C56B4B5EC3}"/>
              </a:ext>
            </a:extLst>
          </p:cNvPr>
          <p:cNvSpPr txBox="1"/>
          <p:nvPr/>
        </p:nvSpPr>
        <p:spPr>
          <a:xfrm>
            <a:off x="3609108" y="1731818"/>
            <a:ext cx="5077691" cy="954107"/>
          </a:xfrm>
          <a:prstGeom prst="rect">
            <a:avLst/>
          </a:prstGeom>
          <a:noFill/>
        </p:spPr>
        <p:txBody>
          <a:bodyPr wrap="square" rtlCol="0">
            <a:spAutoFit/>
          </a:bodyPr>
          <a:lstStyle/>
          <a:p>
            <a:pPr algn="ctr"/>
            <a:r>
              <a:rPr lang="en-US" sz="2800" i="1" dirty="0"/>
              <a:t>Assignment</a:t>
            </a:r>
          </a:p>
          <a:p>
            <a:pPr algn="ctr"/>
            <a:endParaRPr lang="en-US" sz="2800" dirty="0"/>
          </a:p>
        </p:txBody>
      </p:sp>
    </p:spTree>
    <p:extLst>
      <p:ext uri="{BB962C8B-B14F-4D97-AF65-F5344CB8AC3E}">
        <p14:creationId xmlns:p14="http://schemas.microsoft.com/office/powerpoint/2010/main" val="1570548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5B122-E85F-41D2-103F-E29F9B57D26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BBB80B5-B0FF-6F5A-2406-6783273C2BD7}"/>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6792DE6B-2228-D7FB-3346-698218935EE7}"/>
              </a:ext>
            </a:extLst>
          </p:cNvPr>
          <p:cNvSpPr txBox="1"/>
          <p:nvPr/>
        </p:nvSpPr>
        <p:spPr>
          <a:xfrm>
            <a:off x="3609108" y="1731818"/>
            <a:ext cx="5077691" cy="954107"/>
          </a:xfrm>
          <a:prstGeom prst="rect">
            <a:avLst/>
          </a:prstGeom>
          <a:noFill/>
        </p:spPr>
        <p:txBody>
          <a:bodyPr wrap="square" rtlCol="0">
            <a:spAutoFit/>
          </a:bodyPr>
          <a:lstStyle/>
          <a:p>
            <a:pPr algn="ctr"/>
            <a:r>
              <a:rPr lang="en-US" sz="2800" i="1" dirty="0"/>
              <a:t>Assignment</a:t>
            </a:r>
          </a:p>
          <a:p>
            <a:pPr algn="ctr"/>
            <a:endParaRPr lang="en-US" sz="2800" dirty="0"/>
          </a:p>
        </p:txBody>
      </p:sp>
      <p:sp>
        <p:nvSpPr>
          <p:cNvPr id="6" name="TextBox 5">
            <a:extLst>
              <a:ext uri="{FF2B5EF4-FFF2-40B4-BE49-F238E27FC236}">
                <a16:creationId xmlns:a16="http://schemas.microsoft.com/office/drawing/2014/main" id="{069F4B3A-4EB0-491A-21FB-CDFD6FE0649E}"/>
              </a:ext>
            </a:extLst>
          </p:cNvPr>
          <p:cNvSpPr txBox="1"/>
          <p:nvPr/>
        </p:nvSpPr>
        <p:spPr>
          <a:xfrm>
            <a:off x="3584863" y="2685925"/>
            <a:ext cx="5503719" cy="1200329"/>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Who are you working for?</a:t>
            </a:r>
          </a:p>
          <a:p>
            <a:pPr marL="342900" indent="-342900" algn="ctr">
              <a:buFont typeface="Arial" panose="020B0604020202020204" pitchFamily="34" charset="0"/>
              <a:buChar char="•"/>
            </a:pPr>
            <a:endParaRPr lang="en-US" sz="2400" dirty="0"/>
          </a:p>
          <a:p>
            <a:pPr algn="ctr"/>
            <a:endParaRPr lang="en-US" sz="2400" dirty="0"/>
          </a:p>
        </p:txBody>
      </p:sp>
    </p:spTree>
    <p:extLst>
      <p:ext uri="{BB962C8B-B14F-4D97-AF65-F5344CB8AC3E}">
        <p14:creationId xmlns:p14="http://schemas.microsoft.com/office/powerpoint/2010/main" val="36061533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53F85-1CE2-B5A0-6321-E98EA296641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7C2F0A-C431-1EC9-91DA-F29702038F63}"/>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BF0CAAD1-BF78-164A-5E37-5828FE93ADE6}"/>
              </a:ext>
            </a:extLst>
          </p:cNvPr>
          <p:cNvSpPr txBox="1"/>
          <p:nvPr/>
        </p:nvSpPr>
        <p:spPr>
          <a:xfrm>
            <a:off x="3609108" y="1731818"/>
            <a:ext cx="5077691" cy="954107"/>
          </a:xfrm>
          <a:prstGeom prst="rect">
            <a:avLst/>
          </a:prstGeom>
          <a:noFill/>
        </p:spPr>
        <p:txBody>
          <a:bodyPr wrap="square" rtlCol="0">
            <a:spAutoFit/>
          </a:bodyPr>
          <a:lstStyle/>
          <a:p>
            <a:pPr algn="ctr"/>
            <a:r>
              <a:rPr lang="en-US" sz="2800" i="1" dirty="0"/>
              <a:t>Assignment</a:t>
            </a:r>
          </a:p>
          <a:p>
            <a:pPr algn="ctr"/>
            <a:endParaRPr lang="en-US" sz="2800" dirty="0"/>
          </a:p>
        </p:txBody>
      </p:sp>
      <p:sp>
        <p:nvSpPr>
          <p:cNvPr id="6" name="TextBox 5">
            <a:extLst>
              <a:ext uri="{FF2B5EF4-FFF2-40B4-BE49-F238E27FC236}">
                <a16:creationId xmlns:a16="http://schemas.microsoft.com/office/drawing/2014/main" id="{8AEA4C2D-8EB8-2838-5CA8-BC0022516B8B}"/>
              </a:ext>
            </a:extLst>
          </p:cNvPr>
          <p:cNvSpPr txBox="1"/>
          <p:nvPr/>
        </p:nvSpPr>
        <p:spPr>
          <a:xfrm>
            <a:off x="3584863" y="2685925"/>
            <a:ext cx="5503719" cy="1938992"/>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Who are you working for?</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What is the scope of your work?</a:t>
            </a:r>
          </a:p>
          <a:p>
            <a:pPr marL="342900" indent="-342900" algn="ctr">
              <a:buFont typeface="Arial" panose="020B0604020202020204" pitchFamily="34" charset="0"/>
              <a:buChar char="•"/>
            </a:pPr>
            <a:endParaRPr lang="en-US" sz="2400" dirty="0"/>
          </a:p>
          <a:p>
            <a:pPr algn="ctr"/>
            <a:endParaRPr lang="en-US" sz="2400" dirty="0"/>
          </a:p>
        </p:txBody>
      </p:sp>
    </p:spTree>
    <p:extLst>
      <p:ext uri="{BB962C8B-B14F-4D97-AF65-F5344CB8AC3E}">
        <p14:creationId xmlns:p14="http://schemas.microsoft.com/office/powerpoint/2010/main" val="2284197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3030F-76A4-2AAE-B46E-27AF08EE636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E9FEC30-9001-2050-32E4-B8B7037B2BF9}"/>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13C3959D-CCA4-9F96-2497-EFDCBCE02D19}"/>
              </a:ext>
            </a:extLst>
          </p:cNvPr>
          <p:cNvSpPr txBox="1"/>
          <p:nvPr/>
        </p:nvSpPr>
        <p:spPr>
          <a:xfrm>
            <a:off x="3609108" y="1731818"/>
            <a:ext cx="5077691" cy="954107"/>
          </a:xfrm>
          <a:prstGeom prst="rect">
            <a:avLst/>
          </a:prstGeom>
          <a:noFill/>
        </p:spPr>
        <p:txBody>
          <a:bodyPr wrap="square" rtlCol="0">
            <a:spAutoFit/>
          </a:bodyPr>
          <a:lstStyle/>
          <a:p>
            <a:pPr algn="ctr"/>
            <a:r>
              <a:rPr lang="en-US" sz="2800" i="1" dirty="0"/>
              <a:t>Assignment</a:t>
            </a:r>
          </a:p>
          <a:p>
            <a:pPr algn="ctr"/>
            <a:endParaRPr lang="en-US" sz="2800" dirty="0"/>
          </a:p>
        </p:txBody>
      </p:sp>
      <p:sp>
        <p:nvSpPr>
          <p:cNvPr id="6" name="TextBox 5">
            <a:extLst>
              <a:ext uri="{FF2B5EF4-FFF2-40B4-BE49-F238E27FC236}">
                <a16:creationId xmlns:a16="http://schemas.microsoft.com/office/drawing/2014/main" id="{DE8E162B-8B8A-F6FD-244F-E37CF20A5C1F}"/>
              </a:ext>
            </a:extLst>
          </p:cNvPr>
          <p:cNvSpPr txBox="1"/>
          <p:nvPr/>
        </p:nvSpPr>
        <p:spPr>
          <a:xfrm>
            <a:off x="3584863" y="2685925"/>
            <a:ext cx="5503719" cy="2308324"/>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Who are you working for?</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What is the scope of your work?</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What are the deliverables?</a:t>
            </a:r>
          </a:p>
          <a:p>
            <a:pPr algn="ctr"/>
            <a:endParaRPr lang="en-US" sz="2400" dirty="0"/>
          </a:p>
        </p:txBody>
      </p:sp>
    </p:spTree>
    <p:extLst>
      <p:ext uri="{BB962C8B-B14F-4D97-AF65-F5344CB8AC3E}">
        <p14:creationId xmlns:p14="http://schemas.microsoft.com/office/powerpoint/2010/main" val="40102759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169EA-41BE-CE48-FAB1-D137E151A46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0805308-9704-19F6-AE37-A742BDC85D80}"/>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CB643E2D-4544-6CA6-771A-A805CE2974BD}"/>
              </a:ext>
            </a:extLst>
          </p:cNvPr>
          <p:cNvSpPr txBox="1"/>
          <p:nvPr/>
        </p:nvSpPr>
        <p:spPr>
          <a:xfrm>
            <a:off x="3609108" y="1731818"/>
            <a:ext cx="5077691" cy="954107"/>
          </a:xfrm>
          <a:prstGeom prst="rect">
            <a:avLst/>
          </a:prstGeom>
          <a:noFill/>
        </p:spPr>
        <p:txBody>
          <a:bodyPr wrap="square" rtlCol="0">
            <a:spAutoFit/>
          </a:bodyPr>
          <a:lstStyle/>
          <a:p>
            <a:pPr algn="ctr"/>
            <a:r>
              <a:rPr lang="en-US" sz="2800" i="1" dirty="0"/>
              <a:t>Observations/Data</a:t>
            </a:r>
          </a:p>
          <a:p>
            <a:pPr algn="ctr"/>
            <a:endParaRPr lang="en-US" sz="2800" dirty="0"/>
          </a:p>
        </p:txBody>
      </p:sp>
    </p:spTree>
    <p:extLst>
      <p:ext uri="{BB962C8B-B14F-4D97-AF65-F5344CB8AC3E}">
        <p14:creationId xmlns:p14="http://schemas.microsoft.com/office/powerpoint/2010/main" val="1644800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C0AF4-54DE-40BD-9C11-496AD25E0C8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52DA74-2550-93F3-36D2-F713A04FCB91}"/>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FD44A307-9384-8C5D-9D28-3773D1DC3036}"/>
              </a:ext>
            </a:extLst>
          </p:cNvPr>
          <p:cNvSpPr txBox="1"/>
          <p:nvPr/>
        </p:nvSpPr>
        <p:spPr>
          <a:xfrm>
            <a:off x="3609108" y="1731818"/>
            <a:ext cx="5077691" cy="954107"/>
          </a:xfrm>
          <a:prstGeom prst="rect">
            <a:avLst/>
          </a:prstGeom>
          <a:noFill/>
        </p:spPr>
        <p:txBody>
          <a:bodyPr wrap="square" rtlCol="0">
            <a:spAutoFit/>
          </a:bodyPr>
          <a:lstStyle/>
          <a:p>
            <a:pPr algn="ctr"/>
            <a:r>
              <a:rPr lang="en-US" sz="2800" i="1" dirty="0"/>
              <a:t>Observations/Data</a:t>
            </a:r>
          </a:p>
          <a:p>
            <a:pPr algn="ctr"/>
            <a:endParaRPr lang="en-US" sz="2800" dirty="0"/>
          </a:p>
        </p:txBody>
      </p:sp>
      <p:sp>
        <p:nvSpPr>
          <p:cNvPr id="6" name="TextBox 5">
            <a:extLst>
              <a:ext uri="{FF2B5EF4-FFF2-40B4-BE49-F238E27FC236}">
                <a16:creationId xmlns:a16="http://schemas.microsoft.com/office/drawing/2014/main" id="{EFE43793-A0C9-8419-C088-36B4CA30EBA5}"/>
              </a:ext>
            </a:extLst>
          </p:cNvPr>
          <p:cNvSpPr txBox="1"/>
          <p:nvPr/>
        </p:nvSpPr>
        <p:spPr>
          <a:xfrm>
            <a:off x="3114338" y="2685925"/>
            <a:ext cx="6307282" cy="461665"/>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Field Work</a:t>
            </a:r>
          </a:p>
        </p:txBody>
      </p:sp>
    </p:spTree>
    <p:extLst>
      <p:ext uri="{BB962C8B-B14F-4D97-AF65-F5344CB8AC3E}">
        <p14:creationId xmlns:p14="http://schemas.microsoft.com/office/powerpoint/2010/main" val="3662430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3B1A7-8C34-53F7-3C4D-E5715CB8FF7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058D6F6-EE26-C502-B9F7-A7252E9B9E57}"/>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7FBBA61C-0234-BCF7-E19B-18C8318C3FC1}"/>
              </a:ext>
            </a:extLst>
          </p:cNvPr>
          <p:cNvSpPr txBox="1"/>
          <p:nvPr/>
        </p:nvSpPr>
        <p:spPr>
          <a:xfrm>
            <a:off x="3609108" y="1731818"/>
            <a:ext cx="5077691" cy="954107"/>
          </a:xfrm>
          <a:prstGeom prst="rect">
            <a:avLst/>
          </a:prstGeom>
          <a:noFill/>
        </p:spPr>
        <p:txBody>
          <a:bodyPr wrap="square" rtlCol="0">
            <a:spAutoFit/>
          </a:bodyPr>
          <a:lstStyle/>
          <a:p>
            <a:pPr algn="ctr"/>
            <a:r>
              <a:rPr lang="en-US" sz="2800" i="1" dirty="0"/>
              <a:t>Observations/Data</a:t>
            </a:r>
          </a:p>
          <a:p>
            <a:pPr algn="ctr"/>
            <a:endParaRPr lang="en-US" sz="2800" dirty="0"/>
          </a:p>
        </p:txBody>
      </p:sp>
      <p:sp>
        <p:nvSpPr>
          <p:cNvPr id="6" name="TextBox 5">
            <a:extLst>
              <a:ext uri="{FF2B5EF4-FFF2-40B4-BE49-F238E27FC236}">
                <a16:creationId xmlns:a16="http://schemas.microsoft.com/office/drawing/2014/main" id="{1795EBFE-6326-2BC4-AB0B-E0ED72EF5EE2}"/>
              </a:ext>
            </a:extLst>
          </p:cNvPr>
          <p:cNvSpPr txBox="1"/>
          <p:nvPr/>
        </p:nvSpPr>
        <p:spPr>
          <a:xfrm>
            <a:off x="3114338" y="2685925"/>
            <a:ext cx="6307282" cy="1569660"/>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Field Work</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Studying Aerial Imagery</a:t>
            </a:r>
          </a:p>
          <a:p>
            <a:pPr algn="ctr"/>
            <a:endParaRPr lang="en-US" sz="2400" dirty="0"/>
          </a:p>
        </p:txBody>
      </p:sp>
    </p:spTree>
    <p:extLst>
      <p:ext uri="{BB962C8B-B14F-4D97-AF65-F5344CB8AC3E}">
        <p14:creationId xmlns:p14="http://schemas.microsoft.com/office/powerpoint/2010/main" val="11587110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C7EBA-A6FE-F6EA-4FC9-5B20E81CD4A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D91681-99D6-C8AB-5853-CC97156CB0F9}"/>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C65F9DE1-E234-7DA4-2EDE-DB4F56349E63}"/>
              </a:ext>
            </a:extLst>
          </p:cNvPr>
          <p:cNvSpPr txBox="1"/>
          <p:nvPr/>
        </p:nvSpPr>
        <p:spPr>
          <a:xfrm>
            <a:off x="3609108" y="1731818"/>
            <a:ext cx="5077691" cy="954107"/>
          </a:xfrm>
          <a:prstGeom prst="rect">
            <a:avLst/>
          </a:prstGeom>
          <a:noFill/>
        </p:spPr>
        <p:txBody>
          <a:bodyPr wrap="square" rtlCol="0">
            <a:spAutoFit/>
          </a:bodyPr>
          <a:lstStyle/>
          <a:p>
            <a:pPr algn="ctr"/>
            <a:r>
              <a:rPr lang="en-US" sz="2800" i="1" dirty="0"/>
              <a:t>Observations/Data</a:t>
            </a:r>
          </a:p>
          <a:p>
            <a:pPr algn="ctr"/>
            <a:endParaRPr lang="en-US" sz="2800" dirty="0"/>
          </a:p>
        </p:txBody>
      </p:sp>
      <p:sp>
        <p:nvSpPr>
          <p:cNvPr id="6" name="TextBox 5">
            <a:extLst>
              <a:ext uri="{FF2B5EF4-FFF2-40B4-BE49-F238E27FC236}">
                <a16:creationId xmlns:a16="http://schemas.microsoft.com/office/drawing/2014/main" id="{7E2104DD-25D7-DBEC-7C39-C9FF06F0D037}"/>
              </a:ext>
            </a:extLst>
          </p:cNvPr>
          <p:cNvSpPr txBox="1"/>
          <p:nvPr/>
        </p:nvSpPr>
        <p:spPr>
          <a:xfrm>
            <a:off x="3114338" y="2685925"/>
            <a:ext cx="6307282" cy="1938992"/>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Field Work</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Studying Aerial Imagery</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Researching Applicable Ordinances</a:t>
            </a:r>
          </a:p>
        </p:txBody>
      </p:sp>
    </p:spTree>
    <p:extLst>
      <p:ext uri="{BB962C8B-B14F-4D97-AF65-F5344CB8AC3E}">
        <p14:creationId xmlns:p14="http://schemas.microsoft.com/office/powerpoint/2010/main" val="13675572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DFE60-6E47-43E6-C29C-8D63987373A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554A20C-84C4-AC1A-D6B9-1B7CE6F83026}"/>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48C5DD24-4309-C382-BD9A-F6AD33EB7088}"/>
              </a:ext>
            </a:extLst>
          </p:cNvPr>
          <p:cNvSpPr txBox="1"/>
          <p:nvPr/>
        </p:nvSpPr>
        <p:spPr>
          <a:xfrm>
            <a:off x="3729133" y="1662544"/>
            <a:ext cx="5077691" cy="523220"/>
          </a:xfrm>
          <a:prstGeom prst="rect">
            <a:avLst/>
          </a:prstGeom>
          <a:noFill/>
        </p:spPr>
        <p:txBody>
          <a:bodyPr wrap="square" rtlCol="0">
            <a:spAutoFit/>
          </a:bodyPr>
          <a:lstStyle/>
          <a:p>
            <a:pPr algn="ctr"/>
            <a:r>
              <a:rPr lang="en-US" sz="2800" i="1" dirty="0"/>
              <a:t>Testing/Analysis/Discussion</a:t>
            </a:r>
          </a:p>
        </p:txBody>
      </p:sp>
    </p:spTree>
    <p:extLst>
      <p:ext uri="{BB962C8B-B14F-4D97-AF65-F5344CB8AC3E}">
        <p14:creationId xmlns:p14="http://schemas.microsoft.com/office/powerpoint/2010/main" val="19941212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DB42E-D841-2F99-06F8-1B37B3C7026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81B2D3-20CE-01B3-A200-B55DD07D0363}"/>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55F2A2AF-9D4C-B992-C0AE-642D274E3809}"/>
              </a:ext>
            </a:extLst>
          </p:cNvPr>
          <p:cNvSpPr txBox="1"/>
          <p:nvPr/>
        </p:nvSpPr>
        <p:spPr>
          <a:xfrm>
            <a:off x="3729133" y="1662544"/>
            <a:ext cx="5077691" cy="523220"/>
          </a:xfrm>
          <a:prstGeom prst="rect">
            <a:avLst/>
          </a:prstGeom>
          <a:noFill/>
        </p:spPr>
        <p:txBody>
          <a:bodyPr wrap="square" rtlCol="0">
            <a:spAutoFit/>
          </a:bodyPr>
          <a:lstStyle/>
          <a:p>
            <a:pPr algn="ctr"/>
            <a:r>
              <a:rPr lang="en-US" sz="2800" i="1" dirty="0"/>
              <a:t>Testing/Analysis/Discussion</a:t>
            </a:r>
          </a:p>
        </p:txBody>
      </p:sp>
      <p:sp>
        <p:nvSpPr>
          <p:cNvPr id="6" name="TextBox 5">
            <a:extLst>
              <a:ext uri="{FF2B5EF4-FFF2-40B4-BE49-F238E27FC236}">
                <a16:creationId xmlns:a16="http://schemas.microsoft.com/office/drawing/2014/main" id="{7FA30CB2-B83A-7A56-426B-02D8D0F70F39}"/>
              </a:ext>
            </a:extLst>
          </p:cNvPr>
          <p:cNvSpPr txBox="1"/>
          <p:nvPr/>
        </p:nvSpPr>
        <p:spPr>
          <a:xfrm>
            <a:off x="3114338" y="2685925"/>
            <a:ext cx="6307282" cy="830997"/>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Bring It All Together</a:t>
            </a:r>
          </a:p>
          <a:p>
            <a:pPr marL="342900" indent="-342900" algn="ctr">
              <a:buFont typeface="Arial" panose="020B0604020202020204" pitchFamily="34" charset="0"/>
              <a:buChar char="•"/>
            </a:pPr>
            <a:endParaRPr lang="en-US" sz="2400" dirty="0"/>
          </a:p>
        </p:txBody>
      </p:sp>
    </p:spTree>
    <p:extLst>
      <p:ext uri="{BB962C8B-B14F-4D97-AF65-F5344CB8AC3E}">
        <p14:creationId xmlns:p14="http://schemas.microsoft.com/office/powerpoint/2010/main" val="2360925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5BBDF-BA7B-8B61-7D9A-66E136B0B1F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0E98CA-E971-F277-6E68-D8B0B23B1501}"/>
              </a:ext>
            </a:extLst>
          </p:cNvPr>
          <p:cNvSpPr>
            <a:spLocks noGrp="1"/>
          </p:cNvSpPr>
          <p:nvPr>
            <p:ph idx="1"/>
          </p:nvPr>
        </p:nvSpPr>
        <p:spPr>
          <a:xfrm>
            <a:off x="1956390" y="2243470"/>
            <a:ext cx="9422839" cy="4614530"/>
          </a:xfrm>
        </p:spPr>
        <p:txBody>
          <a:bodyPr>
            <a:normAutofit/>
          </a:bodyPr>
          <a:lstStyle/>
          <a:p>
            <a:r>
              <a:rPr lang="en-US" sz="2800" dirty="0"/>
              <a:t>Evidence:</a:t>
            </a:r>
          </a:p>
          <a:p>
            <a:pPr lvl="1"/>
            <a:r>
              <a:rPr lang="en-US" sz="2400" strike="sngStrike" dirty="0"/>
              <a:t>Char marks on the outside of the 3-ft stump</a:t>
            </a:r>
          </a:p>
          <a:p>
            <a:pPr lvl="1"/>
            <a:r>
              <a:rPr lang="en-US" sz="2400" strike="sngStrike" dirty="0"/>
              <a:t>Decay pocket inside the tree</a:t>
            </a:r>
          </a:p>
          <a:p>
            <a:pPr lvl="1"/>
            <a:r>
              <a:rPr lang="en-US" sz="2400" strike="sngStrike" dirty="0"/>
              <a:t>Undermining of root zone from water in irrigation ditch</a:t>
            </a:r>
          </a:p>
          <a:p>
            <a:pPr lvl="1"/>
            <a:r>
              <a:rPr lang="en-US" sz="2400" dirty="0"/>
              <a:t>Photos of neighboring trees with many dead branches</a:t>
            </a:r>
          </a:p>
        </p:txBody>
      </p:sp>
      <p:sp>
        <p:nvSpPr>
          <p:cNvPr id="7" name="Title 1">
            <a:extLst>
              <a:ext uri="{FF2B5EF4-FFF2-40B4-BE49-F238E27FC236}">
                <a16:creationId xmlns:a16="http://schemas.microsoft.com/office/drawing/2014/main" id="{C2592B31-C13E-8686-D2BE-35C971E2BFCA}"/>
              </a:ext>
            </a:extLst>
          </p:cNvPr>
          <p:cNvSpPr>
            <a:spLocks noGrp="1"/>
          </p:cNvSpPr>
          <p:nvPr>
            <p:ph type="title"/>
          </p:nvPr>
        </p:nvSpPr>
        <p:spPr>
          <a:xfrm>
            <a:off x="2115879" y="624110"/>
            <a:ext cx="10430540" cy="1280890"/>
          </a:xfrm>
        </p:spPr>
        <p:txBody>
          <a:bodyPr>
            <a:normAutofit/>
          </a:bodyPr>
          <a:lstStyle/>
          <a:p>
            <a:r>
              <a:rPr lang="en-US" i="1" dirty="0"/>
              <a:t>Carver v. Salt River Valley Water Users' </a:t>
            </a:r>
            <a:r>
              <a:rPr lang="en-US" i="1" dirty="0" err="1"/>
              <a:t>Ass’n</a:t>
            </a:r>
            <a:br>
              <a:rPr lang="en-US" i="1" dirty="0"/>
            </a:br>
            <a:r>
              <a:rPr lang="en-US" dirty="0"/>
              <a:t>104 Ariz. 513 (1969 AZ Supr. Ct.)</a:t>
            </a:r>
            <a:endParaRPr lang="sv-SE" sz="4000" dirty="0"/>
          </a:p>
        </p:txBody>
      </p:sp>
    </p:spTree>
    <p:extLst>
      <p:ext uri="{BB962C8B-B14F-4D97-AF65-F5344CB8AC3E}">
        <p14:creationId xmlns:p14="http://schemas.microsoft.com/office/powerpoint/2010/main" val="3679708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AD600-5B41-27C0-0BF0-69D83DF7FD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A1D11F-862A-7E67-DD2B-AE863A8F642C}"/>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8D4FE744-9854-5BA2-3FD7-D92E2E4FC224}"/>
              </a:ext>
            </a:extLst>
          </p:cNvPr>
          <p:cNvSpPr txBox="1"/>
          <p:nvPr/>
        </p:nvSpPr>
        <p:spPr>
          <a:xfrm>
            <a:off x="3729133" y="1662544"/>
            <a:ext cx="5077691" cy="523220"/>
          </a:xfrm>
          <a:prstGeom prst="rect">
            <a:avLst/>
          </a:prstGeom>
          <a:noFill/>
        </p:spPr>
        <p:txBody>
          <a:bodyPr wrap="square" rtlCol="0">
            <a:spAutoFit/>
          </a:bodyPr>
          <a:lstStyle/>
          <a:p>
            <a:pPr algn="ctr"/>
            <a:r>
              <a:rPr lang="en-US" sz="2800" i="1" dirty="0"/>
              <a:t>Testing/Analysis/Discussion</a:t>
            </a:r>
          </a:p>
        </p:txBody>
      </p:sp>
      <p:sp>
        <p:nvSpPr>
          <p:cNvPr id="6" name="TextBox 5">
            <a:extLst>
              <a:ext uri="{FF2B5EF4-FFF2-40B4-BE49-F238E27FC236}">
                <a16:creationId xmlns:a16="http://schemas.microsoft.com/office/drawing/2014/main" id="{3F8D9BF2-66CE-BA1A-9EAA-30C6057791DE}"/>
              </a:ext>
            </a:extLst>
          </p:cNvPr>
          <p:cNvSpPr txBox="1"/>
          <p:nvPr/>
        </p:nvSpPr>
        <p:spPr>
          <a:xfrm>
            <a:off x="3114338" y="2685925"/>
            <a:ext cx="6307282" cy="1569660"/>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Bring It All Together</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Explain Key Concepts </a:t>
            </a:r>
          </a:p>
          <a:p>
            <a:pPr algn="ctr"/>
            <a:endParaRPr lang="en-US" sz="2400" dirty="0"/>
          </a:p>
        </p:txBody>
      </p:sp>
    </p:spTree>
    <p:extLst>
      <p:ext uri="{BB962C8B-B14F-4D97-AF65-F5344CB8AC3E}">
        <p14:creationId xmlns:p14="http://schemas.microsoft.com/office/powerpoint/2010/main" val="32032167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02CFF-4CF2-AA39-6EA5-160D9B8EA1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48EADEF-4CDC-D491-BFD0-7BF209067DC5}"/>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7B24C93D-F5C5-3938-9BD8-FCC6EFAE4F86}"/>
              </a:ext>
            </a:extLst>
          </p:cNvPr>
          <p:cNvSpPr txBox="1"/>
          <p:nvPr/>
        </p:nvSpPr>
        <p:spPr>
          <a:xfrm>
            <a:off x="3729133" y="1662544"/>
            <a:ext cx="5077691" cy="523220"/>
          </a:xfrm>
          <a:prstGeom prst="rect">
            <a:avLst/>
          </a:prstGeom>
          <a:noFill/>
        </p:spPr>
        <p:txBody>
          <a:bodyPr wrap="square" rtlCol="0">
            <a:spAutoFit/>
          </a:bodyPr>
          <a:lstStyle/>
          <a:p>
            <a:pPr algn="ctr"/>
            <a:r>
              <a:rPr lang="en-US" sz="2800" i="1" dirty="0"/>
              <a:t>Testing/Analysis/Discussion</a:t>
            </a:r>
          </a:p>
        </p:txBody>
      </p:sp>
      <p:sp>
        <p:nvSpPr>
          <p:cNvPr id="6" name="TextBox 5">
            <a:extLst>
              <a:ext uri="{FF2B5EF4-FFF2-40B4-BE49-F238E27FC236}">
                <a16:creationId xmlns:a16="http://schemas.microsoft.com/office/drawing/2014/main" id="{9778C0F8-FE3B-DAD2-3A93-CA570C1DEAF6}"/>
              </a:ext>
            </a:extLst>
          </p:cNvPr>
          <p:cNvSpPr txBox="1"/>
          <p:nvPr/>
        </p:nvSpPr>
        <p:spPr>
          <a:xfrm>
            <a:off x="3114338" y="2685925"/>
            <a:ext cx="6307282" cy="2308324"/>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Bring It All Together</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Explain Key Concepts </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Reconcile Your Data</a:t>
            </a:r>
          </a:p>
          <a:p>
            <a:pPr algn="ctr"/>
            <a:endParaRPr lang="en-US" sz="2400" dirty="0"/>
          </a:p>
        </p:txBody>
      </p:sp>
    </p:spTree>
    <p:extLst>
      <p:ext uri="{BB962C8B-B14F-4D97-AF65-F5344CB8AC3E}">
        <p14:creationId xmlns:p14="http://schemas.microsoft.com/office/powerpoint/2010/main" val="32115607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9B64C-A929-8243-6B8C-F350E7F9FCA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1EC7FA-FAC6-F1C0-901F-2077E56A1888}"/>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7A945A34-0B52-7592-3B7C-150D9BCECB3B}"/>
              </a:ext>
            </a:extLst>
          </p:cNvPr>
          <p:cNvSpPr txBox="1"/>
          <p:nvPr/>
        </p:nvSpPr>
        <p:spPr>
          <a:xfrm>
            <a:off x="3729133" y="1662544"/>
            <a:ext cx="5077691" cy="523220"/>
          </a:xfrm>
          <a:prstGeom prst="rect">
            <a:avLst/>
          </a:prstGeom>
          <a:noFill/>
        </p:spPr>
        <p:txBody>
          <a:bodyPr wrap="square" rtlCol="0">
            <a:spAutoFit/>
          </a:bodyPr>
          <a:lstStyle/>
          <a:p>
            <a:pPr algn="ctr"/>
            <a:r>
              <a:rPr lang="en-US" sz="2800" i="1" dirty="0"/>
              <a:t>Testing/Analysis/Discussion</a:t>
            </a:r>
          </a:p>
        </p:txBody>
      </p:sp>
      <p:sp>
        <p:nvSpPr>
          <p:cNvPr id="6" name="TextBox 5">
            <a:extLst>
              <a:ext uri="{FF2B5EF4-FFF2-40B4-BE49-F238E27FC236}">
                <a16:creationId xmlns:a16="http://schemas.microsoft.com/office/drawing/2014/main" id="{7046B401-DA4D-827C-BA5F-095C73FE43C8}"/>
              </a:ext>
            </a:extLst>
          </p:cNvPr>
          <p:cNvSpPr txBox="1"/>
          <p:nvPr/>
        </p:nvSpPr>
        <p:spPr>
          <a:xfrm>
            <a:off x="3114338" y="2685925"/>
            <a:ext cx="6307282" cy="3046988"/>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Bring It All Together</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Explain Key Concepts </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Reconcile Your Data</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Form Your Opinions</a:t>
            </a:r>
          </a:p>
          <a:p>
            <a:pPr marL="342900" indent="-342900" algn="ctr">
              <a:buFont typeface="Arial" panose="020B0604020202020204" pitchFamily="34" charset="0"/>
              <a:buChar char="•"/>
            </a:pPr>
            <a:endParaRPr lang="en-US" sz="2400" dirty="0"/>
          </a:p>
        </p:txBody>
      </p:sp>
    </p:spTree>
    <p:extLst>
      <p:ext uri="{BB962C8B-B14F-4D97-AF65-F5344CB8AC3E}">
        <p14:creationId xmlns:p14="http://schemas.microsoft.com/office/powerpoint/2010/main" val="14772114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67D92-8FD6-5D78-CC6B-25F3E3A9606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225FB23-A33B-38B9-EF43-CCD21B9E7DC9}"/>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74A447D3-9BDA-18CE-897C-EA84BFFABA41}"/>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Conclusion/Recommendations</a:t>
            </a:r>
          </a:p>
        </p:txBody>
      </p:sp>
    </p:spTree>
    <p:extLst>
      <p:ext uri="{BB962C8B-B14F-4D97-AF65-F5344CB8AC3E}">
        <p14:creationId xmlns:p14="http://schemas.microsoft.com/office/powerpoint/2010/main" val="2940735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453C6-8B7D-4DCB-453B-BBEAB0A91A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ABF9A92-5E78-D28D-6F6B-E058B4978A6E}"/>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90F13F1B-D367-195E-DBA7-A1FF5939BA78}"/>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Conclusion/Recommendations</a:t>
            </a:r>
          </a:p>
        </p:txBody>
      </p:sp>
      <p:sp>
        <p:nvSpPr>
          <p:cNvPr id="6" name="TextBox 5">
            <a:extLst>
              <a:ext uri="{FF2B5EF4-FFF2-40B4-BE49-F238E27FC236}">
                <a16:creationId xmlns:a16="http://schemas.microsoft.com/office/drawing/2014/main" id="{584D99FC-16CD-7B14-F774-E94898708F81}"/>
              </a:ext>
            </a:extLst>
          </p:cNvPr>
          <p:cNvSpPr txBox="1"/>
          <p:nvPr/>
        </p:nvSpPr>
        <p:spPr>
          <a:xfrm>
            <a:off x="3114338" y="2685925"/>
            <a:ext cx="6307282" cy="830997"/>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Wrap It Up</a:t>
            </a:r>
          </a:p>
          <a:p>
            <a:pPr algn="ctr"/>
            <a:endParaRPr lang="en-US" sz="2400" dirty="0"/>
          </a:p>
        </p:txBody>
      </p:sp>
    </p:spTree>
    <p:extLst>
      <p:ext uri="{BB962C8B-B14F-4D97-AF65-F5344CB8AC3E}">
        <p14:creationId xmlns:p14="http://schemas.microsoft.com/office/powerpoint/2010/main" val="23858632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DB910-D137-1F63-4551-2ED9333CEA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E49E9A-FD09-2CDB-E3B6-FC4A0F65A117}"/>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C0D87C38-4EF9-0619-5CAE-6DBA0E584E0E}"/>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Conclusion/Recommendations</a:t>
            </a:r>
          </a:p>
        </p:txBody>
      </p:sp>
      <p:sp>
        <p:nvSpPr>
          <p:cNvPr id="6" name="TextBox 5">
            <a:extLst>
              <a:ext uri="{FF2B5EF4-FFF2-40B4-BE49-F238E27FC236}">
                <a16:creationId xmlns:a16="http://schemas.microsoft.com/office/drawing/2014/main" id="{8E5642AF-8642-32FE-8F3F-8B7C26F74813}"/>
              </a:ext>
            </a:extLst>
          </p:cNvPr>
          <p:cNvSpPr txBox="1"/>
          <p:nvPr/>
        </p:nvSpPr>
        <p:spPr>
          <a:xfrm>
            <a:off x="3114338" y="2685925"/>
            <a:ext cx="6307282" cy="1569660"/>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Wrap It Up</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State Your Opinions and Why</a:t>
            </a:r>
          </a:p>
          <a:p>
            <a:pPr marL="342900" indent="-342900" algn="ctr">
              <a:buFont typeface="Arial" panose="020B0604020202020204" pitchFamily="34" charset="0"/>
              <a:buChar char="•"/>
            </a:pPr>
            <a:endParaRPr lang="en-US" sz="2400" dirty="0"/>
          </a:p>
        </p:txBody>
      </p:sp>
    </p:spTree>
    <p:extLst>
      <p:ext uri="{BB962C8B-B14F-4D97-AF65-F5344CB8AC3E}">
        <p14:creationId xmlns:p14="http://schemas.microsoft.com/office/powerpoint/2010/main" val="2969756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6C703-2738-AA8F-EA27-7B06BB2CC9E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DD69D1-31E1-F78F-F9B4-442EF086E3D5}"/>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7F3270CB-B656-752B-AF8D-D47301D241E6}"/>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Conclusion/Recommendations</a:t>
            </a:r>
          </a:p>
        </p:txBody>
      </p:sp>
      <p:sp>
        <p:nvSpPr>
          <p:cNvPr id="6" name="TextBox 5">
            <a:extLst>
              <a:ext uri="{FF2B5EF4-FFF2-40B4-BE49-F238E27FC236}">
                <a16:creationId xmlns:a16="http://schemas.microsoft.com/office/drawing/2014/main" id="{A135B90D-9A87-DAAB-91B7-47B6BE095E4D}"/>
              </a:ext>
            </a:extLst>
          </p:cNvPr>
          <p:cNvSpPr txBox="1"/>
          <p:nvPr/>
        </p:nvSpPr>
        <p:spPr>
          <a:xfrm>
            <a:off x="3114338" y="2685925"/>
            <a:ext cx="6307282" cy="1938992"/>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Wrap It Up</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State Your Opinions and Why</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Call to Action</a:t>
            </a:r>
          </a:p>
        </p:txBody>
      </p:sp>
    </p:spTree>
    <p:extLst>
      <p:ext uri="{BB962C8B-B14F-4D97-AF65-F5344CB8AC3E}">
        <p14:creationId xmlns:p14="http://schemas.microsoft.com/office/powerpoint/2010/main" val="36238890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91A61-8267-8A09-F5A1-CBC38B5679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94896B6-4B38-FA10-ACF4-7556CA00A21C}"/>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726393D8-51AD-5C8E-6136-4B37E20F68A6}"/>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Conclusion/Recommendations</a:t>
            </a:r>
          </a:p>
        </p:txBody>
      </p:sp>
      <p:sp>
        <p:nvSpPr>
          <p:cNvPr id="6" name="TextBox 5">
            <a:extLst>
              <a:ext uri="{FF2B5EF4-FFF2-40B4-BE49-F238E27FC236}">
                <a16:creationId xmlns:a16="http://schemas.microsoft.com/office/drawing/2014/main" id="{DB60134E-6FAE-AEA5-578C-E6FA8DD740C1}"/>
              </a:ext>
            </a:extLst>
          </p:cNvPr>
          <p:cNvSpPr txBox="1"/>
          <p:nvPr/>
        </p:nvSpPr>
        <p:spPr>
          <a:xfrm>
            <a:off x="3114338" y="2685925"/>
            <a:ext cx="6307282" cy="3046988"/>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Wrap It Up</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State Your Opinions and Why</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Call to Action</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Specific Recommendations</a:t>
            </a:r>
          </a:p>
          <a:p>
            <a:pPr marL="342900" indent="-342900" algn="ctr">
              <a:buFont typeface="Arial" panose="020B0604020202020204" pitchFamily="34" charset="0"/>
              <a:buChar char="•"/>
            </a:pPr>
            <a:endParaRPr lang="en-US" sz="2400" dirty="0"/>
          </a:p>
        </p:txBody>
      </p:sp>
      <p:sp>
        <p:nvSpPr>
          <p:cNvPr id="7" name="12-Point Star 6">
            <a:extLst>
              <a:ext uri="{FF2B5EF4-FFF2-40B4-BE49-F238E27FC236}">
                <a16:creationId xmlns:a16="http://schemas.microsoft.com/office/drawing/2014/main" id="{D507E617-09D3-1C59-CCEE-4ADE0753D5A8}"/>
              </a:ext>
            </a:extLst>
          </p:cNvPr>
          <p:cNvSpPr/>
          <p:nvPr/>
        </p:nvSpPr>
        <p:spPr>
          <a:xfrm>
            <a:off x="8611481" y="1464308"/>
            <a:ext cx="3683547" cy="3202258"/>
          </a:xfrm>
          <a:prstGeom prst="star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1DFBC53-8FD8-7F94-02E1-B96D686454F8}"/>
              </a:ext>
            </a:extLst>
          </p:cNvPr>
          <p:cNvSpPr txBox="1"/>
          <p:nvPr/>
        </p:nvSpPr>
        <p:spPr>
          <a:xfrm>
            <a:off x="9060874" y="2233236"/>
            <a:ext cx="2784762" cy="1569660"/>
          </a:xfrm>
          <a:prstGeom prst="rect">
            <a:avLst/>
          </a:prstGeom>
          <a:noFill/>
        </p:spPr>
        <p:txBody>
          <a:bodyPr wrap="square" rtlCol="0">
            <a:spAutoFit/>
          </a:bodyPr>
          <a:lstStyle/>
          <a:p>
            <a:pPr algn="ctr"/>
            <a:r>
              <a:rPr lang="en-US" sz="3200" dirty="0">
                <a:solidFill>
                  <a:schemeClr val="bg1"/>
                </a:solidFill>
              </a:rPr>
              <a:t>Did I Fulfill</a:t>
            </a:r>
          </a:p>
          <a:p>
            <a:pPr algn="ctr"/>
            <a:r>
              <a:rPr lang="en-US" sz="3200" dirty="0">
                <a:solidFill>
                  <a:schemeClr val="bg1"/>
                </a:solidFill>
              </a:rPr>
              <a:t> My Assignment?</a:t>
            </a:r>
          </a:p>
        </p:txBody>
      </p:sp>
    </p:spTree>
    <p:extLst>
      <p:ext uri="{BB962C8B-B14F-4D97-AF65-F5344CB8AC3E}">
        <p14:creationId xmlns:p14="http://schemas.microsoft.com/office/powerpoint/2010/main" val="10122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322B9-4697-2F1B-E65E-A5E930C60B3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2785CDF-2FA1-1EA9-6EC4-BC65B5AD1AA0}"/>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B241F05A-7BA0-DF08-7023-D0F3928635C6}"/>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Flow</a:t>
            </a:r>
          </a:p>
        </p:txBody>
      </p:sp>
    </p:spTree>
    <p:extLst>
      <p:ext uri="{BB962C8B-B14F-4D97-AF65-F5344CB8AC3E}">
        <p14:creationId xmlns:p14="http://schemas.microsoft.com/office/powerpoint/2010/main" val="20043853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9DD51-7B72-E1DF-DDBF-0DC7ADB7334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75D7B4-F533-BAC7-E713-B47343BCEFFF}"/>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E7EF4D28-E33E-DD54-2977-9274F392B79E}"/>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Flow</a:t>
            </a:r>
          </a:p>
        </p:txBody>
      </p:sp>
      <p:sp>
        <p:nvSpPr>
          <p:cNvPr id="6" name="TextBox 5">
            <a:extLst>
              <a:ext uri="{FF2B5EF4-FFF2-40B4-BE49-F238E27FC236}">
                <a16:creationId xmlns:a16="http://schemas.microsoft.com/office/drawing/2014/main" id="{EFEFCF25-2C2B-748D-FB2D-A00303C28D3E}"/>
              </a:ext>
            </a:extLst>
          </p:cNvPr>
          <p:cNvSpPr txBox="1"/>
          <p:nvPr/>
        </p:nvSpPr>
        <p:spPr>
          <a:xfrm>
            <a:off x="3114338" y="2685925"/>
            <a:ext cx="6307282" cy="1200329"/>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Who is Your Audience?</a:t>
            </a:r>
          </a:p>
          <a:p>
            <a:pPr marL="342900" indent="-342900" algn="ctr">
              <a:buFont typeface="Arial" panose="020B0604020202020204" pitchFamily="34" charset="0"/>
              <a:buChar char="•"/>
            </a:pPr>
            <a:endParaRPr lang="en-US" sz="2400" dirty="0"/>
          </a:p>
          <a:p>
            <a:pPr algn="ctr"/>
            <a:endParaRPr lang="en-US" sz="2400" dirty="0"/>
          </a:p>
        </p:txBody>
      </p:sp>
    </p:spTree>
    <p:extLst>
      <p:ext uri="{BB962C8B-B14F-4D97-AF65-F5344CB8AC3E}">
        <p14:creationId xmlns:p14="http://schemas.microsoft.com/office/powerpoint/2010/main" val="2028822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C7CA6-48D9-EC7A-6F33-A990CFD039C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298FBD-F2DA-E18A-91AF-349FC92EEE5A}"/>
              </a:ext>
            </a:extLst>
          </p:cNvPr>
          <p:cNvSpPr>
            <a:spLocks noGrp="1"/>
          </p:cNvSpPr>
          <p:nvPr>
            <p:ph idx="1"/>
          </p:nvPr>
        </p:nvSpPr>
        <p:spPr>
          <a:xfrm>
            <a:off x="1956390" y="2243470"/>
            <a:ext cx="9422839" cy="4614530"/>
          </a:xfrm>
        </p:spPr>
        <p:txBody>
          <a:bodyPr>
            <a:normAutofit/>
          </a:bodyPr>
          <a:lstStyle/>
          <a:p>
            <a:r>
              <a:rPr lang="en-US" sz="2800" dirty="0"/>
              <a:t>Evidence:</a:t>
            </a:r>
          </a:p>
          <a:p>
            <a:pPr lvl="1"/>
            <a:r>
              <a:rPr lang="en-US" sz="2400" strike="sngStrike" dirty="0"/>
              <a:t>Char marks on the outside of the 3-ft stump</a:t>
            </a:r>
          </a:p>
          <a:p>
            <a:pPr lvl="1"/>
            <a:r>
              <a:rPr lang="en-US" sz="2400" strike="sngStrike" dirty="0"/>
              <a:t>Decay pocket inside the tree</a:t>
            </a:r>
          </a:p>
          <a:p>
            <a:pPr lvl="1"/>
            <a:r>
              <a:rPr lang="en-US" sz="2400" strike="sngStrike" dirty="0"/>
              <a:t>Undermining of root zone from water in irrigation ditch</a:t>
            </a:r>
          </a:p>
          <a:p>
            <a:pPr lvl="1"/>
            <a:r>
              <a:rPr lang="en-US" sz="2400" strike="sngStrike" dirty="0"/>
              <a:t>Photos of neighboring trees with many dead branches</a:t>
            </a:r>
          </a:p>
        </p:txBody>
      </p:sp>
      <p:sp>
        <p:nvSpPr>
          <p:cNvPr id="7" name="Title 1">
            <a:extLst>
              <a:ext uri="{FF2B5EF4-FFF2-40B4-BE49-F238E27FC236}">
                <a16:creationId xmlns:a16="http://schemas.microsoft.com/office/drawing/2014/main" id="{C139A963-3115-F763-FDCF-E6A1857369AD}"/>
              </a:ext>
            </a:extLst>
          </p:cNvPr>
          <p:cNvSpPr>
            <a:spLocks noGrp="1"/>
          </p:cNvSpPr>
          <p:nvPr>
            <p:ph type="title"/>
          </p:nvPr>
        </p:nvSpPr>
        <p:spPr>
          <a:xfrm>
            <a:off x="2115879" y="624110"/>
            <a:ext cx="10430540" cy="1280890"/>
          </a:xfrm>
        </p:spPr>
        <p:txBody>
          <a:bodyPr>
            <a:normAutofit/>
          </a:bodyPr>
          <a:lstStyle/>
          <a:p>
            <a:r>
              <a:rPr lang="en-US" i="1" dirty="0"/>
              <a:t>Carver v. Salt River Valley Water Users' </a:t>
            </a:r>
            <a:r>
              <a:rPr lang="en-US" i="1" dirty="0" err="1"/>
              <a:t>Ass’n</a:t>
            </a:r>
            <a:br>
              <a:rPr lang="en-US" i="1" dirty="0"/>
            </a:br>
            <a:r>
              <a:rPr lang="en-US" dirty="0"/>
              <a:t>104 Ariz. 513 (1969 AZ Supr. Ct.)</a:t>
            </a:r>
            <a:endParaRPr lang="sv-SE" sz="4000" dirty="0"/>
          </a:p>
        </p:txBody>
      </p:sp>
    </p:spTree>
    <p:extLst>
      <p:ext uri="{BB962C8B-B14F-4D97-AF65-F5344CB8AC3E}">
        <p14:creationId xmlns:p14="http://schemas.microsoft.com/office/powerpoint/2010/main" val="27830382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247A0-92D8-8C3C-33AB-63FD8DC4394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B677D4-A0D5-9DE5-C4A1-8E013051AD64}"/>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18540BBD-1FD6-CBE9-FE7E-CAE832CB825B}"/>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Flow</a:t>
            </a:r>
          </a:p>
        </p:txBody>
      </p:sp>
      <p:sp>
        <p:nvSpPr>
          <p:cNvPr id="6" name="TextBox 5">
            <a:extLst>
              <a:ext uri="{FF2B5EF4-FFF2-40B4-BE49-F238E27FC236}">
                <a16:creationId xmlns:a16="http://schemas.microsoft.com/office/drawing/2014/main" id="{BEECAD32-51F7-03F8-7EF3-C612B4C1597C}"/>
              </a:ext>
            </a:extLst>
          </p:cNvPr>
          <p:cNvSpPr txBox="1"/>
          <p:nvPr/>
        </p:nvSpPr>
        <p:spPr>
          <a:xfrm>
            <a:off x="3114338" y="2685925"/>
            <a:ext cx="6307282" cy="1938992"/>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Who is Your Audience?</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What Story Are You Telling?</a:t>
            </a:r>
          </a:p>
          <a:p>
            <a:pPr marL="342900" indent="-342900" algn="ctr">
              <a:buFont typeface="Arial" panose="020B0604020202020204" pitchFamily="34" charset="0"/>
              <a:buChar char="•"/>
            </a:pPr>
            <a:endParaRPr lang="en-US" sz="2400" dirty="0"/>
          </a:p>
          <a:p>
            <a:pPr algn="ctr"/>
            <a:endParaRPr lang="en-US" sz="2400" dirty="0"/>
          </a:p>
        </p:txBody>
      </p:sp>
    </p:spTree>
    <p:extLst>
      <p:ext uri="{BB962C8B-B14F-4D97-AF65-F5344CB8AC3E}">
        <p14:creationId xmlns:p14="http://schemas.microsoft.com/office/powerpoint/2010/main" val="37218826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E0502-B02D-C00B-8764-EACBBACA827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17607B-70CE-1C31-5FA8-61F89D50B46F}"/>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A0A0F5C0-FF2C-ABB4-C83A-720E71252DE1}"/>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Flow</a:t>
            </a:r>
          </a:p>
        </p:txBody>
      </p:sp>
      <p:sp>
        <p:nvSpPr>
          <p:cNvPr id="6" name="TextBox 5">
            <a:extLst>
              <a:ext uri="{FF2B5EF4-FFF2-40B4-BE49-F238E27FC236}">
                <a16:creationId xmlns:a16="http://schemas.microsoft.com/office/drawing/2014/main" id="{E8A0DA96-F544-D36E-4F5B-551DB3D0EB2B}"/>
              </a:ext>
            </a:extLst>
          </p:cNvPr>
          <p:cNvSpPr txBox="1"/>
          <p:nvPr/>
        </p:nvSpPr>
        <p:spPr>
          <a:xfrm>
            <a:off x="3114338" y="2685925"/>
            <a:ext cx="6307282" cy="2308324"/>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Who is Your Audience?</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What Story Are You Telling?</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Writing Style, Language &amp; Tips</a:t>
            </a:r>
          </a:p>
          <a:p>
            <a:pPr algn="ctr"/>
            <a:endParaRPr lang="en-US" sz="2400" dirty="0"/>
          </a:p>
        </p:txBody>
      </p:sp>
    </p:spTree>
    <p:extLst>
      <p:ext uri="{BB962C8B-B14F-4D97-AF65-F5344CB8AC3E}">
        <p14:creationId xmlns:p14="http://schemas.microsoft.com/office/powerpoint/2010/main" val="4822816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CC4EA-8E7A-2C36-2369-27BF83701B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6B8F0CC-320A-304F-CE27-05D6AF09E2D9}"/>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489285C3-C422-DF26-6B06-1D7183786055}"/>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Structure</a:t>
            </a:r>
          </a:p>
        </p:txBody>
      </p:sp>
    </p:spTree>
    <p:extLst>
      <p:ext uri="{BB962C8B-B14F-4D97-AF65-F5344CB8AC3E}">
        <p14:creationId xmlns:p14="http://schemas.microsoft.com/office/powerpoint/2010/main" val="12976934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A08FD-6DDB-3155-6073-647FD1AB4FE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E5A2076-BC82-29BA-36CA-1D8C69550D58}"/>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CBEB5361-9628-DAE2-DBE6-846149FF619D}"/>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Structure</a:t>
            </a:r>
          </a:p>
        </p:txBody>
      </p:sp>
      <p:sp>
        <p:nvSpPr>
          <p:cNvPr id="5" name="TextBox 4">
            <a:extLst>
              <a:ext uri="{FF2B5EF4-FFF2-40B4-BE49-F238E27FC236}">
                <a16:creationId xmlns:a16="http://schemas.microsoft.com/office/drawing/2014/main" id="{71AB15EF-1DC1-C057-888E-3A2119E82DBB}"/>
              </a:ext>
            </a:extLst>
          </p:cNvPr>
          <p:cNvSpPr txBox="1"/>
          <p:nvPr/>
        </p:nvSpPr>
        <p:spPr>
          <a:xfrm>
            <a:off x="3114338" y="2685925"/>
            <a:ext cx="6307282" cy="1200329"/>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Plugging in the Pieces</a:t>
            </a:r>
          </a:p>
          <a:p>
            <a:pPr marL="342900" indent="-342900" algn="ctr">
              <a:buFont typeface="Arial" panose="020B0604020202020204" pitchFamily="34" charset="0"/>
              <a:buChar char="•"/>
            </a:pPr>
            <a:endParaRPr lang="en-US" sz="2400" dirty="0"/>
          </a:p>
          <a:p>
            <a:pPr algn="ctr"/>
            <a:endParaRPr lang="en-US" sz="2400" dirty="0"/>
          </a:p>
        </p:txBody>
      </p:sp>
    </p:spTree>
    <p:extLst>
      <p:ext uri="{BB962C8B-B14F-4D97-AF65-F5344CB8AC3E}">
        <p14:creationId xmlns:p14="http://schemas.microsoft.com/office/powerpoint/2010/main" val="31143119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9157B-C61B-5218-61BF-90F04E2717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31386B-9430-57A4-E343-11BC068AD38C}"/>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0C2C7BEB-5ECB-B02A-87A3-95272E6FF7FE}"/>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Structure</a:t>
            </a:r>
          </a:p>
        </p:txBody>
      </p:sp>
      <p:sp>
        <p:nvSpPr>
          <p:cNvPr id="5" name="TextBox 4">
            <a:extLst>
              <a:ext uri="{FF2B5EF4-FFF2-40B4-BE49-F238E27FC236}">
                <a16:creationId xmlns:a16="http://schemas.microsoft.com/office/drawing/2014/main" id="{0F92EFD1-4279-93A2-FF13-4E27462E3F64}"/>
              </a:ext>
            </a:extLst>
          </p:cNvPr>
          <p:cNvSpPr txBox="1"/>
          <p:nvPr/>
        </p:nvSpPr>
        <p:spPr>
          <a:xfrm>
            <a:off x="3114338" y="2685925"/>
            <a:ext cx="6307282" cy="1569660"/>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Plugging in the Pieces</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Does it Fulfill the Assignment?</a:t>
            </a:r>
          </a:p>
          <a:p>
            <a:pPr marL="342900" indent="-342900" algn="ctr">
              <a:buFont typeface="Arial" panose="020B0604020202020204" pitchFamily="34" charset="0"/>
              <a:buChar char="•"/>
            </a:pPr>
            <a:endParaRPr lang="en-US" sz="2400" dirty="0"/>
          </a:p>
        </p:txBody>
      </p:sp>
    </p:spTree>
    <p:extLst>
      <p:ext uri="{BB962C8B-B14F-4D97-AF65-F5344CB8AC3E}">
        <p14:creationId xmlns:p14="http://schemas.microsoft.com/office/powerpoint/2010/main" val="1611891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437F9-5E86-B12B-BF03-3F10740515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F83B934-712F-921A-0FB4-DFAE4CD76B5B}"/>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4BCD5FB8-568A-96BE-73B8-EA439DF9E5F8}"/>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Structure</a:t>
            </a:r>
          </a:p>
        </p:txBody>
      </p:sp>
      <p:sp>
        <p:nvSpPr>
          <p:cNvPr id="5" name="TextBox 4">
            <a:extLst>
              <a:ext uri="{FF2B5EF4-FFF2-40B4-BE49-F238E27FC236}">
                <a16:creationId xmlns:a16="http://schemas.microsoft.com/office/drawing/2014/main" id="{44FCE9F5-9281-1201-D9D2-C4A6DCC0A5A7}"/>
              </a:ext>
            </a:extLst>
          </p:cNvPr>
          <p:cNvSpPr txBox="1"/>
          <p:nvPr/>
        </p:nvSpPr>
        <p:spPr>
          <a:xfrm>
            <a:off x="3114338" y="2685925"/>
            <a:ext cx="6307282" cy="2308324"/>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Plugging in the Pieces</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Does it Fulfill the Assignment?</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Does it Make Sense</a:t>
            </a:r>
          </a:p>
          <a:p>
            <a:pPr algn="ctr"/>
            <a:endParaRPr lang="en-US" sz="2400" dirty="0"/>
          </a:p>
        </p:txBody>
      </p:sp>
    </p:spTree>
    <p:extLst>
      <p:ext uri="{BB962C8B-B14F-4D97-AF65-F5344CB8AC3E}">
        <p14:creationId xmlns:p14="http://schemas.microsoft.com/office/powerpoint/2010/main" val="21126311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D2165-DF99-A760-8E28-76B0A950DA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B8C336-7C7D-BD05-189E-9397DEED6E0B}"/>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045D8128-2429-B2B0-FD2D-FA558DDEDAA0}"/>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Structure</a:t>
            </a:r>
          </a:p>
        </p:txBody>
      </p:sp>
      <p:sp>
        <p:nvSpPr>
          <p:cNvPr id="5" name="TextBox 4">
            <a:extLst>
              <a:ext uri="{FF2B5EF4-FFF2-40B4-BE49-F238E27FC236}">
                <a16:creationId xmlns:a16="http://schemas.microsoft.com/office/drawing/2014/main" id="{910F25A6-DE6A-F5B1-70E1-F7A119BA7999}"/>
              </a:ext>
            </a:extLst>
          </p:cNvPr>
          <p:cNvSpPr txBox="1"/>
          <p:nvPr/>
        </p:nvSpPr>
        <p:spPr>
          <a:xfrm>
            <a:off x="3114338" y="2685925"/>
            <a:ext cx="6307282" cy="3416320"/>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Plugging in the Pieces</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Does it Fulfill the Assignment?</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Does it Make Sense</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Reread and Edit</a:t>
            </a:r>
          </a:p>
          <a:p>
            <a:pPr marL="342900" indent="-342900" algn="ctr">
              <a:buFont typeface="Arial" panose="020B0604020202020204" pitchFamily="34" charset="0"/>
              <a:buChar char="•"/>
            </a:pPr>
            <a:endParaRPr lang="en-US" sz="2400" dirty="0"/>
          </a:p>
          <a:p>
            <a:pPr algn="ctr"/>
            <a:endParaRPr lang="en-US" sz="2400" dirty="0"/>
          </a:p>
        </p:txBody>
      </p:sp>
    </p:spTree>
    <p:extLst>
      <p:ext uri="{BB962C8B-B14F-4D97-AF65-F5344CB8AC3E}">
        <p14:creationId xmlns:p14="http://schemas.microsoft.com/office/powerpoint/2010/main" val="18084603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A67CF-D3B2-9E91-1895-065822ED59F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C012140-6BF2-064D-E6F9-90E914373CC4}"/>
              </a:ext>
            </a:extLst>
          </p:cNvPr>
          <p:cNvSpPr txBox="1"/>
          <p:nvPr/>
        </p:nvSpPr>
        <p:spPr>
          <a:xfrm>
            <a:off x="3114338" y="182611"/>
            <a:ext cx="6777807" cy="769441"/>
          </a:xfrm>
          <a:prstGeom prst="rect">
            <a:avLst/>
          </a:prstGeom>
          <a:noFill/>
        </p:spPr>
        <p:txBody>
          <a:bodyPr wrap="square" rtlCol="0">
            <a:spAutoFit/>
          </a:bodyPr>
          <a:lstStyle/>
          <a:p>
            <a:pPr algn="ctr"/>
            <a:r>
              <a:rPr lang="en-US" sz="4400" u="sng" dirty="0">
                <a:latin typeface="+mj-lt"/>
              </a:rPr>
              <a:t>Essential Components </a:t>
            </a:r>
          </a:p>
        </p:txBody>
      </p:sp>
      <p:sp>
        <p:nvSpPr>
          <p:cNvPr id="4" name="TextBox 3">
            <a:extLst>
              <a:ext uri="{FF2B5EF4-FFF2-40B4-BE49-F238E27FC236}">
                <a16:creationId xmlns:a16="http://schemas.microsoft.com/office/drawing/2014/main" id="{7DCC61BA-61FD-3A51-80F1-784B79EC653E}"/>
              </a:ext>
            </a:extLst>
          </p:cNvPr>
          <p:cNvSpPr txBox="1"/>
          <p:nvPr/>
        </p:nvSpPr>
        <p:spPr>
          <a:xfrm>
            <a:off x="2964800" y="1668215"/>
            <a:ext cx="6606358" cy="523220"/>
          </a:xfrm>
          <a:prstGeom prst="rect">
            <a:avLst/>
          </a:prstGeom>
          <a:noFill/>
        </p:spPr>
        <p:txBody>
          <a:bodyPr wrap="square" rtlCol="0">
            <a:spAutoFit/>
          </a:bodyPr>
          <a:lstStyle/>
          <a:p>
            <a:pPr algn="ctr"/>
            <a:r>
              <a:rPr lang="en-US" sz="2800" i="1" dirty="0"/>
              <a:t>Structure</a:t>
            </a:r>
          </a:p>
        </p:txBody>
      </p:sp>
      <p:sp>
        <p:nvSpPr>
          <p:cNvPr id="5" name="TextBox 4">
            <a:extLst>
              <a:ext uri="{FF2B5EF4-FFF2-40B4-BE49-F238E27FC236}">
                <a16:creationId xmlns:a16="http://schemas.microsoft.com/office/drawing/2014/main" id="{F0D14EE5-FC75-6B45-24C1-7CD4BFD7ED79}"/>
              </a:ext>
            </a:extLst>
          </p:cNvPr>
          <p:cNvSpPr txBox="1"/>
          <p:nvPr/>
        </p:nvSpPr>
        <p:spPr>
          <a:xfrm>
            <a:off x="3114338" y="2685925"/>
            <a:ext cx="6307282" cy="3785652"/>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t>Plugging in the Pieces</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Does it Fulfill the Assignment?</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Does it Make Sense</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Reread and Edit</a:t>
            </a:r>
          </a:p>
          <a:p>
            <a:pPr marL="342900" indent="-342900" algn="ctr">
              <a:buFont typeface="Arial" panose="020B0604020202020204" pitchFamily="34" charset="0"/>
              <a:buChar char="•"/>
            </a:pPr>
            <a:endParaRPr lang="en-US" sz="2400" dirty="0"/>
          </a:p>
          <a:p>
            <a:pPr marL="342900" indent="-342900" algn="ctr">
              <a:buFont typeface="Arial" panose="020B0604020202020204" pitchFamily="34" charset="0"/>
              <a:buChar char="•"/>
            </a:pPr>
            <a:r>
              <a:rPr lang="en-US" sz="2400" dirty="0"/>
              <a:t>Reread and Edit, AGAIN</a:t>
            </a:r>
          </a:p>
          <a:p>
            <a:pPr algn="ctr"/>
            <a:endParaRPr lang="en-US" sz="2400" dirty="0"/>
          </a:p>
        </p:txBody>
      </p:sp>
    </p:spTree>
    <p:extLst>
      <p:ext uri="{BB962C8B-B14F-4D97-AF65-F5344CB8AC3E}">
        <p14:creationId xmlns:p14="http://schemas.microsoft.com/office/powerpoint/2010/main" val="1215486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8E51B-F850-CA61-0799-0D5A31DC006A}"/>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CF915622-1D80-2F9E-986E-08DA815FC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180" y="0"/>
            <a:ext cx="5299364" cy="6858000"/>
          </a:xfrm>
          <a:prstGeom prst="rect">
            <a:avLst/>
          </a:prstGeom>
          <a:ln>
            <a:solidFill>
              <a:schemeClr val="tx1"/>
            </a:solidFill>
          </a:ln>
        </p:spPr>
      </p:pic>
      <p:pic>
        <p:nvPicPr>
          <p:cNvPr id="48" name="Picture 47">
            <a:extLst>
              <a:ext uri="{FF2B5EF4-FFF2-40B4-BE49-F238E27FC236}">
                <a16:creationId xmlns:a16="http://schemas.microsoft.com/office/drawing/2014/main" id="{2BF2D098-7BB2-1EDE-A3FB-3D61100D7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44" y="0"/>
            <a:ext cx="5299364" cy="6858000"/>
          </a:xfrm>
          <a:prstGeom prst="rect">
            <a:avLst/>
          </a:prstGeom>
          <a:ln>
            <a:solidFill>
              <a:schemeClr val="tx1"/>
            </a:solidFill>
          </a:ln>
        </p:spPr>
      </p:pic>
      <p:pic>
        <p:nvPicPr>
          <p:cNvPr id="50" name="Picture 49">
            <a:extLst>
              <a:ext uri="{FF2B5EF4-FFF2-40B4-BE49-F238E27FC236}">
                <a16:creationId xmlns:a16="http://schemas.microsoft.com/office/drawing/2014/main" id="{567F4BEF-4ECE-1536-E265-463231FE6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412" y="0"/>
            <a:ext cx="5299364" cy="6858000"/>
          </a:xfrm>
          <a:prstGeom prst="rect">
            <a:avLst/>
          </a:prstGeom>
          <a:ln>
            <a:solidFill>
              <a:schemeClr val="tx1"/>
            </a:solidFill>
          </a:ln>
        </p:spPr>
      </p:pic>
      <p:pic>
        <p:nvPicPr>
          <p:cNvPr id="52" name="Picture 51">
            <a:extLst>
              <a:ext uri="{FF2B5EF4-FFF2-40B4-BE49-F238E27FC236}">
                <a16:creationId xmlns:a16="http://schemas.microsoft.com/office/drawing/2014/main" id="{A1136D27-C104-4E54-CBE0-1D6BC3D7F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8380" y="0"/>
            <a:ext cx="5299364" cy="6858000"/>
          </a:xfrm>
          <a:prstGeom prst="rect">
            <a:avLst/>
          </a:prstGeom>
          <a:ln>
            <a:solidFill>
              <a:schemeClr val="tx1"/>
            </a:solidFill>
          </a:ln>
        </p:spPr>
      </p:pic>
      <p:pic>
        <p:nvPicPr>
          <p:cNvPr id="54" name="Picture 53">
            <a:extLst>
              <a:ext uri="{FF2B5EF4-FFF2-40B4-BE49-F238E27FC236}">
                <a16:creationId xmlns:a16="http://schemas.microsoft.com/office/drawing/2014/main" id="{BA540D50-AA7E-39B1-D00B-265CF93098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7348" y="0"/>
            <a:ext cx="5299364" cy="6858000"/>
          </a:xfrm>
          <a:prstGeom prst="rect">
            <a:avLst/>
          </a:prstGeom>
          <a:ln>
            <a:solidFill>
              <a:schemeClr val="tx1"/>
            </a:solidFill>
          </a:ln>
        </p:spPr>
      </p:pic>
      <p:pic>
        <p:nvPicPr>
          <p:cNvPr id="56" name="Picture 55">
            <a:extLst>
              <a:ext uri="{FF2B5EF4-FFF2-40B4-BE49-F238E27FC236}">
                <a16:creationId xmlns:a16="http://schemas.microsoft.com/office/drawing/2014/main" id="{1166294B-C825-2E5A-96B1-4F7D1C834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2357" y="0"/>
            <a:ext cx="5299364" cy="6858000"/>
          </a:xfrm>
          <a:prstGeom prst="rect">
            <a:avLst/>
          </a:prstGeom>
          <a:ln>
            <a:solidFill>
              <a:schemeClr val="tx1"/>
            </a:solidFill>
          </a:ln>
        </p:spPr>
      </p:pic>
      <p:pic>
        <p:nvPicPr>
          <p:cNvPr id="58" name="Picture 57">
            <a:extLst>
              <a:ext uri="{FF2B5EF4-FFF2-40B4-BE49-F238E27FC236}">
                <a16:creationId xmlns:a16="http://schemas.microsoft.com/office/drawing/2014/main" id="{78262B94-A86E-4F74-333E-67E47F1BC9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5281" y="0"/>
            <a:ext cx="5299364" cy="6858000"/>
          </a:xfrm>
          <a:prstGeom prst="rect">
            <a:avLst/>
          </a:prstGeom>
          <a:ln>
            <a:solidFill>
              <a:schemeClr val="tx1"/>
            </a:solidFill>
          </a:ln>
        </p:spPr>
      </p:pic>
      <p:pic>
        <p:nvPicPr>
          <p:cNvPr id="60" name="Picture 59">
            <a:extLst>
              <a:ext uri="{FF2B5EF4-FFF2-40B4-BE49-F238E27FC236}">
                <a16:creationId xmlns:a16="http://schemas.microsoft.com/office/drawing/2014/main" id="{9DE54519-2FE9-5CA5-DD01-69EAC16F0A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1158" y="0"/>
            <a:ext cx="5299364" cy="6858000"/>
          </a:xfrm>
          <a:prstGeom prst="rect">
            <a:avLst/>
          </a:prstGeom>
          <a:ln>
            <a:solidFill>
              <a:schemeClr val="tx1"/>
            </a:solidFill>
          </a:ln>
        </p:spPr>
      </p:pic>
      <p:pic>
        <p:nvPicPr>
          <p:cNvPr id="62" name="Picture 61">
            <a:extLst>
              <a:ext uri="{FF2B5EF4-FFF2-40B4-BE49-F238E27FC236}">
                <a16:creationId xmlns:a16="http://schemas.microsoft.com/office/drawing/2014/main" id="{CE174108-3917-BE2E-239D-7CB12D2802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36167" y="0"/>
            <a:ext cx="5299364" cy="6858000"/>
          </a:xfrm>
          <a:prstGeom prst="rect">
            <a:avLst/>
          </a:prstGeom>
          <a:ln>
            <a:solidFill>
              <a:schemeClr val="tx1"/>
            </a:solidFill>
          </a:ln>
        </p:spPr>
      </p:pic>
      <p:pic>
        <p:nvPicPr>
          <p:cNvPr id="64" name="Picture 63">
            <a:extLst>
              <a:ext uri="{FF2B5EF4-FFF2-40B4-BE49-F238E27FC236}">
                <a16:creationId xmlns:a16="http://schemas.microsoft.com/office/drawing/2014/main" id="{30A45C93-DF3A-ABD0-2C74-61AF36B161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1176" y="0"/>
            <a:ext cx="5299364" cy="6858000"/>
          </a:xfrm>
          <a:prstGeom prst="rect">
            <a:avLst/>
          </a:prstGeom>
          <a:ln>
            <a:solidFill>
              <a:schemeClr val="tx1"/>
            </a:solidFill>
          </a:ln>
        </p:spPr>
      </p:pic>
      <p:pic>
        <p:nvPicPr>
          <p:cNvPr id="66" name="Picture 65">
            <a:extLst>
              <a:ext uri="{FF2B5EF4-FFF2-40B4-BE49-F238E27FC236}">
                <a16:creationId xmlns:a16="http://schemas.microsoft.com/office/drawing/2014/main" id="{8FDED595-3E08-3007-1CC2-CB82EEF5FA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91160" y="0"/>
            <a:ext cx="5299364" cy="6858000"/>
          </a:xfrm>
          <a:prstGeom prst="rect">
            <a:avLst/>
          </a:prstGeom>
          <a:ln>
            <a:solidFill>
              <a:schemeClr val="tx1"/>
            </a:solidFill>
          </a:ln>
        </p:spPr>
      </p:pic>
      <p:pic>
        <p:nvPicPr>
          <p:cNvPr id="68" name="Picture 67">
            <a:extLst>
              <a:ext uri="{FF2B5EF4-FFF2-40B4-BE49-F238E27FC236}">
                <a16:creationId xmlns:a16="http://schemas.microsoft.com/office/drawing/2014/main" id="{EB4AE5B1-3215-6F02-3C8A-7D4F5BC714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02885" y="0"/>
            <a:ext cx="5299364" cy="6858000"/>
          </a:xfrm>
          <a:prstGeom prst="rect">
            <a:avLst/>
          </a:prstGeom>
          <a:ln>
            <a:solidFill>
              <a:schemeClr val="tx1"/>
            </a:solidFill>
          </a:ln>
        </p:spPr>
      </p:pic>
      <p:pic>
        <p:nvPicPr>
          <p:cNvPr id="70" name="Picture 69">
            <a:extLst>
              <a:ext uri="{FF2B5EF4-FFF2-40B4-BE49-F238E27FC236}">
                <a16:creationId xmlns:a16="http://schemas.microsoft.com/office/drawing/2014/main" id="{BBF2669D-AF17-3E74-4CE2-F22ADDDC78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82893" y="0"/>
            <a:ext cx="5299364" cy="6858000"/>
          </a:xfrm>
          <a:prstGeom prst="rect">
            <a:avLst/>
          </a:prstGeom>
          <a:ln>
            <a:solidFill>
              <a:schemeClr val="tx1"/>
            </a:solidFill>
          </a:ln>
        </p:spPr>
      </p:pic>
      <p:pic>
        <p:nvPicPr>
          <p:cNvPr id="72" name="Picture 71">
            <a:extLst>
              <a:ext uri="{FF2B5EF4-FFF2-40B4-BE49-F238E27FC236}">
                <a16:creationId xmlns:a16="http://schemas.microsoft.com/office/drawing/2014/main" id="{C5F3C397-4BE9-1201-AF4C-81E57FD3F32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67902" y="0"/>
            <a:ext cx="5299364" cy="6858000"/>
          </a:xfrm>
          <a:prstGeom prst="rect">
            <a:avLst/>
          </a:prstGeom>
          <a:ln>
            <a:solidFill>
              <a:schemeClr val="tx1"/>
            </a:solidFill>
          </a:ln>
        </p:spPr>
      </p:pic>
      <p:pic>
        <p:nvPicPr>
          <p:cNvPr id="74" name="Picture 73">
            <a:extLst>
              <a:ext uri="{FF2B5EF4-FFF2-40B4-BE49-F238E27FC236}">
                <a16:creationId xmlns:a16="http://schemas.microsoft.com/office/drawing/2014/main" id="{DBC7F80F-DE0D-30EE-70E7-FD39594DF04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99955" y="0"/>
            <a:ext cx="5299364" cy="6858000"/>
          </a:xfrm>
          <a:prstGeom prst="rect">
            <a:avLst/>
          </a:prstGeom>
          <a:ln>
            <a:solidFill>
              <a:schemeClr val="tx1"/>
            </a:solidFill>
          </a:ln>
        </p:spPr>
      </p:pic>
      <p:pic>
        <p:nvPicPr>
          <p:cNvPr id="76" name="Picture 75">
            <a:extLst>
              <a:ext uri="{FF2B5EF4-FFF2-40B4-BE49-F238E27FC236}">
                <a16:creationId xmlns:a16="http://schemas.microsoft.com/office/drawing/2014/main" id="{3D1B5805-B0D1-DDE6-82CA-C6CF53ECB22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32008" y="0"/>
            <a:ext cx="5299364" cy="6858000"/>
          </a:xfrm>
          <a:prstGeom prst="rect">
            <a:avLst/>
          </a:prstGeom>
          <a:ln>
            <a:solidFill>
              <a:schemeClr val="tx1"/>
            </a:solidFill>
          </a:ln>
        </p:spPr>
      </p:pic>
    </p:spTree>
    <p:extLst>
      <p:ext uri="{BB962C8B-B14F-4D97-AF65-F5344CB8AC3E}">
        <p14:creationId xmlns:p14="http://schemas.microsoft.com/office/powerpoint/2010/main" val="186524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B588C-46FB-6364-477E-688ADA33B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83F09-3CB9-04D1-97C4-92D0E1A7121A}"/>
              </a:ext>
            </a:extLst>
          </p:cNvPr>
          <p:cNvSpPr>
            <a:spLocks noGrp="1"/>
          </p:cNvSpPr>
          <p:nvPr>
            <p:ph type="title"/>
          </p:nvPr>
        </p:nvSpPr>
        <p:spPr>
          <a:xfrm>
            <a:off x="3776266" y="2998777"/>
            <a:ext cx="6120769" cy="1164432"/>
          </a:xfrm>
        </p:spPr>
        <p:txBody>
          <a:bodyPr/>
          <a:lstStyle/>
          <a:p>
            <a:r>
              <a:rPr lang="en-US" sz="4400" dirty="0">
                <a:solidFill>
                  <a:schemeClr val="accent1">
                    <a:lumMod val="75000"/>
                  </a:schemeClr>
                </a:solidFill>
                <a:effectLst/>
                <a:latin typeface="Franklin Gothic Heavy" pitchFamily="34" charset="0"/>
              </a:rPr>
              <a:t>McGinn v. Omaha</a:t>
            </a:r>
          </a:p>
        </p:txBody>
      </p:sp>
    </p:spTree>
    <p:extLst>
      <p:ext uri="{BB962C8B-B14F-4D97-AF65-F5344CB8AC3E}">
        <p14:creationId xmlns:p14="http://schemas.microsoft.com/office/powerpoint/2010/main" val="575174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92C9B-F5B0-C20C-536F-44E6C878447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EDB696-FA10-E269-A597-2F7AC919A012}"/>
              </a:ext>
            </a:extLst>
          </p:cNvPr>
          <p:cNvSpPr>
            <a:spLocks noGrp="1"/>
          </p:cNvSpPr>
          <p:nvPr>
            <p:ph idx="1"/>
          </p:nvPr>
        </p:nvSpPr>
        <p:spPr>
          <a:xfrm>
            <a:off x="1956390" y="2243470"/>
            <a:ext cx="9422839" cy="4614530"/>
          </a:xfrm>
        </p:spPr>
        <p:txBody>
          <a:bodyPr>
            <a:normAutofit/>
          </a:bodyPr>
          <a:lstStyle/>
          <a:p>
            <a:r>
              <a:rPr lang="en-US" sz="2800" dirty="0"/>
              <a:t>Evidence:</a:t>
            </a:r>
          </a:p>
          <a:p>
            <a:pPr lvl="1"/>
            <a:r>
              <a:rPr lang="en-US" sz="2400" strike="sngStrike" dirty="0"/>
              <a:t>Char marks on the outside of the 3-ft stump</a:t>
            </a:r>
          </a:p>
          <a:p>
            <a:pPr lvl="1"/>
            <a:r>
              <a:rPr lang="en-US" sz="2400" strike="sngStrike" dirty="0"/>
              <a:t>Decay pocket inside the tree</a:t>
            </a:r>
          </a:p>
          <a:p>
            <a:pPr lvl="1"/>
            <a:r>
              <a:rPr lang="en-US" sz="2400" strike="sngStrike" dirty="0"/>
              <a:t>Undermining of root zone from water in irrigation ditch</a:t>
            </a:r>
          </a:p>
          <a:p>
            <a:pPr lvl="1"/>
            <a:r>
              <a:rPr lang="en-US" sz="2400" strike="sngStrike" dirty="0"/>
              <a:t>Photos of neighboring trees with many dead branches</a:t>
            </a:r>
          </a:p>
          <a:p>
            <a:r>
              <a:rPr lang="en-US" sz="2600" b="1" dirty="0">
                <a:solidFill>
                  <a:srgbClr val="FF0000"/>
                </a:solidFill>
              </a:rPr>
              <a:t>No Evidence of Negligence</a:t>
            </a:r>
          </a:p>
        </p:txBody>
      </p:sp>
      <p:sp>
        <p:nvSpPr>
          <p:cNvPr id="7" name="Title 1">
            <a:extLst>
              <a:ext uri="{FF2B5EF4-FFF2-40B4-BE49-F238E27FC236}">
                <a16:creationId xmlns:a16="http://schemas.microsoft.com/office/drawing/2014/main" id="{B267013B-1C27-5B04-E29E-3567A44888C1}"/>
              </a:ext>
            </a:extLst>
          </p:cNvPr>
          <p:cNvSpPr>
            <a:spLocks noGrp="1"/>
          </p:cNvSpPr>
          <p:nvPr>
            <p:ph type="title"/>
          </p:nvPr>
        </p:nvSpPr>
        <p:spPr>
          <a:xfrm>
            <a:off x="2115879" y="624110"/>
            <a:ext cx="10430540" cy="1280890"/>
          </a:xfrm>
        </p:spPr>
        <p:txBody>
          <a:bodyPr>
            <a:normAutofit/>
          </a:bodyPr>
          <a:lstStyle/>
          <a:p>
            <a:r>
              <a:rPr lang="en-US" i="1" dirty="0"/>
              <a:t>Carver v. Salt River Valley Water Users' </a:t>
            </a:r>
            <a:r>
              <a:rPr lang="en-US" i="1" dirty="0" err="1"/>
              <a:t>Ass’n</a:t>
            </a:r>
            <a:br>
              <a:rPr lang="en-US" i="1" dirty="0"/>
            </a:br>
            <a:r>
              <a:rPr lang="en-US" dirty="0"/>
              <a:t>104 Ariz. 513 (1969 AZ Supr. Ct.)</a:t>
            </a:r>
            <a:endParaRPr lang="sv-SE" sz="4000" dirty="0"/>
          </a:p>
        </p:txBody>
      </p:sp>
    </p:spTree>
    <p:extLst>
      <p:ext uri="{BB962C8B-B14F-4D97-AF65-F5344CB8AC3E}">
        <p14:creationId xmlns:p14="http://schemas.microsoft.com/office/powerpoint/2010/main" val="29015506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AB01A6-1949-284B-DA26-28ECA8402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835" y="1764066"/>
            <a:ext cx="9498330" cy="4922326"/>
          </a:xfrm>
          <a:prstGeom prst="rect">
            <a:avLst/>
          </a:prstGeom>
        </p:spPr>
      </p:pic>
      <p:sp>
        <p:nvSpPr>
          <p:cNvPr id="7" name="Title 1">
            <a:extLst>
              <a:ext uri="{FF2B5EF4-FFF2-40B4-BE49-F238E27FC236}">
                <a16:creationId xmlns:a16="http://schemas.microsoft.com/office/drawing/2014/main" id="{0257AAA5-6DA6-7C40-7419-F2124E72C0AE}"/>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9842773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AB01A6-1949-284B-DA26-28ECA84026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09676" y="1764066"/>
            <a:ext cx="9372648" cy="4922326"/>
          </a:xfrm>
          <a:prstGeom prst="rect">
            <a:avLst/>
          </a:prstGeom>
        </p:spPr>
      </p:pic>
      <p:sp>
        <p:nvSpPr>
          <p:cNvPr id="8" name="Title 1">
            <a:extLst>
              <a:ext uri="{FF2B5EF4-FFF2-40B4-BE49-F238E27FC236}">
                <a16:creationId xmlns:a16="http://schemas.microsoft.com/office/drawing/2014/main" id="{9E61EC62-CC2C-3CF0-71F1-66AAD8DCF18A}"/>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12041859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883C5-85CC-8DA1-AF84-309CB376E15E}"/>
              </a:ext>
            </a:extLst>
          </p:cNvPr>
          <p:cNvSpPr>
            <a:spLocks noGrp="1"/>
          </p:cNvSpPr>
          <p:nvPr>
            <p:ph sz="half" idx="1"/>
          </p:nvPr>
        </p:nvSpPr>
        <p:spPr>
          <a:xfrm>
            <a:off x="549455" y="3253233"/>
            <a:ext cx="4008673" cy="3416301"/>
          </a:xfrm>
        </p:spPr>
        <p:txBody>
          <a:bodyPr/>
          <a:lstStyle/>
          <a:p>
            <a:r>
              <a:rPr lang="en-US" dirty="0"/>
              <a:t>Silver maple</a:t>
            </a:r>
          </a:p>
          <a:p>
            <a:r>
              <a:rPr lang="en-US" dirty="0"/>
              <a:t>35-100 years old</a:t>
            </a:r>
          </a:p>
          <a:p>
            <a:r>
              <a:rPr lang="en-US" dirty="0"/>
              <a:t>Extensive decay</a:t>
            </a:r>
          </a:p>
          <a:p>
            <a:r>
              <a:rPr lang="en-US" dirty="0"/>
              <a:t>Prior branch failures</a:t>
            </a:r>
          </a:p>
          <a:p>
            <a:r>
              <a:rPr lang="en-US" dirty="0"/>
              <a:t>“Swollen knots”/ woundwood</a:t>
            </a:r>
          </a:p>
          <a:p>
            <a:r>
              <a:rPr lang="en-US" dirty="0"/>
              <a:t>“V-crotch”</a:t>
            </a:r>
          </a:p>
          <a:p>
            <a:endParaRPr lang="en-US" dirty="0"/>
          </a:p>
        </p:txBody>
      </p:sp>
      <p:sp>
        <p:nvSpPr>
          <p:cNvPr id="4" name="Content Placeholder 3">
            <a:extLst>
              <a:ext uri="{FF2B5EF4-FFF2-40B4-BE49-F238E27FC236}">
                <a16:creationId xmlns:a16="http://schemas.microsoft.com/office/drawing/2014/main" id="{4A0202F6-12C1-A4DE-E768-A9DECFE676CB}"/>
              </a:ext>
            </a:extLst>
          </p:cNvPr>
          <p:cNvSpPr>
            <a:spLocks noGrp="1"/>
          </p:cNvSpPr>
          <p:nvPr>
            <p:ph sz="half" idx="2"/>
          </p:nvPr>
        </p:nvSpPr>
        <p:spPr>
          <a:xfrm>
            <a:off x="7026882" y="3253233"/>
            <a:ext cx="4825159" cy="3416300"/>
          </a:xfrm>
        </p:spPr>
        <p:txBody>
          <a:bodyPr/>
          <a:lstStyle/>
          <a:p>
            <a:r>
              <a:rPr lang="en-US" dirty="0"/>
              <a:t>59,600 street trees &amp; 153,000 park trees</a:t>
            </a:r>
          </a:p>
          <a:p>
            <a:r>
              <a:rPr lang="en-US" dirty="0"/>
              <a:t>Managed by city forester + 26 field staff</a:t>
            </a:r>
          </a:p>
          <a:p>
            <a:r>
              <a:rPr lang="en-US" dirty="0"/>
              <a:t>Annual windshield inspections</a:t>
            </a:r>
          </a:p>
          <a:p>
            <a:r>
              <a:rPr lang="en-US" dirty="0"/>
              <a:t>No open wounds</a:t>
            </a:r>
          </a:p>
          <a:p>
            <a:r>
              <a:rPr lang="en-US" dirty="0"/>
              <a:t>No conks, cracks, breaks, holes</a:t>
            </a:r>
          </a:p>
          <a:p>
            <a:endParaRPr lang="en-US" dirty="0"/>
          </a:p>
          <a:p>
            <a:endParaRPr lang="en-US" dirty="0"/>
          </a:p>
        </p:txBody>
      </p:sp>
      <p:pic>
        <p:nvPicPr>
          <p:cNvPr id="7" name="Content Placeholder 5">
            <a:extLst>
              <a:ext uri="{FF2B5EF4-FFF2-40B4-BE49-F238E27FC236}">
                <a16:creationId xmlns:a16="http://schemas.microsoft.com/office/drawing/2014/main" id="{07B71310-3697-A333-BEE4-A6102ECEE9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45930" y="2692602"/>
            <a:ext cx="2980952" cy="3238094"/>
          </a:xfrm>
          <a:prstGeom prst="rect">
            <a:avLst/>
          </a:prstGeom>
        </p:spPr>
      </p:pic>
      <p:sp>
        <p:nvSpPr>
          <p:cNvPr id="2" name="TextBox 1">
            <a:extLst>
              <a:ext uri="{FF2B5EF4-FFF2-40B4-BE49-F238E27FC236}">
                <a16:creationId xmlns:a16="http://schemas.microsoft.com/office/drawing/2014/main" id="{8ACF2F7D-9D7B-DBC1-245E-187E0A67AAEB}"/>
              </a:ext>
            </a:extLst>
          </p:cNvPr>
          <p:cNvSpPr txBox="1"/>
          <p:nvPr/>
        </p:nvSpPr>
        <p:spPr>
          <a:xfrm>
            <a:off x="731521" y="2692602"/>
            <a:ext cx="2103119" cy="369332"/>
          </a:xfrm>
          <a:prstGeom prst="rect">
            <a:avLst/>
          </a:prstGeom>
          <a:noFill/>
        </p:spPr>
        <p:txBody>
          <a:bodyPr wrap="square" rtlCol="0">
            <a:spAutoFit/>
          </a:bodyPr>
          <a:lstStyle/>
          <a:p>
            <a:r>
              <a:rPr lang="el-GR" dirty="0"/>
              <a:t>π</a:t>
            </a:r>
            <a:r>
              <a:rPr lang="en-US" dirty="0"/>
              <a:t> Evidence</a:t>
            </a:r>
          </a:p>
        </p:txBody>
      </p:sp>
      <p:sp>
        <p:nvSpPr>
          <p:cNvPr id="8" name="TextBox 7">
            <a:extLst>
              <a:ext uri="{FF2B5EF4-FFF2-40B4-BE49-F238E27FC236}">
                <a16:creationId xmlns:a16="http://schemas.microsoft.com/office/drawing/2014/main" id="{D9402BBC-0327-61D2-5D65-3B02227796A0}"/>
              </a:ext>
            </a:extLst>
          </p:cNvPr>
          <p:cNvSpPr txBox="1"/>
          <p:nvPr/>
        </p:nvSpPr>
        <p:spPr>
          <a:xfrm>
            <a:off x="7113271" y="2692602"/>
            <a:ext cx="2053589" cy="369332"/>
          </a:xfrm>
          <a:prstGeom prst="rect">
            <a:avLst/>
          </a:prstGeom>
          <a:noFill/>
        </p:spPr>
        <p:txBody>
          <a:bodyPr wrap="square" rtlCol="0">
            <a:spAutoFit/>
          </a:bodyPr>
          <a:lstStyle/>
          <a:p>
            <a:r>
              <a:rPr lang="el-GR" b="0" i="0" dirty="0">
                <a:solidFill>
                  <a:srgbClr val="202124"/>
                </a:solidFill>
                <a:effectLst/>
                <a:latin typeface="Google Sans"/>
              </a:rPr>
              <a:t>Δ</a:t>
            </a:r>
            <a:r>
              <a:rPr lang="en-US" b="0" i="0" dirty="0">
                <a:solidFill>
                  <a:srgbClr val="202124"/>
                </a:solidFill>
                <a:effectLst/>
                <a:latin typeface="Google Sans"/>
              </a:rPr>
              <a:t> </a:t>
            </a:r>
            <a:r>
              <a:rPr lang="en-US" dirty="0"/>
              <a:t>Evidence</a:t>
            </a:r>
          </a:p>
        </p:txBody>
      </p:sp>
      <p:sp>
        <p:nvSpPr>
          <p:cNvPr id="11" name="Title 1">
            <a:extLst>
              <a:ext uri="{FF2B5EF4-FFF2-40B4-BE49-F238E27FC236}">
                <a16:creationId xmlns:a16="http://schemas.microsoft.com/office/drawing/2014/main" id="{B147A35A-1556-DCF9-D114-CF89F0481CBE}"/>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30133653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883C5-85CC-8DA1-AF84-309CB376E15E}"/>
              </a:ext>
            </a:extLst>
          </p:cNvPr>
          <p:cNvSpPr>
            <a:spLocks noGrp="1"/>
          </p:cNvSpPr>
          <p:nvPr>
            <p:ph sz="half" idx="1"/>
          </p:nvPr>
        </p:nvSpPr>
        <p:spPr>
          <a:xfrm>
            <a:off x="549455" y="3253233"/>
            <a:ext cx="4008673" cy="3416301"/>
          </a:xfrm>
        </p:spPr>
        <p:txBody>
          <a:bodyPr/>
          <a:lstStyle/>
          <a:p>
            <a:r>
              <a:rPr lang="en-US" dirty="0"/>
              <a:t>Removal ALL 50+ year old silver maples</a:t>
            </a:r>
          </a:p>
          <a:p>
            <a:r>
              <a:rPr lang="en-US" dirty="0"/>
              <a:t>ALL trees get 15-30 min Level 2 Basic Inspection</a:t>
            </a:r>
          </a:p>
          <a:p>
            <a:endParaRPr lang="en-US" dirty="0"/>
          </a:p>
        </p:txBody>
      </p:sp>
      <p:sp>
        <p:nvSpPr>
          <p:cNvPr id="4" name="Content Placeholder 3">
            <a:extLst>
              <a:ext uri="{FF2B5EF4-FFF2-40B4-BE49-F238E27FC236}">
                <a16:creationId xmlns:a16="http://schemas.microsoft.com/office/drawing/2014/main" id="{4A0202F6-12C1-A4DE-E768-A9DECFE676CB}"/>
              </a:ext>
            </a:extLst>
          </p:cNvPr>
          <p:cNvSpPr>
            <a:spLocks noGrp="1"/>
          </p:cNvSpPr>
          <p:nvPr>
            <p:ph sz="half" idx="2"/>
          </p:nvPr>
        </p:nvSpPr>
        <p:spPr>
          <a:xfrm>
            <a:off x="7026882" y="3253233"/>
            <a:ext cx="4825159" cy="3416300"/>
          </a:xfrm>
        </p:spPr>
        <p:txBody>
          <a:bodyPr/>
          <a:lstStyle/>
          <a:p>
            <a:r>
              <a:rPr lang="en-US" dirty="0"/>
              <a:t>Half the city’s trees would be removed</a:t>
            </a:r>
            <a:br>
              <a:rPr lang="en-US" dirty="0"/>
            </a:br>
            <a:endParaRPr lang="en-US" dirty="0"/>
          </a:p>
          <a:p>
            <a:r>
              <a:rPr lang="en-US" dirty="0"/>
              <a:t>12 min/tree inspection would take 6 inspectors a full year</a:t>
            </a:r>
          </a:p>
          <a:p>
            <a:r>
              <a:rPr lang="en-US" dirty="0"/>
              <a:t>“One of the best” urban tree inspection programs</a:t>
            </a:r>
          </a:p>
        </p:txBody>
      </p:sp>
      <p:pic>
        <p:nvPicPr>
          <p:cNvPr id="7" name="Content Placeholder 5">
            <a:extLst>
              <a:ext uri="{FF2B5EF4-FFF2-40B4-BE49-F238E27FC236}">
                <a16:creationId xmlns:a16="http://schemas.microsoft.com/office/drawing/2014/main" id="{07B71310-3697-A333-BEE4-A6102ECEE9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45930" y="2692602"/>
            <a:ext cx="2980952" cy="3238094"/>
          </a:xfrm>
          <a:prstGeom prst="rect">
            <a:avLst/>
          </a:prstGeom>
        </p:spPr>
      </p:pic>
      <p:sp>
        <p:nvSpPr>
          <p:cNvPr id="2" name="TextBox 1">
            <a:extLst>
              <a:ext uri="{FF2B5EF4-FFF2-40B4-BE49-F238E27FC236}">
                <a16:creationId xmlns:a16="http://schemas.microsoft.com/office/drawing/2014/main" id="{FA4322E2-7418-8553-F230-FAEFEF59DEB5}"/>
              </a:ext>
            </a:extLst>
          </p:cNvPr>
          <p:cNvSpPr txBox="1"/>
          <p:nvPr/>
        </p:nvSpPr>
        <p:spPr>
          <a:xfrm>
            <a:off x="731521" y="2692602"/>
            <a:ext cx="2103119" cy="369332"/>
          </a:xfrm>
          <a:prstGeom prst="rect">
            <a:avLst/>
          </a:prstGeom>
          <a:noFill/>
        </p:spPr>
        <p:txBody>
          <a:bodyPr wrap="square" rtlCol="0">
            <a:spAutoFit/>
          </a:bodyPr>
          <a:lstStyle/>
          <a:p>
            <a:r>
              <a:rPr lang="el-GR" dirty="0"/>
              <a:t>π</a:t>
            </a:r>
            <a:r>
              <a:rPr lang="en-US" dirty="0"/>
              <a:t> Expert Witness</a:t>
            </a:r>
          </a:p>
        </p:txBody>
      </p:sp>
      <p:sp>
        <p:nvSpPr>
          <p:cNvPr id="8" name="TextBox 7">
            <a:extLst>
              <a:ext uri="{FF2B5EF4-FFF2-40B4-BE49-F238E27FC236}">
                <a16:creationId xmlns:a16="http://schemas.microsoft.com/office/drawing/2014/main" id="{6775298C-0EAF-5527-C201-50E628C686EE}"/>
              </a:ext>
            </a:extLst>
          </p:cNvPr>
          <p:cNvSpPr txBox="1"/>
          <p:nvPr/>
        </p:nvSpPr>
        <p:spPr>
          <a:xfrm>
            <a:off x="7113271" y="2692602"/>
            <a:ext cx="2053589" cy="369332"/>
          </a:xfrm>
          <a:prstGeom prst="rect">
            <a:avLst/>
          </a:prstGeom>
          <a:noFill/>
        </p:spPr>
        <p:txBody>
          <a:bodyPr wrap="square" rtlCol="0">
            <a:spAutoFit/>
          </a:bodyPr>
          <a:lstStyle/>
          <a:p>
            <a:r>
              <a:rPr lang="el-GR" b="0" i="0" dirty="0">
                <a:solidFill>
                  <a:srgbClr val="202124"/>
                </a:solidFill>
                <a:effectLst/>
                <a:latin typeface="Google Sans"/>
              </a:rPr>
              <a:t>Δ</a:t>
            </a:r>
            <a:r>
              <a:rPr lang="en-US" b="0" i="0" dirty="0">
                <a:solidFill>
                  <a:srgbClr val="202124"/>
                </a:solidFill>
                <a:effectLst/>
                <a:latin typeface="Google Sans"/>
              </a:rPr>
              <a:t> </a:t>
            </a:r>
            <a:r>
              <a:rPr lang="en-US" dirty="0"/>
              <a:t>Expert Witness</a:t>
            </a:r>
          </a:p>
        </p:txBody>
      </p:sp>
      <p:sp>
        <p:nvSpPr>
          <p:cNvPr id="11" name="Title 1">
            <a:extLst>
              <a:ext uri="{FF2B5EF4-FFF2-40B4-BE49-F238E27FC236}">
                <a16:creationId xmlns:a16="http://schemas.microsoft.com/office/drawing/2014/main" id="{1BFCEE76-E921-C415-6988-C5BC94C150B8}"/>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41230862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07B71310-3697-A333-BEE4-A6102ECEE9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1240" y="2593190"/>
            <a:ext cx="2980952" cy="3238094"/>
          </a:xfrm>
          <a:prstGeom prst="rect">
            <a:avLst/>
          </a:prstGeom>
        </p:spPr>
      </p:pic>
      <p:pic>
        <p:nvPicPr>
          <p:cNvPr id="13" name="Content Placeholder 9">
            <a:extLst>
              <a:ext uri="{FF2B5EF4-FFF2-40B4-BE49-F238E27FC236}">
                <a16:creationId xmlns:a16="http://schemas.microsoft.com/office/drawing/2014/main" id="{9D3E30B2-28D9-87CA-24B7-77BB331A4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624" y="3041456"/>
            <a:ext cx="2244971" cy="2341561"/>
          </a:xfrm>
          <a:prstGeom prst="rect">
            <a:avLst/>
          </a:prstGeom>
        </p:spPr>
      </p:pic>
      <p:cxnSp>
        <p:nvCxnSpPr>
          <p:cNvPr id="15" name="Straight Arrow Connector 14">
            <a:extLst>
              <a:ext uri="{FF2B5EF4-FFF2-40B4-BE49-F238E27FC236}">
                <a16:creationId xmlns:a16="http://schemas.microsoft.com/office/drawing/2014/main" id="{A8873833-CBD2-D599-C9A9-BBC80131C847}"/>
              </a:ext>
            </a:extLst>
          </p:cNvPr>
          <p:cNvCxnSpPr>
            <a:cxnSpLocks/>
          </p:cNvCxnSpPr>
          <p:nvPr/>
        </p:nvCxnSpPr>
        <p:spPr>
          <a:xfrm>
            <a:off x="4253833" y="4520282"/>
            <a:ext cx="1015397"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DE949F86-6017-D9D5-0E7F-6773C9E56C35}"/>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16739461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07B71310-3697-A333-BEE4-A6102ECEE9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1240" y="2593190"/>
            <a:ext cx="2980952" cy="3238094"/>
          </a:xfrm>
          <a:prstGeom prst="rect">
            <a:avLst/>
          </a:prstGeom>
        </p:spPr>
      </p:pic>
      <p:pic>
        <p:nvPicPr>
          <p:cNvPr id="13" name="Content Placeholder 9">
            <a:extLst>
              <a:ext uri="{FF2B5EF4-FFF2-40B4-BE49-F238E27FC236}">
                <a16:creationId xmlns:a16="http://schemas.microsoft.com/office/drawing/2014/main" id="{9D3E30B2-28D9-87CA-24B7-77BB331A4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624" y="3041456"/>
            <a:ext cx="2244971" cy="2341561"/>
          </a:xfrm>
          <a:prstGeom prst="rect">
            <a:avLst/>
          </a:prstGeom>
        </p:spPr>
      </p:pic>
      <p:sp>
        <p:nvSpPr>
          <p:cNvPr id="14" name="TextBox 13">
            <a:extLst>
              <a:ext uri="{FF2B5EF4-FFF2-40B4-BE49-F238E27FC236}">
                <a16:creationId xmlns:a16="http://schemas.microsoft.com/office/drawing/2014/main" id="{B375D1AC-9FD4-B31A-05E7-F78E51ADB9E6}"/>
              </a:ext>
            </a:extLst>
          </p:cNvPr>
          <p:cNvSpPr txBox="1"/>
          <p:nvPr/>
        </p:nvSpPr>
        <p:spPr>
          <a:xfrm>
            <a:off x="5848550" y="5600451"/>
            <a:ext cx="1870045" cy="461665"/>
          </a:xfrm>
          <a:prstGeom prst="rect">
            <a:avLst/>
          </a:prstGeom>
          <a:noFill/>
        </p:spPr>
        <p:txBody>
          <a:bodyPr wrap="square" rtlCol="0">
            <a:spAutoFit/>
          </a:bodyPr>
          <a:lstStyle/>
          <a:p>
            <a:r>
              <a:rPr lang="en-US" sz="2400" b="1" dirty="0"/>
              <a:t>“</a:t>
            </a:r>
            <a:r>
              <a:rPr lang="el-GR" sz="2400" b="1" dirty="0"/>
              <a:t>π</a:t>
            </a:r>
            <a:r>
              <a:rPr lang="en-US" sz="2400" b="1" dirty="0"/>
              <a:t> Wins”</a:t>
            </a:r>
          </a:p>
        </p:txBody>
      </p:sp>
      <p:cxnSp>
        <p:nvCxnSpPr>
          <p:cNvPr id="15" name="Straight Arrow Connector 14">
            <a:extLst>
              <a:ext uri="{FF2B5EF4-FFF2-40B4-BE49-F238E27FC236}">
                <a16:creationId xmlns:a16="http://schemas.microsoft.com/office/drawing/2014/main" id="{A8873833-CBD2-D599-C9A9-BBC80131C847}"/>
              </a:ext>
            </a:extLst>
          </p:cNvPr>
          <p:cNvCxnSpPr>
            <a:cxnSpLocks/>
          </p:cNvCxnSpPr>
          <p:nvPr/>
        </p:nvCxnSpPr>
        <p:spPr>
          <a:xfrm>
            <a:off x="4253833" y="4520282"/>
            <a:ext cx="1015397"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53B25F8F-7473-C3E5-AB0F-B30FCA09BB62}"/>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27892400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07B71310-3697-A333-BEE4-A6102ECEE9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1240" y="2593190"/>
            <a:ext cx="2980952" cy="3238094"/>
          </a:xfrm>
          <a:prstGeom prst="rect">
            <a:avLst/>
          </a:prstGeom>
        </p:spPr>
      </p:pic>
      <p:pic>
        <p:nvPicPr>
          <p:cNvPr id="13" name="Content Placeholder 9">
            <a:extLst>
              <a:ext uri="{FF2B5EF4-FFF2-40B4-BE49-F238E27FC236}">
                <a16:creationId xmlns:a16="http://schemas.microsoft.com/office/drawing/2014/main" id="{9D3E30B2-28D9-87CA-24B7-77BB331A4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624" y="3041456"/>
            <a:ext cx="2244971" cy="2341561"/>
          </a:xfrm>
          <a:prstGeom prst="rect">
            <a:avLst/>
          </a:prstGeom>
        </p:spPr>
      </p:pic>
      <p:sp>
        <p:nvSpPr>
          <p:cNvPr id="14" name="TextBox 13">
            <a:extLst>
              <a:ext uri="{FF2B5EF4-FFF2-40B4-BE49-F238E27FC236}">
                <a16:creationId xmlns:a16="http://schemas.microsoft.com/office/drawing/2014/main" id="{B375D1AC-9FD4-B31A-05E7-F78E51ADB9E6}"/>
              </a:ext>
            </a:extLst>
          </p:cNvPr>
          <p:cNvSpPr txBox="1"/>
          <p:nvPr/>
        </p:nvSpPr>
        <p:spPr>
          <a:xfrm>
            <a:off x="5848550" y="5600451"/>
            <a:ext cx="1870045" cy="461665"/>
          </a:xfrm>
          <a:prstGeom prst="rect">
            <a:avLst/>
          </a:prstGeom>
          <a:noFill/>
        </p:spPr>
        <p:txBody>
          <a:bodyPr wrap="square" rtlCol="0">
            <a:spAutoFit/>
          </a:bodyPr>
          <a:lstStyle/>
          <a:p>
            <a:r>
              <a:rPr lang="en-US" sz="2400" b="1" dirty="0"/>
              <a:t>“</a:t>
            </a:r>
            <a:r>
              <a:rPr lang="el-GR" sz="2400" b="1" dirty="0"/>
              <a:t>π</a:t>
            </a:r>
            <a:r>
              <a:rPr lang="en-US" sz="2400" b="1" dirty="0"/>
              <a:t> Wins”</a:t>
            </a:r>
          </a:p>
        </p:txBody>
      </p:sp>
      <p:cxnSp>
        <p:nvCxnSpPr>
          <p:cNvPr id="15" name="Straight Arrow Connector 14">
            <a:extLst>
              <a:ext uri="{FF2B5EF4-FFF2-40B4-BE49-F238E27FC236}">
                <a16:creationId xmlns:a16="http://schemas.microsoft.com/office/drawing/2014/main" id="{A8873833-CBD2-D599-C9A9-BBC80131C847}"/>
              </a:ext>
            </a:extLst>
          </p:cNvPr>
          <p:cNvCxnSpPr>
            <a:cxnSpLocks/>
          </p:cNvCxnSpPr>
          <p:nvPr/>
        </p:nvCxnSpPr>
        <p:spPr>
          <a:xfrm>
            <a:off x="4253833" y="4520282"/>
            <a:ext cx="1015397"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D26A213-46BE-38EF-90B7-57B83228590E}"/>
              </a:ext>
            </a:extLst>
          </p:cNvPr>
          <p:cNvCxnSpPr>
            <a:cxnSpLocks/>
          </p:cNvCxnSpPr>
          <p:nvPr/>
        </p:nvCxnSpPr>
        <p:spPr>
          <a:xfrm>
            <a:off x="7938103" y="4520282"/>
            <a:ext cx="1015397"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3DD45DD-E1F7-E5A9-C820-A89A74A78E10}"/>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6869" t="5168" r="16518" b="36890"/>
          <a:stretch/>
        </p:blipFill>
        <p:spPr>
          <a:xfrm>
            <a:off x="9310652" y="3430984"/>
            <a:ext cx="1760068" cy="1882538"/>
          </a:xfrm>
          <a:prstGeom prst="rect">
            <a:avLst/>
          </a:prstGeom>
        </p:spPr>
      </p:pic>
      <p:sp>
        <p:nvSpPr>
          <p:cNvPr id="21" name="Text Placeholder 2">
            <a:extLst>
              <a:ext uri="{FF2B5EF4-FFF2-40B4-BE49-F238E27FC236}">
                <a16:creationId xmlns:a16="http://schemas.microsoft.com/office/drawing/2014/main" id="{546B326E-EC77-587A-BFCE-44229A305CFD}"/>
              </a:ext>
            </a:extLst>
          </p:cNvPr>
          <p:cNvSpPr txBox="1">
            <a:spLocks/>
          </p:cNvSpPr>
          <p:nvPr/>
        </p:nvSpPr>
        <p:spPr>
          <a:xfrm>
            <a:off x="8953500" y="5600450"/>
            <a:ext cx="2598342" cy="461665"/>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b="1" dirty="0">
                <a:solidFill>
                  <a:schemeClr val="tx1"/>
                </a:solidFill>
              </a:rPr>
              <a:t>NE Supreme Ct.</a:t>
            </a:r>
          </a:p>
        </p:txBody>
      </p:sp>
      <p:sp>
        <p:nvSpPr>
          <p:cNvPr id="4" name="Title 1">
            <a:extLst>
              <a:ext uri="{FF2B5EF4-FFF2-40B4-BE49-F238E27FC236}">
                <a16:creationId xmlns:a16="http://schemas.microsoft.com/office/drawing/2014/main" id="{92DF4591-690A-3A51-4DC8-4ECCC30A8457}"/>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17304945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F00954-6AA5-0D72-F6E6-D99F2CA2D745}"/>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1193745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883C5-85CC-8DA1-AF84-309CB376E15E}"/>
              </a:ext>
            </a:extLst>
          </p:cNvPr>
          <p:cNvSpPr>
            <a:spLocks noGrp="1"/>
          </p:cNvSpPr>
          <p:nvPr>
            <p:ph sz="half" idx="1"/>
          </p:nvPr>
        </p:nvSpPr>
        <p:spPr>
          <a:xfrm>
            <a:off x="549455" y="3253233"/>
            <a:ext cx="4008673" cy="3416301"/>
          </a:xfrm>
        </p:spPr>
        <p:txBody>
          <a:bodyPr/>
          <a:lstStyle/>
          <a:p>
            <a:r>
              <a:rPr lang="en-US" dirty="0"/>
              <a:t>Silver maple</a:t>
            </a:r>
          </a:p>
          <a:p>
            <a:r>
              <a:rPr lang="en-US" dirty="0"/>
              <a:t>35-100 years old</a:t>
            </a:r>
          </a:p>
          <a:p>
            <a:r>
              <a:rPr lang="en-US" dirty="0"/>
              <a:t>Extensive decay</a:t>
            </a:r>
          </a:p>
          <a:p>
            <a:r>
              <a:rPr lang="en-US" dirty="0"/>
              <a:t>Prior branch failures</a:t>
            </a:r>
          </a:p>
          <a:p>
            <a:r>
              <a:rPr lang="en-US" dirty="0"/>
              <a:t>“Swollen knots”/ woundwood</a:t>
            </a:r>
          </a:p>
          <a:p>
            <a:r>
              <a:rPr lang="en-US" dirty="0"/>
              <a:t>“V-crotch”</a:t>
            </a:r>
          </a:p>
          <a:p>
            <a:endParaRPr lang="en-US" dirty="0"/>
          </a:p>
        </p:txBody>
      </p:sp>
      <p:sp>
        <p:nvSpPr>
          <p:cNvPr id="4" name="Content Placeholder 3">
            <a:extLst>
              <a:ext uri="{FF2B5EF4-FFF2-40B4-BE49-F238E27FC236}">
                <a16:creationId xmlns:a16="http://schemas.microsoft.com/office/drawing/2014/main" id="{4A0202F6-12C1-A4DE-E768-A9DECFE676CB}"/>
              </a:ext>
            </a:extLst>
          </p:cNvPr>
          <p:cNvSpPr>
            <a:spLocks noGrp="1"/>
          </p:cNvSpPr>
          <p:nvPr>
            <p:ph sz="half" idx="2"/>
          </p:nvPr>
        </p:nvSpPr>
        <p:spPr>
          <a:xfrm>
            <a:off x="7026882" y="3253233"/>
            <a:ext cx="4825159" cy="3416300"/>
          </a:xfrm>
        </p:spPr>
        <p:txBody>
          <a:bodyPr/>
          <a:lstStyle/>
          <a:p>
            <a:r>
              <a:rPr lang="en-US" dirty="0"/>
              <a:t>59,600 street trees &amp; 153,000 park trees</a:t>
            </a:r>
          </a:p>
          <a:p>
            <a:r>
              <a:rPr lang="en-US" dirty="0"/>
              <a:t>Managed by city forester + 26 field staff</a:t>
            </a:r>
          </a:p>
          <a:p>
            <a:r>
              <a:rPr lang="en-US" dirty="0"/>
              <a:t>Annual windshield inspections</a:t>
            </a:r>
          </a:p>
          <a:p>
            <a:r>
              <a:rPr lang="en-US" dirty="0"/>
              <a:t>No open wounds</a:t>
            </a:r>
          </a:p>
          <a:p>
            <a:r>
              <a:rPr lang="en-US" dirty="0"/>
              <a:t>No conks, cracks, breaks, holes</a:t>
            </a:r>
          </a:p>
          <a:p>
            <a:endParaRPr lang="en-US" dirty="0"/>
          </a:p>
          <a:p>
            <a:endParaRPr lang="en-US" dirty="0"/>
          </a:p>
        </p:txBody>
      </p:sp>
      <p:pic>
        <p:nvPicPr>
          <p:cNvPr id="7" name="Content Placeholder 5">
            <a:extLst>
              <a:ext uri="{FF2B5EF4-FFF2-40B4-BE49-F238E27FC236}">
                <a16:creationId xmlns:a16="http://schemas.microsoft.com/office/drawing/2014/main" id="{07B71310-3697-A333-BEE4-A6102ECEE9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45930" y="2692602"/>
            <a:ext cx="2980952" cy="3238094"/>
          </a:xfrm>
          <a:prstGeom prst="rect">
            <a:avLst/>
          </a:prstGeom>
        </p:spPr>
      </p:pic>
      <p:sp>
        <p:nvSpPr>
          <p:cNvPr id="2" name="TextBox 1">
            <a:extLst>
              <a:ext uri="{FF2B5EF4-FFF2-40B4-BE49-F238E27FC236}">
                <a16:creationId xmlns:a16="http://schemas.microsoft.com/office/drawing/2014/main" id="{8ACF2F7D-9D7B-DBC1-245E-187E0A67AAEB}"/>
              </a:ext>
            </a:extLst>
          </p:cNvPr>
          <p:cNvSpPr txBox="1"/>
          <p:nvPr/>
        </p:nvSpPr>
        <p:spPr>
          <a:xfrm>
            <a:off x="731521" y="2692602"/>
            <a:ext cx="2103119" cy="369332"/>
          </a:xfrm>
          <a:prstGeom prst="rect">
            <a:avLst/>
          </a:prstGeom>
          <a:noFill/>
        </p:spPr>
        <p:txBody>
          <a:bodyPr wrap="square" rtlCol="0">
            <a:spAutoFit/>
          </a:bodyPr>
          <a:lstStyle/>
          <a:p>
            <a:r>
              <a:rPr lang="el-GR" dirty="0"/>
              <a:t>π</a:t>
            </a:r>
            <a:r>
              <a:rPr lang="en-US" dirty="0"/>
              <a:t> Evidence</a:t>
            </a:r>
          </a:p>
        </p:txBody>
      </p:sp>
      <p:sp>
        <p:nvSpPr>
          <p:cNvPr id="8" name="TextBox 7">
            <a:extLst>
              <a:ext uri="{FF2B5EF4-FFF2-40B4-BE49-F238E27FC236}">
                <a16:creationId xmlns:a16="http://schemas.microsoft.com/office/drawing/2014/main" id="{D9402BBC-0327-61D2-5D65-3B02227796A0}"/>
              </a:ext>
            </a:extLst>
          </p:cNvPr>
          <p:cNvSpPr txBox="1"/>
          <p:nvPr/>
        </p:nvSpPr>
        <p:spPr>
          <a:xfrm>
            <a:off x="7113271" y="2692602"/>
            <a:ext cx="2053589" cy="369332"/>
          </a:xfrm>
          <a:prstGeom prst="rect">
            <a:avLst/>
          </a:prstGeom>
          <a:noFill/>
        </p:spPr>
        <p:txBody>
          <a:bodyPr wrap="square" rtlCol="0">
            <a:spAutoFit/>
          </a:bodyPr>
          <a:lstStyle/>
          <a:p>
            <a:r>
              <a:rPr lang="el-GR" b="0" i="0" dirty="0">
                <a:solidFill>
                  <a:srgbClr val="202124"/>
                </a:solidFill>
                <a:effectLst/>
                <a:latin typeface="Google Sans"/>
              </a:rPr>
              <a:t>Δ</a:t>
            </a:r>
            <a:r>
              <a:rPr lang="en-US" b="0" i="0" dirty="0">
                <a:solidFill>
                  <a:srgbClr val="202124"/>
                </a:solidFill>
                <a:effectLst/>
                <a:latin typeface="Google Sans"/>
              </a:rPr>
              <a:t> </a:t>
            </a:r>
            <a:r>
              <a:rPr lang="en-US" dirty="0"/>
              <a:t>Evidence</a:t>
            </a:r>
          </a:p>
        </p:txBody>
      </p:sp>
      <p:sp>
        <p:nvSpPr>
          <p:cNvPr id="11" name="Title 1">
            <a:extLst>
              <a:ext uri="{FF2B5EF4-FFF2-40B4-BE49-F238E27FC236}">
                <a16:creationId xmlns:a16="http://schemas.microsoft.com/office/drawing/2014/main" id="{18593972-EF29-4204-0BDC-A9B6D6C8650F}"/>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15340443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883C5-85CC-8DA1-AF84-309CB376E15E}"/>
              </a:ext>
            </a:extLst>
          </p:cNvPr>
          <p:cNvSpPr>
            <a:spLocks noGrp="1"/>
          </p:cNvSpPr>
          <p:nvPr>
            <p:ph sz="half" idx="1"/>
          </p:nvPr>
        </p:nvSpPr>
        <p:spPr>
          <a:xfrm>
            <a:off x="549455" y="3253233"/>
            <a:ext cx="4008673" cy="3416301"/>
          </a:xfrm>
        </p:spPr>
        <p:txBody>
          <a:bodyPr/>
          <a:lstStyle/>
          <a:p>
            <a:pPr>
              <a:buClr>
                <a:srgbClr val="FF0000"/>
              </a:buClr>
              <a:buSzPct val="120000"/>
              <a:buFont typeface="Century Gothic" panose="020B0502020202020204" pitchFamily="34" charset="0"/>
              <a:buChar char="×"/>
            </a:pPr>
            <a:r>
              <a:rPr lang="en-US" strike="sngStrike" dirty="0"/>
              <a:t>Silver maple</a:t>
            </a:r>
          </a:p>
          <a:p>
            <a:r>
              <a:rPr lang="en-US" dirty="0"/>
              <a:t>35-100 years old</a:t>
            </a:r>
          </a:p>
          <a:p>
            <a:r>
              <a:rPr lang="en-US" dirty="0"/>
              <a:t>Extensive decay</a:t>
            </a:r>
          </a:p>
          <a:p>
            <a:r>
              <a:rPr lang="en-US" dirty="0"/>
              <a:t>Prior branch failures</a:t>
            </a:r>
          </a:p>
          <a:p>
            <a:r>
              <a:rPr lang="en-US" dirty="0"/>
              <a:t>“Swollen knots”/ woundwood</a:t>
            </a:r>
          </a:p>
          <a:p>
            <a:r>
              <a:rPr lang="en-US" dirty="0"/>
              <a:t>“V-crotch”</a:t>
            </a:r>
          </a:p>
          <a:p>
            <a:endParaRPr lang="en-US" dirty="0"/>
          </a:p>
        </p:txBody>
      </p:sp>
      <p:sp>
        <p:nvSpPr>
          <p:cNvPr id="4" name="Content Placeholder 3">
            <a:extLst>
              <a:ext uri="{FF2B5EF4-FFF2-40B4-BE49-F238E27FC236}">
                <a16:creationId xmlns:a16="http://schemas.microsoft.com/office/drawing/2014/main" id="{4A0202F6-12C1-A4DE-E768-A9DECFE676CB}"/>
              </a:ext>
            </a:extLst>
          </p:cNvPr>
          <p:cNvSpPr>
            <a:spLocks noGrp="1"/>
          </p:cNvSpPr>
          <p:nvPr>
            <p:ph sz="half" idx="2"/>
          </p:nvPr>
        </p:nvSpPr>
        <p:spPr>
          <a:xfrm>
            <a:off x="7026882" y="3253233"/>
            <a:ext cx="4825159" cy="3416300"/>
          </a:xfrm>
        </p:spPr>
        <p:txBody>
          <a:bodyPr/>
          <a:lstStyle/>
          <a:p>
            <a:r>
              <a:rPr lang="en-US" dirty="0"/>
              <a:t>59,600 street trees &amp; 153,000 park trees</a:t>
            </a:r>
          </a:p>
          <a:p>
            <a:r>
              <a:rPr lang="en-US" dirty="0"/>
              <a:t>Managed by city forester + 26 field staff</a:t>
            </a:r>
          </a:p>
          <a:p>
            <a:r>
              <a:rPr lang="en-US" dirty="0"/>
              <a:t>Annual windshield inspections</a:t>
            </a:r>
          </a:p>
          <a:p>
            <a:r>
              <a:rPr lang="en-US" dirty="0"/>
              <a:t>No open wounds</a:t>
            </a:r>
          </a:p>
          <a:p>
            <a:r>
              <a:rPr lang="en-US" dirty="0"/>
              <a:t>No conks, cracks, breaks, holes</a:t>
            </a:r>
          </a:p>
          <a:p>
            <a:endParaRPr lang="en-US" dirty="0"/>
          </a:p>
          <a:p>
            <a:endParaRPr lang="en-US" dirty="0"/>
          </a:p>
        </p:txBody>
      </p:sp>
      <p:pic>
        <p:nvPicPr>
          <p:cNvPr id="7" name="Content Placeholder 5">
            <a:extLst>
              <a:ext uri="{FF2B5EF4-FFF2-40B4-BE49-F238E27FC236}">
                <a16:creationId xmlns:a16="http://schemas.microsoft.com/office/drawing/2014/main" id="{07B71310-3697-A333-BEE4-A6102ECEE9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45930" y="2692602"/>
            <a:ext cx="2980952" cy="3238094"/>
          </a:xfrm>
          <a:prstGeom prst="rect">
            <a:avLst/>
          </a:prstGeom>
        </p:spPr>
      </p:pic>
      <p:sp>
        <p:nvSpPr>
          <p:cNvPr id="2" name="TextBox 1">
            <a:extLst>
              <a:ext uri="{FF2B5EF4-FFF2-40B4-BE49-F238E27FC236}">
                <a16:creationId xmlns:a16="http://schemas.microsoft.com/office/drawing/2014/main" id="{3CDAB790-D6BC-83E2-707E-E04476972B4D}"/>
              </a:ext>
            </a:extLst>
          </p:cNvPr>
          <p:cNvSpPr txBox="1"/>
          <p:nvPr/>
        </p:nvSpPr>
        <p:spPr>
          <a:xfrm>
            <a:off x="731521" y="2692602"/>
            <a:ext cx="2103119" cy="369332"/>
          </a:xfrm>
          <a:prstGeom prst="rect">
            <a:avLst/>
          </a:prstGeom>
          <a:noFill/>
        </p:spPr>
        <p:txBody>
          <a:bodyPr wrap="square" rtlCol="0">
            <a:spAutoFit/>
          </a:bodyPr>
          <a:lstStyle/>
          <a:p>
            <a:r>
              <a:rPr lang="el-GR" dirty="0"/>
              <a:t>π</a:t>
            </a:r>
            <a:r>
              <a:rPr lang="en-US" dirty="0"/>
              <a:t> Evidence</a:t>
            </a:r>
          </a:p>
        </p:txBody>
      </p:sp>
      <p:sp>
        <p:nvSpPr>
          <p:cNvPr id="8" name="TextBox 7">
            <a:extLst>
              <a:ext uri="{FF2B5EF4-FFF2-40B4-BE49-F238E27FC236}">
                <a16:creationId xmlns:a16="http://schemas.microsoft.com/office/drawing/2014/main" id="{0D954049-101F-7540-FF17-6E2AB9136115}"/>
              </a:ext>
            </a:extLst>
          </p:cNvPr>
          <p:cNvSpPr txBox="1"/>
          <p:nvPr/>
        </p:nvSpPr>
        <p:spPr>
          <a:xfrm>
            <a:off x="7113271" y="2692602"/>
            <a:ext cx="2053589" cy="369332"/>
          </a:xfrm>
          <a:prstGeom prst="rect">
            <a:avLst/>
          </a:prstGeom>
          <a:noFill/>
        </p:spPr>
        <p:txBody>
          <a:bodyPr wrap="square" rtlCol="0">
            <a:spAutoFit/>
          </a:bodyPr>
          <a:lstStyle/>
          <a:p>
            <a:r>
              <a:rPr lang="el-GR" b="0" i="0" dirty="0">
                <a:solidFill>
                  <a:srgbClr val="202124"/>
                </a:solidFill>
                <a:effectLst/>
                <a:latin typeface="Google Sans"/>
              </a:rPr>
              <a:t>Δ</a:t>
            </a:r>
            <a:r>
              <a:rPr lang="en-US" b="0" i="0" dirty="0">
                <a:solidFill>
                  <a:srgbClr val="202124"/>
                </a:solidFill>
                <a:effectLst/>
                <a:latin typeface="Google Sans"/>
              </a:rPr>
              <a:t> </a:t>
            </a:r>
            <a:r>
              <a:rPr lang="en-US" dirty="0"/>
              <a:t>Evidence</a:t>
            </a:r>
          </a:p>
        </p:txBody>
      </p:sp>
      <p:sp>
        <p:nvSpPr>
          <p:cNvPr id="11" name="Title 1">
            <a:extLst>
              <a:ext uri="{FF2B5EF4-FFF2-40B4-BE49-F238E27FC236}">
                <a16:creationId xmlns:a16="http://schemas.microsoft.com/office/drawing/2014/main" id="{F889088F-3248-ADD4-5ADF-93E383C19421}"/>
              </a:ext>
            </a:extLst>
          </p:cNvPr>
          <p:cNvSpPr>
            <a:spLocks noGrp="1"/>
          </p:cNvSpPr>
          <p:nvPr>
            <p:ph type="title"/>
          </p:nvPr>
        </p:nvSpPr>
        <p:spPr>
          <a:xfrm>
            <a:off x="2115879" y="624110"/>
            <a:ext cx="10430540" cy="1280890"/>
          </a:xfrm>
        </p:spPr>
        <p:txBody>
          <a:bodyPr>
            <a:normAutofit/>
          </a:bodyPr>
          <a:lstStyle/>
          <a:p>
            <a:r>
              <a:rPr lang="sv-SE" i="1" dirty="0"/>
              <a:t>McGinn v. Omaha</a:t>
            </a:r>
            <a:br>
              <a:rPr lang="sv-SE" i="1" dirty="0"/>
            </a:br>
            <a:r>
              <a:rPr lang="sv-SE" i="1" dirty="0"/>
              <a:t>352 N.W.2d 545 </a:t>
            </a:r>
            <a:r>
              <a:rPr lang="sv-SE" dirty="0"/>
              <a:t>(NE Sup. Ct. 1984)</a:t>
            </a:r>
          </a:p>
        </p:txBody>
      </p:sp>
    </p:spTree>
    <p:extLst>
      <p:ext uri="{BB962C8B-B14F-4D97-AF65-F5344CB8AC3E}">
        <p14:creationId xmlns:p14="http://schemas.microsoft.com/office/powerpoint/2010/main" val="265675339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22750</TotalTime>
  <Words>6997</Words>
  <Application>Microsoft Office PowerPoint</Application>
  <PresentationFormat>Widescreen</PresentationFormat>
  <Paragraphs>1289</Paragraphs>
  <Slides>200</Slides>
  <Notes>59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200</vt:i4>
      </vt:variant>
    </vt:vector>
  </HeadingPairs>
  <TitlesOfParts>
    <vt:vector size="208" baseType="lpstr">
      <vt:lpstr>Arial</vt:lpstr>
      <vt:lpstr>Calibri</vt:lpstr>
      <vt:lpstr>Century Gothic</vt:lpstr>
      <vt:lpstr>Comic Sans MS</vt:lpstr>
      <vt:lpstr>Franklin Gothic Heavy</vt:lpstr>
      <vt:lpstr>Google Sans</vt:lpstr>
      <vt:lpstr>Wingdings 3</vt:lpstr>
      <vt:lpstr>Wisp</vt:lpstr>
      <vt:lpstr>Tree Risk Assessment Report Writing and Law</vt:lpstr>
      <vt:lpstr>Carver v. Salt River Valley</vt:lpstr>
      <vt:lpstr>Carver v. Salt River Valley Water Users' Ass’n 104 Ariz. 513 (1969 AZ Supr. Ct.)</vt:lpstr>
      <vt:lpstr>Carver v. Salt River Valley Water Users' Ass’n 104 Ariz. 513 (1969 AZ Supr. Ct.)</vt:lpstr>
      <vt:lpstr>Carver v. Salt River Valley Water Users' Ass’n 104 Ariz. 513 (1969 AZ Supr. Ct.)</vt:lpstr>
      <vt:lpstr>Carver v. Salt River Valley Water Users' Ass’n 104 Ariz. 513 (1969 AZ Supr. Ct.)</vt:lpstr>
      <vt:lpstr>Carver v. Salt River Valley Water Users' Ass’n 104 Ariz. 513 (1969 AZ Supr. Ct.)</vt:lpstr>
      <vt:lpstr>Carver v. Salt River Valley Water Users' Ass’n 104 Ariz. 513 (1969 AZ Supr. Ct.)</vt:lpstr>
      <vt:lpstr>Carver v. Salt River Valley Water Users' Ass’n 104 Ariz. 513 (1969 AZ Supr. Ct.)</vt:lpstr>
      <vt:lpstr>A300 Standards for Risk Assessment Reports</vt:lpstr>
      <vt:lpstr>A300 Standards – Risk Assessment</vt:lpstr>
      <vt:lpstr>A300 Standards – Risk Assessment</vt:lpstr>
      <vt:lpstr>A300 Standards – Risk Assessment</vt:lpstr>
      <vt:lpstr>A300 Standards – Risk Assessment</vt:lpstr>
      <vt:lpstr>A300 Standards – Risk Assessment</vt:lpstr>
      <vt:lpstr>TRAQ Methodology</vt:lpstr>
      <vt:lpstr>TRAQ Methodology</vt:lpstr>
      <vt:lpstr>Likelihood of Failure</vt:lpstr>
      <vt:lpstr>Likelihood of Failure</vt:lpstr>
      <vt:lpstr>Likelihood of Failure</vt:lpstr>
      <vt:lpstr>Likelihood of Failure</vt:lpstr>
      <vt:lpstr>Likelihood of Failure</vt:lpstr>
      <vt:lpstr>Likelihood of Failure</vt:lpstr>
      <vt:lpstr>Likelihood of Impact</vt:lpstr>
      <vt:lpstr>Likelihood of Impact</vt:lpstr>
      <vt:lpstr>Likelihood of Impact</vt:lpstr>
      <vt:lpstr>Likelihood of Impact</vt:lpstr>
      <vt:lpstr>Likelihood of Impact</vt:lpstr>
      <vt:lpstr>Likelihood of Impact</vt:lpstr>
      <vt:lpstr>Consequences</vt:lpstr>
      <vt:lpstr>Consequences</vt:lpstr>
      <vt:lpstr>Consequences</vt:lpstr>
      <vt:lpstr>Consequences</vt:lpstr>
      <vt:lpstr>Consequences</vt:lpstr>
      <vt:lpstr>Consequences of Failure</vt:lpstr>
      <vt:lpstr>Time Frame</vt:lpstr>
      <vt:lpstr>Risk Rating</vt:lpstr>
      <vt:lpstr>Risk Rating</vt:lpstr>
      <vt:lpstr>Risk Rating</vt:lpstr>
      <vt:lpstr>Risk Categorization</vt:lpstr>
      <vt:lpstr>Risk Categorization</vt:lpstr>
      <vt:lpstr>Risk Categorization</vt:lpstr>
      <vt:lpstr>Risk Categorization</vt:lpstr>
      <vt:lpstr>Risk Categorization</vt:lpstr>
      <vt:lpstr>Risk Categorization</vt:lpstr>
      <vt:lpstr>Overall Risk Rating</vt:lpstr>
      <vt:lpstr>Overall Risk Rating</vt:lpstr>
      <vt:lpstr>Overall Risk Rating</vt:lpstr>
      <vt:lpstr>Overall Risk Rating</vt:lpstr>
      <vt:lpstr>TRAQ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McGinn v. Omaha</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McGinn v. Omaha 352 N.W.2d 545 (NE Sup. Ct. 1984)</vt:lpstr>
      <vt:lpstr>Levels of Assessment</vt:lpstr>
      <vt:lpstr>Levels of Assessment</vt:lpstr>
      <vt:lpstr>Levels of Assessment</vt:lpstr>
      <vt:lpstr>Levels of Assessment</vt:lpstr>
      <vt:lpstr>Levels of Assessment</vt:lpstr>
      <vt:lpstr>Levels of Assessment</vt:lpstr>
      <vt:lpstr>Levels of Assessment</vt:lpstr>
      <vt:lpstr>Levels of Assessment</vt:lpstr>
      <vt:lpstr>Levels of Assessment</vt:lpstr>
      <vt:lpstr>Levels of Assessment</vt:lpstr>
      <vt:lpstr>Levels of Assessment</vt:lpstr>
      <vt:lpstr>Levels of Assessment</vt:lpstr>
      <vt:lpstr>Levels of Assessment</vt:lpstr>
      <vt:lpstr>Levels of Assessment</vt:lpstr>
      <vt:lpstr>Levels of Assessment</vt:lpstr>
      <vt:lpstr>Levels of Assessment</vt:lpstr>
      <vt:lpstr>Levels of Assessment</vt:lpstr>
      <vt:lpstr>Levels of Assessment</vt:lpstr>
      <vt:lpstr>Levels of Assessment</vt:lpstr>
      <vt:lpstr>Levels of Assessment</vt:lpstr>
      <vt:lpstr>Levels of Assessment</vt:lpstr>
      <vt:lpstr>Level I Tree Risk Assessment Report </vt:lpstr>
      <vt:lpstr>PowerPoint Presentation</vt:lpstr>
      <vt:lpstr>PowerPoint Presentation</vt:lpstr>
      <vt:lpstr>PowerPoint Presentation</vt:lpstr>
      <vt:lpstr>A300 Standards – Risk Assessment</vt:lpstr>
      <vt:lpstr>PowerPoint Presentation</vt:lpstr>
      <vt:lpstr>A300 Standards – Risk Assessment</vt:lpstr>
      <vt:lpstr>PowerPoint Presentation</vt:lpstr>
      <vt:lpstr>A300 Standards – Risk Assessment</vt:lpstr>
      <vt:lpstr>PowerPoint Presentation</vt:lpstr>
      <vt:lpstr>PowerPoint Presentation</vt:lpstr>
      <vt:lpstr>PowerPoint Presentation</vt:lpstr>
      <vt:lpstr>A300 Standards – Risk Assessment</vt:lpstr>
      <vt:lpstr>PowerPoint Presentation</vt:lpstr>
      <vt:lpstr>PowerPoint Presentation</vt:lpstr>
      <vt:lpstr>A300 Standards – Risk Assessment</vt:lpstr>
      <vt:lpstr>PowerPoint Presentation</vt:lpstr>
      <vt:lpstr>A300 Standards – Risk Assessment</vt:lpstr>
      <vt:lpstr>PowerPoint Presentation</vt:lpstr>
      <vt:lpstr>PowerPoint Presentation</vt:lpstr>
      <vt:lpstr>Case Illustrations in Utility Vegetation Management Law</vt:lpstr>
      <vt:lpstr>Alabama Power v. Ragland 406 So.2d 263 (AL Supr. Ct. 1981)</vt:lpstr>
      <vt:lpstr>Alabama Power v. Ragland 406 So.2d 263 (AL Supr. Ct. 1981)</vt:lpstr>
      <vt:lpstr>Alabama Power v. Ragland 406 So.2d 263 (AL Supr. Ct. 1981)</vt:lpstr>
      <vt:lpstr>Richardson v. PG&amp;E Case 24-09-006 (CA Pub. Util. Comm. 2026)</vt:lpstr>
      <vt:lpstr>Richardson v. PG&amp;E Case 24-09-006 (CA Pub. Util. Comm. 2026)</vt:lpstr>
      <vt:lpstr>Richardson v. PG&amp;E Case 24-09-006 (CA Pub. Util. Comm. 2026)</vt:lpstr>
      <vt:lpstr>Richardson v. PG&amp;E Case 24-09-006 (CA Pub. Util. Comm. 2026)</vt:lpstr>
      <vt:lpstr>Utility Vegetation Management Risk Assessment Report</vt:lpstr>
      <vt:lpstr>PowerPoint Presentation</vt:lpstr>
      <vt:lpstr>A300 Standards – Risk Assessment</vt:lpstr>
      <vt:lpstr>PowerPoint Presentation</vt:lpstr>
      <vt:lpstr>A300 Standards – Risk Assessment</vt:lpstr>
      <vt:lpstr>PowerPoint Presentation</vt:lpstr>
      <vt:lpstr>Case Illustrations in Washington Tree Law</vt:lpstr>
      <vt:lpstr>Lewis v. Krussel 101 Wn. App. 178 (2000 Ct. App.)</vt:lpstr>
      <vt:lpstr>Lewis v. Krussel 101 Wn. App. 178 (2000 Ct. App.)</vt:lpstr>
      <vt:lpstr>Lewis v. Krussel 101 Wn. App. 178 (2000 Ct. App.)</vt:lpstr>
      <vt:lpstr>Lewis v. Krussel 101 Wn. App. 178 (2000 Ct. App.)</vt:lpstr>
      <vt:lpstr>Lewis v. Krussel 101 Wn. App. 178 (2000 Ct. App.)</vt:lpstr>
      <vt:lpstr>Lewis v. Krussel 101 Wn. App. 178 (2000 Ct. App.)</vt:lpstr>
      <vt:lpstr>Lewis v. Krussel 101 Wn. App. 178 (2000 Ct. App.)</vt:lpstr>
      <vt:lpstr>Lewis v. Krussel 101 Wn. App. 178 (2000 Ct. App.)</vt:lpstr>
      <vt:lpstr>Thompson v. Dale 92 Wash.App. 1022 (1998 Ct. App.)</vt:lpstr>
      <vt:lpstr>Thompson v. Dale 92 Wash.App. 1022 (1998 Ct. App.)</vt:lpstr>
      <vt:lpstr>Thompson v. Dale 92 Wash.App. 1022 (1998 Ct. App.)</vt:lpstr>
      <vt:lpstr>Thompson v. Dale 92 Wash.App. 1022 (1998 Ct. App.)</vt:lpstr>
      <vt:lpstr>Thompson v. Dale 92 Wash.App. 1022 (1998 Ct. App.)</vt:lpstr>
      <vt:lpstr>Thompson v. Dale 92 Wash.App. 1022 (1998 Ct. App.)</vt:lpstr>
      <vt:lpstr>Evans v. Spokane County  15 Wash.App.2d 1011 (2020 Ct. App.)  </vt:lpstr>
      <vt:lpstr>Evans v. Spokane County  15 Wash.App.2d 1011 (2020 Ct. App.)  </vt:lpstr>
      <vt:lpstr>Evans v. Spokane County  15 Wash.App.2d 1011 (2020 Ct. App.)  </vt:lpstr>
      <vt:lpstr>Evans v. Spokane County  15 Wash.App.2d 1011 (2020 Ct. App.)  </vt:lpstr>
      <vt:lpstr>Evans v. Spokane County  15 Wash.App.2d 1011 (2020 Ct. App.)</vt:lpstr>
      <vt:lpstr>Evans v. Spokane County  15 Wash.App.2d 1011 (2020 Ct. App.)</vt:lpstr>
      <vt:lpstr>Evans v. Spokane County  15 Wash.App.2d 1011 (2020 Ct. App.)</vt:lpstr>
      <vt:lpstr>PowerPoint Presentation</vt:lpstr>
      <vt:lpstr>PowerPoint Presentation</vt:lpstr>
      <vt:lpstr>PowerPoint Presentation</vt:lpstr>
      <vt:lpstr>PowerPoint Presentation</vt:lpstr>
      <vt:lpstr>PowerPoint Presentation</vt:lpstr>
      <vt:lpstr>PowerPoint Presentation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Illustrations from Kansas Tree Law</dc:title>
  <dc:creator>Reviewer 1</dc:creator>
  <cp:lastModifiedBy>James Komen</cp:lastModifiedBy>
  <cp:revision>191</cp:revision>
  <dcterms:created xsi:type="dcterms:W3CDTF">2023-12-17T00:52:32Z</dcterms:created>
  <dcterms:modified xsi:type="dcterms:W3CDTF">2026-05-14T22:41:22Z</dcterms:modified>
</cp:coreProperties>
</file>