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395" r:id="rId4"/>
    <p:sldId id="259" r:id="rId5"/>
    <p:sldId id="268" r:id="rId6"/>
    <p:sldId id="267" r:id="rId7"/>
    <p:sldId id="273" r:id="rId8"/>
    <p:sldId id="272" r:id="rId9"/>
    <p:sldId id="271" r:id="rId10"/>
    <p:sldId id="270" r:id="rId11"/>
    <p:sldId id="275" r:id="rId12"/>
    <p:sldId id="276" r:id="rId13"/>
    <p:sldId id="378" r:id="rId14"/>
    <p:sldId id="342" r:id="rId15"/>
    <p:sldId id="266" r:id="rId16"/>
    <p:sldId id="274" r:id="rId17"/>
    <p:sldId id="277" r:id="rId18"/>
    <p:sldId id="279" r:id="rId19"/>
    <p:sldId id="278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343" r:id="rId37"/>
    <p:sldId id="345" r:id="rId38"/>
    <p:sldId id="344" r:id="rId39"/>
    <p:sldId id="309" r:id="rId40"/>
    <p:sldId id="310" r:id="rId41"/>
    <p:sldId id="308" r:id="rId42"/>
    <p:sldId id="307" r:id="rId43"/>
    <p:sldId id="306" r:id="rId44"/>
    <p:sldId id="305" r:id="rId45"/>
    <p:sldId id="304" r:id="rId46"/>
    <p:sldId id="303" r:id="rId47"/>
    <p:sldId id="311" r:id="rId48"/>
    <p:sldId id="314" r:id="rId49"/>
    <p:sldId id="313" r:id="rId50"/>
    <p:sldId id="312" r:id="rId51"/>
    <p:sldId id="316" r:id="rId52"/>
    <p:sldId id="317" r:id="rId53"/>
    <p:sldId id="319" r:id="rId54"/>
    <p:sldId id="320" r:id="rId55"/>
    <p:sldId id="321" r:id="rId56"/>
    <p:sldId id="323" r:id="rId57"/>
    <p:sldId id="324" r:id="rId58"/>
    <p:sldId id="325" r:id="rId59"/>
    <p:sldId id="326" r:id="rId60"/>
    <p:sldId id="327" r:id="rId61"/>
    <p:sldId id="328" r:id="rId62"/>
    <p:sldId id="329" r:id="rId63"/>
    <p:sldId id="330" r:id="rId64"/>
    <p:sldId id="331" r:id="rId65"/>
    <p:sldId id="334" r:id="rId66"/>
    <p:sldId id="335" r:id="rId67"/>
    <p:sldId id="332" r:id="rId68"/>
    <p:sldId id="333" r:id="rId69"/>
    <p:sldId id="336" r:id="rId70"/>
    <p:sldId id="337" r:id="rId71"/>
    <p:sldId id="338" r:id="rId72"/>
    <p:sldId id="339" r:id="rId73"/>
    <p:sldId id="340" r:id="rId74"/>
    <p:sldId id="341" r:id="rId75"/>
    <p:sldId id="352" r:id="rId76"/>
    <p:sldId id="350" r:id="rId77"/>
    <p:sldId id="351" r:id="rId78"/>
    <p:sldId id="353" r:id="rId79"/>
    <p:sldId id="354" r:id="rId80"/>
    <p:sldId id="358" r:id="rId81"/>
    <p:sldId id="361" r:id="rId82"/>
    <p:sldId id="360" r:id="rId83"/>
    <p:sldId id="362" r:id="rId84"/>
    <p:sldId id="359" r:id="rId85"/>
    <p:sldId id="365" r:id="rId86"/>
    <p:sldId id="374" r:id="rId87"/>
    <p:sldId id="376" r:id="rId88"/>
    <p:sldId id="375" r:id="rId89"/>
    <p:sldId id="363" r:id="rId90"/>
    <p:sldId id="355" r:id="rId91"/>
    <p:sldId id="356" r:id="rId92"/>
    <p:sldId id="357" r:id="rId93"/>
    <p:sldId id="364" r:id="rId94"/>
    <p:sldId id="366" r:id="rId95"/>
    <p:sldId id="367" r:id="rId96"/>
    <p:sldId id="368" r:id="rId97"/>
    <p:sldId id="369" r:id="rId98"/>
    <p:sldId id="372" r:id="rId99"/>
    <p:sldId id="371" r:id="rId100"/>
    <p:sldId id="373" r:id="rId101"/>
    <p:sldId id="379" r:id="rId102"/>
    <p:sldId id="380" r:id="rId103"/>
    <p:sldId id="382" r:id="rId104"/>
    <p:sldId id="381" r:id="rId105"/>
    <p:sldId id="384" r:id="rId106"/>
    <p:sldId id="383" r:id="rId107"/>
    <p:sldId id="385" r:id="rId108"/>
    <p:sldId id="388" r:id="rId109"/>
    <p:sldId id="390" r:id="rId110"/>
    <p:sldId id="394" r:id="rId111"/>
    <p:sldId id="389" r:id="rId112"/>
    <p:sldId id="393" r:id="rId113"/>
    <p:sldId id="392" r:id="rId114"/>
    <p:sldId id="396" r:id="rId115"/>
    <p:sldId id="397" r:id="rId116"/>
    <p:sldId id="398" r:id="rId117"/>
    <p:sldId id="399" r:id="rId118"/>
    <p:sldId id="400" r:id="rId119"/>
    <p:sldId id="401" r:id="rId120"/>
    <p:sldId id="402" r:id="rId121"/>
    <p:sldId id="403" r:id="rId122"/>
    <p:sldId id="404" r:id="rId123"/>
    <p:sldId id="405" r:id="rId124"/>
    <p:sldId id="406" r:id="rId1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69E1E5FC-F5E2-4596-B2D4-4CFE4FDDFD8D}">
          <p14:sldIdLst>
            <p14:sldId id="256"/>
            <p14:sldId id="257"/>
            <p14:sldId id="395"/>
            <p14:sldId id="259"/>
          </p14:sldIdLst>
        </p14:section>
        <p14:section name="Basic Terminology" id="{2913F005-6D40-404A-9731-5A966679FD20}">
          <p14:sldIdLst>
            <p14:sldId id="268"/>
            <p14:sldId id="267"/>
            <p14:sldId id="273"/>
            <p14:sldId id="272"/>
            <p14:sldId id="271"/>
            <p14:sldId id="270"/>
            <p14:sldId id="275"/>
            <p14:sldId id="276"/>
            <p14:sldId id="378"/>
          </p14:sldIdLst>
        </p14:section>
        <p14:section name="Debits and Credits" id="{BA5427A2-17E0-4ADD-8841-0205855F5774}">
          <p14:sldIdLst>
            <p14:sldId id="342"/>
            <p14:sldId id="266"/>
            <p14:sldId id="274"/>
            <p14:sldId id="277"/>
            <p14:sldId id="279"/>
            <p14:sldId id="278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</p14:sldIdLst>
        </p14:section>
        <p14:section name="Cost vs. Accrual" id="{D5D29AF5-461F-40B4-9E28-61FA564D62FB}">
          <p14:sldIdLst>
            <p14:sldId id="343"/>
            <p14:sldId id="345"/>
            <p14:sldId id="344"/>
            <p14:sldId id="309"/>
            <p14:sldId id="310"/>
            <p14:sldId id="308"/>
            <p14:sldId id="307"/>
            <p14:sldId id="306"/>
            <p14:sldId id="305"/>
            <p14:sldId id="304"/>
            <p14:sldId id="303"/>
            <p14:sldId id="311"/>
            <p14:sldId id="314"/>
            <p14:sldId id="313"/>
            <p14:sldId id="312"/>
            <p14:sldId id="316"/>
            <p14:sldId id="317"/>
            <p14:sldId id="319"/>
            <p14:sldId id="320"/>
            <p14:sldId id="321"/>
            <p14:sldId id="323"/>
            <p14:sldId id="324"/>
            <p14:sldId id="325"/>
            <p14:sldId id="326"/>
            <p14:sldId id="327"/>
            <p14:sldId id="328"/>
            <p14:sldId id="329"/>
            <p14:sldId id="330"/>
            <p14:sldId id="331"/>
            <p14:sldId id="334"/>
            <p14:sldId id="335"/>
            <p14:sldId id="332"/>
            <p14:sldId id="333"/>
            <p14:sldId id="336"/>
            <p14:sldId id="337"/>
            <p14:sldId id="338"/>
            <p14:sldId id="339"/>
            <p14:sldId id="340"/>
            <p14:sldId id="341"/>
          </p14:sldIdLst>
        </p14:section>
        <p14:section name="Depreciation" id="{EDBDC56E-0A0A-4406-A402-1A8850156011}">
          <p14:sldIdLst>
            <p14:sldId id="352"/>
            <p14:sldId id="350"/>
            <p14:sldId id="351"/>
            <p14:sldId id="353"/>
            <p14:sldId id="354"/>
            <p14:sldId id="358"/>
            <p14:sldId id="361"/>
            <p14:sldId id="360"/>
            <p14:sldId id="362"/>
            <p14:sldId id="359"/>
            <p14:sldId id="365"/>
            <p14:sldId id="374"/>
            <p14:sldId id="376"/>
            <p14:sldId id="375"/>
            <p14:sldId id="363"/>
            <p14:sldId id="355"/>
            <p14:sldId id="356"/>
            <p14:sldId id="357"/>
            <p14:sldId id="364"/>
            <p14:sldId id="366"/>
            <p14:sldId id="367"/>
            <p14:sldId id="368"/>
            <p14:sldId id="369"/>
            <p14:sldId id="372"/>
            <p14:sldId id="371"/>
            <p14:sldId id="373"/>
          </p14:sldIdLst>
        </p14:section>
        <p14:section name="Cost Classification" id="{D3AAC4A7-EFB9-4C73-9828-86AC5B168FD0}">
          <p14:sldIdLst>
            <p14:sldId id="379"/>
            <p14:sldId id="380"/>
            <p14:sldId id="382"/>
            <p14:sldId id="381"/>
            <p14:sldId id="384"/>
            <p14:sldId id="383"/>
            <p14:sldId id="385"/>
            <p14:sldId id="388"/>
            <p14:sldId id="390"/>
            <p14:sldId id="394"/>
            <p14:sldId id="389"/>
            <p14:sldId id="393"/>
            <p14:sldId id="392"/>
            <p14:sldId id="396"/>
            <p14:sldId id="397"/>
            <p14:sldId id="398"/>
            <p14:sldId id="399"/>
            <p14:sldId id="400"/>
            <p14:sldId id="401"/>
            <p14:sldId id="402"/>
            <p14:sldId id="403"/>
            <p14:sldId id="404"/>
          </p14:sldIdLst>
        </p14:section>
        <p14:section name="Conclusion" id="{6B51809C-3241-4948-B224-76B509AD4586}">
          <p14:sldIdLst>
            <p14:sldId id="405"/>
            <p14:sldId id="40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E9CD"/>
    <a:srgbClr val="EEF4E8"/>
    <a:srgbClr val="FFFFDE"/>
    <a:srgbClr val="90C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theme" Target="theme/theme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tableStyles" Target="tableStyles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6AC5-C1F3-4576-BD5C-D356F2856803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5B44-7D70-402E-AD5D-27918BD75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530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6AC5-C1F3-4576-BD5C-D356F2856803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5B44-7D70-402E-AD5D-27918BD75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100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6AC5-C1F3-4576-BD5C-D356F2856803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5B44-7D70-402E-AD5D-27918BD759D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07825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6AC5-C1F3-4576-BD5C-D356F2856803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5B44-7D70-402E-AD5D-27918BD75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0010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6AC5-C1F3-4576-BD5C-D356F2856803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5B44-7D70-402E-AD5D-27918BD759D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53087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6AC5-C1F3-4576-BD5C-D356F2856803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5B44-7D70-402E-AD5D-27918BD75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1893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6AC5-C1F3-4576-BD5C-D356F2856803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5B44-7D70-402E-AD5D-27918BD75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2616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6AC5-C1F3-4576-BD5C-D356F2856803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5B44-7D70-402E-AD5D-27918BD75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09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6AC5-C1F3-4576-BD5C-D356F2856803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5B44-7D70-402E-AD5D-27918BD75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316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6AC5-C1F3-4576-BD5C-D356F2856803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5B44-7D70-402E-AD5D-27918BD75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0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6AC5-C1F3-4576-BD5C-D356F2856803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5B44-7D70-402E-AD5D-27918BD75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755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6AC5-C1F3-4576-BD5C-D356F2856803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5B44-7D70-402E-AD5D-27918BD75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439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6AC5-C1F3-4576-BD5C-D356F2856803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5B44-7D70-402E-AD5D-27918BD75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104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6AC5-C1F3-4576-BD5C-D356F2856803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5B44-7D70-402E-AD5D-27918BD75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767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6AC5-C1F3-4576-BD5C-D356F2856803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5B44-7D70-402E-AD5D-27918BD75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956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6AC5-C1F3-4576-BD5C-D356F2856803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5B44-7D70-402E-AD5D-27918BD75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934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26AC5-C1F3-4576-BD5C-D356F2856803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74B5B44-7D70-402E-AD5D-27918BD75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23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wpixel.com/image/1230175/sad-face-emoji-ico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emoticon-yellow-cute-face-emotion-2643815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rawpixel.com/image/1230175/sad-face-emoji-icon" TargetMode="External"/><Relationship Id="rId4" Type="http://schemas.openxmlformats.org/officeDocument/2006/relationships/image" Target="../media/image1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emoticon-yellow-cute-face-emotion-2643815/" TargetMode="External"/><Relationship Id="rId7" Type="http://schemas.openxmlformats.org/officeDocument/2006/relationships/hyperlink" Target="https://www.rawpixel.com/image/1230175/sad-face-emoji-icon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s://www.pngall.com/emoticon-png/" TargetMode="External"/><Relationship Id="rId4" Type="http://schemas.openxmlformats.org/officeDocument/2006/relationships/image" Target="../media/image3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emoticon-yellow-cute-face-emotion-2643815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wpixel.com/image/1230175/sad-face-emoji-ico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ngall.com/emoticon-pn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rawpixel.com/image/1230175/sad-face-emoji-icon" TargetMode="External"/><Relationship Id="rId4" Type="http://schemas.openxmlformats.org/officeDocument/2006/relationships/image" Target="../media/image1.png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ngall.com/emoticon-pn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rawpixel.com/image/1230175/sad-face-emoji-icon" TargetMode="External"/><Relationship Id="rId4" Type="http://schemas.openxmlformats.org/officeDocument/2006/relationships/image" Target="../media/image1.png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emoticon-yellow-cute-face-emotion-2643815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B9E44-90F1-7C1E-D0DB-64FB98167D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Managerial Accounting for Tree Businesses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B1AC5C-84A2-764F-4395-CBAD3C265D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James Komen</a:t>
            </a:r>
          </a:p>
          <a:p>
            <a:r>
              <a:rPr lang="en-US" dirty="0"/>
              <a:t>BCMA #9909B, RCA #555</a:t>
            </a:r>
          </a:p>
          <a:p>
            <a:r>
              <a:rPr lang="en-US" dirty="0"/>
              <a:t>October 3, 2023</a:t>
            </a:r>
          </a:p>
        </p:txBody>
      </p:sp>
    </p:spTree>
    <p:extLst>
      <p:ext uri="{BB962C8B-B14F-4D97-AF65-F5344CB8AC3E}">
        <p14:creationId xmlns:p14="http://schemas.microsoft.com/office/powerpoint/2010/main" val="1123889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73BB7-E740-881D-59ED-CAD6DAD3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Terminology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4A15EA1E-95A3-516F-0ABD-8619ACE20009}"/>
              </a:ext>
            </a:extLst>
          </p:cNvPr>
          <p:cNvGraphicFramePr>
            <a:graphicFrameLocks noGrp="1"/>
          </p:cNvGraphicFramePr>
          <p:nvPr/>
        </p:nvGraphicFramePr>
        <p:xfrm>
          <a:off x="753615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Asset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20E829C-58A3-7173-814E-E34E52F3A240}"/>
              </a:ext>
            </a:extLst>
          </p:cNvPr>
          <p:cNvGraphicFramePr>
            <a:graphicFrameLocks noGrp="1"/>
          </p:cNvGraphicFramePr>
          <p:nvPr/>
        </p:nvGraphicFramePr>
        <p:xfrm>
          <a:off x="3850463" y="160544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Liability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42241A5-5D50-2B4B-0EB7-7062E01FF0D3}"/>
              </a:ext>
            </a:extLst>
          </p:cNvPr>
          <p:cNvGraphicFramePr>
            <a:graphicFrameLocks noGrp="1"/>
          </p:cNvGraphicFramePr>
          <p:nvPr/>
        </p:nvGraphicFramePr>
        <p:xfrm>
          <a:off x="6947311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Equity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54E36A6-66D6-2362-625E-4F313C002419}"/>
              </a:ext>
            </a:extLst>
          </p:cNvPr>
          <p:cNvGraphicFramePr>
            <a:graphicFrameLocks noGrp="1"/>
          </p:cNvGraphicFramePr>
          <p:nvPr/>
        </p:nvGraphicFramePr>
        <p:xfrm>
          <a:off x="2280595" y="409615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Income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3E03A2-29D8-6A18-FB43-5252E6280D20}"/>
              </a:ext>
            </a:extLst>
          </p:cNvPr>
          <p:cNvGraphicFramePr>
            <a:graphicFrameLocks noGrp="1"/>
          </p:cNvGraphicFramePr>
          <p:nvPr/>
        </p:nvGraphicFramePr>
        <p:xfrm>
          <a:off x="5531302" y="409615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2368348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Depreciation</a:t>
            </a:r>
            <a:endParaRPr lang="en-US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859537"/>
              </p:ext>
            </p:extLst>
          </p:nvPr>
        </p:nvGraphicFramePr>
        <p:xfrm>
          <a:off x="1220682" y="2054688"/>
          <a:ext cx="9289680" cy="3054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968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536776368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805059366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877668315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891751086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3391546525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2555979651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816099376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4048997440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Cash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Chipper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Depreciation (Expense)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0929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$70,000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solidFill>
                            <a:srgbClr val="FF0000"/>
                          </a:solidFill>
                        </a:rPr>
                        <a:t>($70,000)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$70,000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$60,000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solidFill>
                            <a:srgbClr val="FF0000"/>
                          </a:solidFill>
                        </a:rPr>
                        <a:t>($70,000)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$50,000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$20,000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solidFill>
                            <a:srgbClr val="FF0000"/>
                          </a:solidFill>
                        </a:rPr>
                        <a:t>($70,000)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$40,000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$30,000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solidFill>
                            <a:srgbClr val="FF0000"/>
                          </a:solidFill>
                        </a:rPr>
                        <a:t>($70,000)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$30,000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$40,000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solidFill>
                            <a:srgbClr val="FF0000"/>
                          </a:solidFill>
                        </a:rPr>
                        <a:t>($70,000)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$20,000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$50,000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solidFill>
                            <a:srgbClr val="FF0000"/>
                          </a:solidFill>
                        </a:rPr>
                        <a:t>($70,000)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$60,000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solidFill>
                            <a:srgbClr val="FF0000"/>
                          </a:solidFill>
                        </a:rPr>
                        <a:t>($70,000)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$70,000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7854677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B87D9-237C-0FB6-E5CD-615A100E0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Classification</a:t>
            </a:r>
          </a:p>
        </p:txBody>
      </p:sp>
    </p:spTree>
    <p:extLst>
      <p:ext uri="{BB962C8B-B14F-4D97-AF65-F5344CB8AC3E}">
        <p14:creationId xmlns:p14="http://schemas.microsoft.com/office/powerpoint/2010/main" val="2106980972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B87D9-237C-0FB6-E5CD-615A100E0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Classification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89685-B052-5790-81C7-224E88298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4604880" cy="3880773"/>
          </a:xfrm>
        </p:spPr>
        <p:txBody>
          <a:bodyPr/>
          <a:lstStyle/>
          <a:p>
            <a:r>
              <a:rPr lang="en-US" dirty="0"/>
              <a:t>Grouping costs based on how they behave</a:t>
            </a:r>
          </a:p>
          <a:p>
            <a:endParaRPr lang="en-US" dirty="0"/>
          </a:p>
          <a:p>
            <a:r>
              <a:rPr lang="en-US" dirty="0"/>
              <a:t>Direct Costs</a:t>
            </a:r>
          </a:p>
          <a:p>
            <a:r>
              <a:rPr lang="en-US" dirty="0"/>
              <a:t>Indirect Costs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41649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B87D9-237C-0FB6-E5CD-615A100E0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Classification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89685-B052-5790-81C7-224E88298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4604880" cy="3880773"/>
          </a:xfrm>
        </p:spPr>
        <p:txBody>
          <a:bodyPr/>
          <a:lstStyle/>
          <a:p>
            <a:r>
              <a:rPr lang="en-US" dirty="0"/>
              <a:t>Grouping costs based on how they behave</a:t>
            </a:r>
          </a:p>
          <a:p>
            <a:endParaRPr lang="en-US" dirty="0"/>
          </a:p>
          <a:p>
            <a:r>
              <a:rPr lang="en-US" dirty="0"/>
              <a:t>Direct Costs</a:t>
            </a:r>
          </a:p>
          <a:p>
            <a:r>
              <a:rPr lang="en-US" dirty="0"/>
              <a:t>Indirect Costs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912C9F5-AC6A-F5CD-E224-B8DBC3291E51}"/>
              </a:ext>
            </a:extLst>
          </p:cNvPr>
          <p:cNvSpPr txBox="1">
            <a:spLocks/>
          </p:cNvSpPr>
          <p:nvPr/>
        </p:nvSpPr>
        <p:spPr>
          <a:xfrm>
            <a:off x="5282214" y="2160589"/>
            <a:ext cx="4604880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Income</a:t>
            </a:r>
          </a:p>
          <a:p>
            <a:pPr marL="0" indent="0">
              <a:buNone/>
            </a:pPr>
            <a:r>
              <a:rPr lang="en-US" dirty="0"/>
              <a:t>- Cost of Goods Sold (Cost of Revenue)</a:t>
            </a:r>
          </a:p>
          <a:p>
            <a:pPr marL="0" indent="0">
              <a:buNone/>
            </a:pPr>
            <a:r>
              <a:rPr lang="en-US" b="1" dirty="0"/>
              <a:t>Gross Income</a:t>
            </a:r>
          </a:p>
          <a:p>
            <a:pPr marL="0" indent="0">
              <a:buNone/>
            </a:pPr>
            <a:r>
              <a:rPr lang="en-US" b="1" dirty="0"/>
              <a:t>- </a:t>
            </a:r>
            <a:r>
              <a:rPr lang="en-US" dirty="0"/>
              <a:t>Operating Expenses</a:t>
            </a:r>
          </a:p>
          <a:p>
            <a:pPr marL="0" indent="0">
              <a:buNone/>
            </a:pPr>
            <a:r>
              <a:rPr lang="en-US" b="1" dirty="0"/>
              <a:t>Net Income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48A6E12-F131-5E18-1BE3-D8D771B8D0EB}"/>
              </a:ext>
            </a:extLst>
          </p:cNvPr>
          <p:cNvCxnSpPr/>
          <p:nvPr/>
        </p:nvCxnSpPr>
        <p:spPr>
          <a:xfrm>
            <a:off x="5282214" y="2956266"/>
            <a:ext cx="46163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0010CB2-400E-FCF9-6E6F-52B8D25DBF37}"/>
              </a:ext>
            </a:extLst>
          </p:cNvPr>
          <p:cNvCxnSpPr/>
          <p:nvPr/>
        </p:nvCxnSpPr>
        <p:spPr>
          <a:xfrm>
            <a:off x="5282214" y="3765614"/>
            <a:ext cx="46163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7015D7D-8B6A-7DCF-175E-0F74E865887C}"/>
              </a:ext>
            </a:extLst>
          </p:cNvPr>
          <p:cNvCxnSpPr/>
          <p:nvPr/>
        </p:nvCxnSpPr>
        <p:spPr>
          <a:xfrm>
            <a:off x="5282214" y="2895604"/>
            <a:ext cx="46163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4063101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B87D9-237C-0FB6-E5CD-615A100E0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Classification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89685-B052-5790-81C7-224E88298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4604880" cy="3880773"/>
          </a:xfrm>
        </p:spPr>
        <p:txBody>
          <a:bodyPr/>
          <a:lstStyle/>
          <a:p>
            <a:r>
              <a:rPr lang="en-US" dirty="0"/>
              <a:t>Grouping costs based on how they behave</a:t>
            </a:r>
          </a:p>
          <a:p>
            <a:endParaRPr lang="en-US" dirty="0"/>
          </a:p>
          <a:p>
            <a:r>
              <a:rPr lang="en-US" dirty="0"/>
              <a:t>Direct Costs</a:t>
            </a:r>
          </a:p>
          <a:p>
            <a:r>
              <a:rPr lang="en-US" dirty="0"/>
              <a:t>Indirect Costs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912C9F5-AC6A-F5CD-E224-B8DBC3291E51}"/>
              </a:ext>
            </a:extLst>
          </p:cNvPr>
          <p:cNvSpPr txBox="1">
            <a:spLocks/>
          </p:cNvSpPr>
          <p:nvPr/>
        </p:nvSpPr>
        <p:spPr>
          <a:xfrm>
            <a:off x="5282214" y="2160589"/>
            <a:ext cx="4604880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Income</a:t>
            </a:r>
          </a:p>
          <a:p>
            <a:pPr marL="0" indent="0">
              <a:buNone/>
            </a:pPr>
            <a:r>
              <a:rPr lang="en-US" dirty="0"/>
              <a:t>- Cost of Goods Sold (Cost of Revenue)</a:t>
            </a:r>
          </a:p>
          <a:p>
            <a:pPr marL="0" indent="0">
              <a:buNone/>
            </a:pPr>
            <a:r>
              <a:rPr lang="en-US" b="1" dirty="0"/>
              <a:t>Gross Income</a:t>
            </a:r>
          </a:p>
          <a:p>
            <a:pPr marL="0" indent="0">
              <a:buNone/>
            </a:pPr>
            <a:r>
              <a:rPr lang="en-US" b="1" dirty="0"/>
              <a:t>- </a:t>
            </a:r>
            <a:r>
              <a:rPr lang="en-US" dirty="0"/>
              <a:t>Operating Expenses</a:t>
            </a:r>
          </a:p>
          <a:p>
            <a:pPr marL="0" indent="0">
              <a:buNone/>
            </a:pPr>
            <a:r>
              <a:rPr lang="en-US" b="1" dirty="0"/>
              <a:t>Net Income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48A6E12-F131-5E18-1BE3-D8D771B8D0EB}"/>
              </a:ext>
            </a:extLst>
          </p:cNvPr>
          <p:cNvCxnSpPr/>
          <p:nvPr/>
        </p:nvCxnSpPr>
        <p:spPr>
          <a:xfrm>
            <a:off x="5282214" y="2956266"/>
            <a:ext cx="46163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0010CB2-400E-FCF9-6E6F-52B8D25DBF37}"/>
              </a:ext>
            </a:extLst>
          </p:cNvPr>
          <p:cNvCxnSpPr/>
          <p:nvPr/>
        </p:nvCxnSpPr>
        <p:spPr>
          <a:xfrm>
            <a:off x="5282214" y="3765614"/>
            <a:ext cx="46163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7015D7D-8B6A-7DCF-175E-0F74E865887C}"/>
              </a:ext>
            </a:extLst>
          </p:cNvPr>
          <p:cNvCxnSpPr/>
          <p:nvPr/>
        </p:nvCxnSpPr>
        <p:spPr>
          <a:xfrm>
            <a:off x="5282214" y="2895604"/>
            <a:ext cx="46163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B8E4B21-5337-7C58-23BA-B6D1D872F41E}"/>
              </a:ext>
            </a:extLst>
          </p:cNvPr>
          <p:cNvCxnSpPr>
            <a:cxnSpLocks/>
          </p:cNvCxnSpPr>
          <p:nvPr/>
        </p:nvCxnSpPr>
        <p:spPr>
          <a:xfrm flipV="1">
            <a:off x="2778711" y="2760955"/>
            <a:ext cx="2405848" cy="603682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86B7615-9E76-BCCC-44EA-14EFC4080225}"/>
              </a:ext>
            </a:extLst>
          </p:cNvPr>
          <p:cNvCxnSpPr>
            <a:cxnSpLocks/>
          </p:cNvCxnSpPr>
          <p:nvPr/>
        </p:nvCxnSpPr>
        <p:spPr>
          <a:xfrm flipV="1">
            <a:off x="2778711" y="3594826"/>
            <a:ext cx="2334827" cy="249205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817561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332B1-2D81-5E97-D71F-C32D581E4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Classification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B80333-B3D6-8FC7-77AA-F657F4A8FD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Direct Costs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217557-67F5-12AB-5F9D-B6FE05ABB7E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Hourly Labor</a:t>
            </a:r>
          </a:p>
          <a:p>
            <a:r>
              <a:rPr lang="en-US" dirty="0"/>
              <a:t>Materials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337329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332B1-2D81-5E97-D71F-C32D581E4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Classification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B80333-B3D6-8FC7-77AA-F657F4A8FD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Direct Costs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217557-67F5-12AB-5F9D-B6FE05ABB7E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Hourly Labor</a:t>
            </a:r>
          </a:p>
          <a:p>
            <a:r>
              <a:rPr lang="en-US" dirty="0"/>
              <a:t>Materials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C7EFC3-9A11-BA94-3387-F48C5A1959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Indirect Costs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B1340C-1743-8897-9A00-E4ED4FDE828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Staff Salaries</a:t>
            </a:r>
          </a:p>
          <a:p>
            <a:r>
              <a:rPr lang="en-US" dirty="0"/>
              <a:t>Rent</a:t>
            </a:r>
          </a:p>
          <a:p>
            <a:r>
              <a:rPr lang="en-US" dirty="0"/>
              <a:t>Advertising</a:t>
            </a:r>
          </a:p>
          <a:p>
            <a:r>
              <a:rPr lang="en-US" dirty="0"/>
              <a:t>Continuing Education</a:t>
            </a:r>
          </a:p>
          <a:p>
            <a:r>
              <a:rPr lang="en-US" dirty="0"/>
              <a:t>General Liability Insurance</a:t>
            </a:r>
          </a:p>
          <a:p>
            <a:r>
              <a:rPr lang="en-US" dirty="0"/>
              <a:t>Depreciation</a:t>
            </a:r>
          </a:p>
        </p:txBody>
      </p:sp>
    </p:spTree>
    <p:extLst>
      <p:ext uri="{BB962C8B-B14F-4D97-AF65-F5344CB8AC3E}">
        <p14:creationId xmlns:p14="http://schemas.microsoft.com/office/powerpoint/2010/main" val="9539000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332B1-2D81-5E97-D71F-C32D581E4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Classification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B80333-B3D6-8FC7-77AA-F657F4A8FD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Direct Costs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217557-67F5-12AB-5F9D-B6FE05ABB7E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Hourly Labor</a:t>
            </a:r>
          </a:p>
          <a:p>
            <a:r>
              <a:rPr lang="en-US" dirty="0"/>
              <a:t>Materials</a:t>
            </a:r>
          </a:p>
          <a:p>
            <a:r>
              <a:rPr lang="en-US" dirty="0"/>
              <a:t>*Sales Commissions*</a:t>
            </a:r>
          </a:p>
          <a:p>
            <a:r>
              <a:rPr lang="en-US" dirty="0"/>
              <a:t>*Worker’s Compensation Insurance*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C7EFC3-9A11-BA94-3387-F48C5A1959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Indirect Costs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B1340C-1743-8897-9A00-E4ED4FDE828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Staff Salaries</a:t>
            </a:r>
          </a:p>
          <a:p>
            <a:r>
              <a:rPr lang="en-US" dirty="0"/>
              <a:t>Rent</a:t>
            </a:r>
          </a:p>
          <a:p>
            <a:r>
              <a:rPr lang="en-US" dirty="0"/>
              <a:t>Advertising</a:t>
            </a:r>
          </a:p>
          <a:p>
            <a:r>
              <a:rPr lang="en-US" dirty="0"/>
              <a:t>Continuing Education</a:t>
            </a:r>
          </a:p>
          <a:p>
            <a:r>
              <a:rPr lang="en-US" dirty="0"/>
              <a:t>General Liability Insurance</a:t>
            </a:r>
          </a:p>
          <a:p>
            <a:r>
              <a:rPr lang="en-US" dirty="0"/>
              <a:t>Depreciation</a:t>
            </a:r>
          </a:p>
        </p:txBody>
      </p:sp>
    </p:spTree>
    <p:extLst>
      <p:ext uri="{BB962C8B-B14F-4D97-AF65-F5344CB8AC3E}">
        <p14:creationId xmlns:p14="http://schemas.microsoft.com/office/powerpoint/2010/main" val="3649298788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090BA-A87E-8FF5-32CF-35E67BC94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Classification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54D87A2-5DCA-1862-9EA5-6EB935A3AC12}"/>
              </a:ext>
            </a:extLst>
          </p:cNvPr>
          <p:cNvSpPr txBox="1">
            <a:spLocks/>
          </p:cNvSpPr>
          <p:nvPr/>
        </p:nvSpPr>
        <p:spPr>
          <a:xfrm>
            <a:off x="1589102" y="3364637"/>
            <a:ext cx="1178101" cy="43875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Payroll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52780113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090BA-A87E-8FF5-32CF-35E67BC94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Classification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B7B57-A967-7374-96DF-499A1303A490}"/>
              </a:ext>
            </a:extLst>
          </p:cNvPr>
          <p:cNvSpPr txBox="1">
            <a:spLocks/>
          </p:cNvSpPr>
          <p:nvPr/>
        </p:nvSpPr>
        <p:spPr>
          <a:xfrm>
            <a:off x="5282214" y="2160589"/>
            <a:ext cx="4604880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Income</a:t>
            </a:r>
          </a:p>
          <a:p>
            <a:pPr marL="0" indent="0">
              <a:buNone/>
            </a:pPr>
            <a:r>
              <a:rPr lang="en-US" dirty="0"/>
              <a:t>- Cost of Goods Sold (Cost of Revenue)</a:t>
            </a:r>
          </a:p>
          <a:p>
            <a:pPr marL="0" indent="0">
              <a:buNone/>
            </a:pPr>
            <a:r>
              <a:rPr lang="en-US" b="1" dirty="0"/>
              <a:t>Gross Income</a:t>
            </a:r>
          </a:p>
          <a:p>
            <a:pPr marL="0" indent="0">
              <a:buNone/>
            </a:pPr>
            <a:r>
              <a:rPr lang="en-US" b="1" dirty="0"/>
              <a:t>- </a:t>
            </a:r>
            <a:r>
              <a:rPr lang="en-US" dirty="0"/>
              <a:t>Operating Expenses</a:t>
            </a:r>
          </a:p>
          <a:p>
            <a:pPr marL="0" indent="0">
              <a:buNone/>
            </a:pPr>
            <a:r>
              <a:rPr lang="en-US" b="1" dirty="0"/>
              <a:t>Net Income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61B4BA5-D086-85FB-EF57-7FFE6695FE7A}"/>
              </a:ext>
            </a:extLst>
          </p:cNvPr>
          <p:cNvCxnSpPr/>
          <p:nvPr/>
        </p:nvCxnSpPr>
        <p:spPr>
          <a:xfrm>
            <a:off x="5282214" y="2956266"/>
            <a:ext cx="46163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D6DB0B8-40B8-72C8-814D-71F9B97F57C7}"/>
              </a:ext>
            </a:extLst>
          </p:cNvPr>
          <p:cNvCxnSpPr/>
          <p:nvPr/>
        </p:nvCxnSpPr>
        <p:spPr>
          <a:xfrm>
            <a:off x="5282214" y="3765614"/>
            <a:ext cx="46163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69D7702-F798-F586-F76C-91FF82A4707B}"/>
              </a:ext>
            </a:extLst>
          </p:cNvPr>
          <p:cNvCxnSpPr/>
          <p:nvPr/>
        </p:nvCxnSpPr>
        <p:spPr>
          <a:xfrm>
            <a:off x="5282214" y="2895604"/>
            <a:ext cx="46163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6CDA1DD-C96B-7107-2216-C1A5C1FC938E}"/>
              </a:ext>
            </a:extLst>
          </p:cNvPr>
          <p:cNvSpPr txBox="1">
            <a:spLocks/>
          </p:cNvSpPr>
          <p:nvPr/>
        </p:nvSpPr>
        <p:spPr>
          <a:xfrm>
            <a:off x="1589102" y="3364637"/>
            <a:ext cx="1178101" cy="43875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Payroll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650595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73BB7-E740-881D-59ED-CAD6DAD3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Terminology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4A15EA1E-95A3-516F-0ABD-8619ACE200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614256"/>
              </p:ext>
            </p:extLst>
          </p:nvPr>
        </p:nvGraphicFramePr>
        <p:xfrm>
          <a:off x="753615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Asset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20E829C-58A3-7173-814E-E34E52F3A2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6042372"/>
              </p:ext>
            </p:extLst>
          </p:nvPr>
        </p:nvGraphicFramePr>
        <p:xfrm>
          <a:off x="3850463" y="160544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Liability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42241A5-5D50-2B4B-0EB7-7062E01FF0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693225"/>
              </p:ext>
            </p:extLst>
          </p:nvPr>
        </p:nvGraphicFramePr>
        <p:xfrm>
          <a:off x="6947311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Equity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54E36A6-66D6-2362-625E-4F313C0024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877172"/>
              </p:ext>
            </p:extLst>
          </p:nvPr>
        </p:nvGraphicFramePr>
        <p:xfrm>
          <a:off x="2280595" y="409615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Income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3E03A2-29D8-6A18-FB43-5252E6280D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441486"/>
              </p:ext>
            </p:extLst>
          </p:nvPr>
        </p:nvGraphicFramePr>
        <p:xfrm>
          <a:off x="5531302" y="409615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sp>
        <p:nvSpPr>
          <p:cNvPr id="3" name="Left Brace 2">
            <a:extLst>
              <a:ext uri="{FF2B5EF4-FFF2-40B4-BE49-F238E27FC236}">
                <a16:creationId xmlns:a16="http://schemas.microsoft.com/office/drawing/2014/main" id="{9FC7A2E8-3BEB-6A0D-131A-04BFB5FC2607}"/>
              </a:ext>
            </a:extLst>
          </p:cNvPr>
          <p:cNvSpPr/>
          <p:nvPr/>
        </p:nvSpPr>
        <p:spPr>
          <a:xfrm>
            <a:off x="417250" y="1605441"/>
            <a:ext cx="260084" cy="2327367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Left Brace 3">
            <a:extLst>
              <a:ext uri="{FF2B5EF4-FFF2-40B4-BE49-F238E27FC236}">
                <a16:creationId xmlns:a16="http://schemas.microsoft.com/office/drawing/2014/main" id="{14DC4A74-3F96-95D1-E264-9BA03690D51D}"/>
              </a:ext>
            </a:extLst>
          </p:cNvPr>
          <p:cNvSpPr/>
          <p:nvPr/>
        </p:nvSpPr>
        <p:spPr>
          <a:xfrm>
            <a:off x="1413214" y="4096151"/>
            <a:ext cx="260084" cy="2327367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7BF004-0AC5-0BC5-1DE5-6E8AE7F6294F}"/>
              </a:ext>
            </a:extLst>
          </p:cNvPr>
          <p:cNvSpPr txBox="1"/>
          <p:nvPr/>
        </p:nvSpPr>
        <p:spPr>
          <a:xfrm rot="16200000">
            <a:off x="-598982" y="2584458"/>
            <a:ext cx="1643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Balance Sheet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D124B8C-7FB7-B953-0DCA-2AC08D75C114}"/>
              </a:ext>
            </a:extLst>
          </p:cNvPr>
          <p:cNvSpPr txBox="1"/>
          <p:nvPr/>
        </p:nvSpPr>
        <p:spPr>
          <a:xfrm rot="16200000">
            <a:off x="376283" y="4983980"/>
            <a:ext cx="16982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Profit and Loss</a:t>
            </a:r>
          </a:p>
        </p:txBody>
      </p:sp>
    </p:spTree>
    <p:extLst>
      <p:ext uri="{BB962C8B-B14F-4D97-AF65-F5344CB8AC3E}">
        <p14:creationId xmlns:p14="http://schemas.microsoft.com/office/powerpoint/2010/main" val="1708848081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090BA-A87E-8FF5-32CF-35E67BC94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Classification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B7B57-A967-7374-96DF-499A1303A490}"/>
              </a:ext>
            </a:extLst>
          </p:cNvPr>
          <p:cNvSpPr txBox="1">
            <a:spLocks/>
          </p:cNvSpPr>
          <p:nvPr/>
        </p:nvSpPr>
        <p:spPr>
          <a:xfrm>
            <a:off x="5282214" y="2160589"/>
            <a:ext cx="4604880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Income</a:t>
            </a:r>
          </a:p>
          <a:p>
            <a:pPr marL="0" indent="0">
              <a:buNone/>
            </a:pPr>
            <a:r>
              <a:rPr lang="en-US" dirty="0"/>
              <a:t>- Cost of Goods Sold (Cost of Revenue)</a:t>
            </a:r>
          </a:p>
          <a:p>
            <a:pPr marL="0" indent="0">
              <a:buNone/>
            </a:pPr>
            <a:r>
              <a:rPr lang="en-US" b="1" dirty="0"/>
              <a:t>Gross Income</a:t>
            </a:r>
          </a:p>
          <a:p>
            <a:pPr marL="0" indent="0">
              <a:buNone/>
            </a:pPr>
            <a:r>
              <a:rPr lang="en-US" b="1" dirty="0"/>
              <a:t>- </a:t>
            </a:r>
            <a:r>
              <a:rPr lang="en-US" dirty="0"/>
              <a:t>Operating Expenses</a:t>
            </a:r>
          </a:p>
          <a:p>
            <a:pPr marL="0" indent="0">
              <a:buNone/>
            </a:pPr>
            <a:r>
              <a:rPr lang="en-US" b="1" dirty="0"/>
              <a:t>Net Income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61B4BA5-D086-85FB-EF57-7FFE6695FE7A}"/>
              </a:ext>
            </a:extLst>
          </p:cNvPr>
          <p:cNvCxnSpPr/>
          <p:nvPr/>
        </p:nvCxnSpPr>
        <p:spPr>
          <a:xfrm>
            <a:off x="5282214" y="2956266"/>
            <a:ext cx="46163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D6DB0B8-40B8-72C8-814D-71F9B97F57C7}"/>
              </a:ext>
            </a:extLst>
          </p:cNvPr>
          <p:cNvCxnSpPr/>
          <p:nvPr/>
        </p:nvCxnSpPr>
        <p:spPr>
          <a:xfrm>
            <a:off x="5282214" y="3765614"/>
            <a:ext cx="46163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69D7702-F798-F586-F76C-91FF82A4707B}"/>
              </a:ext>
            </a:extLst>
          </p:cNvPr>
          <p:cNvCxnSpPr/>
          <p:nvPr/>
        </p:nvCxnSpPr>
        <p:spPr>
          <a:xfrm>
            <a:off x="5282214" y="2895604"/>
            <a:ext cx="46163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91A8FF0-A1DB-507E-C80D-0BA59E59D5B2}"/>
              </a:ext>
            </a:extLst>
          </p:cNvPr>
          <p:cNvCxnSpPr>
            <a:cxnSpLocks/>
          </p:cNvCxnSpPr>
          <p:nvPr/>
        </p:nvCxnSpPr>
        <p:spPr>
          <a:xfrm>
            <a:off x="2805344" y="3584016"/>
            <a:ext cx="2308194" cy="10810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E22F843-502D-0D71-99E4-96FDA8885F5D}"/>
              </a:ext>
            </a:extLst>
          </p:cNvPr>
          <p:cNvSpPr txBox="1">
            <a:spLocks/>
          </p:cNvSpPr>
          <p:nvPr/>
        </p:nvSpPr>
        <p:spPr>
          <a:xfrm>
            <a:off x="1589102" y="3364637"/>
            <a:ext cx="1178101" cy="43875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Payroll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62111199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090BA-A87E-8FF5-32CF-35E67BC94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Classification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B7B57-A967-7374-96DF-499A1303A490}"/>
              </a:ext>
            </a:extLst>
          </p:cNvPr>
          <p:cNvSpPr txBox="1">
            <a:spLocks/>
          </p:cNvSpPr>
          <p:nvPr/>
        </p:nvSpPr>
        <p:spPr>
          <a:xfrm>
            <a:off x="5282214" y="2160589"/>
            <a:ext cx="4604880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Income</a:t>
            </a:r>
          </a:p>
          <a:p>
            <a:pPr marL="0" indent="0">
              <a:buNone/>
            </a:pPr>
            <a:r>
              <a:rPr lang="en-US" dirty="0"/>
              <a:t>- Cost of Goods Sold (Cost of Revenue)</a:t>
            </a:r>
          </a:p>
          <a:p>
            <a:pPr marL="0" indent="0">
              <a:buNone/>
            </a:pPr>
            <a:r>
              <a:rPr lang="en-US" b="1" dirty="0"/>
              <a:t>Gross Income</a:t>
            </a:r>
          </a:p>
          <a:p>
            <a:pPr marL="0" indent="0">
              <a:buNone/>
            </a:pPr>
            <a:r>
              <a:rPr lang="en-US" b="1" dirty="0"/>
              <a:t>- </a:t>
            </a:r>
            <a:r>
              <a:rPr lang="en-US" dirty="0"/>
              <a:t>Operating Expenses</a:t>
            </a:r>
          </a:p>
          <a:p>
            <a:pPr marL="0" indent="0">
              <a:buNone/>
            </a:pPr>
            <a:r>
              <a:rPr lang="en-US" b="1" dirty="0"/>
              <a:t>Net Income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61B4BA5-D086-85FB-EF57-7FFE6695FE7A}"/>
              </a:ext>
            </a:extLst>
          </p:cNvPr>
          <p:cNvCxnSpPr/>
          <p:nvPr/>
        </p:nvCxnSpPr>
        <p:spPr>
          <a:xfrm>
            <a:off x="5282214" y="2956266"/>
            <a:ext cx="46163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D6DB0B8-40B8-72C8-814D-71F9B97F57C7}"/>
              </a:ext>
            </a:extLst>
          </p:cNvPr>
          <p:cNvCxnSpPr/>
          <p:nvPr/>
        </p:nvCxnSpPr>
        <p:spPr>
          <a:xfrm>
            <a:off x="5282214" y="3765614"/>
            <a:ext cx="46163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69D7702-F798-F586-F76C-91FF82A4707B}"/>
              </a:ext>
            </a:extLst>
          </p:cNvPr>
          <p:cNvCxnSpPr/>
          <p:nvPr/>
        </p:nvCxnSpPr>
        <p:spPr>
          <a:xfrm>
            <a:off x="5282214" y="2895604"/>
            <a:ext cx="46163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46F969B-496E-B4A1-4E65-AEEADA97F5D3}"/>
              </a:ext>
            </a:extLst>
          </p:cNvPr>
          <p:cNvCxnSpPr>
            <a:cxnSpLocks/>
          </p:cNvCxnSpPr>
          <p:nvPr/>
        </p:nvCxnSpPr>
        <p:spPr>
          <a:xfrm flipV="1">
            <a:off x="2778711" y="2760955"/>
            <a:ext cx="2405848" cy="603682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91A8FF0-A1DB-507E-C80D-0BA59E59D5B2}"/>
              </a:ext>
            </a:extLst>
          </p:cNvPr>
          <p:cNvCxnSpPr>
            <a:cxnSpLocks/>
          </p:cNvCxnSpPr>
          <p:nvPr/>
        </p:nvCxnSpPr>
        <p:spPr>
          <a:xfrm>
            <a:off x="2805344" y="3584016"/>
            <a:ext cx="2308194" cy="10810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E22F843-502D-0D71-99E4-96FDA8885F5D}"/>
              </a:ext>
            </a:extLst>
          </p:cNvPr>
          <p:cNvSpPr txBox="1">
            <a:spLocks/>
          </p:cNvSpPr>
          <p:nvPr/>
        </p:nvSpPr>
        <p:spPr>
          <a:xfrm>
            <a:off x="1589102" y="3364637"/>
            <a:ext cx="1178101" cy="43875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Payroll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253071405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090BA-A87E-8FF5-32CF-35E67BC94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Classification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B7B57-A967-7374-96DF-499A1303A490}"/>
              </a:ext>
            </a:extLst>
          </p:cNvPr>
          <p:cNvSpPr txBox="1">
            <a:spLocks/>
          </p:cNvSpPr>
          <p:nvPr/>
        </p:nvSpPr>
        <p:spPr>
          <a:xfrm>
            <a:off x="5282214" y="2160589"/>
            <a:ext cx="4604880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Income</a:t>
            </a:r>
          </a:p>
          <a:p>
            <a:pPr marL="0" indent="0">
              <a:buNone/>
            </a:pPr>
            <a:r>
              <a:rPr lang="en-US" dirty="0"/>
              <a:t>- Cost of Goods Sold (Cost of Revenue)</a:t>
            </a:r>
          </a:p>
          <a:p>
            <a:pPr marL="0" indent="0">
              <a:buNone/>
            </a:pPr>
            <a:r>
              <a:rPr lang="en-US" b="1" dirty="0"/>
              <a:t>Gross Income</a:t>
            </a:r>
          </a:p>
          <a:p>
            <a:pPr marL="0" indent="0">
              <a:buNone/>
            </a:pPr>
            <a:r>
              <a:rPr lang="en-US" b="1" dirty="0"/>
              <a:t>- </a:t>
            </a:r>
            <a:r>
              <a:rPr lang="en-US" dirty="0"/>
              <a:t>Operating Expenses</a:t>
            </a:r>
          </a:p>
          <a:p>
            <a:pPr marL="0" indent="0">
              <a:buNone/>
            </a:pPr>
            <a:r>
              <a:rPr lang="en-US" b="1" dirty="0"/>
              <a:t>Net Income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61B4BA5-D086-85FB-EF57-7FFE6695FE7A}"/>
              </a:ext>
            </a:extLst>
          </p:cNvPr>
          <p:cNvCxnSpPr/>
          <p:nvPr/>
        </p:nvCxnSpPr>
        <p:spPr>
          <a:xfrm>
            <a:off x="5282214" y="2956266"/>
            <a:ext cx="46163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D6DB0B8-40B8-72C8-814D-71F9B97F57C7}"/>
              </a:ext>
            </a:extLst>
          </p:cNvPr>
          <p:cNvCxnSpPr/>
          <p:nvPr/>
        </p:nvCxnSpPr>
        <p:spPr>
          <a:xfrm>
            <a:off x="5282214" y="3765614"/>
            <a:ext cx="46163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69D7702-F798-F586-F76C-91FF82A4707B}"/>
              </a:ext>
            </a:extLst>
          </p:cNvPr>
          <p:cNvCxnSpPr/>
          <p:nvPr/>
        </p:nvCxnSpPr>
        <p:spPr>
          <a:xfrm>
            <a:off x="5282214" y="2895604"/>
            <a:ext cx="46163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46F969B-496E-B4A1-4E65-AEEADA97F5D3}"/>
              </a:ext>
            </a:extLst>
          </p:cNvPr>
          <p:cNvCxnSpPr>
            <a:cxnSpLocks/>
          </p:cNvCxnSpPr>
          <p:nvPr/>
        </p:nvCxnSpPr>
        <p:spPr>
          <a:xfrm flipV="1">
            <a:off x="2778711" y="2760955"/>
            <a:ext cx="2405848" cy="603682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91A8FF0-A1DB-507E-C80D-0BA59E59D5B2}"/>
              </a:ext>
            </a:extLst>
          </p:cNvPr>
          <p:cNvCxnSpPr>
            <a:cxnSpLocks/>
          </p:cNvCxnSpPr>
          <p:nvPr/>
        </p:nvCxnSpPr>
        <p:spPr>
          <a:xfrm>
            <a:off x="2805344" y="3584016"/>
            <a:ext cx="2308194" cy="10810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E22F843-502D-0D71-99E4-96FDA8885F5D}"/>
              </a:ext>
            </a:extLst>
          </p:cNvPr>
          <p:cNvSpPr txBox="1">
            <a:spLocks/>
          </p:cNvSpPr>
          <p:nvPr/>
        </p:nvSpPr>
        <p:spPr>
          <a:xfrm>
            <a:off x="1589102" y="3364637"/>
            <a:ext cx="1178101" cy="43875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Payroll</a:t>
            </a:r>
            <a:endParaRPr lang="en-US" sz="2400" b="1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3E17EF1-014C-F3EB-C480-1FBE915CBDA3}"/>
              </a:ext>
            </a:extLst>
          </p:cNvPr>
          <p:cNvCxnSpPr>
            <a:cxnSpLocks/>
          </p:cNvCxnSpPr>
          <p:nvPr/>
        </p:nvCxnSpPr>
        <p:spPr>
          <a:xfrm>
            <a:off x="2414726" y="3879542"/>
            <a:ext cx="390618" cy="1287262"/>
          </a:xfrm>
          <a:prstGeom prst="straightConnector1">
            <a:avLst/>
          </a:prstGeom>
          <a:ln w="57150">
            <a:solidFill>
              <a:srgbClr val="FFC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3F23002-64D8-B628-94F2-5FB39F086946}"/>
              </a:ext>
            </a:extLst>
          </p:cNvPr>
          <p:cNvSpPr txBox="1">
            <a:spLocks/>
          </p:cNvSpPr>
          <p:nvPr/>
        </p:nvSpPr>
        <p:spPr>
          <a:xfrm>
            <a:off x="2552330" y="5237632"/>
            <a:ext cx="2064058" cy="56643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Asset Account...?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399538948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090BA-A87E-8FF5-32CF-35E67BC94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Classification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B7B57-A967-7374-96DF-499A1303A490}"/>
              </a:ext>
            </a:extLst>
          </p:cNvPr>
          <p:cNvSpPr txBox="1">
            <a:spLocks/>
          </p:cNvSpPr>
          <p:nvPr/>
        </p:nvSpPr>
        <p:spPr>
          <a:xfrm>
            <a:off x="5282214" y="2160589"/>
            <a:ext cx="4604880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Income</a:t>
            </a:r>
          </a:p>
          <a:p>
            <a:pPr marL="0" indent="0">
              <a:buNone/>
            </a:pPr>
            <a:r>
              <a:rPr lang="en-US" dirty="0"/>
              <a:t>- Cost of Goods Sold (Cost of Revenue)</a:t>
            </a:r>
          </a:p>
          <a:p>
            <a:pPr marL="0" indent="0">
              <a:buNone/>
            </a:pPr>
            <a:r>
              <a:rPr lang="en-US" b="1" dirty="0"/>
              <a:t>Gross Income</a:t>
            </a:r>
          </a:p>
          <a:p>
            <a:pPr marL="0" indent="0">
              <a:buNone/>
            </a:pPr>
            <a:r>
              <a:rPr lang="en-US" b="1" dirty="0"/>
              <a:t>- </a:t>
            </a:r>
            <a:r>
              <a:rPr lang="en-US" dirty="0"/>
              <a:t>Operating Expenses</a:t>
            </a:r>
          </a:p>
          <a:p>
            <a:pPr marL="0" indent="0">
              <a:buNone/>
            </a:pPr>
            <a:r>
              <a:rPr lang="en-US" b="1" dirty="0"/>
              <a:t>Net Income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61B4BA5-D086-85FB-EF57-7FFE6695FE7A}"/>
              </a:ext>
            </a:extLst>
          </p:cNvPr>
          <p:cNvCxnSpPr/>
          <p:nvPr/>
        </p:nvCxnSpPr>
        <p:spPr>
          <a:xfrm>
            <a:off x="5282214" y="2956266"/>
            <a:ext cx="46163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D6DB0B8-40B8-72C8-814D-71F9B97F57C7}"/>
              </a:ext>
            </a:extLst>
          </p:cNvPr>
          <p:cNvCxnSpPr/>
          <p:nvPr/>
        </p:nvCxnSpPr>
        <p:spPr>
          <a:xfrm>
            <a:off x="5282214" y="3765614"/>
            <a:ext cx="46163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69D7702-F798-F586-F76C-91FF82A4707B}"/>
              </a:ext>
            </a:extLst>
          </p:cNvPr>
          <p:cNvCxnSpPr/>
          <p:nvPr/>
        </p:nvCxnSpPr>
        <p:spPr>
          <a:xfrm>
            <a:off x="5282214" y="2895604"/>
            <a:ext cx="46163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46F969B-496E-B4A1-4E65-AEEADA97F5D3}"/>
              </a:ext>
            </a:extLst>
          </p:cNvPr>
          <p:cNvCxnSpPr>
            <a:cxnSpLocks/>
          </p:cNvCxnSpPr>
          <p:nvPr/>
        </p:nvCxnSpPr>
        <p:spPr>
          <a:xfrm flipV="1">
            <a:off x="2778711" y="2760955"/>
            <a:ext cx="2405848" cy="603682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91A8FF0-A1DB-507E-C80D-0BA59E59D5B2}"/>
              </a:ext>
            </a:extLst>
          </p:cNvPr>
          <p:cNvCxnSpPr>
            <a:cxnSpLocks/>
          </p:cNvCxnSpPr>
          <p:nvPr/>
        </p:nvCxnSpPr>
        <p:spPr>
          <a:xfrm>
            <a:off x="2805344" y="3584016"/>
            <a:ext cx="2308194" cy="10810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E22F843-502D-0D71-99E4-96FDA8885F5D}"/>
              </a:ext>
            </a:extLst>
          </p:cNvPr>
          <p:cNvSpPr txBox="1">
            <a:spLocks/>
          </p:cNvSpPr>
          <p:nvPr/>
        </p:nvSpPr>
        <p:spPr>
          <a:xfrm>
            <a:off x="1589102" y="3364637"/>
            <a:ext cx="1178101" cy="43875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Payroll</a:t>
            </a:r>
            <a:endParaRPr lang="en-US" sz="2400" b="1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3E17EF1-014C-F3EB-C480-1FBE915CBDA3}"/>
              </a:ext>
            </a:extLst>
          </p:cNvPr>
          <p:cNvCxnSpPr>
            <a:cxnSpLocks/>
          </p:cNvCxnSpPr>
          <p:nvPr/>
        </p:nvCxnSpPr>
        <p:spPr>
          <a:xfrm>
            <a:off x="2414726" y="3879542"/>
            <a:ext cx="390618" cy="1287262"/>
          </a:xfrm>
          <a:prstGeom prst="straightConnector1">
            <a:avLst/>
          </a:prstGeom>
          <a:ln w="57150">
            <a:solidFill>
              <a:srgbClr val="FFC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3F23002-64D8-B628-94F2-5FB39F086946}"/>
              </a:ext>
            </a:extLst>
          </p:cNvPr>
          <p:cNvSpPr txBox="1">
            <a:spLocks/>
          </p:cNvSpPr>
          <p:nvPr/>
        </p:nvSpPr>
        <p:spPr>
          <a:xfrm>
            <a:off x="2552330" y="5237632"/>
            <a:ext cx="2064058" cy="56643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Asset Account...?</a:t>
            </a:r>
            <a:endParaRPr lang="en-US" sz="2400" b="1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72D9A8C-1049-147B-7380-091EE5370E15}"/>
              </a:ext>
            </a:extLst>
          </p:cNvPr>
          <p:cNvCxnSpPr>
            <a:cxnSpLocks/>
          </p:cNvCxnSpPr>
          <p:nvPr/>
        </p:nvCxnSpPr>
        <p:spPr>
          <a:xfrm flipV="1">
            <a:off x="4585316" y="3803395"/>
            <a:ext cx="599243" cy="1356011"/>
          </a:xfrm>
          <a:prstGeom prst="straightConnector1">
            <a:avLst/>
          </a:prstGeom>
          <a:ln w="57150">
            <a:solidFill>
              <a:srgbClr val="FFC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0390548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73BB7-E740-881D-59ED-CAD6DAD3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Classification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44D12B-E7A5-5F40-CC74-9341E1C65116}"/>
              </a:ext>
            </a:extLst>
          </p:cNvPr>
          <p:cNvSpPr txBox="1"/>
          <p:nvPr/>
        </p:nvSpPr>
        <p:spPr>
          <a:xfrm>
            <a:off x="88776" y="3172821"/>
            <a:ext cx="2811988" cy="92333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$8,000 Salary Payment</a:t>
            </a:r>
          </a:p>
          <a:p>
            <a:r>
              <a:rPr lang="en-US" dirty="0"/>
              <a:t>  - 90% billable field work</a:t>
            </a:r>
          </a:p>
          <a:p>
            <a:r>
              <a:rPr lang="en-US" dirty="0"/>
              <a:t>  - 10% conference</a:t>
            </a:r>
          </a:p>
        </p:txBody>
      </p:sp>
    </p:spTree>
    <p:extLst>
      <p:ext uri="{BB962C8B-B14F-4D97-AF65-F5344CB8AC3E}">
        <p14:creationId xmlns:p14="http://schemas.microsoft.com/office/powerpoint/2010/main" val="515148683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73BB7-E740-881D-59ED-CAD6DAD3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Classification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3E03A2-29D8-6A18-FB43-5252E6280D20}"/>
              </a:ext>
            </a:extLst>
          </p:cNvPr>
          <p:cNvGraphicFramePr>
            <a:graphicFrameLocks noGrp="1"/>
          </p:cNvGraphicFramePr>
          <p:nvPr/>
        </p:nvGraphicFramePr>
        <p:xfrm>
          <a:off x="5531302" y="4096151"/>
          <a:ext cx="2513368" cy="2419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Continuing Education</a:t>
                      </a:r>
                    </a:p>
                    <a:p>
                      <a:pPr algn="ctr"/>
                      <a:r>
                        <a:rPr lang="en-US" dirty="0"/>
                        <a:t>(Expense)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532F0B93-F02D-3806-755E-476F05BB72A6}"/>
              </a:ext>
            </a:extLst>
          </p:cNvPr>
          <p:cNvGraphicFramePr>
            <a:graphicFrameLocks noGrp="1"/>
          </p:cNvGraphicFramePr>
          <p:nvPr/>
        </p:nvGraphicFramePr>
        <p:xfrm>
          <a:off x="2280595" y="1623905"/>
          <a:ext cx="2513368" cy="2419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 </a:t>
                      </a:r>
                    </a:p>
                    <a:p>
                      <a:pPr algn="ctr"/>
                      <a:r>
                        <a:rPr lang="en-US" dirty="0"/>
                        <a:t>(Asset)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27EF330-550A-E357-CECE-2207CA895B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921172"/>
              </p:ext>
            </p:extLst>
          </p:nvPr>
        </p:nvGraphicFramePr>
        <p:xfrm>
          <a:off x="2280595" y="4096151"/>
          <a:ext cx="2513368" cy="2419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Cost of Revenue (Expense)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744D12B-E7A5-5F40-CC74-9341E1C65116}"/>
              </a:ext>
            </a:extLst>
          </p:cNvPr>
          <p:cNvSpPr txBox="1"/>
          <p:nvPr/>
        </p:nvSpPr>
        <p:spPr>
          <a:xfrm>
            <a:off x="88776" y="3172821"/>
            <a:ext cx="2811988" cy="92333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$8,000 Salary Payment</a:t>
            </a:r>
          </a:p>
          <a:p>
            <a:r>
              <a:rPr lang="en-US" dirty="0"/>
              <a:t>  - 90% billable field work</a:t>
            </a:r>
          </a:p>
          <a:p>
            <a:r>
              <a:rPr lang="en-US" dirty="0"/>
              <a:t>  - 10% conference</a:t>
            </a:r>
          </a:p>
        </p:txBody>
      </p:sp>
    </p:spTree>
    <p:extLst>
      <p:ext uri="{BB962C8B-B14F-4D97-AF65-F5344CB8AC3E}">
        <p14:creationId xmlns:p14="http://schemas.microsoft.com/office/powerpoint/2010/main" val="1904476765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73BB7-E740-881D-59ED-CAD6DAD3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Classification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3E03A2-29D8-6A18-FB43-5252E6280D20}"/>
              </a:ext>
            </a:extLst>
          </p:cNvPr>
          <p:cNvGraphicFramePr>
            <a:graphicFrameLocks noGrp="1"/>
          </p:cNvGraphicFramePr>
          <p:nvPr/>
        </p:nvGraphicFramePr>
        <p:xfrm>
          <a:off x="5531302" y="4096151"/>
          <a:ext cx="2513368" cy="2419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Continuing Education</a:t>
                      </a:r>
                    </a:p>
                    <a:p>
                      <a:pPr algn="ctr"/>
                      <a:r>
                        <a:rPr lang="en-US" dirty="0"/>
                        <a:t>(Expense)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532F0B93-F02D-3806-755E-476F05BB72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161754"/>
              </p:ext>
            </p:extLst>
          </p:nvPr>
        </p:nvGraphicFramePr>
        <p:xfrm>
          <a:off x="2280595" y="1623905"/>
          <a:ext cx="2513368" cy="2419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 </a:t>
                      </a:r>
                    </a:p>
                    <a:p>
                      <a:pPr algn="ctr"/>
                      <a:r>
                        <a:rPr lang="en-US" dirty="0"/>
                        <a:t>(Asset)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$8,000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27EF330-550A-E357-CECE-2207CA895B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770300"/>
              </p:ext>
            </p:extLst>
          </p:nvPr>
        </p:nvGraphicFramePr>
        <p:xfrm>
          <a:off x="2280595" y="4096151"/>
          <a:ext cx="2513368" cy="2419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Cost of Revenue (Expense)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744D12B-E7A5-5F40-CC74-9341E1C65116}"/>
              </a:ext>
            </a:extLst>
          </p:cNvPr>
          <p:cNvSpPr txBox="1"/>
          <p:nvPr/>
        </p:nvSpPr>
        <p:spPr>
          <a:xfrm>
            <a:off x="88776" y="3172821"/>
            <a:ext cx="2811988" cy="92333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$8,000 Salary Payment</a:t>
            </a:r>
          </a:p>
          <a:p>
            <a:r>
              <a:rPr lang="en-US" dirty="0"/>
              <a:t>  - 90% billable field work</a:t>
            </a:r>
          </a:p>
          <a:p>
            <a:r>
              <a:rPr lang="en-US" dirty="0"/>
              <a:t>  - 10% conference</a:t>
            </a:r>
          </a:p>
        </p:txBody>
      </p:sp>
    </p:spTree>
    <p:extLst>
      <p:ext uri="{BB962C8B-B14F-4D97-AF65-F5344CB8AC3E}">
        <p14:creationId xmlns:p14="http://schemas.microsoft.com/office/powerpoint/2010/main" val="1760042277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73BB7-E740-881D-59ED-CAD6DAD3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Classification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3E03A2-29D8-6A18-FB43-5252E6280D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339744"/>
              </p:ext>
            </p:extLst>
          </p:nvPr>
        </p:nvGraphicFramePr>
        <p:xfrm>
          <a:off x="5531302" y="4096151"/>
          <a:ext cx="2513368" cy="2419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Continuing Education</a:t>
                      </a:r>
                    </a:p>
                    <a:p>
                      <a:pPr algn="ctr"/>
                      <a:r>
                        <a:rPr lang="en-US" dirty="0"/>
                        <a:t>(Expense)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$800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532F0B93-F02D-3806-755E-476F05BB72A6}"/>
              </a:ext>
            </a:extLst>
          </p:cNvPr>
          <p:cNvGraphicFramePr>
            <a:graphicFrameLocks noGrp="1"/>
          </p:cNvGraphicFramePr>
          <p:nvPr/>
        </p:nvGraphicFramePr>
        <p:xfrm>
          <a:off x="2280595" y="1623905"/>
          <a:ext cx="2513368" cy="2419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 </a:t>
                      </a:r>
                    </a:p>
                    <a:p>
                      <a:pPr algn="ctr"/>
                      <a:r>
                        <a:rPr lang="en-US" dirty="0"/>
                        <a:t>(Asset)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$8,000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27EF330-550A-E357-CECE-2207CA895B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098723"/>
              </p:ext>
            </p:extLst>
          </p:nvPr>
        </p:nvGraphicFramePr>
        <p:xfrm>
          <a:off x="2280595" y="4096151"/>
          <a:ext cx="2513368" cy="2419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Cost of Revenue (Expense)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$7,200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744D12B-E7A5-5F40-CC74-9341E1C65116}"/>
              </a:ext>
            </a:extLst>
          </p:cNvPr>
          <p:cNvSpPr txBox="1"/>
          <p:nvPr/>
        </p:nvSpPr>
        <p:spPr>
          <a:xfrm>
            <a:off x="88776" y="3172821"/>
            <a:ext cx="2811988" cy="92333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$8,000 Salary Payment</a:t>
            </a:r>
          </a:p>
          <a:p>
            <a:r>
              <a:rPr lang="en-US" dirty="0"/>
              <a:t>  - 90% billable field work</a:t>
            </a:r>
          </a:p>
          <a:p>
            <a:r>
              <a:rPr lang="en-US" dirty="0"/>
              <a:t>  - 10% conference</a:t>
            </a:r>
          </a:p>
        </p:txBody>
      </p:sp>
    </p:spTree>
    <p:extLst>
      <p:ext uri="{BB962C8B-B14F-4D97-AF65-F5344CB8AC3E}">
        <p14:creationId xmlns:p14="http://schemas.microsoft.com/office/powerpoint/2010/main" val="1904756900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73BB7-E740-881D-59ED-CAD6DAD3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Classification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3E03A2-29D8-6A18-FB43-5252E6280D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534296"/>
              </p:ext>
            </p:extLst>
          </p:nvPr>
        </p:nvGraphicFramePr>
        <p:xfrm>
          <a:off x="5531302" y="4096151"/>
          <a:ext cx="2513368" cy="2419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Continuing Education</a:t>
                      </a:r>
                    </a:p>
                    <a:p>
                      <a:pPr algn="ctr"/>
                      <a:r>
                        <a:rPr lang="en-US" dirty="0"/>
                        <a:t>(Expense)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532F0B93-F02D-3806-755E-476F05BB72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587906"/>
              </p:ext>
            </p:extLst>
          </p:nvPr>
        </p:nvGraphicFramePr>
        <p:xfrm>
          <a:off x="2280595" y="1623905"/>
          <a:ext cx="2513368" cy="2419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 </a:t>
                      </a:r>
                    </a:p>
                    <a:p>
                      <a:pPr algn="ctr"/>
                      <a:r>
                        <a:rPr lang="en-US" dirty="0"/>
                        <a:t>(Asset)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27EF330-550A-E357-CECE-2207CA895B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29607"/>
              </p:ext>
            </p:extLst>
          </p:nvPr>
        </p:nvGraphicFramePr>
        <p:xfrm>
          <a:off x="2280595" y="4096151"/>
          <a:ext cx="2513368" cy="2419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Cost of Revenue (Expense)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744D12B-E7A5-5F40-CC74-9341E1C65116}"/>
              </a:ext>
            </a:extLst>
          </p:cNvPr>
          <p:cNvSpPr txBox="1"/>
          <p:nvPr/>
        </p:nvSpPr>
        <p:spPr>
          <a:xfrm>
            <a:off x="88776" y="3172821"/>
            <a:ext cx="2811988" cy="92333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$8,000 Salary Payment</a:t>
            </a:r>
          </a:p>
          <a:p>
            <a:r>
              <a:rPr lang="en-US" dirty="0"/>
              <a:t>  - 90% billable field work</a:t>
            </a:r>
          </a:p>
          <a:p>
            <a:r>
              <a:rPr lang="en-US" dirty="0"/>
              <a:t>  - 10% conference</a:t>
            </a:r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7285C624-7366-8F59-30D4-8B7BB49D29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9207149"/>
              </p:ext>
            </p:extLst>
          </p:nvPr>
        </p:nvGraphicFramePr>
        <p:xfrm>
          <a:off x="5531302" y="1623905"/>
          <a:ext cx="2513368" cy="2419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Professional Development (Asset)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9573020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73BB7-E740-881D-59ED-CAD6DAD3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Classification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3E03A2-29D8-6A18-FB43-5252E6280D20}"/>
              </a:ext>
            </a:extLst>
          </p:cNvPr>
          <p:cNvGraphicFramePr>
            <a:graphicFrameLocks noGrp="1"/>
          </p:cNvGraphicFramePr>
          <p:nvPr/>
        </p:nvGraphicFramePr>
        <p:xfrm>
          <a:off x="5531302" y="4096151"/>
          <a:ext cx="2513368" cy="2419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Continuing Education</a:t>
                      </a:r>
                    </a:p>
                    <a:p>
                      <a:pPr algn="ctr"/>
                      <a:r>
                        <a:rPr lang="en-US" dirty="0"/>
                        <a:t>(Expense)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532F0B93-F02D-3806-755E-476F05BB72A6}"/>
              </a:ext>
            </a:extLst>
          </p:cNvPr>
          <p:cNvGraphicFramePr>
            <a:graphicFrameLocks noGrp="1"/>
          </p:cNvGraphicFramePr>
          <p:nvPr/>
        </p:nvGraphicFramePr>
        <p:xfrm>
          <a:off x="2280595" y="1623905"/>
          <a:ext cx="2513368" cy="2419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 </a:t>
                      </a:r>
                    </a:p>
                    <a:p>
                      <a:pPr algn="ctr"/>
                      <a:r>
                        <a:rPr lang="en-US" dirty="0"/>
                        <a:t>(Asset)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$8,000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27EF330-550A-E357-CECE-2207CA895BF8}"/>
              </a:ext>
            </a:extLst>
          </p:cNvPr>
          <p:cNvGraphicFramePr>
            <a:graphicFrameLocks noGrp="1"/>
          </p:cNvGraphicFramePr>
          <p:nvPr/>
        </p:nvGraphicFramePr>
        <p:xfrm>
          <a:off x="2280595" y="4096151"/>
          <a:ext cx="2513368" cy="2419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Cost of Revenue (Expense)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744D12B-E7A5-5F40-CC74-9341E1C65116}"/>
              </a:ext>
            </a:extLst>
          </p:cNvPr>
          <p:cNvSpPr txBox="1"/>
          <p:nvPr/>
        </p:nvSpPr>
        <p:spPr>
          <a:xfrm>
            <a:off x="88776" y="3172821"/>
            <a:ext cx="2811988" cy="92333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$8,000 Salary Payment</a:t>
            </a:r>
          </a:p>
          <a:p>
            <a:r>
              <a:rPr lang="en-US" dirty="0"/>
              <a:t>  - 90% billable field work</a:t>
            </a:r>
          </a:p>
          <a:p>
            <a:r>
              <a:rPr lang="en-US" dirty="0"/>
              <a:t>  - 10% conference</a:t>
            </a:r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7285C624-7366-8F59-30D4-8B7BB49D290F}"/>
              </a:ext>
            </a:extLst>
          </p:cNvPr>
          <p:cNvGraphicFramePr>
            <a:graphicFrameLocks noGrp="1"/>
          </p:cNvGraphicFramePr>
          <p:nvPr/>
        </p:nvGraphicFramePr>
        <p:xfrm>
          <a:off x="5531302" y="1623905"/>
          <a:ext cx="2513368" cy="2419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Professional Development (Asset)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39305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73BB7-E740-881D-59ED-CAD6DAD3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Terminology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4A15EA1E-95A3-516F-0ABD-8619ACE20009}"/>
              </a:ext>
            </a:extLst>
          </p:cNvPr>
          <p:cNvGraphicFramePr>
            <a:graphicFrameLocks noGrp="1"/>
          </p:cNvGraphicFramePr>
          <p:nvPr/>
        </p:nvGraphicFramePr>
        <p:xfrm>
          <a:off x="753615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Asset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20E829C-58A3-7173-814E-E34E52F3A240}"/>
              </a:ext>
            </a:extLst>
          </p:cNvPr>
          <p:cNvGraphicFramePr>
            <a:graphicFrameLocks noGrp="1"/>
          </p:cNvGraphicFramePr>
          <p:nvPr/>
        </p:nvGraphicFramePr>
        <p:xfrm>
          <a:off x="3850463" y="160544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Liability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42241A5-5D50-2B4B-0EB7-7062E01FF0D3}"/>
              </a:ext>
            </a:extLst>
          </p:cNvPr>
          <p:cNvGraphicFramePr>
            <a:graphicFrameLocks noGrp="1"/>
          </p:cNvGraphicFramePr>
          <p:nvPr/>
        </p:nvGraphicFramePr>
        <p:xfrm>
          <a:off x="6947311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Equity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54E36A6-66D6-2362-625E-4F313C002419}"/>
              </a:ext>
            </a:extLst>
          </p:cNvPr>
          <p:cNvGraphicFramePr>
            <a:graphicFrameLocks noGrp="1"/>
          </p:cNvGraphicFramePr>
          <p:nvPr/>
        </p:nvGraphicFramePr>
        <p:xfrm>
          <a:off x="2280595" y="409615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Income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3E03A2-29D8-6A18-FB43-5252E6280D20}"/>
              </a:ext>
            </a:extLst>
          </p:cNvPr>
          <p:cNvGraphicFramePr>
            <a:graphicFrameLocks noGrp="1"/>
          </p:cNvGraphicFramePr>
          <p:nvPr/>
        </p:nvGraphicFramePr>
        <p:xfrm>
          <a:off x="5531302" y="409615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sp>
        <p:nvSpPr>
          <p:cNvPr id="3" name="Left Brace 2">
            <a:extLst>
              <a:ext uri="{FF2B5EF4-FFF2-40B4-BE49-F238E27FC236}">
                <a16:creationId xmlns:a16="http://schemas.microsoft.com/office/drawing/2014/main" id="{9FC7A2E8-3BEB-6A0D-131A-04BFB5FC2607}"/>
              </a:ext>
            </a:extLst>
          </p:cNvPr>
          <p:cNvSpPr/>
          <p:nvPr/>
        </p:nvSpPr>
        <p:spPr>
          <a:xfrm>
            <a:off x="417250" y="1605441"/>
            <a:ext cx="260084" cy="2327367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Left Brace 3">
            <a:extLst>
              <a:ext uri="{FF2B5EF4-FFF2-40B4-BE49-F238E27FC236}">
                <a16:creationId xmlns:a16="http://schemas.microsoft.com/office/drawing/2014/main" id="{14DC4A74-3F96-95D1-E264-9BA03690D51D}"/>
              </a:ext>
            </a:extLst>
          </p:cNvPr>
          <p:cNvSpPr/>
          <p:nvPr/>
        </p:nvSpPr>
        <p:spPr>
          <a:xfrm>
            <a:off x="1413214" y="4096151"/>
            <a:ext cx="260084" cy="2327367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7BF004-0AC5-0BC5-1DE5-6E8AE7F6294F}"/>
              </a:ext>
            </a:extLst>
          </p:cNvPr>
          <p:cNvSpPr txBox="1"/>
          <p:nvPr/>
        </p:nvSpPr>
        <p:spPr>
          <a:xfrm rot="16200000">
            <a:off x="-598982" y="2584458"/>
            <a:ext cx="1643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Balance Sheet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D124B8C-7FB7-B953-0DCA-2AC08D75C114}"/>
              </a:ext>
            </a:extLst>
          </p:cNvPr>
          <p:cNvSpPr txBox="1"/>
          <p:nvPr/>
        </p:nvSpPr>
        <p:spPr>
          <a:xfrm rot="16200000">
            <a:off x="376283" y="4983980"/>
            <a:ext cx="16982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Profit and Loss</a:t>
            </a:r>
          </a:p>
        </p:txBody>
      </p:sp>
    </p:spTree>
    <p:extLst>
      <p:ext uri="{BB962C8B-B14F-4D97-AF65-F5344CB8AC3E}">
        <p14:creationId xmlns:p14="http://schemas.microsoft.com/office/powerpoint/2010/main" val="494587222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73BB7-E740-881D-59ED-CAD6DAD3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Classification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3E03A2-29D8-6A18-FB43-5252E6280D20}"/>
              </a:ext>
            </a:extLst>
          </p:cNvPr>
          <p:cNvGraphicFramePr>
            <a:graphicFrameLocks noGrp="1"/>
          </p:cNvGraphicFramePr>
          <p:nvPr/>
        </p:nvGraphicFramePr>
        <p:xfrm>
          <a:off x="5531302" y="4096151"/>
          <a:ext cx="2513368" cy="2419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Continuing Education</a:t>
                      </a:r>
                    </a:p>
                    <a:p>
                      <a:pPr algn="ctr"/>
                      <a:r>
                        <a:rPr lang="en-US" dirty="0"/>
                        <a:t>(Expense)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532F0B93-F02D-3806-755E-476F05BB72A6}"/>
              </a:ext>
            </a:extLst>
          </p:cNvPr>
          <p:cNvGraphicFramePr>
            <a:graphicFrameLocks noGrp="1"/>
          </p:cNvGraphicFramePr>
          <p:nvPr/>
        </p:nvGraphicFramePr>
        <p:xfrm>
          <a:off x="2280595" y="1623905"/>
          <a:ext cx="2513368" cy="2419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 </a:t>
                      </a:r>
                    </a:p>
                    <a:p>
                      <a:pPr algn="ctr"/>
                      <a:r>
                        <a:rPr lang="en-US" dirty="0"/>
                        <a:t>(Asset)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$8,000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27EF330-550A-E357-CECE-2207CA895B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869827"/>
              </p:ext>
            </p:extLst>
          </p:nvPr>
        </p:nvGraphicFramePr>
        <p:xfrm>
          <a:off x="2280595" y="4096151"/>
          <a:ext cx="2513368" cy="2419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Cost of Revenue (Expense)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$7,200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744D12B-E7A5-5F40-CC74-9341E1C65116}"/>
              </a:ext>
            </a:extLst>
          </p:cNvPr>
          <p:cNvSpPr txBox="1"/>
          <p:nvPr/>
        </p:nvSpPr>
        <p:spPr>
          <a:xfrm>
            <a:off x="88776" y="3172821"/>
            <a:ext cx="2811988" cy="92333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$8,000 Salary Payment</a:t>
            </a:r>
          </a:p>
          <a:p>
            <a:r>
              <a:rPr lang="en-US" dirty="0"/>
              <a:t>  - 90% billable field work</a:t>
            </a:r>
          </a:p>
          <a:p>
            <a:r>
              <a:rPr lang="en-US" dirty="0"/>
              <a:t>  - 10% conference</a:t>
            </a:r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7285C624-7366-8F59-30D4-8B7BB49D29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789534"/>
              </p:ext>
            </p:extLst>
          </p:nvPr>
        </p:nvGraphicFramePr>
        <p:xfrm>
          <a:off x="5531302" y="1623905"/>
          <a:ext cx="2513368" cy="2419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Professional Development (Asset)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$800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9365174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73BB7-E740-881D-59ED-CAD6DAD3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Classification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3E03A2-29D8-6A18-FB43-5252E6280D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632859"/>
              </p:ext>
            </p:extLst>
          </p:nvPr>
        </p:nvGraphicFramePr>
        <p:xfrm>
          <a:off x="5531302" y="4096151"/>
          <a:ext cx="2513368" cy="2419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Continuing Education</a:t>
                      </a:r>
                    </a:p>
                    <a:p>
                      <a:pPr algn="ctr"/>
                      <a:r>
                        <a:rPr lang="en-US" dirty="0"/>
                        <a:t>(Expense)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$66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532F0B93-F02D-3806-755E-476F05BB72A6}"/>
              </a:ext>
            </a:extLst>
          </p:cNvPr>
          <p:cNvGraphicFramePr>
            <a:graphicFrameLocks noGrp="1"/>
          </p:cNvGraphicFramePr>
          <p:nvPr/>
        </p:nvGraphicFramePr>
        <p:xfrm>
          <a:off x="2280595" y="1623905"/>
          <a:ext cx="2513368" cy="2419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 </a:t>
                      </a:r>
                    </a:p>
                    <a:p>
                      <a:pPr algn="ctr"/>
                      <a:r>
                        <a:rPr lang="en-US" dirty="0"/>
                        <a:t>(Asset)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$8,000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27EF330-550A-E357-CECE-2207CA895BF8}"/>
              </a:ext>
            </a:extLst>
          </p:cNvPr>
          <p:cNvGraphicFramePr>
            <a:graphicFrameLocks noGrp="1"/>
          </p:cNvGraphicFramePr>
          <p:nvPr/>
        </p:nvGraphicFramePr>
        <p:xfrm>
          <a:off x="2280595" y="4096151"/>
          <a:ext cx="2513368" cy="2419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Cost of Revenue (Expense)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$7,200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744D12B-E7A5-5F40-CC74-9341E1C65116}"/>
              </a:ext>
            </a:extLst>
          </p:cNvPr>
          <p:cNvSpPr txBox="1"/>
          <p:nvPr/>
        </p:nvSpPr>
        <p:spPr>
          <a:xfrm>
            <a:off x="88776" y="3172821"/>
            <a:ext cx="2811988" cy="92333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$8,000 Salary Payment</a:t>
            </a:r>
          </a:p>
          <a:p>
            <a:r>
              <a:rPr lang="en-US" dirty="0"/>
              <a:t>  - 90% billable field work</a:t>
            </a:r>
          </a:p>
          <a:p>
            <a:r>
              <a:rPr lang="en-US" dirty="0"/>
              <a:t>  - 10% conference</a:t>
            </a:r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7285C624-7366-8F59-30D4-8B7BB49D29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190825"/>
              </p:ext>
            </p:extLst>
          </p:nvPr>
        </p:nvGraphicFramePr>
        <p:xfrm>
          <a:off x="5531302" y="1623905"/>
          <a:ext cx="2513368" cy="2419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Professional Development (Asset)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$800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$66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3232733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73BB7-E740-881D-59ED-CAD6DAD3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Classification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3E03A2-29D8-6A18-FB43-5252E6280D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614121"/>
              </p:ext>
            </p:extLst>
          </p:nvPr>
        </p:nvGraphicFramePr>
        <p:xfrm>
          <a:off x="5531302" y="4096151"/>
          <a:ext cx="2513368" cy="2419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Continuing Education</a:t>
                      </a:r>
                    </a:p>
                    <a:p>
                      <a:pPr algn="ctr"/>
                      <a:r>
                        <a:rPr lang="en-US" dirty="0"/>
                        <a:t>(Expense)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$66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$66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…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532F0B93-F02D-3806-755E-476F05BB72A6}"/>
              </a:ext>
            </a:extLst>
          </p:cNvPr>
          <p:cNvGraphicFramePr>
            <a:graphicFrameLocks noGrp="1"/>
          </p:cNvGraphicFramePr>
          <p:nvPr/>
        </p:nvGraphicFramePr>
        <p:xfrm>
          <a:off x="2280595" y="1623905"/>
          <a:ext cx="2513368" cy="2419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 </a:t>
                      </a:r>
                    </a:p>
                    <a:p>
                      <a:pPr algn="ctr"/>
                      <a:r>
                        <a:rPr lang="en-US" dirty="0"/>
                        <a:t>(Asset)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$8,000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27EF330-550A-E357-CECE-2207CA895BF8}"/>
              </a:ext>
            </a:extLst>
          </p:cNvPr>
          <p:cNvGraphicFramePr>
            <a:graphicFrameLocks noGrp="1"/>
          </p:cNvGraphicFramePr>
          <p:nvPr/>
        </p:nvGraphicFramePr>
        <p:xfrm>
          <a:off x="2280595" y="4096151"/>
          <a:ext cx="2513368" cy="2419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Cost of Revenue (Expense)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$7,200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744D12B-E7A5-5F40-CC74-9341E1C65116}"/>
              </a:ext>
            </a:extLst>
          </p:cNvPr>
          <p:cNvSpPr txBox="1"/>
          <p:nvPr/>
        </p:nvSpPr>
        <p:spPr>
          <a:xfrm>
            <a:off x="88776" y="3172821"/>
            <a:ext cx="2811988" cy="92333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$8,000 Salary Payment</a:t>
            </a:r>
          </a:p>
          <a:p>
            <a:r>
              <a:rPr lang="en-US" dirty="0"/>
              <a:t>  - 90% billable field work</a:t>
            </a:r>
          </a:p>
          <a:p>
            <a:r>
              <a:rPr lang="en-US" dirty="0"/>
              <a:t>  - 10% conference</a:t>
            </a:r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7285C624-7366-8F59-30D4-8B7BB49D29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237798"/>
              </p:ext>
            </p:extLst>
          </p:nvPr>
        </p:nvGraphicFramePr>
        <p:xfrm>
          <a:off x="5531302" y="1623905"/>
          <a:ext cx="2513368" cy="2419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Professional Development (Asset)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$800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$66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$66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8239904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73BB7-E740-881D-59ED-CAD6DAD3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Managerial Accounting for Tree Businesses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03AA3-65CC-4844-8D32-8DC8054B6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Basic Terminology</a:t>
            </a:r>
          </a:p>
          <a:p>
            <a:r>
              <a:rPr lang="en-US" sz="2800" dirty="0"/>
              <a:t>Debits and Credits</a:t>
            </a:r>
          </a:p>
          <a:p>
            <a:r>
              <a:rPr lang="en-US" sz="2800" dirty="0"/>
              <a:t>Cash vs. Accrual Accounting</a:t>
            </a:r>
          </a:p>
          <a:p>
            <a:r>
              <a:rPr lang="en-US" sz="2800" dirty="0"/>
              <a:t>Depreciation</a:t>
            </a:r>
          </a:p>
          <a:p>
            <a:r>
              <a:rPr lang="en-US" sz="2800" dirty="0"/>
              <a:t>Cost Classification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4033557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B9E44-90F1-7C1E-D0DB-64FB98167D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Managerial Accounting for Tree Businesses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B1AC5C-84A2-764F-4395-CBAD3C265D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James Komen</a:t>
            </a:r>
          </a:p>
          <a:p>
            <a:r>
              <a:rPr lang="en-US" dirty="0"/>
              <a:t>BCMA #9909B, RCA #555</a:t>
            </a:r>
          </a:p>
          <a:p>
            <a:r>
              <a:rPr lang="en-US" dirty="0"/>
              <a:t>October 3, 2023</a:t>
            </a:r>
          </a:p>
        </p:txBody>
      </p:sp>
    </p:spTree>
    <p:extLst>
      <p:ext uri="{BB962C8B-B14F-4D97-AF65-F5344CB8AC3E}">
        <p14:creationId xmlns:p14="http://schemas.microsoft.com/office/powerpoint/2010/main" val="14999808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C3466-C6CE-D9C5-C4AA-6E3A4100B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Subaccounts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A5AB3-012E-9E72-0CB0-C9C7FAEB824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Asset</a:t>
            </a:r>
          </a:p>
          <a:p>
            <a:pPr lvl="1"/>
            <a:r>
              <a:rPr lang="en-US" dirty="0"/>
              <a:t>Current Assets</a:t>
            </a:r>
          </a:p>
          <a:p>
            <a:pPr lvl="2"/>
            <a:r>
              <a:rPr lang="en-US" dirty="0"/>
              <a:t>Cash</a:t>
            </a:r>
          </a:p>
          <a:p>
            <a:pPr lvl="2"/>
            <a:r>
              <a:rPr lang="en-US" dirty="0"/>
              <a:t>Accounts Receivable</a:t>
            </a:r>
          </a:p>
          <a:p>
            <a:pPr lvl="1"/>
            <a:r>
              <a:rPr lang="en-US" dirty="0"/>
              <a:t>Fixed Assets</a:t>
            </a:r>
          </a:p>
          <a:p>
            <a:r>
              <a:rPr lang="en-US" dirty="0"/>
              <a:t>Liability</a:t>
            </a:r>
          </a:p>
          <a:p>
            <a:pPr lvl="1"/>
            <a:r>
              <a:rPr lang="en-US" dirty="0"/>
              <a:t>Current Liabilities</a:t>
            </a:r>
          </a:p>
          <a:p>
            <a:pPr lvl="2"/>
            <a:r>
              <a:rPr lang="en-US" dirty="0"/>
              <a:t>Credit Card</a:t>
            </a:r>
          </a:p>
          <a:p>
            <a:pPr lvl="2"/>
            <a:r>
              <a:rPr lang="en-US" dirty="0"/>
              <a:t>Accounts Payable</a:t>
            </a:r>
          </a:p>
          <a:p>
            <a:pPr lvl="1"/>
            <a:r>
              <a:rPr lang="en-US" dirty="0"/>
              <a:t>Long Term Liabilities</a:t>
            </a:r>
          </a:p>
          <a:p>
            <a:pPr lvl="1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F8C603-643A-7F27-1E26-CFC77381E9E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Income</a:t>
            </a:r>
          </a:p>
          <a:p>
            <a:pPr lvl="1"/>
            <a:r>
              <a:rPr lang="en-US" dirty="0"/>
              <a:t>Sales Revenue</a:t>
            </a:r>
          </a:p>
          <a:p>
            <a:r>
              <a:rPr lang="en-US" dirty="0"/>
              <a:t>Expense</a:t>
            </a:r>
          </a:p>
          <a:p>
            <a:pPr lvl="1"/>
            <a:r>
              <a:rPr lang="en-US" dirty="0"/>
              <a:t>Cost of Goods Sold</a:t>
            </a:r>
          </a:p>
          <a:p>
            <a:pPr lvl="1"/>
            <a:r>
              <a:rPr lang="en-US" dirty="0"/>
              <a:t>Operating Expenses</a:t>
            </a:r>
          </a:p>
          <a:p>
            <a:r>
              <a:rPr lang="en-US" dirty="0"/>
              <a:t>Equity</a:t>
            </a:r>
          </a:p>
          <a:p>
            <a:pPr lvl="1"/>
            <a:r>
              <a:rPr lang="en-US" dirty="0"/>
              <a:t>Opening Balance</a:t>
            </a:r>
          </a:p>
          <a:p>
            <a:pPr lvl="1"/>
            <a:r>
              <a:rPr lang="en-US" dirty="0"/>
              <a:t>Retained Earnings</a:t>
            </a:r>
          </a:p>
          <a:p>
            <a:pPr lvl="1"/>
            <a:r>
              <a:rPr lang="en-US" dirty="0"/>
              <a:t>Owner Distributions</a:t>
            </a:r>
          </a:p>
        </p:txBody>
      </p:sp>
    </p:spTree>
    <p:extLst>
      <p:ext uri="{BB962C8B-B14F-4D97-AF65-F5344CB8AC3E}">
        <p14:creationId xmlns:p14="http://schemas.microsoft.com/office/powerpoint/2010/main" val="9568431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73BB7-E740-881D-59ED-CAD6DAD3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Debits and Credits</a:t>
            </a:r>
          </a:p>
        </p:txBody>
      </p:sp>
    </p:spTree>
    <p:extLst>
      <p:ext uri="{BB962C8B-B14F-4D97-AF65-F5344CB8AC3E}">
        <p14:creationId xmlns:p14="http://schemas.microsoft.com/office/powerpoint/2010/main" val="1412566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73BB7-E740-881D-59ED-CAD6DAD3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Debits and Credits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67915DB-CAA3-EFA6-A977-5435C4A44D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9410263"/>
              </p:ext>
            </p:extLst>
          </p:nvPr>
        </p:nvGraphicFramePr>
        <p:xfrm>
          <a:off x="1882066" y="2160586"/>
          <a:ext cx="6187737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2579">
                  <a:extLst>
                    <a:ext uri="{9D8B030D-6E8A-4147-A177-3AD203B41FA5}">
                      <a16:colId xmlns:a16="http://schemas.microsoft.com/office/drawing/2014/main" val="1446650950"/>
                    </a:ext>
                  </a:extLst>
                </a:gridCol>
                <a:gridCol w="2062579">
                  <a:extLst>
                    <a:ext uri="{9D8B030D-6E8A-4147-A177-3AD203B41FA5}">
                      <a16:colId xmlns:a16="http://schemas.microsoft.com/office/drawing/2014/main" val="1757012807"/>
                    </a:ext>
                  </a:extLst>
                </a:gridCol>
                <a:gridCol w="2062579">
                  <a:extLst>
                    <a:ext uri="{9D8B030D-6E8A-4147-A177-3AD203B41FA5}">
                      <a16:colId xmlns:a16="http://schemas.microsoft.com/office/drawing/2014/main" val="3935603053"/>
                    </a:ext>
                  </a:extLst>
                </a:gridCol>
              </a:tblGrid>
              <a:tr h="43741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Account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Credit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011466"/>
                  </a:ext>
                </a:extLst>
              </a:tr>
              <a:tr h="43741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Asset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3885002"/>
                  </a:ext>
                </a:extLst>
              </a:tr>
              <a:tr h="43741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Liability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296718"/>
                  </a:ext>
                </a:extLst>
              </a:tr>
              <a:tr h="43741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Expense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817388"/>
                  </a:ext>
                </a:extLst>
              </a:tr>
              <a:tr h="43741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3981381"/>
                  </a:ext>
                </a:extLst>
              </a:tr>
              <a:tr h="43741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Equity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4963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14959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73BB7-E740-881D-59ED-CAD6DAD3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Debits and Credits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4A15EA1E-95A3-516F-0ABD-8619ACE200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71976"/>
              </p:ext>
            </p:extLst>
          </p:nvPr>
        </p:nvGraphicFramePr>
        <p:xfrm>
          <a:off x="2280595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Asset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20E829C-58A3-7173-814E-E34E52F3A2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300554"/>
              </p:ext>
            </p:extLst>
          </p:nvPr>
        </p:nvGraphicFramePr>
        <p:xfrm>
          <a:off x="5531302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Liability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3E03A2-29D8-6A18-FB43-5252E6280D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203378"/>
              </p:ext>
            </p:extLst>
          </p:nvPr>
        </p:nvGraphicFramePr>
        <p:xfrm>
          <a:off x="5531302" y="409615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FBC15F5-F709-0918-5AC4-619B496939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4147390"/>
              </p:ext>
            </p:extLst>
          </p:nvPr>
        </p:nvGraphicFramePr>
        <p:xfrm>
          <a:off x="2280595" y="409615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Income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55671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73BB7-E740-881D-59ED-CAD6DAD3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Debits and Credits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4A15EA1E-95A3-516F-0ABD-8619ACE200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606627"/>
              </p:ext>
            </p:extLst>
          </p:nvPr>
        </p:nvGraphicFramePr>
        <p:xfrm>
          <a:off x="2280595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Asset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20E829C-58A3-7173-814E-E34E52F3A240}"/>
              </a:ext>
            </a:extLst>
          </p:cNvPr>
          <p:cNvGraphicFramePr>
            <a:graphicFrameLocks noGrp="1"/>
          </p:cNvGraphicFramePr>
          <p:nvPr/>
        </p:nvGraphicFramePr>
        <p:xfrm>
          <a:off x="5531302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Liability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54E36A6-66D6-2362-625E-4F313C0024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68972"/>
              </p:ext>
            </p:extLst>
          </p:nvPr>
        </p:nvGraphicFramePr>
        <p:xfrm>
          <a:off x="2280595" y="409615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Income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3E03A2-29D8-6A18-FB43-5252E6280D20}"/>
              </a:ext>
            </a:extLst>
          </p:cNvPr>
          <p:cNvGraphicFramePr>
            <a:graphicFrameLocks noGrp="1"/>
          </p:cNvGraphicFramePr>
          <p:nvPr/>
        </p:nvGraphicFramePr>
        <p:xfrm>
          <a:off x="5531302" y="409615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6AD7806-98E4-E97D-8588-E649A37254AC}"/>
              </a:ext>
            </a:extLst>
          </p:cNvPr>
          <p:cNvSpPr txBox="1"/>
          <p:nvPr/>
        </p:nvSpPr>
        <p:spPr>
          <a:xfrm>
            <a:off x="390617" y="3105834"/>
            <a:ext cx="1651414" cy="646331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$1,000 Sale of</a:t>
            </a:r>
          </a:p>
          <a:p>
            <a:pPr algn="ctr"/>
            <a:r>
              <a:rPr lang="en-US" dirty="0"/>
              <a:t>Services</a:t>
            </a:r>
          </a:p>
        </p:txBody>
      </p:sp>
    </p:spTree>
    <p:extLst>
      <p:ext uri="{BB962C8B-B14F-4D97-AF65-F5344CB8AC3E}">
        <p14:creationId xmlns:p14="http://schemas.microsoft.com/office/powerpoint/2010/main" val="22511944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73BB7-E740-881D-59ED-CAD6DAD3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Debits and Credits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4A15EA1E-95A3-516F-0ABD-8619ACE20009}"/>
              </a:ext>
            </a:extLst>
          </p:cNvPr>
          <p:cNvGraphicFramePr>
            <a:graphicFrameLocks noGrp="1"/>
          </p:cNvGraphicFramePr>
          <p:nvPr/>
        </p:nvGraphicFramePr>
        <p:xfrm>
          <a:off x="2280595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Asset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20E829C-58A3-7173-814E-E34E52F3A240}"/>
              </a:ext>
            </a:extLst>
          </p:cNvPr>
          <p:cNvGraphicFramePr>
            <a:graphicFrameLocks noGrp="1"/>
          </p:cNvGraphicFramePr>
          <p:nvPr/>
        </p:nvGraphicFramePr>
        <p:xfrm>
          <a:off x="5531302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Liability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54E36A6-66D6-2362-625E-4F313C002419}"/>
              </a:ext>
            </a:extLst>
          </p:cNvPr>
          <p:cNvGraphicFramePr>
            <a:graphicFrameLocks noGrp="1"/>
          </p:cNvGraphicFramePr>
          <p:nvPr/>
        </p:nvGraphicFramePr>
        <p:xfrm>
          <a:off x="2280595" y="409615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Income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3E03A2-29D8-6A18-FB43-5252E6280D20}"/>
              </a:ext>
            </a:extLst>
          </p:cNvPr>
          <p:cNvGraphicFramePr>
            <a:graphicFrameLocks noGrp="1"/>
          </p:cNvGraphicFramePr>
          <p:nvPr/>
        </p:nvGraphicFramePr>
        <p:xfrm>
          <a:off x="5531302" y="409615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6AD7806-98E4-E97D-8588-E649A37254AC}"/>
              </a:ext>
            </a:extLst>
          </p:cNvPr>
          <p:cNvSpPr txBox="1"/>
          <p:nvPr/>
        </p:nvSpPr>
        <p:spPr>
          <a:xfrm>
            <a:off x="390617" y="3105834"/>
            <a:ext cx="1651414" cy="646331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$1,000 Sale of</a:t>
            </a:r>
          </a:p>
          <a:p>
            <a:pPr algn="ctr"/>
            <a:r>
              <a:rPr lang="en-US" dirty="0"/>
              <a:t>Services</a:t>
            </a:r>
          </a:p>
        </p:txBody>
      </p:sp>
    </p:spTree>
    <p:extLst>
      <p:ext uri="{BB962C8B-B14F-4D97-AF65-F5344CB8AC3E}">
        <p14:creationId xmlns:p14="http://schemas.microsoft.com/office/powerpoint/2010/main" val="36503217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73BB7-E740-881D-59ED-CAD6DAD3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Debits and Credits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4A15EA1E-95A3-516F-0ABD-8619ACE20009}"/>
              </a:ext>
            </a:extLst>
          </p:cNvPr>
          <p:cNvGraphicFramePr>
            <a:graphicFrameLocks noGrp="1"/>
          </p:cNvGraphicFramePr>
          <p:nvPr/>
        </p:nvGraphicFramePr>
        <p:xfrm>
          <a:off x="2280595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Asset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20E829C-58A3-7173-814E-E34E52F3A240}"/>
              </a:ext>
            </a:extLst>
          </p:cNvPr>
          <p:cNvGraphicFramePr>
            <a:graphicFrameLocks noGrp="1"/>
          </p:cNvGraphicFramePr>
          <p:nvPr/>
        </p:nvGraphicFramePr>
        <p:xfrm>
          <a:off x="5531302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Liability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54E36A6-66D6-2362-625E-4F313C002419}"/>
              </a:ext>
            </a:extLst>
          </p:cNvPr>
          <p:cNvGraphicFramePr>
            <a:graphicFrameLocks noGrp="1"/>
          </p:cNvGraphicFramePr>
          <p:nvPr/>
        </p:nvGraphicFramePr>
        <p:xfrm>
          <a:off x="2280595" y="409615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Income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3E03A2-29D8-6A18-FB43-5252E6280D20}"/>
              </a:ext>
            </a:extLst>
          </p:cNvPr>
          <p:cNvGraphicFramePr>
            <a:graphicFrameLocks noGrp="1"/>
          </p:cNvGraphicFramePr>
          <p:nvPr/>
        </p:nvGraphicFramePr>
        <p:xfrm>
          <a:off x="5531302" y="409615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6AD7806-98E4-E97D-8588-E649A37254AC}"/>
              </a:ext>
            </a:extLst>
          </p:cNvPr>
          <p:cNvSpPr txBox="1"/>
          <p:nvPr/>
        </p:nvSpPr>
        <p:spPr>
          <a:xfrm>
            <a:off x="390617" y="3105834"/>
            <a:ext cx="1651414" cy="646331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$1,000 Sale of</a:t>
            </a:r>
          </a:p>
          <a:p>
            <a:pPr algn="ctr"/>
            <a:r>
              <a:rPr lang="en-US" dirty="0"/>
              <a:t>Services</a:t>
            </a:r>
          </a:p>
        </p:txBody>
      </p:sp>
    </p:spTree>
    <p:extLst>
      <p:ext uri="{BB962C8B-B14F-4D97-AF65-F5344CB8AC3E}">
        <p14:creationId xmlns:p14="http://schemas.microsoft.com/office/powerpoint/2010/main" val="267985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73BB7-E740-881D-59ED-CAD6DAD3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Managerial Accounting for Tree Businesses</a:t>
            </a:r>
          </a:p>
        </p:txBody>
      </p:sp>
    </p:spTree>
    <p:extLst>
      <p:ext uri="{BB962C8B-B14F-4D97-AF65-F5344CB8AC3E}">
        <p14:creationId xmlns:p14="http://schemas.microsoft.com/office/powerpoint/2010/main" val="16714689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73BB7-E740-881D-59ED-CAD6DAD3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Debits and Credits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20E829C-58A3-7173-814E-E34E52F3A240}"/>
              </a:ext>
            </a:extLst>
          </p:cNvPr>
          <p:cNvGraphicFramePr>
            <a:graphicFrameLocks noGrp="1"/>
          </p:cNvGraphicFramePr>
          <p:nvPr/>
        </p:nvGraphicFramePr>
        <p:xfrm>
          <a:off x="5531302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Liability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3E03A2-29D8-6A18-FB43-5252E6280D20}"/>
              </a:ext>
            </a:extLst>
          </p:cNvPr>
          <p:cNvGraphicFramePr>
            <a:graphicFrameLocks noGrp="1"/>
          </p:cNvGraphicFramePr>
          <p:nvPr/>
        </p:nvGraphicFramePr>
        <p:xfrm>
          <a:off x="5531302" y="409615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532F0B93-F02D-3806-755E-476F05BB72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3812550"/>
              </p:ext>
            </p:extLst>
          </p:nvPr>
        </p:nvGraphicFramePr>
        <p:xfrm>
          <a:off x="2280595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Asset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27EF330-550A-E357-CECE-2207CA895B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4147390"/>
              </p:ext>
            </p:extLst>
          </p:nvPr>
        </p:nvGraphicFramePr>
        <p:xfrm>
          <a:off x="2280595" y="409615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Income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85989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73BB7-E740-881D-59ED-CAD6DAD3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Debits and Credits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20E829C-58A3-7173-814E-E34E52F3A240}"/>
              </a:ext>
            </a:extLst>
          </p:cNvPr>
          <p:cNvGraphicFramePr>
            <a:graphicFrameLocks noGrp="1"/>
          </p:cNvGraphicFramePr>
          <p:nvPr/>
        </p:nvGraphicFramePr>
        <p:xfrm>
          <a:off x="5531302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Liability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3E03A2-29D8-6A18-FB43-5252E6280D20}"/>
              </a:ext>
            </a:extLst>
          </p:cNvPr>
          <p:cNvGraphicFramePr>
            <a:graphicFrameLocks noGrp="1"/>
          </p:cNvGraphicFramePr>
          <p:nvPr/>
        </p:nvGraphicFramePr>
        <p:xfrm>
          <a:off x="5531302" y="409615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6AD7806-98E4-E97D-8588-E649A37254AC}"/>
              </a:ext>
            </a:extLst>
          </p:cNvPr>
          <p:cNvSpPr txBox="1"/>
          <p:nvPr/>
        </p:nvSpPr>
        <p:spPr>
          <a:xfrm>
            <a:off x="150920" y="3105834"/>
            <a:ext cx="2066591" cy="646331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$100 gas purchase</a:t>
            </a:r>
          </a:p>
          <a:p>
            <a:pPr algn="ctr"/>
            <a:r>
              <a:rPr lang="en-US" dirty="0"/>
              <a:t>using cash</a:t>
            </a:r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532F0B93-F02D-3806-755E-476F05BB72A6}"/>
              </a:ext>
            </a:extLst>
          </p:cNvPr>
          <p:cNvGraphicFramePr>
            <a:graphicFrameLocks noGrp="1"/>
          </p:cNvGraphicFramePr>
          <p:nvPr/>
        </p:nvGraphicFramePr>
        <p:xfrm>
          <a:off x="2280595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Asset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27EF330-550A-E357-CECE-2207CA895BF8}"/>
              </a:ext>
            </a:extLst>
          </p:cNvPr>
          <p:cNvGraphicFramePr>
            <a:graphicFrameLocks noGrp="1"/>
          </p:cNvGraphicFramePr>
          <p:nvPr/>
        </p:nvGraphicFramePr>
        <p:xfrm>
          <a:off x="2280595" y="409615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Income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54114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73BB7-E740-881D-59ED-CAD6DAD3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Debits and Credits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20E829C-58A3-7173-814E-E34E52F3A240}"/>
              </a:ext>
            </a:extLst>
          </p:cNvPr>
          <p:cNvGraphicFramePr>
            <a:graphicFrameLocks noGrp="1"/>
          </p:cNvGraphicFramePr>
          <p:nvPr/>
        </p:nvGraphicFramePr>
        <p:xfrm>
          <a:off x="5531302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Liability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3E03A2-29D8-6A18-FB43-5252E6280D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93571"/>
              </p:ext>
            </p:extLst>
          </p:nvPr>
        </p:nvGraphicFramePr>
        <p:xfrm>
          <a:off x="5531302" y="409615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Expense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6AD7806-98E4-E97D-8588-E649A37254AC}"/>
              </a:ext>
            </a:extLst>
          </p:cNvPr>
          <p:cNvSpPr txBox="1"/>
          <p:nvPr/>
        </p:nvSpPr>
        <p:spPr>
          <a:xfrm>
            <a:off x="150920" y="3105834"/>
            <a:ext cx="2066591" cy="646331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$100 gas purchase</a:t>
            </a:r>
          </a:p>
          <a:p>
            <a:pPr algn="ctr"/>
            <a:r>
              <a:rPr lang="en-US" dirty="0"/>
              <a:t>using cash</a:t>
            </a:r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532F0B93-F02D-3806-755E-476F05BB72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916044"/>
              </p:ext>
            </p:extLst>
          </p:nvPr>
        </p:nvGraphicFramePr>
        <p:xfrm>
          <a:off x="2280595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Asset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27EF330-550A-E357-CECE-2207CA895BF8}"/>
              </a:ext>
            </a:extLst>
          </p:cNvPr>
          <p:cNvGraphicFramePr>
            <a:graphicFrameLocks noGrp="1"/>
          </p:cNvGraphicFramePr>
          <p:nvPr/>
        </p:nvGraphicFramePr>
        <p:xfrm>
          <a:off x="2280595" y="409615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Income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85275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73BB7-E740-881D-59ED-CAD6DAD3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Debits and Credits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20E829C-58A3-7173-814E-E34E52F3A240}"/>
              </a:ext>
            </a:extLst>
          </p:cNvPr>
          <p:cNvGraphicFramePr>
            <a:graphicFrameLocks noGrp="1"/>
          </p:cNvGraphicFramePr>
          <p:nvPr/>
        </p:nvGraphicFramePr>
        <p:xfrm>
          <a:off x="5531302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Liability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3E03A2-29D8-6A18-FB43-5252E6280D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767696"/>
              </p:ext>
            </p:extLst>
          </p:nvPr>
        </p:nvGraphicFramePr>
        <p:xfrm>
          <a:off x="5531302" y="409615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Expense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6AD7806-98E4-E97D-8588-E649A37254AC}"/>
              </a:ext>
            </a:extLst>
          </p:cNvPr>
          <p:cNvSpPr txBox="1"/>
          <p:nvPr/>
        </p:nvSpPr>
        <p:spPr>
          <a:xfrm>
            <a:off x="150920" y="3105834"/>
            <a:ext cx="2066591" cy="646331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$100 gas purchase</a:t>
            </a:r>
          </a:p>
          <a:p>
            <a:pPr algn="ctr"/>
            <a:r>
              <a:rPr lang="en-US" dirty="0"/>
              <a:t>using cash</a:t>
            </a:r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532F0B93-F02D-3806-755E-476F05BB72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355912"/>
              </p:ext>
            </p:extLst>
          </p:nvPr>
        </p:nvGraphicFramePr>
        <p:xfrm>
          <a:off x="2280595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Asset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27EF330-550A-E357-CECE-2207CA895BF8}"/>
              </a:ext>
            </a:extLst>
          </p:cNvPr>
          <p:cNvGraphicFramePr>
            <a:graphicFrameLocks noGrp="1"/>
          </p:cNvGraphicFramePr>
          <p:nvPr/>
        </p:nvGraphicFramePr>
        <p:xfrm>
          <a:off x="2280595" y="409615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Income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33108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73BB7-E740-881D-59ED-CAD6DAD3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Debits and Credits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20E829C-58A3-7173-814E-E34E52F3A240}"/>
              </a:ext>
            </a:extLst>
          </p:cNvPr>
          <p:cNvGraphicFramePr>
            <a:graphicFrameLocks noGrp="1"/>
          </p:cNvGraphicFramePr>
          <p:nvPr/>
        </p:nvGraphicFramePr>
        <p:xfrm>
          <a:off x="5531302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Liability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3E03A2-29D8-6A18-FB43-5252E6280D20}"/>
              </a:ext>
            </a:extLst>
          </p:cNvPr>
          <p:cNvGraphicFramePr>
            <a:graphicFrameLocks noGrp="1"/>
          </p:cNvGraphicFramePr>
          <p:nvPr/>
        </p:nvGraphicFramePr>
        <p:xfrm>
          <a:off x="5531302" y="409615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532F0B93-F02D-3806-755E-476F05BB72A6}"/>
              </a:ext>
            </a:extLst>
          </p:cNvPr>
          <p:cNvGraphicFramePr>
            <a:graphicFrameLocks noGrp="1"/>
          </p:cNvGraphicFramePr>
          <p:nvPr/>
        </p:nvGraphicFramePr>
        <p:xfrm>
          <a:off x="2280595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Asset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27EF330-550A-E357-CECE-2207CA895BF8}"/>
              </a:ext>
            </a:extLst>
          </p:cNvPr>
          <p:cNvGraphicFramePr>
            <a:graphicFrameLocks noGrp="1"/>
          </p:cNvGraphicFramePr>
          <p:nvPr/>
        </p:nvGraphicFramePr>
        <p:xfrm>
          <a:off x="2280595" y="409615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Income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50370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73BB7-E740-881D-59ED-CAD6DAD3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Debits and Credits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20E829C-58A3-7173-814E-E34E52F3A240}"/>
              </a:ext>
            </a:extLst>
          </p:cNvPr>
          <p:cNvGraphicFramePr>
            <a:graphicFrameLocks noGrp="1"/>
          </p:cNvGraphicFramePr>
          <p:nvPr/>
        </p:nvGraphicFramePr>
        <p:xfrm>
          <a:off x="5531302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Liability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3E03A2-29D8-6A18-FB43-5252E6280D20}"/>
              </a:ext>
            </a:extLst>
          </p:cNvPr>
          <p:cNvGraphicFramePr>
            <a:graphicFrameLocks noGrp="1"/>
          </p:cNvGraphicFramePr>
          <p:nvPr/>
        </p:nvGraphicFramePr>
        <p:xfrm>
          <a:off x="5531302" y="409615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6AD7806-98E4-E97D-8588-E649A37254AC}"/>
              </a:ext>
            </a:extLst>
          </p:cNvPr>
          <p:cNvSpPr txBox="1"/>
          <p:nvPr/>
        </p:nvSpPr>
        <p:spPr>
          <a:xfrm>
            <a:off x="150920" y="3105834"/>
            <a:ext cx="2066591" cy="646331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$100 gas purchase</a:t>
            </a:r>
          </a:p>
          <a:p>
            <a:pPr algn="ctr"/>
            <a:r>
              <a:rPr lang="en-US" dirty="0"/>
              <a:t>using </a:t>
            </a:r>
            <a:r>
              <a:rPr lang="en-US" u="sng" dirty="0"/>
              <a:t>credit card</a:t>
            </a:r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532F0B93-F02D-3806-755E-476F05BB72A6}"/>
              </a:ext>
            </a:extLst>
          </p:cNvPr>
          <p:cNvGraphicFramePr>
            <a:graphicFrameLocks noGrp="1"/>
          </p:cNvGraphicFramePr>
          <p:nvPr/>
        </p:nvGraphicFramePr>
        <p:xfrm>
          <a:off x="2280595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Asset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27EF330-550A-E357-CECE-2207CA895BF8}"/>
              </a:ext>
            </a:extLst>
          </p:cNvPr>
          <p:cNvGraphicFramePr>
            <a:graphicFrameLocks noGrp="1"/>
          </p:cNvGraphicFramePr>
          <p:nvPr/>
        </p:nvGraphicFramePr>
        <p:xfrm>
          <a:off x="2280595" y="409615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Income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44465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73BB7-E740-881D-59ED-CAD6DAD3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Debits and Credits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20E829C-58A3-7173-814E-E34E52F3A2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867820"/>
              </p:ext>
            </p:extLst>
          </p:nvPr>
        </p:nvGraphicFramePr>
        <p:xfrm>
          <a:off x="5531302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Liability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3E03A2-29D8-6A18-FB43-5252E6280D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209321"/>
              </p:ext>
            </p:extLst>
          </p:nvPr>
        </p:nvGraphicFramePr>
        <p:xfrm>
          <a:off x="5531302" y="409615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Expense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6AD7806-98E4-E97D-8588-E649A37254AC}"/>
              </a:ext>
            </a:extLst>
          </p:cNvPr>
          <p:cNvSpPr txBox="1"/>
          <p:nvPr/>
        </p:nvSpPr>
        <p:spPr>
          <a:xfrm>
            <a:off x="150920" y="3105834"/>
            <a:ext cx="2066591" cy="646331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$100 gas purchase</a:t>
            </a:r>
          </a:p>
          <a:p>
            <a:pPr algn="ctr"/>
            <a:r>
              <a:rPr lang="en-US" dirty="0"/>
              <a:t>using </a:t>
            </a:r>
            <a:r>
              <a:rPr lang="en-US" u="sng" dirty="0"/>
              <a:t>credit card</a:t>
            </a:r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532F0B93-F02D-3806-755E-476F05BB72A6}"/>
              </a:ext>
            </a:extLst>
          </p:cNvPr>
          <p:cNvGraphicFramePr>
            <a:graphicFrameLocks noGrp="1"/>
          </p:cNvGraphicFramePr>
          <p:nvPr/>
        </p:nvGraphicFramePr>
        <p:xfrm>
          <a:off x="2280595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Asset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27EF330-550A-E357-CECE-2207CA895BF8}"/>
              </a:ext>
            </a:extLst>
          </p:cNvPr>
          <p:cNvGraphicFramePr>
            <a:graphicFrameLocks noGrp="1"/>
          </p:cNvGraphicFramePr>
          <p:nvPr/>
        </p:nvGraphicFramePr>
        <p:xfrm>
          <a:off x="2280595" y="409615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Income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2526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73BB7-E740-881D-59ED-CAD6DAD3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Debits and Credits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20E829C-58A3-7173-814E-E34E52F3A2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899597"/>
              </p:ext>
            </p:extLst>
          </p:nvPr>
        </p:nvGraphicFramePr>
        <p:xfrm>
          <a:off x="5531302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Liability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3E03A2-29D8-6A18-FB43-5252E6280D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134964"/>
              </p:ext>
            </p:extLst>
          </p:nvPr>
        </p:nvGraphicFramePr>
        <p:xfrm>
          <a:off x="5531302" y="409615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Expense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6AD7806-98E4-E97D-8588-E649A37254AC}"/>
              </a:ext>
            </a:extLst>
          </p:cNvPr>
          <p:cNvSpPr txBox="1"/>
          <p:nvPr/>
        </p:nvSpPr>
        <p:spPr>
          <a:xfrm>
            <a:off x="150920" y="3105834"/>
            <a:ext cx="2066591" cy="646331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$100 gas purchase</a:t>
            </a:r>
          </a:p>
          <a:p>
            <a:pPr algn="ctr"/>
            <a:r>
              <a:rPr lang="en-US" dirty="0"/>
              <a:t>using </a:t>
            </a:r>
            <a:r>
              <a:rPr lang="en-US" u="sng" dirty="0"/>
              <a:t>credit card</a:t>
            </a:r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532F0B93-F02D-3806-755E-476F05BB72A6}"/>
              </a:ext>
            </a:extLst>
          </p:cNvPr>
          <p:cNvGraphicFramePr>
            <a:graphicFrameLocks noGrp="1"/>
          </p:cNvGraphicFramePr>
          <p:nvPr/>
        </p:nvGraphicFramePr>
        <p:xfrm>
          <a:off x="2280595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Asset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27EF330-550A-E357-CECE-2207CA895BF8}"/>
              </a:ext>
            </a:extLst>
          </p:cNvPr>
          <p:cNvGraphicFramePr>
            <a:graphicFrameLocks noGrp="1"/>
          </p:cNvGraphicFramePr>
          <p:nvPr/>
        </p:nvGraphicFramePr>
        <p:xfrm>
          <a:off x="2280595" y="409615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Income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0053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73BB7-E740-881D-59ED-CAD6DAD3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Debits and Credits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20E829C-58A3-7173-814E-E34E52F3A240}"/>
              </a:ext>
            </a:extLst>
          </p:cNvPr>
          <p:cNvGraphicFramePr>
            <a:graphicFrameLocks noGrp="1"/>
          </p:cNvGraphicFramePr>
          <p:nvPr/>
        </p:nvGraphicFramePr>
        <p:xfrm>
          <a:off x="5531302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Liability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3E03A2-29D8-6A18-FB43-5252E6280D20}"/>
              </a:ext>
            </a:extLst>
          </p:cNvPr>
          <p:cNvGraphicFramePr>
            <a:graphicFrameLocks noGrp="1"/>
          </p:cNvGraphicFramePr>
          <p:nvPr/>
        </p:nvGraphicFramePr>
        <p:xfrm>
          <a:off x="5531302" y="409615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532F0B93-F02D-3806-755E-476F05BB72A6}"/>
              </a:ext>
            </a:extLst>
          </p:cNvPr>
          <p:cNvGraphicFramePr>
            <a:graphicFrameLocks noGrp="1"/>
          </p:cNvGraphicFramePr>
          <p:nvPr/>
        </p:nvGraphicFramePr>
        <p:xfrm>
          <a:off x="2280595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Asset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27EF330-550A-E357-CECE-2207CA895BF8}"/>
              </a:ext>
            </a:extLst>
          </p:cNvPr>
          <p:cNvGraphicFramePr>
            <a:graphicFrameLocks noGrp="1"/>
          </p:cNvGraphicFramePr>
          <p:nvPr/>
        </p:nvGraphicFramePr>
        <p:xfrm>
          <a:off x="2280595" y="409615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Income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44372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73BB7-E740-881D-59ED-CAD6DAD3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Debits and Credits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20E829C-58A3-7173-814E-E34E52F3A240}"/>
              </a:ext>
            </a:extLst>
          </p:cNvPr>
          <p:cNvGraphicFramePr>
            <a:graphicFrameLocks noGrp="1"/>
          </p:cNvGraphicFramePr>
          <p:nvPr/>
        </p:nvGraphicFramePr>
        <p:xfrm>
          <a:off x="5531302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Liability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3E03A2-29D8-6A18-FB43-5252E6280D20}"/>
              </a:ext>
            </a:extLst>
          </p:cNvPr>
          <p:cNvGraphicFramePr>
            <a:graphicFrameLocks noGrp="1"/>
          </p:cNvGraphicFramePr>
          <p:nvPr/>
        </p:nvGraphicFramePr>
        <p:xfrm>
          <a:off x="5531302" y="409615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6AD7806-98E4-E97D-8588-E649A37254AC}"/>
              </a:ext>
            </a:extLst>
          </p:cNvPr>
          <p:cNvSpPr txBox="1"/>
          <p:nvPr/>
        </p:nvSpPr>
        <p:spPr>
          <a:xfrm>
            <a:off x="339273" y="3105834"/>
            <a:ext cx="1805302" cy="646331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$50,000</a:t>
            </a:r>
          </a:p>
          <a:p>
            <a:pPr algn="ctr"/>
            <a:r>
              <a:rPr lang="en-US" dirty="0"/>
              <a:t>Equipment loan</a:t>
            </a:r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532F0B93-F02D-3806-755E-476F05BB72A6}"/>
              </a:ext>
            </a:extLst>
          </p:cNvPr>
          <p:cNvGraphicFramePr>
            <a:graphicFrameLocks noGrp="1"/>
          </p:cNvGraphicFramePr>
          <p:nvPr/>
        </p:nvGraphicFramePr>
        <p:xfrm>
          <a:off x="2280595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Asset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27EF330-550A-E357-CECE-2207CA895BF8}"/>
              </a:ext>
            </a:extLst>
          </p:cNvPr>
          <p:cNvGraphicFramePr>
            <a:graphicFrameLocks noGrp="1"/>
          </p:cNvGraphicFramePr>
          <p:nvPr/>
        </p:nvGraphicFramePr>
        <p:xfrm>
          <a:off x="2280595" y="409615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Income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7032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73BB7-E740-881D-59ED-CAD6DAD3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Managerial Accounting for Tree Businesses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D0E2158-635B-93AD-B6D5-0D0336A0C452}"/>
              </a:ext>
            </a:extLst>
          </p:cNvPr>
          <p:cNvSpPr txBox="1"/>
          <p:nvPr/>
        </p:nvSpPr>
        <p:spPr>
          <a:xfrm>
            <a:off x="2354062" y="3018408"/>
            <a:ext cx="6312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How is Our Business Doing?</a:t>
            </a:r>
          </a:p>
        </p:txBody>
      </p:sp>
    </p:spTree>
    <p:extLst>
      <p:ext uri="{BB962C8B-B14F-4D97-AF65-F5344CB8AC3E}">
        <p14:creationId xmlns:p14="http://schemas.microsoft.com/office/powerpoint/2010/main" val="23059062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73BB7-E740-881D-59ED-CAD6DAD3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Debits and Credits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20E829C-58A3-7173-814E-E34E52F3A2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3575764"/>
              </p:ext>
            </p:extLst>
          </p:nvPr>
        </p:nvGraphicFramePr>
        <p:xfrm>
          <a:off x="5531302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Liability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3E03A2-29D8-6A18-FB43-5252E6280D20}"/>
              </a:ext>
            </a:extLst>
          </p:cNvPr>
          <p:cNvGraphicFramePr>
            <a:graphicFrameLocks noGrp="1"/>
          </p:cNvGraphicFramePr>
          <p:nvPr/>
        </p:nvGraphicFramePr>
        <p:xfrm>
          <a:off x="5531302" y="409615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6AD7806-98E4-E97D-8588-E649A37254AC}"/>
              </a:ext>
            </a:extLst>
          </p:cNvPr>
          <p:cNvSpPr txBox="1"/>
          <p:nvPr/>
        </p:nvSpPr>
        <p:spPr>
          <a:xfrm>
            <a:off x="339273" y="3105834"/>
            <a:ext cx="1805302" cy="646331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$50,000</a:t>
            </a:r>
          </a:p>
          <a:p>
            <a:pPr algn="ctr"/>
            <a:r>
              <a:rPr lang="en-US" dirty="0"/>
              <a:t>Equipment loan</a:t>
            </a:r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532F0B93-F02D-3806-755E-476F05BB72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825766"/>
              </p:ext>
            </p:extLst>
          </p:nvPr>
        </p:nvGraphicFramePr>
        <p:xfrm>
          <a:off x="2280595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Asset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27EF330-550A-E357-CECE-2207CA895BF8}"/>
              </a:ext>
            </a:extLst>
          </p:cNvPr>
          <p:cNvGraphicFramePr>
            <a:graphicFrameLocks noGrp="1"/>
          </p:cNvGraphicFramePr>
          <p:nvPr/>
        </p:nvGraphicFramePr>
        <p:xfrm>
          <a:off x="2280595" y="409615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Income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93443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73BB7-E740-881D-59ED-CAD6DAD3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Debits and Credits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20E829C-58A3-7173-814E-E34E52F3A2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205539"/>
              </p:ext>
            </p:extLst>
          </p:nvPr>
        </p:nvGraphicFramePr>
        <p:xfrm>
          <a:off x="5531302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Liability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3E03A2-29D8-6A18-FB43-5252E6280D20}"/>
              </a:ext>
            </a:extLst>
          </p:cNvPr>
          <p:cNvGraphicFramePr>
            <a:graphicFrameLocks noGrp="1"/>
          </p:cNvGraphicFramePr>
          <p:nvPr/>
        </p:nvGraphicFramePr>
        <p:xfrm>
          <a:off x="5531302" y="409615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6AD7806-98E4-E97D-8588-E649A37254AC}"/>
              </a:ext>
            </a:extLst>
          </p:cNvPr>
          <p:cNvSpPr txBox="1"/>
          <p:nvPr/>
        </p:nvSpPr>
        <p:spPr>
          <a:xfrm>
            <a:off x="339273" y="3105834"/>
            <a:ext cx="1805302" cy="646331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$50,000</a:t>
            </a:r>
          </a:p>
          <a:p>
            <a:pPr algn="ctr"/>
            <a:r>
              <a:rPr lang="en-US" dirty="0"/>
              <a:t>Equipment loan</a:t>
            </a:r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532F0B93-F02D-3806-755E-476F05BB72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2384321"/>
              </p:ext>
            </p:extLst>
          </p:nvPr>
        </p:nvGraphicFramePr>
        <p:xfrm>
          <a:off x="2280595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Asset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27EF330-550A-E357-CECE-2207CA895BF8}"/>
              </a:ext>
            </a:extLst>
          </p:cNvPr>
          <p:cNvGraphicFramePr>
            <a:graphicFrameLocks noGrp="1"/>
          </p:cNvGraphicFramePr>
          <p:nvPr/>
        </p:nvGraphicFramePr>
        <p:xfrm>
          <a:off x="2280595" y="409615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Income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7494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73BB7-E740-881D-59ED-CAD6DAD3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Debits and Credits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20E829C-58A3-7173-814E-E34E52F3A240}"/>
              </a:ext>
            </a:extLst>
          </p:cNvPr>
          <p:cNvGraphicFramePr>
            <a:graphicFrameLocks noGrp="1"/>
          </p:cNvGraphicFramePr>
          <p:nvPr/>
        </p:nvGraphicFramePr>
        <p:xfrm>
          <a:off x="5531302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Liability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3E03A2-29D8-6A18-FB43-5252E6280D20}"/>
              </a:ext>
            </a:extLst>
          </p:cNvPr>
          <p:cNvGraphicFramePr>
            <a:graphicFrameLocks noGrp="1"/>
          </p:cNvGraphicFramePr>
          <p:nvPr/>
        </p:nvGraphicFramePr>
        <p:xfrm>
          <a:off x="5531302" y="409615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532F0B93-F02D-3806-755E-476F05BB72A6}"/>
              </a:ext>
            </a:extLst>
          </p:cNvPr>
          <p:cNvGraphicFramePr>
            <a:graphicFrameLocks noGrp="1"/>
          </p:cNvGraphicFramePr>
          <p:nvPr/>
        </p:nvGraphicFramePr>
        <p:xfrm>
          <a:off x="2280595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Asset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27EF330-550A-E357-CECE-2207CA895BF8}"/>
              </a:ext>
            </a:extLst>
          </p:cNvPr>
          <p:cNvGraphicFramePr>
            <a:graphicFrameLocks noGrp="1"/>
          </p:cNvGraphicFramePr>
          <p:nvPr/>
        </p:nvGraphicFramePr>
        <p:xfrm>
          <a:off x="2280595" y="409615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Income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9298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73BB7-E740-881D-59ED-CAD6DAD3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Debits and Credits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20E829C-58A3-7173-814E-E34E52F3A240}"/>
              </a:ext>
            </a:extLst>
          </p:cNvPr>
          <p:cNvGraphicFramePr>
            <a:graphicFrameLocks noGrp="1"/>
          </p:cNvGraphicFramePr>
          <p:nvPr/>
        </p:nvGraphicFramePr>
        <p:xfrm>
          <a:off x="5531302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Liability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3E03A2-29D8-6A18-FB43-5252E6280D20}"/>
              </a:ext>
            </a:extLst>
          </p:cNvPr>
          <p:cNvGraphicFramePr>
            <a:graphicFrameLocks noGrp="1"/>
          </p:cNvGraphicFramePr>
          <p:nvPr/>
        </p:nvGraphicFramePr>
        <p:xfrm>
          <a:off x="5531302" y="409615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532F0B93-F02D-3806-755E-476F05BB72A6}"/>
              </a:ext>
            </a:extLst>
          </p:cNvPr>
          <p:cNvGraphicFramePr>
            <a:graphicFrameLocks noGrp="1"/>
          </p:cNvGraphicFramePr>
          <p:nvPr/>
        </p:nvGraphicFramePr>
        <p:xfrm>
          <a:off x="2280595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Asset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27EF330-550A-E357-CECE-2207CA895BF8}"/>
              </a:ext>
            </a:extLst>
          </p:cNvPr>
          <p:cNvGraphicFramePr>
            <a:graphicFrameLocks noGrp="1"/>
          </p:cNvGraphicFramePr>
          <p:nvPr/>
        </p:nvGraphicFramePr>
        <p:xfrm>
          <a:off x="2280595" y="409615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Income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6AD7806-98E4-E97D-8588-E649A37254AC}"/>
              </a:ext>
            </a:extLst>
          </p:cNvPr>
          <p:cNvSpPr txBox="1"/>
          <p:nvPr/>
        </p:nvSpPr>
        <p:spPr>
          <a:xfrm>
            <a:off x="55176" y="3009193"/>
            <a:ext cx="2480551" cy="92333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$1,500 Loan Payment:</a:t>
            </a:r>
          </a:p>
          <a:p>
            <a:pPr algn="ctr"/>
            <a:r>
              <a:rPr lang="en-US" dirty="0"/>
              <a:t>$1,000 principal</a:t>
            </a:r>
          </a:p>
          <a:p>
            <a:pPr algn="ctr"/>
            <a:r>
              <a:rPr lang="en-US" dirty="0"/>
              <a:t>$500 interest</a:t>
            </a:r>
          </a:p>
        </p:txBody>
      </p:sp>
    </p:spTree>
    <p:extLst>
      <p:ext uri="{BB962C8B-B14F-4D97-AF65-F5344CB8AC3E}">
        <p14:creationId xmlns:p14="http://schemas.microsoft.com/office/powerpoint/2010/main" val="6568564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73BB7-E740-881D-59ED-CAD6DAD3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Debits and Credits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20E829C-58A3-7173-814E-E34E52F3A2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5086732"/>
              </p:ext>
            </p:extLst>
          </p:nvPr>
        </p:nvGraphicFramePr>
        <p:xfrm>
          <a:off x="5531302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Liability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3E03A2-29D8-6A18-FB43-5252E6280D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793999"/>
              </p:ext>
            </p:extLst>
          </p:nvPr>
        </p:nvGraphicFramePr>
        <p:xfrm>
          <a:off x="5531302" y="409615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Expense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532F0B93-F02D-3806-755E-476F05BB72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243940"/>
              </p:ext>
            </p:extLst>
          </p:nvPr>
        </p:nvGraphicFramePr>
        <p:xfrm>
          <a:off x="2280595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Asset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27EF330-550A-E357-CECE-2207CA895BF8}"/>
              </a:ext>
            </a:extLst>
          </p:cNvPr>
          <p:cNvGraphicFramePr>
            <a:graphicFrameLocks noGrp="1"/>
          </p:cNvGraphicFramePr>
          <p:nvPr/>
        </p:nvGraphicFramePr>
        <p:xfrm>
          <a:off x="2280595" y="409615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Income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6AD7806-98E4-E97D-8588-E649A37254AC}"/>
              </a:ext>
            </a:extLst>
          </p:cNvPr>
          <p:cNvSpPr txBox="1"/>
          <p:nvPr/>
        </p:nvSpPr>
        <p:spPr>
          <a:xfrm>
            <a:off x="55176" y="3009193"/>
            <a:ext cx="2480551" cy="92333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$1,500 Loan Payment:</a:t>
            </a:r>
          </a:p>
          <a:p>
            <a:pPr algn="ctr"/>
            <a:r>
              <a:rPr lang="en-US" dirty="0"/>
              <a:t>$1,000 principal</a:t>
            </a:r>
          </a:p>
          <a:p>
            <a:pPr algn="ctr"/>
            <a:r>
              <a:rPr lang="en-US" dirty="0"/>
              <a:t>$500 interest</a:t>
            </a:r>
          </a:p>
        </p:txBody>
      </p:sp>
    </p:spTree>
    <p:extLst>
      <p:ext uri="{BB962C8B-B14F-4D97-AF65-F5344CB8AC3E}">
        <p14:creationId xmlns:p14="http://schemas.microsoft.com/office/powerpoint/2010/main" val="37822510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73BB7-E740-881D-59ED-CAD6DAD3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Debits and Credits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20E829C-58A3-7173-814E-E34E52F3A2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730063"/>
              </p:ext>
            </p:extLst>
          </p:nvPr>
        </p:nvGraphicFramePr>
        <p:xfrm>
          <a:off x="5531302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Liability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3E03A2-29D8-6A18-FB43-5252E6280D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243209"/>
              </p:ext>
            </p:extLst>
          </p:nvPr>
        </p:nvGraphicFramePr>
        <p:xfrm>
          <a:off x="5531302" y="409615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Expense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532F0B93-F02D-3806-755E-476F05BB72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142593"/>
              </p:ext>
            </p:extLst>
          </p:nvPr>
        </p:nvGraphicFramePr>
        <p:xfrm>
          <a:off x="2280595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Asset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27EF330-550A-E357-CECE-2207CA895BF8}"/>
              </a:ext>
            </a:extLst>
          </p:cNvPr>
          <p:cNvGraphicFramePr>
            <a:graphicFrameLocks noGrp="1"/>
          </p:cNvGraphicFramePr>
          <p:nvPr/>
        </p:nvGraphicFramePr>
        <p:xfrm>
          <a:off x="2280595" y="409615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Income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Debit (-)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 (+)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6AD7806-98E4-E97D-8588-E649A37254AC}"/>
              </a:ext>
            </a:extLst>
          </p:cNvPr>
          <p:cNvSpPr txBox="1"/>
          <p:nvPr/>
        </p:nvSpPr>
        <p:spPr>
          <a:xfrm>
            <a:off x="55176" y="3009193"/>
            <a:ext cx="2480551" cy="92333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$1,500 Loan Payment:</a:t>
            </a:r>
          </a:p>
          <a:p>
            <a:pPr algn="ctr"/>
            <a:r>
              <a:rPr lang="en-US" dirty="0"/>
              <a:t>$1,000 principal</a:t>
            </a:r>
          </a:p>
          <a:p>
            <a:pPr algn="ctr"/>
            <a:r>
              <a:rPr lang="en-US" dirty="0"/>
              <a:t>$500 interest</a:t>
            </a:r>
          </a:p>
        </p:txBody>
      </p:sp>
    </p:spTree>
    <p:extLst>
      <p:ext uri="{BB962C8B-B14F-4D97-AF65-F5344CB8AC3E}">
        <p14:creationId xmlns:p14="http://schemas.microsoft.com/office/powerpoint/2010/main" val="91411975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798E1-DB18-2F4B-FF30-3F68E8BA2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vs. Accrual Accounting</a:t>
            </a:r>
          </a:p>
        </p:txBody>
      </p:sp>
    </p:spTree>
    <p:extLst>
      <p:ext uri="{BB962C8B-B14F-4D97-AF65-F5344CB8AC3E}">
        <p14:creationId xmlns:p14="http://schemas.microsoft.com/office/powerpoint/2010/main" val="8986255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798E1-DB18-2F4B-FF30-3F68E8BA2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vs. Accrual Accounting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E09D9F-F90F-C9E7-DA10-68A7A71143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Cash Accounting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40ECF2-C08F-6272-57CC-65EE7F73A9A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1800" dirty="0"/>
              <a:t>Account for Income and Expense when </a:t>
            </a:r>
            <a:r>
              <a:rPr lang="en-US" sz="1800" u="sng" dirty="0"/>
              <a:t>received</a:t>
            </a:r>
            <a:r>
              <a:rPr lang="en-US" sz="1800" dirty="0"/>
              <a:t> and </a:t>
            </a:r>
            <a:r>
              <a:rPr lang="en-US" sz="1800" u="sng" dirty="0"/>
              <a:t>paid</a:t>
            </a:r>
          </a:p>
          <a:p>
            <a:r>
              <a:rPr lang="en-US" dirty="0"/>
              <a:t>Less complex</a:t>
            </a:r>
          </a:p>
        </p:txBody>
      </p:sp>
    </p:spTree>
    <p:extLst>
      <p:ext uri="{BB962C8B-B14F-4D97-AF65-F5344CB8AC3E}">
        <p14:creationId xmlns:p14="http://schemas.microsoft.com/office/powerpoint/2010/main" val="346066252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798E1-DB18-2F4B-FF30-3F68E8BA2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vs. Accrual Accounting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E09D9F-F90F-C9E7-DA10-68A7A71143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Cash Accounting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40ECF2-C08F-6272-57CC-65EE7F73A9A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1800" dirty="0"/>
              <a:t>Account for Income and Expense when </a:t>
            </a:r>
            <a:r>
              <a:rPr lang="en-US" sz="1800" u="sng" dirty="0"/>
              <a:t>received</a:t>
            </a:r>
            <a:r>
              <a:rPr lang="en-US" sz="1800" dirty="0"/>
              <a:t> and </a:t>
            </a:r>
            <a:r>
              <a:rPr lang="en-US" sz="1800" u="sng" dirty="0"/>
              <a:t>paid</a:t>
            </a:r>
          </a:p>
          <a:p>
            <a:r>
              <a:rPr lang="en-US" dirty="0"/>
              <a:t>Less complex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C7544C-3B1E-2D89-8A2F-4C1B42D941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Accrual Accounting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399894-538C-4C5D-627E-C0781529EB1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z="1800" dirty="0"/>
              <a:t>Account for Income and Expense when </a:t>
            </a:r>
            <a:r>
              <a:rPr lang="en-US" sz="1800" u="sng" dirty="0"/>
              <a:t>earned</a:t>
            </a:r>
            <a:r>
              <a:rPr lang="en-US" sz="1800" dirty="0"/>
              <a:t> and </a:t>
            </a:r>
            <a:r>
              <a:rPr lang="en-US" sz="1800" u="sng" dirty="0"/>
              <a:t>used</a:t>
            </a:r>
          </a:p>
          <a:p>
            <a:r>
              <a:rPr lang="en-US" dirty="0"/>
              <a:t>Based on Principle of Matching</a:t>
            </a:r>
          </a:p>
          <a:p>
            <a:r>
              <a:rPr lang="en-US" sz="1800" dirty="0"/>
              <a:t>More complex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32196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vs. Accrual Accounting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F65D8A-C546-87D8-B723-F6996DB1F59B}"/>
              </a:ext>
            </a:extLst>
          </p:cNvPr>
          <p:cNvSpPr txBox="1"/>
          <p:nvPr/>
        </p:nvSpPr>
        <p:spPr>
          <a:xfrm>
            <a:off x="150920" y="2530136"/>
            <a:ext cx="2916568" cy="92333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$6,000 Insurance Premium</a:t>
            </a:r>
          </a:p>
          <a:p>
            <a:pPr algn="ctr"/>
            <a:r>
              <a:rPr lang="en-US" dirty="0"/>
              <a:t>on a Payment Plan</a:t>
            </a:r>
          </a:p>
          <a:p>
            <a:pPr algn="ctr"/>
            <a:r>
              <a:rPr lang="en-US" b="1" u="sng" dirty="0"/>
              <a:t>CASH</a:t>
            </a:r>
            <a:r>
              <a:rPr lang="en-US" u="sng" dirty="0"/>
              <a:t> Accounting</a:t>
            </a:r>
          </a:p>
        </p:txBody>
      </p:sp>
    </p:spTree>
    <p:extLst>
      <p:ext uri="{BB962C8B-B14F-4D97-AF65-F5344CB8AC3E}">
        <p14:creationId xmlns:p14="http://schemas.microsoft.com/office/powerpoint/2010/main" val="2900898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73BB7-E740-881D-59ED-CAD6DAD3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Managerial Accounting for Tree Businesses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03AA3-65CC-4844-8D32-8DC8054B6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Basic Terminology</a:t>
            </a:r>
          </a:p>
          <a:p>
            <a:r>
              <a:rPr lang="en-US" sz="2800" dirty="0"/>
              <a:t>Debits and Credits</a:t>
            </a:r>
          </a:p>
          <a:p>
            <a:r>
              <a:rPr lang="en-US" sz="2800" dirty="0"/>
              <a:t>Cash vs. Accrual Accounting</a:t>
            </a:r>
          </a:p>
          <a:p>
            <a:r>
              <a:rPr lang="en-US" sz="2800" dirty="0"/>
              <a:t>Depreciation</a:t>
            </a:r>
          </a:p>
          <a:p>
            <a:r>
              <a:rPr lang="en-US" sz="2800" dirty="0"/>
              <a:t>Cost Classification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8278807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vs. Accrual Accounting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/>
        </p:nvGraphicFramePr>
        <p:xfrm>
          <a:off x="3203852" y="1563206"/>
          <a:ext cx="265541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7705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1327705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Insurance (Expense)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807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Sept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20890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522053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28423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Dec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679898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9C1816D-4B07-B38F-E7CE-CDD691FFB7D7}"/>
              </a:ext>
            </a:extLst>
          </p:cNvPr>
          <p:cNvSpPr txBox="1"/>
          <p:nvPr/>
        </p:nvSpPr>
        <p:spPr>
          <a:xfrm>
            <a:off x="150920" y="2530136"/>
            <a:ext cx="2916568" cy="92333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$6,000 Insurance Premium</a:t>
            </a:r>
          </a:p>
          <a:p>
            <a:pPr algn="ctr"/>
            <a:r>
              <a:rPr lang="en-US" dirty="0"/>
              <a:t>on a Payment Plan</a:t>
            </a:r>
          </a:p>
          <a:p>
            <a:pPr algn="ctr"/>
            <a:r>
              <a:rPr lang="en-US" b="1" u="sng" dirty="0"/>
              <a:t>CASH</a:t>
            </a:r>
            <a:r>
              <a:rPr lang="en-US" u="sng" dirty="0"/>
              <a:t> Accounting</a:t>
            </a:r>
          </a:p>
        </p:txBody>
      </p:sp>
    </p:spTree>
    <p:extLst>
      <p:ext uri="{BB962C8B-B14F-4D97-AF65-F5344CB8AC3E}">
        <p14:creationId xmlns:p14="http://schemas.microsoft.com/office/powerpoint/2010/main" val="4760700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vs. Accrual Accounting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/>
        </p:nvGraphicFramePr>
        <p:xfrm>
          <a:off x="3203852" y="1563206"/>
          <a:ext cx="265541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7705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1327705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Insurance (Expense)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807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Sept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20890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522053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28423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Dec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679898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2F3A172D-4D42-F83B-03F5-2894B5D749AD}"/>
              </a:ext>
            </a:extLst>
          </p:cNvPr>
          <p:cNvSpPr txBox="1"/>
          <p:nvPr/>
        </p:nvSpPr>
        <p:spPr>
          <a:xfrm>
            <a:off x="150920" y="2530136"/>
            <a:ext cx="2916568" cy="92333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$6,000 Insurance Premium</a:t>
            </a:r>
          </a:p>
          <a:p>
            <a:pPr algn="ctr"/>
            <a:r>
              <a:rPr lang="en-US" dirty="0"/>
              <a:t>on a Payment Plan</a:t>
            </a:r>
          </a:p>
          <a:p>
            <a:pPr algn="ctr"/>
            <a:r>
              <a:rPr lang="en-US" b="1" u="sng" dirty="0"/>
              <a:t>CASH</a:t>
            </a:r>
            <a:r>
              <a:rPr lang="en-US" u="sng" dirty="0"/>
              <a:t> Accounting</a:t>
            </a:r>
          </a:p>
        </p:txBody>
      </p:sp>
    </p:spTree>
    <p:extLst>
      <p:ext uri="{BB962C8B-B14F-4D97-AF65-F5344CB8AC3E}">
        <p14:creationId xmlns:p14="http://schemas.microsoft.com/office/powerpoint/2010/main" val="330609787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vs. Accrual Accounting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/>
        </p:nvGraphicFramePr>
        <p:xfrm>
          <a:off x="3203852" y="1563206"/>
          <a:ext cx="265541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7705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1327705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Insurance (Expense)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807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Sept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20890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522053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28423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Dec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679898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8945006F-23B2-B14F-ECF0-83502F6A3549}"/>
              </a:ext>
            </a:extLst>
          </p:cNvPr>
          <p:cNvSpPr txBox="1"/>
          <p:nvPr/>
        </p:nvSpPr>
        <p:spPr>
          <a:xfrm>
            <a:off x="150920" y="2530136"/>
            <a:ext cx="2916568" cy="92333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$6,000 Insurance Premium</a:t>
            </a:r>
          </a:p>
          <a:p>
            <a:pPr algn="ctr"/>
            <a:r>
              <a:rPr lang="en-US" dirty="0"/>
              <a:t>on a Payment Plan</a:t>
            </a:r>
          </a:p>
          <a:p>
            <a:pPr algn="ctr"/>
            <a:r>
              <a:rPr lang="en-US" b="1" u="sng" dirty="0"/>
              <a:t>CASH</a:t>
            </a:r>
            <a:r>
              <a:rPr lang="en-US" u="sng" dirty="0"/>
              <a:t> Accounting</a:t>
            </a:r>
          </a:p>
        </p:txBody>
      </p:sp>
    </p:spTree>
    <p:extLst>
      <p:ext uri="{BB962C8B-B14F-4D97-AF65-F5344CB8AC3E}">
        <p14:creationId xmlns:p14="http://schemas.microsoft.com/office/powerpoint/2010/main" val="252048707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vs. Accrual Accounting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/>
        </p:nvGraphicFramePr>
        <p:xfrm>
          <a:off x="3203852" y="1563206"/>
          <a:ext cx="265541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7705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1327705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Insurance (Expense)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807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Sept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20890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522053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28423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Dec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679898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786FEDF2-D6DF-76F5-B694-5FF93DCB0730}"/>
              </a:ext>
            </a:extLst>
          </p:cNvPr>
          <p:cNvSpPr txBox="1"/>
          <p:nvPr/>
        </p:nvSpPr>
        <p:spPr>
          <a:xfrm>
            <a:off x="150920" y="2530136"/>
            <a:ext cx="2916568" cy="92333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$6,000 Insurance Premium</a:t>
            </a:r>
          </a:p>
          <a:p>
            <a:pPr algn="ctr"/>
            <a:r>
              <a:rPr lang="en-US" dirty="0"/>
              <a:t>on a Payment Plan</a:t>
            </a:r>
          </a:p>
          <a:p>
            <a:pPr algn="ctr"/>
            <a:r>
              <a:rPr lang="en-US" b="1" u="sng" dirty="0"/>
              <a:t>CASH</a:t>
            </a:r>
            <a:r>
              <a:rPr lang="en-US" u="sng" dirty="0"/>
              <a:t> Accounting</a:t>
            </a:r>
          </a:p>
        </p:txBody>
      </p:sp>
    </p:spTree>
    <p:extLst>
      <p:ext uri="{BB962C8B-B14F-4D97-AF65-F5344CB8AC3E}">
        <p14:creationId xmlns:p14="http://schemas.microsoft.com/office/powerpoint/2010/main" val="416294637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vs. Accrual Accounting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/>
        </p:nvGraphicFramePr>
        <p:xfrm>
          <a:off x="3203852" y="1563206"/>
          <a:ext cx="265541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7705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1327705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Insurance (Expense)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807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Sept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20890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522053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28423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Dec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679898"/>
                  </a:ext>
                </a:extLst>
              </a:tr>
            </a:tbl>
          </a:graphicData>
        </a:graphic>
      </p:graphicFrame>
      <p:pic>
        <p:nvPicPr>
          <p:cNvPr id="23" name="Picture 22">
            <a:extLst>
              <a:ext uri="{FF2B5EF4-FFF2-40B4-BE49-F238E27FC236}">
                <a16:creationId xmlns:a16="http://schemas.microsoft.com/office/drawing/2014/main" id="{55BCF0FC-F7A3-B359-2D16-70C85D0779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31578" y="2178605"/>
            <a:ext cx="411866" cy="41186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B979444-D8C4-F463-C025-BEC0EB946603}"/>
              </a:ext>
            </a:extLst>
          </p:cNvPr>
          <p:cNvSpPr txBox="1"/>
          <p:nvPr/>
        </p:nvSpPr>
        <p:spPr>
          <a:xfrm>
            <a:off x="150920" y="2530136"/>
            <a:ext cx="2916568" cy="92333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$6,000 Insurance Premium</a:t>
            </a:r>
          </a:p>
          <a:p>
            <a:pPr algn="ctr"/>
            <a:r>
              <a:rPr lang="en-US" dirty="0"/>
              <a:t>on a Payment Plan</a:t>
            </a:r>
          </a:p>
          <a:p>
            <a:pPr algn="ctr"/>
            <a:r>
              <a:rPr lang="en-US" b="1" u="sng" dirty="0"/>
              <a:t>CASH</a:t>
            </a:r>
            <a:r>
              <a:rPr lang="en-US" u="sng" dirty="0"/>
              <a:t> Accounting</a:t>
            </a:r>
          </a:p>
        </p:txBody>
      </p:sp>
    </p:spTree>
    <p:extLst>
      <p:ext uri="{BB962C8B-B14F-4D97-AF65-F5344CB8AC3E}">
        <p14:creationId xmlns:p14="http://schemas.microsoft.com/office/powerpoint/2010/main" val="354589606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BB7C9BC3-C068-7D74-7205-34A9110A5F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58363" y="4424184"/>
            <a:ext cx="377300" cy="3773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BF1410D-61EC-C200-7F01-F291E0F718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58363" y="4055760"/>
            <a:ext cx="377300" cy="3773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93F87D4-8B04-950E-3918-9AEA6385B8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48861" y="2564312"/>
            <a:ext cx="377300" cy="3773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vs. Accrual Accounting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/>
        </p:nvGraphicFramePr>
        <p:xfrm>
          <a:off x="3203852" y="1563206"/>
          <a:ext cx="265541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7705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1327705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Insurance (Expense)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807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Sept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20890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522053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28423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Dec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679898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0DFBA621-DEAA-2538-A8D1-3E27F391A6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48861" y="2941612"/>
            <a:ext cx="377300" cy="3773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93F7B52-481F-014F-5CE3-10BA186DF5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48861" y="3310036"/>
            <a:ext cx="377300" cy="3773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D0C7449-E19F-02B5-EC4D-3F6367CF19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58363" y="3687336"/>
            <a:ext cx="377300" cy="3773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44B0ACB-5DB7-5CD0-D458-D4A31E9226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58363" y="4783732"/>
            <a:ext cx="377300" cy="3773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6D6ECE4-669B-A50B-749B-2CE7218E06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58363" y="5152156"/>
            <a:ext cx="377300" cy="37730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5BCF0FC-F7A3-B359-2D16-70C85D0779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5931578" y="2178605"/>
            <a:ext cx="411866" cy="41186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6F0431E-0C9C-725B-0BBC-7E3B874CB7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55440" y="5502676"/>
            <a:ext cx="377300" cy="3773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478055D-BBF4-81E5-BC3E-724CFCA41B15}"/>
              </a:ext>
            </a:extLst>
          </p:cNvPr>
          <p:cNvSpPr txBox="1"/>
          <p:nvPr/>
        </p:nvSpPr>
        <p:spPr>
          <a:xfrm>
            <a:off x="150920" y="2530136"/>
            <a:ext cx="2916568" cy="92333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$6,000 Insurance Premium</a:t>
            </a:r>
          </a:p>
          <a:p>
            <a:pPr algn="ctr"/>
            <a:r>
              <a:rPr lang="en-US" dirty="0"/>
              <a:t>on a Payment Plan</a:t>
            </a:r>
          </a:p>
          <a:p>
            <a:pPr algn="ctr"/>
            <a:r>
              <a:rPr lang="en-US" b="1" u="sng" dirty="0"/>
              <a:t>CASH</a:t>
            </a:r>
            <a:r>
              <a:rPr lang="en-US" u="sng" dirty="0"/>
              <a:t> Accounting</a:t>
            </a:r>
          </a:p>
        </p:txBody>
      </p:sp>
    </p:spTree>
    <p:extLst>
      <p:ext uri="{BB962C8B-B14F-4D97-AF65-F5344CB8AC3E}">
        <p14:creationId xmlns:p14="http://schemas.microsoft.com/office/powerpoint/2010/main" val="168704642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BB7C9BC3-C068-7D74-7205-34A9110A5F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58363" y="4424184"/>
            <a:ext cx="377300" cy="3773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BF1410D-61EC-C200-7F01-F291E0F718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58363" y="4055760"/>
            <a:ext cx="377300" cy="3773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93F87D4-8B04-950E-3918-9AEA6385B8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48861" y="2564312"/>
            <a:ext cx="377300" cy="3773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vs. Accrual Accounting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/>
        </p:nvGraphicFramePr>
        <p:xfrm>
          <a:off x="3203852" y="1563206"/>
          <a:ext cx="265541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7705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1327705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Insurance (Expense)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807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Sept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20890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522053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28423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Dec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679898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0DFBA621-DEAA-2538-A8D1-3E27F391A6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48861" y="2941612"/>
            <a:ext cx="377300" cy="3773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93F7B52-481F-014F-5CE3-10BA186DF5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48861" y="3310036"/>
            <a:ext cx="377300" cy="3773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D0C7449-E19F-02B5-EC4D-3F6367CF19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58363" y="3687336"/>
            <a:ext cx="377300" cy="3773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44B0ACB-5DB7-5CD0-D458-D4A31E9226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58363" y="4783732"/>
            <a:ext cx="377300" cy="3773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6D6ECE4-669B-A50B-749B-2CE7218E06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58363" y="5152156"/>
            <a:ext cx="377300" cy="3773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894412F-F630-D7C8-D641-0F31F05404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5971377" y="6266304"/>
            <a:ext cx="350520" cy="35052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B432CDDE-2BA3-C76C-19E0-FABA8D2F3F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5962251" y="5897880"/>
            <a:ext cx="350520" cy="35052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5BCF0FC-F7A3-B359-2D16-70C85D0779C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5931578" y="2178605"/>
            <a:ext cx="411866" cy="41186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6F0431E-0C9C-725B-0BBC-7E3B874CB7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55440" y="5502676"/>
            <a:ext cx="377300" cy="3773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9D487F6-FB5B-0DA0-293A-B2988FCCCB5F}"/>
              </a:ext>
            </a:extLst>
          </p:cNvPr>
          <p:cNvSpPr txBox="1"/>
          <p:nvPr/>
        </p:nvSpPr>
        <p:spPr>
          <a:xfrm>
            <a:off x="150920" y="2530136"/>
            <a:ext cx="2916568" cy="92333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$6,000 Insurance Premium</a:t>
            </a:r>
          </a:p>
          <a:p>
            <a:pPr algn="ctr"/>
            <a:r>
              <a:rPr lang="en-US" dirty="0"/>
              <a:t>on a Payment Plan</a:t>
            </a:r>
          </a:p>
          <a:p>
            <a:pPr algn="ctr"/>
            <a:r>
              <a:rPr lang="en-US" b="1" u="sng" dirty="0"/>
              <a:t>CASH</a:t>
            </a:r>
            <a:r>
              <a:rPr lang="en-US" u="sng" dirty="0"/>
              <a:t> Accounting</a:t>
            </a:r>
          </a:p>
        </p:txBody>
      </p:sp>
    </p:spTree>
    <p:extLst>
      <p:ext uri="{BB962C8B-B14F-4D97-AF65-F5344CB8AC3E}">
        <p14:creationId xmlns:p14="http://schemas.microsoft.com/office/powerpoint/2010/main" val="107681925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vs. Accrual Accounting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498D797-648C-78E3-DA28-045CBB1F9DF6}"/>
              </a:ext>
            </a:extLst>
          </p:cNvPr>
          <p:cNvSpPr txBox="1"/>
          <p:nvPr/>
        </p:nvSpPr>
        <p:spPr>
          <a:xfrm>
            <a:off x="150920" y="2530136"/>
            <a:ext cx="2916568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$6,000 Insurance Premium</a:t>
            </a:r>
          </a:p>
          <a:p>
            <a:pPr algn="ctr"/>
            <a:r>
              <a:rPr lang="en-US" b="1" u="sng" dirty="0"/>
              <a:t>ACCRUAL</a:t>
            </a:r>
            <a:r>
              <a:rPr lang="en-US" u="sng" dirty="0"/>
              <a:t> Accounting</a:t>
            </a:r>
          </a:p>
        </p:txBody>
      </p:sp>
    </p:spTree>
    <p:extLst>
      <p:ext uri="{BB962C8B-B14F-4D97-AF65-F5344CB8AC3E}">
        <p14:creationId xmlns:p14="http://schemas.microsoft.com/office/powerpoint/2010/main" val="248356303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vs. Accrual Accounting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/>
        </p:nvGraphicFramePr>
        <p:xfrm>
          <a:off x="3203852" y="1563206"/>
          <a:ext cx="265541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7705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1327705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Insurance (Expense)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807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Sept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20890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522053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28423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Dec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679898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E498D797-648C-78E3-DA28-045CBB1F9DF6}"/>
              </a:ext>
            </a:extLst>
          </p:cNvPr>
          <p:cNvSpPr txBox="1"/>
          <p:nvPr/>
        </p:nvSpPr>
        <p:spPr>
          <a:xfrm>
            <a:off x="150920" y="2530136"/>
            <a:ext cx="2916568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$6,000 Insurance Premium</a:t>
            </a:r>
          </a:p>
          <a:p>
            <a:pPr algn="ctr"/>
            <a:r>
              <a:rPr lang="en-US" b="1" u="sng" dirty="0"/>
              <a:t>ACCRUAL</a:t>
            </a:r>
            <a:r>
              <a:rPr lang="en-US" u="sng" dirty="0"/>
              <a:t> Accounting</a:t>
            </a:r>
          </a:p>
        </p:txBody>
      </p:sp>
    </p:spTree>
    <p:extLst>
      <p:ext uri="{BB962C8B-B14F-4D97-AF65-F5344CB8AC3E}">
        <p14:creationId xmlns:p14="http://schemas.microsoft.com/office/powerpoint/2010/main" val="964214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vs. Accrual Accounting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/>
        </p:nvGraphicFramePr>
        <p:xfrm>
          <a:off x="3203852" y="1563206"/>
          <a:ext cx="265541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7705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1327705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Insurance (Expense)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807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Sept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20890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522053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28423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Dec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679898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E498D797-648C-78E3-DA28-045CBB1F9DF6}"/>
              </a:ext>
            </a:extLst>
          </p:cNvPr>
          <p:cNvSpPr txBox="1"/>
          <p:nvPr/>
        </p:nvSpPr>
        <p:spPr>
          <a:xfrm>
            <a:off x="150920" y="2530136"/>
            <a:ext cx="2916568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$6,000 Insurance Premium</a:t>
            </a:r>
          </a:p>
          <a:p>
            <a:pPr algn="ctr"/>
            <a:r>
              <a:rPr lang="en-US" b="1" u="sng" dirty="0"/>
              <a:t>ACCRUAL</a:t>
            </a:r>
            <a:r>
              <a:rPr lang="en-US" u="sng" dirty="0"/>
              <a:t> Accounting</a:t>
            </a:r>
          </a:p>
        </p:txBody>
      </p:sp>
    </p:spTree>
    <p:extLst>
      <p:ext uri="{BB962C8B-B14F-4D97-AF65-F5344CB8AC3E}">
        <p14:creationId xmlns:p14="http://schemas.microsoft.com/office/powerpoint/2010/main" val="122321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73BB7-E740-881D-59ED-CAD6DAD3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Terminology</a:t>
            </a:r>
          </a:p>
        </p:txBody>
      </p:sp>
    </p:spTree>
    <p:extLst>
      <p:ext uri="{BB962C8B-B14F-4D97-AF65-F5344CB8AC3E}">
        <p14:creationId xmlns:p14="http://schemas.microsoft.com/office/powerpoint/2010/main" val="158402113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BB7C9BC3-C068-7D74-7205-34A9110A5F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58363" y="4424184"/>
            <a:ext cx="377300" cy="3773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BF1410D-61EC-C200-7F01-F291E0F718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58363" y="4055760"/>
            <a:ext cx="377300" cy="3773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93F87D4-8B04-950E-3918-9AEA6385B8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48861" y="2564312"/>
            <a:ext cx="377300" cy="3773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vs. Accrual Accounting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/>
        </p:nvGraphicFramePr>
        <p:xfrm>
          <a:off x="3203852" y="1563206"/>
          <a:ext cx="265541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7705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1327705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Insurance (Expense)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807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Sept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20890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522053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28423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Dec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679898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0DFBA621-DEAA-2538-A8D1-3E27F391A6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48861" y="2941612"/>
            <a:ext cx="377300" cy="3773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93F7B52-481F-014F-5CE3-10BA186DF5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48861" y="3310036"/>
            <a:ext cx="377300" cy="3773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D0C7449-E19F-02B5-EC4D-3F6367CF19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58363" y="3687336"/>
            <a:ext cx="377300" cy="3773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44B0ACB-5DB7-5CD0-D458-D4A31E9226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58363" y="4783732"/>
            <a:ext cx="377300" cy="3773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6D6ECE4-669B-A50B-749B-2CE7218E06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58363" y="5152156"/>
            <a:ext cx="377300" cy="3773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6F0431E-0C9C-725B-0BBC-7E3B874CB7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55440" y="5502676"/>
            <a:ext cx="377300" cy="3773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51D501A-C3FE-76BE-EB0E-6078A41A33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48861" y="2213640"/>
            <a:ext cx="377300" cy="3773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32860C5-024D-0FBB-41EC-FFC6947B01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48861" y="5886144"/>
            <a:ext cx="377300" cy="3773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02F3905-1424-5B62-AE41-39F25BFD41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48861" y="6244212"/>
            <a:ext cx="377300" cy="37730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E498D797-648C-78E3-DA28-045CBB1F9DF6}"/>
              </a:ext>
            </a:extLst>
          </p:cNvPr>
          <p:cNvSpPr txBox="1"/>
          <p:nvPr/>
        </p:nvSpPr>
        <p:spPr>
          <a:xfrm>
            <a:off x="150920" y="2530136"/>
            <a:ext cx="2916568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$6,000 Insurance Premium</a:t>
            </a:r>
          </a:p>
          <a:p>
            <a:pPr algn="ctr"/>
            <a:r>
              <a:rPr lang="en-US" b="1" u="sng" dirty="0"/>
              <a:t>ACCRUAL</a:t>
            </a:r>
            <a:r>
              <a:rPr lang="en-US" u="sng" dirty="0"/>
              <a:t> Accounting</a:t>
            </a:r>
          </a:p>
        </p:txBody>
      </p:sp>
    </p:spTree>
    <p:extLst>
      <p:ext uri="{BB962C8B-B14F-4D97-AF65-F5344CB8AC3E}">
        <p14:creationId xmlns:p14="http://schemas.microsoft.com/office/powerpoint/2010/main" val="365237907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vs. Accrual Accounting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617707"/>
              </p:ext>
            </p:extLst>
          </p:nvPr>
        </p:nvGraphicFramePr>
        <p:xfrm>
          <a:off x="1242215" y="1375172"/>
          <a:ext cx="10414170" cy="5090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417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536776368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0505936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7766831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89175108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39154652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255597965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1609937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4048997440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 (Asset)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Prepaid Insurance (Asset)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Insurance (Expense)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0929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807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Sept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20890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522053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28423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Dec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679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166268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vs. Accrual Accounting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441129"/>
              </p:ext>
            </p:extLst>
          </p:nvPr>
        </p:nvGraphicFramePr>
        <p:xfrm>
          <a:off x="1242215" y="1375172"/>
          <a:ext cx="10414170" cy="5090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417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536776368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0505936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7766831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89175108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39154652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255597965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1609937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4048997440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Cash (Asset)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Prepaid Insurance (Asset)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Insurance (Expense)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0929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807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Sept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20890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522053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28423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Dec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679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139729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vs. Accrual Accounting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691047"/>
              </p:ext>
            </p:extLst>
          </p:nvPr>
        </p:nvGraphicFramePr>
        <p:xfrm>
          <a:off x="1242215" y="1375172"/>
          <a:ext cx="10414170" cy="5090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417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536776368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0505936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7766831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89175108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39154652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255597965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1609937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4048997440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Cash (Asset)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Prepaid Insurance (Asset)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Insurance (Expense)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0929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807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Sept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20890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522053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28423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Dec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679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476288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vs. Accrual Accounting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742062"/>
              </p:ext>
            </p:extLst>
          </p:nvPr>
        </p:nvGraphicFramePr>
        <p:xfrm>
          <a:off x="1242215" y="1375172"/>
          <a:ext cx="10414170" cy="5090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417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536776368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0505936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7766831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89175108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39154652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255597965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1609937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4048997440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Cash (Asset)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Prepaid Insurance (Asset)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Insurance (Expense)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0929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807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Sept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20890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522053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28423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Dec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679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563192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vs. Accrual Accounting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977006"/>
              </p:ext>
            </p:extLst>
          </p:nvPr>
        </p:nvGraphicFramePr>
        <p:xfrm>
          <a:off x="1242215" y="1375172"/>
          <a:ext cx="10414170" cy="5090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417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536776368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0505936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7766831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89175108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39154652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255597965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1609937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4048997440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Cash (Asset)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Prepaid Insurance (Asset)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Insurance (Expense)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0929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807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Sept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20890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522053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28423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Dec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679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606902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vs. Accrual Accounting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751888"/>
              </p:ext>
            </p:extLst>
          </p:nvPr>
        </p:nvGraphicFramePr>
        <p:xfrm>
          <a:off x="1242215" y="1375172"/>
          <a:ext cx="10414170" cy="5090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417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536776368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0505936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7766831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89175108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39154652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255597965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1609937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4048997440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Cash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Prepaid Insurance (Asset)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Insurance (Expense)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0929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807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Sept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20890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522053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28423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Dec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679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749930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vs. Accrual Accounting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85377"/>
              </p:ext>
            </p:extLst>
          </p:nvPr>
        </p:nvGraphicFramePr>
        <p:xfrm>
          <a:off x="1242215" y="1375172"/>
          <a:ext cx="10414170" cy="5090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417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536776368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0505936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7766831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89175108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39154652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255597965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1609937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4048997440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Cash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Prepaid Insurance (Asset)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Insurance (Expense)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0929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807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Sept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20890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522053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28423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Dec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679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933647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vs. Accrual Accounting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034343"/>
              </p:ext>
            </p:extLst>
          </p:nvPr>
        </p:nvGraphicFramePr>
        <p:xfrm>
          <a:off x="1242215" y="1375172"/>
          <a:ext cx="10414170" cy="5090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417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536776368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0505936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7766831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89175108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39154652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255597965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1609937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4048997440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Cash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Prepaid Insurance (Asset)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Insurance (Expense)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0929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807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Sept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20890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522053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28423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Dec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679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986291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vs. Accrual Accounting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805548"/>
              </p:ext>
            </p:extLst>
          </p:nvPr>
        </p:nvGraphicFramePr>
        <p:xfrm>
          <a:off x="1242215" y="1375172"/>
          <a:ext cx="10414170" cy="5090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417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536776368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0505936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7766831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89175108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39154652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255597965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1609937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4048997440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Cash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Prepaid Insurance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Insurance (Expense)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0929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807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Sept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20890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522053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28423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Dec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679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7985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73BB7-E740-881D-59ED-CAD6DAD3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Terminology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4A15EA1E-95A3-516F-0ABD-8619ACE200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941706"/>
              </p:ext>
            </p:extLst>
          </p:nvPr>
        </p:nvGraphicFramePr>
        <p:xfrm>
          <a:off x="753615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Asset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882330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vs. Accrual Accounting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279119"/>
              </p:ext>
            </p:extLst>
          </p:nvPr>
        </p:nvGraphicFramePr>
        <p:xfrm>
          <a:off x="1242215" y="1375172"/>
          <a:ext cx="10414170" cy="5090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417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536776368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0505936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7766831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89175108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39154652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255597965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1609937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4048997440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Cash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Prepaid Insurance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Insurance (Expense)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0929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($1,500)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807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Sept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20890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522053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28423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Dec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679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438288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vs. Accrual Accounting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346655"/>
              </p:ext>
            </p:extLst>
          </p:nvPr>
        </p:nvGraphicFramePr>
        <p:xfrm>
          <a:off x="1242215" y="1375172"/>
          <a:ext cx="10414170" cy="5090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417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536776368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0505936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7766831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89175108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39154652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255597965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1609937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4048997440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Cash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Prepaid Insurance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Insurance (Expense)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0929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($1,500)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($2,000)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807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Sept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20890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522053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28423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Dec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679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951112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vs. Accrual Accounting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760190"/>
              </p:ext>
            </p:extLst>
          </p:nvPr>
        </p:nvGraphicFramePr>
        <p:xfrm>
          <a:off x="1242215" y="1375172"/>
          <a:ext cx="10414170" cy="5090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417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536776368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0505936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7766831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89175108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39154652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255597965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1609937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4048997440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Cash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Prepaid Insurance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Insurance (Expense)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0929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($1,500)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($2,000)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($2,500)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($3,000)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($3,500)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($4,000)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($4,500)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($5,000)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807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Sept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($5,500)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20890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($6,000)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522053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28423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Dec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679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506090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vs. Accrual Accounting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/>
        </p:nvGraphicFramePr>
        <p:xfrm>
          <a:off x="1242215" y="1375172"/>
          <a:ext cx="10414170" cy="5090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417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536776368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0505936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7766831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89175108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39154652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255597965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1609937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4048997440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Cash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Prepaid Insurance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Insurance (Expense)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0929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($1,500)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($2,000)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($2,500)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($3,000)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($3,500)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($4,000)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($4,500)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($5,000)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807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Sept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($5,500)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20890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($6,000)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522053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($6,000)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28423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Dec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($6,000)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679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233410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vs. Accrual Accounting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536328"/>
              </p:ext>
            </p:extLst>
          </p:nvPr>
        </p:nvGraphicFramePr>
        <p:xfrm>
          <a:off x="1242215" y="1375172"/>
          <a:ext cx="10414170" cy="5090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417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536776368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0505936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7766831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89175108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39154652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255597965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1609937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4048997440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Cash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Prepaid Insurance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Insurance (Expense)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0929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($1,500)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($2,000)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($2,500)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($3,000)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($3,500)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($4,000)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($4,500)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($5,000)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807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Sept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($5,500)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20890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($6,000)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522053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($6,000)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28423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Dec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($6,000)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679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314044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vs. Accrual Accounting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342241"/>
              </p:ext>
            </p:extLst>
          </p:nvPr>
        </p:nvGraphicFramePr>
        <p:xfrm>
          <a:off x="1242215" y="1375172"/>
          <a:ext cx="10414170" cy="5090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417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536776368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0505936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7766831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89175108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39154652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255597965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1609937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4048997440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Cash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Prepaid Insurance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Insurance (Expense)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0929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($1,500)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($2,000)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($2,500)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($3,000)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($3,500)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($4,000)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($4,500)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($5,000)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807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Sept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($5,500)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20890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($6,000)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522053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($6,000)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28423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Dec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($6,000)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679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947421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vs. Accrual Accounting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/>
        </p:nvGraphicFramePr>
        <p:xfrm>
          <a:off x="1242215" y="1375172"/>
          <a:ext cx="10414170" cy="5090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417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536776368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0505936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7766831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89175108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39154652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255597965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1609937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4048997440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Cash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Prepaid Insurance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Insurance (Expense)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0929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($1,500)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($2,000)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($2,500)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($3,000)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($3,500)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($4,000)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($4,500)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($5,000)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807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Sept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($5,500)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20890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($6,000)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522053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($6,000)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28423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Dec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($6,000)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679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986109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vs. Accrual Accounting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4488585"/>
              </p:ext>
            </p:extLst>
          </p:nvPr>
        </p:nvGraphicFramePr>
        <p:xfrm>
          <a:off x="1242215" y="1375172"/>
          <a:ext cx="10414170" cy="5090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417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536776368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0505936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7766831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89175108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39154652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255597965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1609937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4048997440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Cash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Prepaid Insurance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Insurance (Expense)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0929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($1,500)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($2,000)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($2,500)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($3,000)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($3,500)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($4,000)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($4,500)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($5,000)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807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Sept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($5,500)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20890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($6,000)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522053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($6,000)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28423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Dec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($6,000)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679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199245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vs. Accrual Accounting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/>
        </p:nvGraphicFramePr>
        <p:xfrm>
          <a:off x="1242215" y="1375172"/>
          <a:ext cx="10414170" cy="5090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417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536776368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0505936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7766831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89175108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39154652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255597965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1609937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4048997440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Cash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Prepaid Insurance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Insurance (Expense)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0929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($1,500)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($2,000)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($2,500)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($3,000)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($3,500)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($4,000)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($4,500)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($5,000)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807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Sept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($5,500)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20890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($6,000)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522053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($6,000)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28423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Dec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($6,000)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679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194787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vs. Accrual Accounting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626565"/>
              </p:ext>
            </p:extLst>
          </p:nvPr>
        </p:nvGraphicFramePr>
        <p:xfrm>
          <a:off x="1242215" y="1375172"/>
          <a:ext cx="10414170" cy="5090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417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536776368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0505936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7766831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89175108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39154652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255597965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1609937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4048997440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Cash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Prepaid Insurance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Insurance (Expense)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0929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($1,500)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($2,000)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($2,500)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($3,000)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($3,500)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($4,000)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($4,500)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($5,000)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807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Sept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($5,500)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20890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($6,000)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522053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($6,000)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28423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Dec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($6,000)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679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5166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73BB7-E740-881D-59ED-CAD6DAD3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Terminology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4A15EA1E-95A3-516F-0ABD-8619ACE20009}"/>
              </a:ext>
            </a:extLst>
          </p:cNvPr>
          <p:cNvGraphicFramePr>
            <a:graphicFrameLocks noGrp="1"/>
          </p:cNvGraphicFramePr>
          <p:nvPr/>
        </p:nvGraphicFramePr>
        <p:xfrm>
          <a:off x="753615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Asset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20E829C-58A3-7173-814E-E34E52F3A240}"/>
              </a:ext>
            </a:extLst>
          </p:cNvPr>
          <p:cNvGraphicFramePr>
            <a:graphicFrameLocks noGrp="1"/>
          </p:cNvGraphicFramePr>
          <p:nvPr/>
        </p:nvGraphicFramePr>
        <p:xfrm>
          <a:off x="3850463" y="160544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Liability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604901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vs. Accrual Accounting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299393"/>
              </p:ext>
            </p:extLst>
          </p:nvPr>
        </p:nvGraphicFramePr>
        <p:xfrm>
          <a:off x="1242215" y="1375172"/>
          <a:ext cx="10414170" cy="5090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417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536776368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0505936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7766831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89175108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39154652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255597965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1609937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4048997440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Cash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Prepaid Insurance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Insurance (Expense)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0929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($1,500)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($2,000)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($2,500)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($3,000)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($3,500)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($4,000)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($4,500)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($5,000)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807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Sept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($5,500)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20890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($6,000)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522053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($6,000)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28423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Dec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($6,000)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679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847408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vs. Accrual Accounting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4302771"/>
              </p:ext>
            </p:extLst>
          </p:nvPr>
        </p:nvGraphicFramePr>
        <p:xfrm>
          <a:off x="1242215" y="1375172"/>
          <a:ext cx="10414170" cy="5090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417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536776368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0505936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7766831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89175108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39154652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255597965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1609937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4048997440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Cash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Prepaid Insurance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Insurance (Expense)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0929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($1,500)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($2,000)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($2,500)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($3,000)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($3,500)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$2,500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($4,000)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$3,000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($4,500)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$3,500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($5,000)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$4,000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807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Sept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($5,500)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$4,500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20890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($6,000)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522053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($6,000)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28423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Dec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($6,000)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$6,000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679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112708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vs. Accrual Accounting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227059"/>
              </p:ext>
            </p:extLst>
          </p:nvPr>
        </p:nvGraphicFramePr>
        <p:xfrm>
          <a:off x="1242215" y="1375172"/>
          <a:ext cx="10414170" cy="5090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417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536776368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0505936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7766831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89175108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39154652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255597965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1609937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4048997440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Cash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Prepaid Insurance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Insurance (Expense)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0929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($1,500)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($2,000)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($2,500)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($3,000)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($3,500)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$2,500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($4,000)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$3,000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($4,500)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$3,500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($5,000)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$4,000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807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Sept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($5,500)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$4,500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20890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($6,000)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522053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($6,000)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28423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Dec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($6,000)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$6,000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679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583993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vs. Accrual Accounting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95233"/>
              </p:ext>
            </p:extLst>
          </p:nvPr>
        </p:nvGraphicFramePr>
        <p:xfrm>
          <a:off x="1242215" y="1375172"/>
          <a:ext cx="10414170" cy="5090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417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536776368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0505936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7766831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89175108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39154652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255597965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1609937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4048997440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Cash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Prepaid Insurance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Insurance (Expense)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0929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($1,500)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($2,000)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($2,500)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($3,000)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($3,500)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$2,500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($4,000)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$3,000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($4,500)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$3,500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($5,000)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$4,000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807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Sept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($5,500)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$4,500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20890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($6,000)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522053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($6,000)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28423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Dec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($6,000)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$6,000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5679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613510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vs. Accrual Accounting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4640468"/>
              </p:ext>
            </p:extLst>
          </p:nvPr>
        </p:nvGraphicFramePr>
        <p:xfrm>
          <a:off x="1242215" y="1375172"/>
          <a:ext cx="10414170" cy="5090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417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536776368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0505936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7766831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89175108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3391546525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2555979651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1816099376"/>
                    </a:ext>
                  </a:extLst>
                </a:gridCol>
                <a:gridCol w="1041417">
                  <a:extLst>
                    <a:ext uri="{9D8B030D-6E8A-4147-A177-3AD203B41FA5}">
                      <a16:colId xmlns:a16="http://schemas.microsoft.com/office/drawing/2014/main" val="4048997440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Cash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Prepaid Insurance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Insurance (Expense)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0929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($1,500)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($2,000)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($2,500)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($3,000)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($3,500)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$2,500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($4,000)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$3,000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($4,500)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$3,500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($5,000)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$4,000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807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Sept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($5,500)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$4,500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20890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($6,000)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522053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($6,000)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28423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dirty="0"/>
                        <a:t>Dec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($6,000)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$500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$6,000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5679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406215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6CA13-4304-CB6E-680F-4C21BC70D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Depreciation</a:t>
            </a:r>
          </a:p>
        </p:txBody>
      </p:sp>
    </p:spTree>
    <p:extLst>
      <p:ext uri="{BB962C8B-B14F-4D97-AF65-F5344CB8AC3E}">
        <p14:creationId xmlns:p14="http://schemas.microsoft.com/office/powerpoint/2010/main" val="4253304279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6CA13-4304-CB6E-680F-4C21BC70D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Depreciation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9C4005-CF4D-76F0-2847-423A2F6D5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Reflects the loss in value of a fixed asset over time</a:t>
            </a:r>
          </a:p>
          <a:p>
            <a:r>
              <a:rPr lang="en-US" sz="2400" dirty="0"/>
              <a:t>Based in the principle of matching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2302268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6CA13-4304-CB6E-680F-4C21BC70D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Depreciation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9C4005-CF4D-76F0-2847-423A2F6D5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Reflects the loss in value of a fixed asset over time</a:t>
            </a:r>
          </a:p>
          <a:p>
            <a:r>
              <a:rPr lang="en-US" sz="2400" dirty="0"/>
              <a:t>Based in the principle of matching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		 Depreciation  =  Cost Basis / Useful Life</a:t>
            </a:r>
          </a:p>
        </p:txBody>
      </p:sp>
    </p:spTree>
    <p:extLst>
      <p:ext uri="{BB962C8B-B14F-4D97-AF65-F5344CB8AC3E}">
        <p14:creationId xmlns:p14="http://schemas.microsoft.com/office/powerpoint/2010/main" val="386168446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6CA13-4304-CB6E-680F-4C21BC70D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Depreciation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9C4005-CF4D-76F0-2847-423A2F6D5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$70,000 chipper</a:t>
            </a:r>
          </a:p>
          <a:p>
            <a:r>
              <a:rPr lang="en-US" sz="2400" dirty="0"/>
              <a:t>7 years useful life</a:t>
            </a:r>
          </a:p>
          <a:p>
            <a:endParaRPr lang="en-US" sz="2400" dirty="0"/>
          </a:p>
          <a:p>
            <a:r>
              <a:rPr lang="en-US" sz="2400" dirty="0"/>
              <a:t>Depreciation = 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6500841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6CA13-4304-CB6E-680F-4C21BC70D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Depreciation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9C4005-CF4D-76F0-2847-423A2F6D5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$70,000 chipper</a:t>
            </a:r>
          </a:p>
          <a:p>
            <a:r>
              <a:rPr lang="en-US" sz="2400" dirty="0"/>
              <a:t>7 years useful life</a:t>
            </a:r>
          </a:p>
          <a:p>
            <a:endParaRPr lang="en-US" sz="2400" dirty="0"/>
          </a:p>
          <a:p>
            <a:r>
              <a:rPr lang="en-US" sz="2400" dirty="0"/>
              <a:t>Depreciation = $10,000 per year</a:t>
            </a:r>
          </a:p>
        </p:txBody>
      </p:sp>
    </p:spTree>
    <p:extLst>
      <p:ext uri="{BB962C8B-B14F-4D97-AF65-F5344CB8AC3E}">
        <p14:creationId xmlns:p14="http://schemas.microsoft.com/office/powerpoint/2010/main" val="2158154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73BB7-E740-881D-59ED-CAD6DAD3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Terminology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4A15EA1E-95A3-516F-0ABD-8619ACE20009}"/>
              </a:ext>
            </a:extLst>
          </p:cNvPr>
          <p:cNvGraphicFramePr>
            <a:graphicFrameLocks noGrp="1"/>
          </p:cNvGraphicFramePr>
          <p:nvPr/>
        </p:nvGraphicFramePr>
        <p:xfrm>
          <a:off x="753615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Asset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20E829C-58A3-7173-814E-E34E52F3A240}"/>
              </a:ext>
            </a:extLst>
          </p:cNvPr>
          <p:cNvGraphicFramePr>
            <a:graphicFrameLocks noGrp="1"/>
          </p:cNvGraphicFramePr>
          <p:nvPr/>
        </p:nvGraphicFramePr>
        <p:xfrm>
          <a:off x="3850463" y="160544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Liability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42241A5-5D50-2B4B-0EB7-7062E01FF0D3}"/>
              </a:ext>
            </a:extLst>
          </p:cNvPr>
          <p:cNvGraphicFramePr>
            <a:graphicFrameLocks noGrp="1"/>
          </p:cNvGraphicFramePr>
          <p:nvPr/>
        </p:nvGraphicFramePr>
        <p:xfrm>
          <a:off x="6947311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Equity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817690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Depreciation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679831"/>
              </p:ext>
            </p:extLst>
          </p:nvPr>
        </p:nvGraphicFramePr>
        <p:xfrm>
          <a:off x="3175193" y="2121956"/>
          <a:ext cx="2717554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0100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2097454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Chipper Purchase (Expense)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547523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Depreciation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5970210"/>
              </p:ext>
            </p:extLst>
          </p:nvPr>
        </p:nvGraphicFramePr>
        <p:xfrm>
          <a:off x="3175193" y="2121956"/>
          <a:ext cx="2717554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0100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2097454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Chipper Purchase (Expense)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$70,000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793910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Depreciation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694043"/>
              </p:ext>
            </p:extLst>
          </p:nvPr>
        </p:nvGraphicFramePr>
        <p:xfrm>
          <a:off x="3175193" y="2121956"/>
          <a:ext cx="2717554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0100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2097454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Chipper Purchase (Expense)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$70,000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$0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8823953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Depreciation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876580"/>
              </p:ext>
            </p:extLst>
          </p:nvPr>
        </p:nvGraphicFramePr>
        <p:xfrm>
          <a:off x="3175193" y="2121956"/>
          <a:ext cx="2717554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0100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2097454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Chipper Purchase (Expense)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$70,000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$0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</a:tbl>
          </a:graphicData>
        </a:graphic>
      </p:graphicFrame>
      <p:pic>
        <p:nvPicPr>
          <p:cNvPr id="23" name="Picture 22">
            <a:extLst>
              <a:ext uri="{FF2B5EF4-FFF2-40B4-BE49-F238E27FC236}">
                <a16:creationId xmlns:a16="http://schemas.microsoft.com/office/drawing/2014/main" id="{55BCF0FC-F7A3-B359-2D16-70C85D0779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36630" y="2730950"/>
            <a:ext cx="411866" cy="41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24191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Depreciation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152550"/>
              </p:ext>
            </p:extLst>
          </p:nvPr>
        </p:nvGraphicFramePr>
        <p:xfrm>
          <a:off x="3175193" y="2121956"/>
          <a:ext cx="2717554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0100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2097454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Chipper Purchase (Expense)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$70,000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$0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</a:tbl>
          </a:graphicData>
        </a:graphic>
      </p:graphicFrame>
      <p:pic>
        <p:nvPicPr>
          <p:cNvPr id="18" name="Picture 17">
            <a:extLst>
              <a:ext uri="{FF2B5EF4-FFF2-40B4-BE49-F238E27FC236}">
                <a16:creationId xmlns:a16="http://schemas.microsoft.com/office/drawing/2014/main" id="{5894412F-F630-D7C8-D641-0F31F05404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67303" y="3529065"/>
            <a:ext cx="350520" cy="35052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B432CDDE-2BA3-C76C-19E0-FABA8D2F3F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67303" y="3136109"/>
            <a:ext cx="350520" cy="35052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5BCF0FC-F7A3-B359-2D16-70C85D0779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5936630" y="2730950"/>
            <a:ext cx="411866" cy="41186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1265697-5D8B-32F6-E3C6-116971A579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67303" y="3891788"/>
            <a:ext cx="350520" cy="35052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8843EBD-5933-CFDC-0ADC-9CF2C139E2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67303" y="4254511"/>
            <a:ext cx="350520" cy="3505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3983AAD-2BA3-9B91-7227-11F562921A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72290" y="4611429"/>
            <a:ext cx="350520" cy="35052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6C0E093-68EF-EB2C-3229-F06BB77014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73103" y="4977719"/>
            <a:ext cx="350520" cy="35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12755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Depreciation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974202"/>
              </p:ext>
            </p:extLst>
          </p:nvPr>
        </p:nvGraphicFramePr>
        <p:xfrm>
          <a:off x="3175193" y="2121956"/>
          <a:ext cx="2717554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0100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2097454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Chipper Purchase (Expense)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$70,000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$0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$70,000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4366092"/>
                  </a:ext>
                </a:extLst>
              </a:tr>
            </a:tbl>
          </a:graphicData>
        </a:graphic>
      </p:graphicFrame>
      <p:pic>
        <p:nvPicPr>
          <p:cNvPr id="18" name="Picture 17">
            <a:extLst>
              <a:ext uri="{FF2B5EF4-FFF2-40B4-BE49-F238E27FC236}">
                <a16:creationId xmlns:a16="http://schemas.microsoft.com/office/drawing/2014/main" id="{5894412F-F630-D7C8-D641-0F31F05404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67303" y="3529065"/>
            <a:ext cx="350520" cy="35052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B432CDDE-2BA3-C76C-19E0-FABA8D2F3F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67303" y="3136109"/>
            <a:ext cx="350520" cy="35052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5BCF0FC-F7A3-B359-2D16-70C85D0779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5936630" y="2730950"/>
            <a:ext cx="411866" cy="41186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1265697-5D8B-32F6-E3C6-116971A579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67303" y="3891788"/>
            <a:ext cx="350520" cy="35052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8843EBD-5933-CFDC-0ADC-9CF2C139E2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67303" y="4254511"/>
            <a:ext cx="350520" cy="3505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3983AAD-2BA3-9B91-7227-11F562921A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72290" y="4611429"/>
            <a:ext cx="350520" cy="35052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6C0E093-68EF-EB2C-3229-F06BB77014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73103" y="4977719"/>
            <a:ext cx="350520" cy="35052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0D9B59D-CFF1-D208-2A23-88A3674CD7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5933552" y="5305175"/>
            <a:ext cx="411866" cy="41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867641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Depreciation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126960"/>
              </p:ext>
            </p:extLst>
          </p:nvPr>
        </p:nvGraphicFramePr>
        <p:xfrm>
          <a:off x="3175192" y="2121956"/>
          <a:ext cx="3212059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1084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2560975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Chipper Depreciation</a:t>
                      </a:r>
                    </a:p>
                    <a:p>
                      <a:r>
                        <a:rPr lang="en-US" dirty="0"/>
                        <a:t>(Expense)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01903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Depreciation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/>
        </p:nvGraphicFramePr>
        <p:xfrm>
          <a:off x="3175192" y="2121956"/>
          <a:ext cx="3212059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1084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2560975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Chipper Depreciation</a:t>
                      </a:r>
                    </a:p>
                    <a:p>
                      <a:r>
                        <a:rPr lang="en-US" dirty="0"/>
                        <a:t>(Expense)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3989335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Depreciation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294695"/>
              </p:ext>
            </p:extLst>
          </p:nvPr>
        </p:nvGraphicFramePr>
        <p:xfrm>
          <a:off x="3175192" y="2121956"/>
          <a:ext cx="3212059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1084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2560975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Chipper Depreciation</a:t>
                      </a:r>
                    </a:p>
                    <a:p>
                      <a:r>
                        <a:rPr lang="en-US" dirty="0"/>
                        <a:t>(Expense)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C01B1E79-5E54-CF03-66A4-EFAFA5FD68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396753" y="4945056"/>
            <a:ext cx="377300" cy="3773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B369B8D-E570-4241-F9C8-123A5644B9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396753" y="4576632"/>
            <a:ext cx="377300" cy="3773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3D410F5-D4F2-7672-9234-9C8828A656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387251" y="3085184"/>
            <a:ext cx="377300" cy="3773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1C8269B-A13A-AD97-83C1-E23416F01F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387251" y="3462484"/>
            <a:ext cx="377300" cy="3773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B2C33CF-BE6F-F8FB-E7D4-FB1391B778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387251" y="3830908"/>
            <a:ext cx="377300" cy="3773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BB160AB-96FE-D48E-8715-53328CBAD3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396753" y="4208208"/>
            <a:ext cx="377300" cy="3773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EEDFA4A-02A0-CEE2-B5AF-D6852456C6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387251" y="2734512"/>
            <a:ext cx="377300" cy="37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978829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Depreciation</a:t>
            </a:r>
            <a:endParaRPr lang="en-US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693456"/>
              </p:ext>
            </p:extLst>
          </p:nvPr>
        </p:nvGraphicFramePr>
        <p:xfrm>
          <a:off x="1220682" y="2054688"/>
          <a:ext cx="9289680" cy="3054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968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536776368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805059366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877668315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891751086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3391546525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2555979651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816099376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4048997440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Cash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Chipper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Depreciation (Expense)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0929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3179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73BB7-E740-881D-59ED-CAD6DAD3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Terminology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4A15EA1E-95A3-516F-0ABD-8619ACE20009}"/>
              </a:ext>
            </a:extLst>
          </p:cNvPr>
          <p:cNvGraphicFramePr>
            <a:graphicFrameLocks noGrp="1"/>
          </p:cNvGraphicFramePr>
          <p:nvPr/>
        </p:nvGraphicFramePr>
        <p:xfrm>
          <a:off x="753615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Asset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20E829C-58A3-7173-814E-E34E52F3A240}"/>
              </a:ext>
            </a:extLst>
          </p:cNvPr>
          <p:cNvGraphicFramePr>
            <a:graphicFrameLocks noGrp="1"/>
          </p:cNvGraphicFramePr>
          <p:nvPr/>
        </p:nvGraphicFramePr>
        <p:xfrm>
          <a:off x="3850463" y="160544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Liability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42241A5-5D50-2B4B-0EB7-7062E01FF0D3}"/>
              </a:ext>
            </a:extLst>
          </p:cNvPr>
          <p:cNvGraphicFramePr>
            <a:graphicFrameLocks noGrp="1"/>
          </p:cNvGraphicFramePr>
          <p:nvPr/>
        </p:nvGraphicFramePr>
        <p:xfrm>
          <a:off x="6947311" y="1623905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Equity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54E36A6-66D6-2362-625E-4F313C002419}"/>
              </a:ext>
            </a:extLst>
          </p:cNvPr>
          <p:cNvGraphicFramePr>
            <a:graphicFrameLocks noGrp="1"/>
          </p:cNvGraphicFramePr>
          <p:nvPr/>
        </p:nvGraphicFramePr>
        <p:xfrm>
          <a:off x="2280595" y="4096151"/>
          <a:ext cx="2513368" cy="214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684">
                  <a:extLst>
                    <a:ext uri="{9D8B030D-6E8A-4147-A177-3AD203B41FA5}">
                      <a16:colId xmlns:a16="http://schemas.microsoft.com/office/drawing/2014/main" val="167581448"/>
                    </a:ext>
                  </a:extLst>
                </a:gridCol>
                <a:gridCol w="1256684">
                  <a:extLst>
                    <a:ext uri="{9D8B030D-6E8A-4147-A177-3AD203B41FA5}">
                      <a16:colId xmlns:a16="http://schemas.microsoft.com/office/drawing/2014/main" val="2414704934"/>
                    </a:ext>
                  </a:extLst>
                </a:gridCol>
              </a:tblGrid>
              <a:tr h="31619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Income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3173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6874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021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53116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07883"/>
                  </a:ext>
                </a:extLst>
              </a:tr>
              <a:tr h="31619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64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3125595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Depreciation</a:t>
            </a:r>
            <a:endParaRPr lang="en-US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352418"/>
              </p:ext>
            </p:extLst>
          </p:nvPr>
        </p:nvGraphicFramePr>
        <p:xfrm>
          <a:off x="1220682" y="2054688"/>
          <a:ext cx="9289680" cy="3054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968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536776368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805059366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877668315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891751086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3391546525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2555979651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816099376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4048997440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Cash (Asset)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Chipper (Asset)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Depreciation (Expense)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0929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0842948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Depreciation</a:t>
            </a:r>
            <a:endParaRPr lang="en-US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241257"/>
              </p:ext>
            </p:extLst>
          </p:nvPr>
        </p:nvGraphicFramePr>
        <p:xfrm>
          <a:off x="1220682" y="2054688"/>
          <a:ext cx="9289680" cy="3054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968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536776368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805059366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877668315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891751086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3391546525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2555979651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816099376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4048997440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Cash (Asset)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Chipper (Asset)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Depreciation (Expense)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0929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$70,000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$70,000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8728783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Depreciation</a:t>
            </a:r>
            <a:endParaRPr lang="en-US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708781"/>
              </p:ext>
            </p:extLst>
          </p:nvPr>
        </p:nvGraphicFramePr>
        <p:xfrm>
          <a:off x="1220682" y="2054688"/>
          <a:ext cx="9289680" cy="3054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968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536776368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805059366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877668315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891751086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3391546525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2555979651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816099376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4048997440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Cash (Asset)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Chipper (Asset)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Depreciation (Expense)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0929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$70,000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3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$70,000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1097206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Depreciation</a:t>
            </a:r>
            <a:endParaRPr lang="en-US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849599"/>
              </p:ext>
            </p:extLst>
          </p:nvPr>
        </p:nvGraphicFramePr>
        <p:xfrm>
          <a:off x="1220682" y="2054688"/>
          <a:ext cx="9289680" cy="3054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968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536776368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805059366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877668315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891751086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3391546525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2555979651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816099376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4048997440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Cash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Chipper (Asset)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Depreciation (Expense)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0929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$70,000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3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$70,000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760117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Depreciation</a:t>
            </a:r>
            <a:endParaRPr lang="en-US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236415"/>
              </p:ext>
            </p:extLst>
          </p:nvPr>
        </p:nvGraphicFramePr>
        <p:xfrm>
          <a:off x="1220682" y="2054688"/>
          <a:ext cx="9289680" cy="3054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968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536776368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805059366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877668315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891751086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3391546525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2555979651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816099376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4048997440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Cash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Chipper (Asset)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Depreciation (Expense)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0929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$70,000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3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$70,000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6258961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Depreciation</a:t>
            </a:r>
            <a:endParaRPr lang="en-US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578808"/>
              </p:ext>
            </p:extLst>
          </p:nvPr>
        </p:nvGraphicFramePr>
        <p:xfrm>
          <a:off x="1220682" y="2054688"/>
          <a:ext cx="9289680" cy="3054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968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536776368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805059366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877668315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891751086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3391546525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2555979651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816099376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4048997440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Cash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Chipper (Asset)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Depreciation (Expense)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0929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$70,000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3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$70,000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295764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Depreciation</a:t>
            </a:r>
            <a:endParaRPr lang="en-US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747180"/>
              </p:ext>
            </p:extLst>
          </p:nvPr>
        </p:nvGraphicFramePr>
        <p:xfrm>
          <a:off x="1220682" y="2054688"/>
          <a:ext cx="9289680" cy="3054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968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536776368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805059366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877668315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891751086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3391546525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2555979651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816099376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4048997440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Cash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Chipper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Depreciation (Expense)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0929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$70,000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3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$70,000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0018714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Depreciation</a:t>
            </a:r>
            <a:endParaRPr lang="en-US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824205"/>
              </p:ext>
            </p:extLst>
          </p:nvPr>
        </p:nvGraphicFramePr>
        <p:xfrm>
          <a:off x="1220682" y="2054688"/>
          <a:ext cx="9289680" cy="3054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968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536776368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805059366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877668315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891751086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3391546525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2555979651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816099376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4048997440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Cash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Chipper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Depreciation (Expense)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0929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$70,000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solidFill>
                            <a:srgbClr val="FF0000"/>
                          </a:solidFill>
                        </a:rPr>
                        <a:t>($70,000)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$70,000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solidFill>
                            <a:srgbClr val="FF0000"/>
                          </a:solidFill>
                        </a:rPr>
                        <a:t>($70,000)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solidFill>
                            <a:srgbClr val="FF0000"/>
                          </a:solidFill>
                        </a:rPr>
                        <a:t>($70,000)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solidFill>
                            <a:srgbClr val="FF0000"/>
                          </a:solidFill>
                        </a:rPr>
                        <a:t>($70,000)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solidFill>
                            <a:srgbClr val="FF0000"/>
                          </a:solidFill>
                        </a:rPr>
                        <a:t>($70,000)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solidFill>
                            <a:srgbClr val="FF0000"/>
                          </a:solidFill>
                        </a:rPr>
                        <a:t>($70,000)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solidFill>
                            <a:srgbClr val="FF0000"/>
                          </a:solidFill>
                        </a:rPr>
                        <a:t>($70,000)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6429210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Depreciation</a:t>
            </a:r>
            <a:endParaRPr lang="en-US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/>
        </p:nvGraphicFramePr>
        <p:xfrm>
          <a:off x="1220682" y="2054688"/>
          <a:ext cx="9289680" cy="3054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968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536776368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805059366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877668315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891751086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3391546525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2555979651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816099376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4048997440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Cash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Chipper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Depreciation (Expense)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0929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$70,000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solidFill>
                            <a:srgbClr val="FF0000"/>
                          </a:solidFill>
                        </a:rPr>
                        <a:t>($70,000)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$70,000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$60,000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solidFill>
                            <a:srgbClr val="FF0000"/>
                          </a:solidFill>
                        </a:rPr>
                        <a:t>($70,000)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$50,000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solidFill>
                            <a:srgbClr val="FF0000"/>
                          </a:solidFill>
                        </a:rPr>
                        <a:t>($70,000)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$40,000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solidFill>
                            <a:srgbClr val="FF0000"/>
                          </a:solidFill>
                        </a:rPr>
                        <a:t>($70,000)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$30,000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solidFill>
                            <a:srgbClr val="FF0000"/>
                          </a:solidFill>
                        </a:rPr>
                        <a:t>($70,000)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$20,000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solidFill>
                            <a:srgbClr val="FF0000"/>
                          </a:solidFill>
                        </a:rPr>
                        <a:t>($70,000)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solidFill>
                            <a:srgbClr val="FF0000"/>
                          </a:solidFill>
                        </a:rPr>
                        <a:t>($70,000)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9225930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6682-B7C6-2A9A-9296-12DA1A81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Depreciation</a:t>
            </a:r>
            <a:endParaRPr lang="en-US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9F8B817-7F8D-5F0B-4CBC-8536BFFFF2B6}"/>
              </a:ext>
            </a:extLst>
          </p:cNvPr>
          <p:cNvGraphicFramePr>
            <a:graphicFrameLocks noGrp="1"/>
          </p:cNvGraphicFramePr>
          <p:nvPr/>
        </p:nvGraphicFramePr>
        <p:xfrm>
          <a:off x="1220682" y="2054688"/>
          <a:ext cx="9289680" cy="3054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968">
                  <a:extLst>
                    <a:ext uri="{9D8B030D-6E8A-4147-A177-3AD203B41FA5}">
                      <a16:colId xmlns:a16="http://schemas.microsoft.com/office/drawing/2014/main" val="891322013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3997604241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536776368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805059366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877668315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891751086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3391546525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2555979651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1816099376"/>
                    </a:ext>
                  </a:extLst>
                </a:gridCol>
                <a:gridCol w="928968">
                  <a:extLst>
                    <a:ext uri="{9D8B030D-6E8A-4147-A177-3AD203B41FA5}">
                      <a16:colId xmlns:a16="http://schemas.microsoft.com/office/drawing/2014/main" val="4048997440"/>
                    </a:ext>
                  </a:extLst>
                </a:gridCol>
              </a:tblGrid>
              <a:tr h="336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Cash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Chipper (Asset)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Depreciation (Expense)</a:t>
                      </a:r>
                    </a:p>
                  </a:txBody>
                  <a:tcPr>
                    <a:solidFill>
                      <a:srgbClr val="90C2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0929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Debit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Credit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004895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$70,000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solidFill>
                            <a:srgbClr val="FF0000"/>
                          </a:solidFill>
                        </a:rPr>
                        <a:t>($70,000)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$70,000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$60,000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3667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solidFill>
                            <a:srgbClr val="FF0000"/>
                          </a:solidFill>
                        </a:rPr>
                        <a:t>($70,000)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$50,000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$20,000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6525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solidFill>
                            <a:srgbClr val="FF0000"/>
                          </a:solidFill>
                        </a:rPr>
                        <a:t>($70,000)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$40,000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$30,000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70992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solidFill>
                            <a:srgbClr val="FF0000"/>
                          </a:solidFill>
                        </a:rPr>
                        <a:t>($70,000)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$30,000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$40,000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0826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solidFill>
                            <a:srgbClr val="FF0000"/>
                          </a:solidFill>
                        </a:rPr>
                        <a:t>($70,000)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$20,000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$50,000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45349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solidFill>
                            <a:srgbClr val="FF0000"/>
                          </a:solidFill>
                        </a:rPr>
                        <a:t>($70,000)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$60,000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92158"/>
                  </a:ext>
                </a:extLst>
              </a:tr>
              <a:tr h="336056">
                <a:tc>
                  <a:txBody>
                    <a:bodyPr/>
                    <a:lstStyle/>
                    <a:p>
                      <a:r>
                        <a:rPr lang="en-US" sz="1400" dirty="0"/>
                        <a:t>2030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solidFill>
                            <a:srgbClr val="FF0000"/>
                          </a:solidFill>
                        </a:rPr>
                        <a:t>($70,000)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$10,000</a:t>
                      </a:r>
                    </a:p>
                  </a:txBody>
                  <a:tcP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$70,000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60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703297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1648</TotalTime>
  <Words>7023</Words>
  <Application>Microsoft Office PowerPoint</Application>
  <PresentationFormat>Widescreen</PresentationFormat>
  <Paragraphs>3431</Paragraphs>
  <Slides>124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124</vt:i4>
      </vt:variant>
    </vt:vector>
  </HeadingPairs>
  <TitlesOfParts>
    <vt:vector size="128" baseType="lpstr">
      <vt:lpstr>Arial</vt:lpstr>
      <vt:lpstr>Trebuchet MS</vt:lpstr>
      <vt:lpstr>Wingdings 3</vt:lpstr>
      <vt:lpstr>Facet</vt:lpstr>
      <vt:lpstr>Managerial Accounting for Tree Businesses</vt:lpstr>
      <vt:lpstr>Managerial Accounting for Tree Businesses</vt:lpstr>
      <vt:lpstr>Managerial Accounting for Tree Businesses</vt:lpstr>
      <vt:lpstr>Managerial Accounting for Tree Businesses</vt:lpstr>
      <vt:lpstr>Basic Terminology</vt:lpstr>
      <vt:lpstr>Basic Terminology</vt:lpstr>
      <vt:lpstr>Basic Terminology</vt:lpstr>
      <vt:lpstr>Basic Terminology</vt:lpstr>
      <vt:lpstr>Basic Terminology</vt:lpstr>
      <vt:lpstr>Basic Terminology</vt:lpstr>
      <vt:lpstr>Basic Terminology</vt:lpstr>
      <vt:lpstr>Basic Terminology</vt:lpstr>
      <vt:lpstr>Common Subaccounts</vt:lpstr>
      <vt:lpstr>Debits and Credits</vt:lpstr>
      <vt:lpstr>Debits and Credits</vt:lpstr>
      <vt:lpstr>Debits and Credits</vt:lpstr>
      <vt:lpstr>Debits and Credits</vt:lpstr>
      <vt:lpstr>Debits and Credits</vt:lpstr>
      <vt:lpstr>Debits and Credits</vt:lpstr>
      <vt:lpstr>Debits and Credits</vt:lpstr>
      <vt:lpstr>Debits and Credits</vt:lpstr>
      <vt:lpstr>Debits and Credits</vt:lpstr>
      <vt:lpstr>Debits and Credits</vt:lpstr>
      <vt:lpstr>Debits and Credits</vt:lpstr>
      <vt:lpstr>Debits and Credits</vt:lpstr>
      <vt:lpstr>Debits and Credits</vt:lpstr>
      <vt:lpstr>Debits and Credits</vt:lpstr>
      <vt:lpstr>Debits and Credits</vt:lpstr>
      <vt:lpstr>Debits and Credits</vt:lpstr>
      <vt:lpstr>Debits and Credits</vt:lpstr>
      <vt:lpstr>Debits and Credits</vt:lpstr>
      <vt:lpstr>Debits and Credits</vt:lpstr>
      <vt:lpstr>Debits and Credits</vt:lpstr>
      <vt:lpstr>Debits and Credits</vt:lpstr>
      <vt:lpstr>Debits and Credits</vt:lpstr>
      <vt:lpstr>Cash vs. Accrual Accounting</vt:lpstr>
      <vt:lpstr>Cash vs. Accrual Accounting</vt:lpstr>
      <vt:lpstr>Cash vs. Accrual Accounting</vt:lpstr>
      <vt:lpstr>Cash vs. Accrual Accounting</vt:lpstr>
      <vt:lpstr>Cash vs. Accrual Accounting</vt:lpstr>
      <vt:lpstr>Cash vs. Accrual Accounting</vt:lpstr>
      <vt:lpstr>Cash vs. Accrual Accounting</vt:lpstr>
      <vt:lpstr>Cash vs. Accrual Accounting</vt:lpstr>
      <vt:lpstr>Cash vs. Accrual Accounting</vt:lpstr>
      <vt:lpstr>Cash vs. Accrual Accounting</vt:lpstr>
      <vt:lpstr>Cash vs. Accrual Accounting</vt:lpstr>
      <vt:lpstr>Cash vs. Accrual Accounting</vt:lpstr>
      <vt:lpstr>Cash vs. Accrual Accounting</vt:lpstr>
      <vt:lpstr>Cash vs. Accrual Accounting</vt:lpstr>
      <vt:lpstr>Cash vs. Accrual Accounting</vt:lpstr>
      <vt:lpstr>Cash vs. Accrual Accounting</vt:lpstr>
      <vt:lpstr>Cash vs. Accrual Accounting</vt:lpstr>
      <vt:lpstr>Cash vs. Accrual Accounting</vt:lpstr>
      <vt:lpstr>Cash vs. Accrual Accounting</vt:lpstr>
      <vt:lpstr>Cash vs. Accrual Accounting</vt:lpstr>
      <vt:lpstr>Cash vs. Accrual Accounting</vt:lpstr>
      <vt:lpstr>Cash vs. Accrual Accounting</vt:lpstr>
      <vt:lpstr>Cash vs. Accrual Accounting</vt:lpstr>
      <vt:lpstr>Cash vs. Accrual Accounting</vt:lpstr>
      <vt:lpstr>Cash vs. Accrual Accounting</vt:lpstr>
      <vt:lpstr>Cash vs. Accrual Accounting</vt:lpstr>
      <vt:lpstr>Cash vs. Accrual Accounting</vt:lpstr>
      <vt:lpstr>Cash vs. Accrual Accounting</vt:lpstr>
      <vt:lpstr>Cash vs. Accrual Accounting</vt:lpstr>
      <vt:lpstr>Cash vs. Accrual Accounting</vt:lpstr>
      <vt:lpstr>Cash vs. Accrual Accounting</vt:lpstr>
      <vt:lpstr>Cash vs. Accrual Accounting</vt:lpstr>
      <vt:lpstr>Cash vs. Accrual Accounting</vt:lpstr>
      <vt:lpstr>Cash vs. Accrual Accounting</vt:lpstr>
      <vt:lpstr>Cash vs. Accrual Accounting</vt:lpstr>
      <vt:lpstr>Cash vs. Accrual Accounting</vt:lpstr>
      <vt:lpstr>Cash vs. Accrual Accounting</vt:lpstr>
      <vt:lpstr>Cash vs. Accrual Accounting</vt:lpstr>
      <vt:lpstr>Cash vs. Accrual Accounting</vt:lpstr>
      <vt:lpstr>Depreciation</vt:lpstr>
      <vt:lpstr>Depreciation</vt:lpstr>
      <vt:lpstr>Depreciation</vt:lpstr>
      <vt:lpstr>Depreciation</vt:lpstr>
      <vt:lpstr>Depreciation</vt:lpstr>
      <vt:lpstr>Depreciation</vt:lpstr>
      <vt:lpstr>Depreciation</vt:lpstr>
      <vt:lpstr>Depreciation</vt:lpstr>
      <vt:lpstr>Depreciation</vt:lpstr>
      <vt:lpstr>Depreciation</vt:lpstr>
      <vt:lpstr>Depreciation</vt:lpstr>
      <vt:lpstr>Depreciation</vt:lpstr>
      <vt:lpstr>Depreciation</vt:lpstr>
      <vt:lpstr>Depreciation</vt:lpstr>
      <vt:lpstr>Depreciation</vt:lpstr>
      <vt:lpstr>Depreciation</vt:lpstr>
      <vt:lpstr>Depreciation</vt:lpstr>
      <vt:lpstr>Depreciation</vt:lpstr>
      <vt:lpstr>Depreciation</vt:lpstr>
      <vt:lpstr>Depreciation</vt:lpstr>
      <vt:lpstr>Depreciation</vt:lpstr>
      <vt:lpstr>Depreciation</vt:lpstr>
      <vt:lpstr>Depreciation</vt:lpstr>
      <vt:lpstr>Depreciation</vt:lpstr>
      <vt:lpstr>Depreciation</vt:lpstr>
      <vt:lpstr>Depreciation</vt:lpstr>
      <vt:lpstr>Cost Classification</vt:lpstr>
      <vt:lpstr>Cost Classification</vt:lpstr>
      <vt:lpstr>Cost Classification</vt:lpstr>
      <vt:lpstr>Cost Classification</vt:lpstr>
      <vt:lpstr>Cost Classification</vt:lpstr>
      <vt:lpstr>Cost Classification</vt:lpstr>
      <vt:lpstr>Cost Classification</vt:lpstr>
      <vt:lpstr>Cost Classification</vt:lpstr>
      <vt:lpstr>Cost Classification</vt:lpstr>
      <vt:lpstr>Cost Classification</vt:lpstr>
      <vt:lpstr>Cost Classification</vt:lpstr>
      <vt:lpstr>Cost Classification</vt:lpstr>
      <vt:lpstr>Cost Classification</vt:lpstr>
      <vt:lpstr>Cost Classification</vt:lpstr>
      <vt:lpstr>Cost Classification</vt:lpstr>
      <vt:lpstr>Cost Classification</vt:lpstr>
      <vt:lpstr>Cost Classification</vt:lpstr>
      <vt:lpstr>Cost Classification</vt:lpstr>
      <vt:lpstr>Cost Classification</vt:lpstr>
      <vt:lpstr>Cost Classification</vt:lpstr>
      <vt:lpstr>Cost Classification</vt:lpstr>
      <vt:lpstr>Cost Classification</vt:lpstr>
      <vt:lpstr>Managerial Accounting for Tree Businesses</vt:lpstr>
      <vt:lpstr>Managerial Accounting for Tree Businesses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Reviewer 1</dc:creator>
  <cp:lastModifiedBy>Reviewer 1</cp:lastModifiedBy>
  <cp:revision>27</cp:revision>
  <dcterms:created xsi:type="dcterms:W3CDTF">2023-08-20T16:26:32Z</dcterms:created>
  <dcterms:modified xsi:type="dcterms:W3CDTF">2023-09-24T16:22:09Z</dcterms:modified>
</cp:coreProperties>
</file>