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7" r:id="rId1"/>
  </p:sldMasterIdLst>
  <p:notesMasterIdLst>
    <p:notesMasterId r:id="rId169"/>
  </p:notesMasterIdLst>
  <p:handoutMasterIdLst>
    <p:handoutMasterId r:id="rId170"/>
  </p:handoutMasterIdLst>
  <p:sldIdLst>
    <p:sldId id="256" r:id="rId2"/>
    <p:sldId id="276" r:id="rId3"/>
    <p:sldId id="597" r:id="rId4"/>
    <p:sldId id="842" r:id="rId5"/>
    <p:sldId id="596" r:id="rId6"/>
    <p:sldId id="844" r:id="rId7"/>
    <p:sldId id="843" r:id="rId8"/>
    <p:sldId id="800" r:id="rId9"/>
    <p:sldId id="857" r:id="rId10"/>
    <p:sldId id="845" r:id="rId11"/>
    <p:sldId id="850" r:id="rId12"/>
    <p:sldId id="846" r:id="rId13"/>
    <p:sldId id="848" r:id="rId14"/>
    <p:sldId id="892" r:id="rId15"/>
    <p:sldId id="847" r:id="rId16"/>
    <p:sldId id="851" r:id="rId17"/>
    <p:sldId id="853" r:id="rId18"/>
    <p:sldId id="852" r:id="rId19"/>
    <p:sldId id="854" r:id="rId20"/>
    <p:sldId id="855" r:id="rId21"/>
    <p:sldId id="856" r:id="rId22"/>
    <p:sldId id="802" r:id="rId23"/>
    <p:sldId id="803" r:id="rId24"/>
    <p:sldId id="858" r:id="rId25"/>
    <p:sldId id="860" r:id="rId26"/>
    <p:sldId id="861" r:id="rId27"/>
    <p:sldId id="862" r:id="rId28"/>
    <p:sldId id="863" r:id="rId29"/>
    <p:sldId id="804" r:id="rId30"/>
    <p:sldId id="805" r:id="rId31"/>
    <p:sldId id="864" r:id="rId32"/>
    <p:sldId id="866" r:id="rId33"/>
    <p:sldId id="865" r:id="rId34"/>
    <p:sldId id="929" r:id="rId35"/>
    <p:sldId id="930" r:id="rId36"/>
    <p:sldId id="931" r:id="rId37"/>
    <p:sldId id="932" r:id="rId38"/>
    <p:sldId id="933" r:id="rId39"/>
    <p:sldId id="936" r:id="rId40"/>
    <p:sldId id="937" r:id="rId41"/>
    <p:sldId id="938" r:id="rId42"/>
    <p:sldId id="939" r:id="rId43"/>
    <p:sldId id="807" r:id="rId44"/>
    <p:sldId id="940" r:id="rId45"/>
    <p:sldId id="925" r:id="rId46"/>
    <p:sldId id="926" r:id="rId47"/>
    <p:sldId id="922" r:id="rId48"/>
    <p:sldId id="924" r:id="rId49"/>
    <p:sldId id="923" r:id="rId50"/>
    <p:sldId id="871" r:id="rId51"/>
    <p:sldId id="806" r:id="rId52"/>
    <p:sldId id="867" r:id="rId53"/>
    <p:sldId id="870" r:id="rId54"/>
    <p:sldId id="868" r:id="rId55"/>
    <p:sldId id="869" r:id="rId56"/>
    <p:sldId id="877" r:id="rId57"/>
    <p:sldId id="872" r:id="rId58"/>
    <p:sldId id="874" r:id="rId59"/>
    <p:sldId id="873" r:id="rId60"/>
    <p:sldId id="875" r:id="rId61"/>
    <p:sldId id="876" r:id="rId62"/>
    <p:sldId id="878" r:id="rId63"/>
    <p:sldId id="927" r:id="rId64"/>
    <p:sldId id="808" r:id="rId65"/>
    <p:sldId id="809" r:id="rId66"/>
    <p:sldId id="880" r:id="rId67"/>
    <p:sldId id="882" r:id="rId68"/>
    <p:sldId id="879" r:id="rId69"/>
    <p:sldId id="881" r:id="rId70"/>
    <p:sldId id="941" r:id="rId71"/>
    <p:sldId id="795" r:id="rId72"/>
    <p:sldId id="796" r:id="rId73"/>
    <p:sldId id="812" r:id="rId74"/>
    <p:sldId id="813" r:id="rId75"/>
    <p:sldId id="898" r:id="rId76"/>
    <p:sldId id="899" r:id="rId77"/>
    <p:sldId id="900" r:id="rId78"/>
    <p:sldId id="901" r:id="rId79"/>
    <p:sldId id="797" r:id="rId80"/>
    <p:sldId id="893" r:id="rId81"/>
    <p:sldId id="798" r:id="rId82"/>
    <p:sldId id="894" r:id="rId83"/>
    <p:sldId id="895" r:id="rId84"/>
    <p:sldId id="942" r:id="rId85"/>
    <p:sldId id="897" r:id="rId86"/>
    <p:sldId id="816" r:id="rId87"/>
    <p:sldId id="817" r:id="rId88"/>
    <p:sldId id="903" r:id="rId89"/>
    <p:sldId id="556" r:id="rId90"/>
    <p:sldId id="586" r:id="rId91"/>
    <p:sldId id="557" r:id="rId92"/>
    <p:sldId id="559" r:id="rId93"/>
    <p:sldId id="558" r:id="rId94"/>
    <p:sldId id="560" r:id="rId95"/>
    <p:sldId id="548" r:id="rId96"/>
    <p:sldId id="549" r:id="rId97"/>
    <p:sldId id="550" r:id="rId98"/>
    <p:sldId id="551" r:id="rId99"/>
    <p:sldId id="552" r:id="rId100"/>
    <p:sldId id="330" r:id="rId101"/>
    <p:sldId id="555" r:id="rId102"/>
    <p:sldId id="554" r:id="rId103"/>
    <p:sldId id="553" r:id="rId104"/>
    <p:sldId id="799" r:id="rId105"/>
    <p:sldId id="732" r:id="rId106"/>
    <p:sldId id="734" r:id="rId107"/>
    <p:sldId id="733" r:id="rId108"/>
    <p:sldId id="904" r:id="rId109"/>
    <p:sldId id="278" r:id="rId110"/>
    <p:sldId id="435" r:id="rId111"/>
    <p:sldId id="905" r:id="rId112"/>
    <p:sldId id="430" r:id="rId113"/>
    <p:sldId id="906" r:id="rId114"/>
    <p:sldId id="471" r:id="rId115"/>
    <p:sldId id="445" r:id="rId116"/>
    <p:sldId id="444" r:id="rId117"/>
    <p:sldId id="526" r:id="rId118"/>
    <p:sldId id="525" r:id="rId119"/>
    <p:sldId id="475" r:id="rId120"/>
    <p:sldId id="443" r:id="rId121"/>
    <p:sldId id="440" r:id="rId122"/>
    <p:sldId id="438" r:id="rId123"/>
    <p:sldId id="944" r:id="rId124"/>
    <p:sldId id="818" r:id="rId125"/>
    <p:sldId id="819" r:id="rId126"/>
    <p:sldId id="907" r:id="rId127"/>
    <p:sldId id="908" r:id="rId128"/>
    <p:sldId id="820" r:id="rId129"/>
    <p:sldId id="821" r:id="rId130"/>
    <p:sldId id="372" r:id="rId131"/>
    <p:sldId id="448" r:id="rId132"/>
    <p:sldId id="447" r:id="rId133"/>
    <p:sldId id="451" r:id="rId134"/>
    <p:sldId id="465" r:id="rId135"/>
    <p:sldId id="824" r:id="rId136"/>
    <p:sldId id="825" r:id="rId137"/>
    <p:sldId id="909" r:id="rId138"/>
    <p:sldId id="826" r:id="rId139"/>
    <p:sldId id="827" r:id="rId140"/>
    <p:sldId id="910" r:id="rId141"/>
    <p:sldId id="828" r:id="rId142"/>
    <p:sldId id="911" r:id="rId143"/>
    <p:sldId id="913" r:id="rId144"/>
    <p:sldId id="914" r:id="rId145"/>
    <p:sldId id="731" r:id="rId146"/>
    <p:sldId id="791" r:id="rId147"/>
    <p:sldId id="792" r:id="rId148"/>
    <p:sldId id="915" r:id="rId149"/>
    <p:sldId id="793" r:id="rId150"/>
    <p:sldId id="918" r:id="rId151"/>
    <p:sldId id="928" r:id="rId152"/>
    <p:sldId id="917" r:id="rId153"/>
    <p:sldId id="830" r:id="rId154"/>
    <p:sldId id="919" r:id="rId155"/>
    <p:sldId id="831" r:id="rId156"/>
    <p:sldId id="832" r:id="rId157"/>
    <p:sldId id="833" r:id="rId158"/>
    <p:sldId id="838" r:id="rId159"/>
    <p:sldId id="839" r:id="rId160"/>
    <p:sldId id="920" r:id="rId161"/>
    <p:sldId id="921" r:id="rId162"/>
    <p:sldId id="794" r:id="rId163"/>
    <p:sldId id="303" r:id="rId164"/>
    <p:sldId id="790" r:id="rId165"/>
    <p:sldId id="814" r:id="rId166"/>
    <p:sldId id="902" r:id="rId167"/>
    <p:sldId id="815" r:id="rId168"/>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7F04D80-0D7C-4B74-A81A-EDB79C334C29}">
          <p14:sldIdLst>
            <p14:sldId id="256"/>
          </p14:sldIdLst>
        </p14:section>
        <p14:section name="Tree Failure" id="{98F497CC-FE09-4BD4-8787-553C41A9740B}">
          <p14:sldIdLst>
            <p14:sldId id="276"/>
            <p14:sldId id="597"/>
            <p14:sldId id="842"/>
            <p14:sldId id="596"/>
            <p14:sldId id="844"/>
            <p14:sldId id="843"/>
            <p14:sldId id="800"/>
            <p14:sldId id="857"/>
            <p14:sldId id="845"/>
            <p14:sldId id="850"/>
            <p14:sldId id="846"/>
            <p14:sldId id="848"/>
            <p14:sldId id="892"/>
            <p14:sldId id="847"/>
            <p14:sldId id="851"/>
            <p14:sldId id="853"/>
            <p14:sldId id="852"/>
            <p14:sldId id="854"/>
            <p14:sldId id="855"/>
            <p14:sldId id="856"/>
            <p14:sldId id="802"/>
            <p14:sldId id="803"/>
            <p14:sldId id="858"/>
            <p14:sldId id="860"/>
            <p14:sldId id="861"/>
            <p14:sldId id="862"/>
            <p14:sldId id="863"/>
            <p14:sldId id="804"/>
            <p14:sldId id="805"/>
            <p14:sldId id="864"/>
            <p14:sldId id="866"/>
            <p14:sldId id="865"/>
            <p14:sldId id="929"/>
            <p14:sldId id="930"/>
            <p14:sldId id="931"/>
            <p14:sldId id="932"/>
            <p14:sldId id="933"/>
            <p14:sldId id="936"/>
            <p14:sldId id="937"/>
            <p14:sldId id="938"/>
            <p14:sldId id="939"/>
            <p14:sldId id="807"/>
            <p14:sldId id="940"/>
            <p14:sldId id="925"/>
            <p14:sldId id="926"/>
            <p14:sldId id="922"/>
            <p14:sldId id="924"/>
            <p14:sldId id="923"/>
            <p14:sldId id="871"/>
            <p14:sldId id="806"/>
            <p14:sldId id="867"/>
            <p14:sldId id="870"/>
            <p14:sldId id="868"/>
            <p14:sldId id="869"/>
            <p14:sldId id="877"/>
            <p14:sldId id="872"/>
            <p14:sldId id="874"/>
            <p14:sldId id="873"/>
            <p14:sldId id="875"/>
            <p14:sldId id="876"/>
            <p14:sldId id="878"/>
            <p14:sldId id="927"/>
            <p14:sldId id="808"/>
            <p14:sldId id="809"/>
            <p14:sldId id="880"/>
            <p14:sldId id="882"/>
            <p14:sldId id="879"/>
            <p14:sldId id="881"/>
            <p14:sldId id="941"/>
            <p14:sldId id="795"/>
          </p14:sldIdLst>
        </p14:section>
        <p14:section name="Self-Help" id="{07B021CF-5E20-4283-B80B-92A8FABF5834}">
          <p14:sldIdLst>
            <p14:sldId id="796"/>
            <p14:sldId id="812"/>
            <p14:sldId id="813"/>
            <p14:sldId id="898"/>
            <p14:sldId id="899"/>
            <p14:sldId id="900"/>
            <p14:sldId id="901"/>
            <p14:sldId id="797"/>
            <p14:sldId id="893"/>
            <p14:sldId id="798"/>
            <p14:sldId id="894"/>
            <p14:sldId id="895"/>
            <p14:sldId id="942"/>
            <p14:sldId id="897"/>
            <p14:sldId id="816"/>
            <p14:sldId id="817"/>
            <p14:sldId id="903"/>
            <p14:sldId id="556"/>
            <p14:sldId id="586"/>
            <p14:sldId id="557"/>
            <p14:sldId id="559"/>
            <p14:sldId id="558"/>
            <p14:sldId id="560"/>
            <p14:sldId id="548"/>
            <p14:sldId id="549"/>
            <p14:sldId id="550"/>
            <p14:sldId id="551"/>
            <p14:sldId id="552"/>
            <p14:sldId id="330"/>
            <p14:sldId id="555"/>
            <p14:sldId id="554"/>
            <p14:sldId id="553"/>
            <p14:sldId id="799"/>
          </p14:sldIdLst>
        </p14:section>
        <p14:section name="Valuation" id="{21171D7F-AB77-43F9-9438-8D4B90B81628}">
          <p14:sldIdLst>
            <p14:sldId id="732"/>
            <p14:sldId id="734"/>
            <p14:sldId id="733"/>
            <p14:sldId id="904"/>
            <p14:sldId id="278"/>
            <p14:sldId id="435"/>
            <p14:sldId id="905"/>
            <p14:sldId id="430"/>
            <p14:sldId id="906"/>
            <p14:sldId id="471"/>
            <p14:sldId id="445"/>
            <p14:sldId id="444"/>
            <p14:sldId id="526"/>
            <p14:sldId id="525"/>
            <p14:sldId id="475"/>
            <p14:sldId id="443"/>
            <p14:sldId id="440"/>
            <p14:sldId id="438"/>
            <p14:sldId id="944"/>
            <p14:sldId id="818"/>
            <p14:sldId id="819"/>
            <p14:sldId id="907"/>
            <p14:sldId id="908"/>
            <p14:sldId id="820"/>
            <p14:sldId id="821"/>
            <p14:sldId id="372"/>
            <p14:sldId id="448"/>
            <p14:sldId id="447"/>
            <p14:sldId id="451"/>
            <p14:sldId id="465"/>
            <p14:sldId id="824"/>
            <p14:sldId id="825"/>
            <p14:sldId id="909"/>
            <p14:sldId id="826"/>
            <p14:sldId id="827"/>
            <p14:sldId id="910"/>
            <p14:sldId id="828"/>
            <p14:sldId id="911"/>
            <p14:sldId id="913"/>
            <p14:sldId id="914"/>
            <p14:sldId id="731"/>
          </p14:sldIdLst>
        </p14:section>
        <p14:section name="Urban Forestry" id="{D73B9337-473F-4B89-A1B6-EFE9D69552C1}">
          <p14:sldIdLst>
            <p14:sldId id="791"/>
            <p14:sldId id="792"/>
            <p14:sldId id="915"/>
            <p14:sldId id="793"/>
            <p14:sldId id="918"/>
            <p14:sldId id="928"/>
            <p14:sldId id="917"/>
            <p14:sldId id="830"/>
            <p14:sldId id="919"/>
            <p14:sldId id="831"/>
            <p14:sldId id="832"/>
            <p14:sldId id="833"/>
            <p14:sldId id="838"/>
            <p14:sldId id="839"/>
            <p14:sldId id="920"/>
            <p14:sldId id="921"/>
            <p14:sldId id="794"/>
          </p14:sldIdLst>
        </p14:section>
        <p14:section name="Summary" id="{7E1A8C23-BBF6-49CF-83B3-242807A835D9}">
          <p14:sldIdLst>
            <p14:sldId id="303"/>
            <p14:sldId id="790"/>
          </p14:sldIdLst>
        </p14:section>
        <p14:section name="Encore" id="{3C45A644-88DB-44C2-8FA1-7C19489DDA59}">
          <p14:sldIdLst>
            <p14:sldId id="814"/>
            <p14:sldId id="902"/>
            <p14:sldId id="81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7" autoAdjust="0"/>
    <p:restoredTop sz="72946" autoAdjust="0"/>
  </p:normalViewPr>
  <p:slideViewPr>
    <p:cSldViewPr snapToGrid="0">
      <p:cViewPr varScale="1">
        <p:scale>
          <a:sx n="62" d="100"/>
          <a:sy n="62" d="100"/>
        </p:scale>
        <p:origin x="1464" y="53"/>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65" d="100"/>
          <a:sy n="65" d="100"/>
        </p:scale>
        <p:origin x="3154" y="67"/>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BC9759B-DC66-9A68-D89B-69A44CC93BD8}"/>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F8603716-FA19-AECC-C0AF-7FB1701BB247}"/>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056EC8B3-B510-4C83-84F8-8E1B848976D0}" type="datetimeFigureOut">
              <a:rPr lang="en-US" smtClean="0"/>
              <a:t>3/19/2026</a:t>
            </a:fld>
            <a:endParaRPr lang="en-US"/>
          </a:p>
        </p:txBody>
      </p:sp>
      <p:sp>
        <p:nvSpPr>
          <p:cNvPr id="4" name="Footer Placeholder 3">
            <a:extLst>
              <a:ext uri="{FF2B5EF4-FFF2-40B4-BE49-F238E27FC236}">
                <a16:creationId xmlns:a16="http://schemas.microsoft.com/office/drawing/2014/main" id="{0CBEF98A-C093-EF77-BEEE-C1949CDEFFB6}"/>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a:extLst>
              <a:ext uri="{FF2B5EF4-FFF2-40B4-BE49-F238E27FC236}">
                <a16:creationId xmlns:a16="http://schemas.microsoft.com/office/drawing/2014/main" id="{FCCC953D-F5E3-9F91-E02B-84DDA2B10688}"/>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03275797-075A-4345-8812-767A795E887F}" type="slidenum">
              <a:rPr lang="en-US" smtClean="0"/>
              <a:t>‹#›</a:t>
            </a:fld>
            <a:endParaRPr lang="en-US"/>
          </a:p>
        </p:txBody>
      </p:sp>
    </p:spTree>
    <p:extLst>
      <p:ext uri="{BB962C8B-B14F-4D97-AF65-F5344CB8AC3E}">
        <p14:creationId xmlns:p14="http://schemas.microsoft.com/office/powerpoint/2010/main" val="3277355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95828BC4-ADCC-4BC7-944F-C34D2F7A051C}" type="datetimeFigureOut">
              <a:rPr lang="en-US" smtClean="0"/>
              <a:t>3/19/2026</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F155452-F542-491B-BA5C-F349F2386F54}" type="slidenum">
              <a:rPr lang="en-US" smtClean="0"/>
              <a:t>‹#›</a:t>
            </a:fld>
            <a:endParaRPr lang="en-US" dirty="0"/>
          </a:p>
        </p:txBody>
      </p:sp>
    </p:spTree>
    <p:extLst>
      <p:ext uri="{BB962C8B-B14F-4D97-AF65-F5344CB8AC3E}">
        <p14:creationId xmlns:p14="http://schemas.microsoft.com/office/powerpoint/2010/main" val="2681074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Total Cases: 19 (+4)</a:t>
            </a:r>
          </a:p>
          <a:p>
            <a:r>
              <a:rPr lang="en-US" sz="1200" dirty="0"/>
              <a:t>Risk Assessments: 6 (+1)</a:t>
            </a:r>
          </a:p>
          <a:p>
            <a:r>
              <a:rPr lang="en-US" sz="1200" dirty="0"/>
              <a:t>Self-Help: 5</a:t>
            </a:r>
          </a:p>
          <a:p>
            <a:r>
              <a:rPr lang="en-US" sz="1200" dirty="0"/>
              <a:t>Valuation: 5 (+2)</a:t>
            </a:r>
          </a:p>
          <a:p>
            <a:r>
              <a:rPr lang="en-US" sz="1200" dirty="0"/>
              <a:t>Urban Forestry: 3 (+1)</a:t>
            </a:r>
          </a:p>
        </p:txBody>
      </p:sp>
      <p:sp>
        <p:nvSpPr>
          <p:cNvPr id="4" name="Slide Number Placeholder 3"/>
          <p:cNvSpPr>
            <a:spLocks noGrp="1"/>
          </p:cNvSpPr>
          <p:nvPr>
            <p:ph type="sldNum" sz="quarter" idx="5"/>
          </p:nvPr>
        </p:nvSpPr>
        <p:spPr/>
        <p:txBody>
          <a:bodyPr/>
          <a:lstStyle/>
          <a:p>
            <a:fld id="{CF155452-F542-491B-BA5C-F349F2386F54}" type="slidenum">
              <a:rPr lang="en-US" smtClean="0"/>
              <a:t>1</a:t>
            </a:fld>
            <a:endParaRPr lang="en-US" dirty="0"/>
          </a:p>
        </p:txBody>
      </p:sp>
    </p:spTree>
    <p:extLst>
      <p:ext uri="{BB962C8B-B14F-4D97-AF65-F5344CB8AC3E}">
        <p14:creationId xmlns:p14="http://schemas.microsoft.com/office/powerpoint/2010/main" val="1376221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F59D2-4E20-97B1-8A89-A677867D24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1CD07-98BC-9674-4F6A-401CBEE2C08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F39AF8A-85AD-FD4A-2791-D087254973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1FE2AE-2FAA-A538-04FC-B18515480E2A}"/>
              </a:ext>
            </a:extLst>
          </p:cNvPr>
          <p:cNvSpPr>
            <a:spLocks noGrp="1"/>
          </p:cNvSpPr>
          <p:nvPr>
            <p:ph type="sldNum" sz="quarter" idx="5"/>
          </p:nvPr>
        </p:nvSpPr>
        <p:spPr/>
        <p:txBody>
          <a:bodyPr/>
          <a:lstStyle/>
          <a:p>
            <a:fld id="{CF155452-F542-491B-BA5C-F349F2386F54}" type="slidenum">
              <a:rPr lang="en-US" smtClean="0"/>
              <a:t>10</a:t>
            </a:fld>
            <a:endParaRPr lang="en-US" dirty="0"/>
          </a:p>
        </p:txBody>
      </p:sp>
    </p:spTree>
    <p:extLst>
      <p:ext uri="{BB962C8B-B14F-4D97-AF65-F5344CB8AC3E}">
        <p14:creationId xmlns:p14="http://schemas.microsoft.com/office/powerpoint/2010/main" val="63444771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502639-79AD-CBC4-5677-A02A310227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58E03-D880-9C43-4BA2-A19D4C87BD7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6766C2C-711F-CC48-BF38-957DB84EB8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22601D-9F95-6583-20CE-DE877FBF770D}"/>
              </a:ext>
            </a:extLst>
          </p:cNvPr>
          <p:cNvSpPr>
            <a:spLocks noGrp="1"/>
          </p:cNvSpPr>
          <p:nvPr>
            <p:ph type="sldNum" sz="quarter" idx="5"/>
          </p:nvPr>
        </p:nvSpPr>
        <p:spPr/>
        <p:txBody>
          <a:bodyPr/>
          <a:lstStyle/>
          <a:p>
            <a:fld id="{CF155452-F542-491B-BA5C-F349F2386F54}" type="slidenum">
              <a:rPr lang="en-US" smtClean="0"/>
              <a:t>125</a:t>
            </a:fld>
            <a:endParaRPr lang="en-US" dirty="0"/>
          </a:p>
        </p:txBody>
      </p:sp>
    </p:spTree>
    <p:extLst>
      <p:ext uri="{BB962C8B-B14F-4D97-AF65-F5344CB8AC3E}">
        <p14:creationId xmlns:p14="http://schemas.microsoft.com/office/powerpoint/2010/main" val="30718735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91BCD-53ED-4F37-1617-A39A747B1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DAB611-46B0-1355-5087-C22348ACDC7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9741591-4B00-24B4-83E4-D9CAFC4C35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ACB5596-506A-9B10-E8CD-CE1E4D6827B5}"/>
              </a:ext>
            </a:extLst>
          </p:cNvPr>
          <p:cNvSpPr>
            <a:spLocks noGrp="1"/>
          </p:cNvSpPr>
          <p:nvPr>
            <p:ph type="sldNum" sz="quarter" idx="5"/>
          </p:nvPr>
        </p:nvSpPr>
        <p:spPr/>
        <p:txBody>
          <a:bodyPr/>
          <a:lstStyle/>
          <a:p>
            <a:fld id="{CF155452-F542-491B-BA5C-F349F2386F54}" type="slidenum">
              <a:rPr lang="en-US" smtClean="0"/>
              <a:t>126</a:t>
            </a:fld>
            <a:endParaRPr lang="en-US" dirty="0"/>
          </a:p>
        </p:txBody>
      </p:sp>
    </p:spTree>
    <p:extLst>
      <p:ext uri="{BB962C8B-B14F-4D97-AF65-F5344CB8AC3E}">
        <p14:creationId xmlns:p14="http://schemas.microsoft.com/office/powerpoint/2010/main" val="31499380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D6E17-1DD3-0E80-F889-75F3130C7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658BEB-F352-67DF-33E9-BEB13B8D023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D839418-946F-2746-3BBA-8A20D151ECD0}"/>
              </a:ext>
            </a:extLst>
          </p:cNvPr>
          <p:cNvSpPr>
            <a:spLocks noGrp="1"/>
          </p:cNvSpPr>
          <p:nvPr>
            <p:ph type="body" idx="1"/>
          </p:nvPr>
        </p:nvSpPr>
        <p:spPr/>
        <p:txBody>
          <a:bodyPr/>
          <a:lstStyle/>
          <a:p>
            <a:r>
              <a:rPr lang="en-US" dirty="0"/>
              <a:t>Reduced to $8K</a:t>
            </a:r>
          </a:p>
        </p:txBody>
      </p:sp>
      <p:sp>
        <p:nvSpPr>
          <p:cNvPr id="4" name="Slide Number Placeholder 3">
            <a:extLst>
              <a:ext uri="{FF2B5EF4-FFF2-40B4-BE49-F238E27FC236}">
                <a16:creationId xmlns:a16="http://schemas.microsoft.com/office/drawing/2014/main" id="{6EF89ABF-6306-E669-F5AB-0EDBA97A11B9}"/>
              </a:ext>
            </a:extLst>
          </p:cNvPr>
          <p:cNvSpPr>
            <a:spLocks noGrp="1"/>
          </p:cNvSpPr>
          <p:nvPr>
            <p:ph type="sldNum" sz="quarter" idx="5"/>
          </p:nvPr>
        </p:nvSpPr>
        <p:spPr/>
        <p:txBody>
          <a:bodyPr/>
          <a:lstStyle/>
          <a:p>
            <a:fld id="{CF155452-F542-491B-BA5C-F349F2386F54}" type="slidenum">
              <a:rPr lang="en-US" smtClean="0"/>
              <a:t>127</a:t>
            </a:fld>
            <a:endParaRPr lang="en-US" dirty="0"/>
          </a:p>
        </p:txBody>
      </p:sp>
    </p:spTree>
    <p:extLst>
      <p:ext uri="{BB962C8B-B14F-4D97-AF65-F5344CB8AC3E}">
        <p14:creationId xmlns:p14="http://schemas.microsoft.com/office/powerpoint/2010/main" val="52950532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B49D9-B1EA-B60E-A887-3A10EBABDF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6C6B78-D300-9EB2-C07D-2A9EF3B456C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EC05636-7571-55B3-2EBC-62900D1A7B87}"/>
              </a:ext>
            </a:extLst>
          </p:cNvPr>
          <p:cNvSpPr>
            <a:spLocks noGrp="1"/>
          </p:cNvSpPr>
          <p:nvPr>
            <p:ph type="body" idx="1"/>
          </p:nvPr>
        </p:nvSpPr>
        <p:spPr/>
        <p:txBody>
          <a:bodyPr/>
          <a:lstStyle/>
          <a:p>
            <a:r>
              <a:rPr lang="en-US" dirty="0"/>
              <a:t>LA Ct. App. 2020</a:t>
            </a:r>
          </a:p>
          <a:p>
            <a:endParaRPr lang="en-US" dirty="0"/>
          </a:p>
          <a:p>
            <a:r>
              <a:rPr lang="en-US" dirty="0"/>
              <a:t>Sicily Island Holdings and Andrew Harrison maintained a carbon-credit forest in Catahoula Parish. Carbon Credit forest subject to strict replacement requirements to maintain status. Harrison recreated and hunted on the property.</a:t>
            </a:r>
          </a:p>
          <a:p>
            <a:r>
              <a:rPr lang="en-US" dirty="0"/>
              <a:t>Drift from negligent aerial herbicide application damaged the trees.</a:t>
            </a:r>
          </a:p>
          <a:p>
            <a:r>
              <a:rPr lang="en-US" dirty="0"/>
              <a:t>Harrison and Sicily Island Holdings sued, demanding restoration costs.</a:t>
            </a:r>
          </a:p>
          <a:p>
            <a:r>
              <a:rPr lang="en-US" dirty="0"/>
              <a:t>Trial court held “no reason personal” and dismissed the case. Harrison appealed. REVERSED.</a:t>
            </a:r>
          </a:p>
        </p:txBody>
      </p:sp>
      <p:sp>
        <p:nvSpPr>
          <p:cNvPr id="4" name="Slide Number Placeholder 3">
            <a:extLst>
              <a:ext uri="{FF2B5EF4-FFF2-40B4-BE49-F238E27FC236}">
                <a16:creationId xmlns:a16="http://schemas.microsoft.com/office/drawing/2014/main" id="{AA9AE7EE-FD61-02B1-F1DA-AC0A69CFBAAC}"/>
              </a:ext>
            </a:extLst>
          </p:cNvPr>
          <p:cNvSpPr>
            <a:spLocks noGrp="1"/>
          </p:cNvSpPr>
          <p:nvPr>
            <p:ph type="sldNum" sz="quarter" idx="5"/>
          </p:nvPr>
        </p:nvSpPr>
        <p:spPr/>
        <p:txBody>
          <a:bodyPr/>
          <a:lstStyle/>
          <a:p>
            <a:fld id="{CF155452-F542-491B-BA5C-F349F2386F54}" type="slidenum">
              <a:rPr lang="en-US" smtClean="0"/>
              <a:t>128</a:t>
            </a:fld>
            <a:endParaRPr lang="en-US"/>
          </a:p>
        </p:txBody>
      </p:sp>
    </p:spTree>
    <p:extLst>
      <p:ext uri="{BB962C8B-B14F-4D97-AF65-F5344CB8AC3E}">
        <p14:creationId xmlns:p14="http://schemas.microsoft.com/office/powerpoint/2010/main" val="55942225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1FEC7-519E-35D3-0F9D-5A6E2D238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ED58E-47F7-CE0C-B4BA-FFF7BFCFBAD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8A38810-FDD9-2C71-A92D-EBD320FED1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D0FED0-E18A-8CD5-6047-89AB1A09C646}"/>
              </a:ext>
            </a:extLst>
          </p:cNvPr>
          <p:cNvSpPr>
            <a:spLocks noGrp="1"/>
          </p:cNvSpPr>
          <p:nvPr>
            <p:ph type="sldNum" sz="quarter" idx="5"/>
          </p:nvPr>
        </p:nvSpPr>
        <p:spPr/>
        <p:txBody>
          <a:bodyPr/>
          <a:lstStyle/>
          <a:p>
            <a:fld id="{CF155452-F542-491B-BA5C-F349F2386F54}" type="slidenum">
              <a:rPr lang="en-US" smtClean="0"/>
              <a:t>129</a:t>
            </a:fld>
            <a:endParaRPr lang="en-US" dirty="0"/>
          </a:p>
        </p:txBody>
      </p:sp>
    </p:spTree>
    <p:extLst>
      <p:ext uri="{BB962C8B-B14F-4D97-AF65-F5344CB8AC3E}">
        <p14:creationId xmlns:p14="http://schemas.microsoft.com/office/powerpoint/2010/main" val="336922743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 Sup. Ct. 2005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Larry Hornsby owned land in Acadia Parish.</a:t>
            </a:r>
          </a:p>
          <a:p>
            <a:r>
              <a:rPr lang="en-US" sz="1200" kern="1200" dirty="0">
                <a:solidFill>
                  <a:schemeClr val="tx1"/>
                </a:solidFill>
                <a:effectLst/>
                <a:latin typeface="+mn-lt"/>
                <a:ea typeface="+mn-ea"/>
                <a:cs typeface="+mn-cs"/>
              </a:rPr>
              <a:t>Kenneth Guillot, D/B/A Bayou Jack Logging believed he was harvesting trees from an adjacent property but crossed into the Hornsby property.</a:t>
            </a:r>
          </a:p>
          <a:p>
            <a:r>
              <a:rPr lang="en-US" sz="1200" kern="1200" dirty="0">
                <a:solidFill>
                  <a:schemeClr val="tx1"/>
                </a:solidFill>
                <a:effectLst/>
                <a:latin typeface="+mn-lt"/>
                <a:ea typeface="+mn-ea"/>
                <a:cs typeface="+mn-cs"/>
              </a:rPr>
              <a:t>Hornsby sued for replacement cost of the trees.</a:t>
            </a:r>
          </a:p>
          <a:p>
            <a:r>
              <a:rPr lang="en-US" sz="1200" kern="1200" dirty="0">
                <a:solidFill>
                  <a:schemeClr val="tx1"/>
                </a:solidFill>
                <a:effectLst/>
                <a:latin typeface="+mn-lt"/>
                <a:ea typeface="+mn-ea"/>
                <a:cs typeface="+mn-cs"/>
              </a:rPr>
              <a:t>Trial court found Hornsby had “reason personal” for restoring the land and awarded the restoration costs. Bayou Jack Logging appealed. Reversed.</a:t>
            </a:r>
          </a:p>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130</a:t>
            </a:fld>
            <a:endParaRPr lang="en-US" dirty="0"/>
          </a:p>
        </p:txBody>
      </p:sp>
    </p:spTree>
    <p:extLst>
      <p:ext uri="{BB962C8B-B14F-4D97-AF65-F5344CB8AC3E}">
        <p14:creationId xmlns:p14="http://schemas.microsoft.com/office/powerpoint/2010/main" val="37152771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LA Sup. Ct. 2005</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Larry Hornsby owned land in Acadia Parish.</a:t>
            </a:r>
          </a:p>
          <a:p>
            <a:r>
              <a:rPr lang="en-US" sz="1200" kern="1200" dirty="0">
                <a:solidFill>
                  <a:schemeClr val="tx1"/>
                </a:solidFill>
                <a:effectLst/>
                <a:latin typeface="+mn-lt"/>
                <a:ea typeface="+mn-ea"/>
                <a:cs typeface="+mn-cs"/>
              </a:rPr>
              <a:t>Kenneth Guillot, D/B/A Bayou Jack Logging believed he was harvesting trees from an adjacent property but crossed into the Hornsby property.</a:t>
            </a:r>
          </a:p>
          <a:p>
            <a:r>
              <a:rPr lang="en-US" sz="1200" kern="1200" dirty="0">
                <a:solidFill>
                  <a:schemeClr val="tx1"/>
                </a:solidFill>
                <a:effectLst/>
                <a:latin typeface="+mn-lt"/>
                <a:ea typeface="+mn-ea"/>
                <a:cs typeface="+mn-cs"/>
              </a:rPr>
              <a:t>Hornsby sued for replacement cost of the trees.</a:t>
            </a:r>
          </a:p>
          <a:p>
            <a:r>
              <a:rPr lang="en-US" sz="1200" kern="1200" dirty="0">
                <a:solidFill>
                  <a:schemeClr val="tx1"/>
                </a:solidFill>
                <a:effectLst/>
                <a:latin typeface="+mn-lt"/>
                <a:ea typeface="+mn-ea"/>
                <a:cs typeface="+mn-cs"/>
              </a:rPr>
              <a:t>Trial court found Hornsby had “reason personal” for restoring the land and awarded the restoration costs. Bayou Jack Logging appealed. Reversed.</a:t>
            </a:r>
          </a:p>
        </p:txBody>
      </p:sp>
      <p:sp>
        <p:nvSpPr>
          <p:cNvPr id="4" name="Slide Number Placeholder 3"/>
          <p:cNvSpPr>
            <a:spLocks noGrp="1"/>
          </p:cNvSpPr>
          <p:nvPr>
            <p:ph type="sldNum" sz="quarter" idx="5"/>
          </p:nvPr>
        </p:nvSpPr>
        <p:spPr/>
        <p:txBody>
          <a:bodyPr/>
          <a:lstStyle/>
          <a:p>
            <a:fld id="{CF155452-F542-491B-BA5C-F349F2386F54}" type="slidenum">
              <a:rPr lang="en-US" smtClean="0"/>
              <a:t>131</a:t>
            </a:fld>
            <a:endParaRPr lang="en-US" dirty="0"/>
          </a:p>
        </p:txBody>
      </p:sp>
    </p:spTree>
    <p:extLst>
      <p:ext uri="{BB962C8B-B14F-4D97-AF65-F5344CB8AC3E}">
        <p14:creationId xmlns:p14="http://schemas.microsoft.com/office/powerpoint/2010/main" val="82757870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06319-B06D-F45D-4A39-C49EDD03E7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DE8DEC-3298-868A-2C86-B483C67C1F0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AB24831-B328-F897-BE9A-DE21493EAA21}"/>
              </a:ext>
            </a:extLst>
          </p:cNvPr>
          <p:cNvSpPr>
            <a:spLocks noGrp="1"/>
          </p:cNvSpPr>
          <p:nvPr>
            <p:ph type="body" idx="1"/>
          </p:nvPr>
        </p:nvSpPr>
        <p:spPr/>
        <p:txBody>
          <a:bodyPr/>
          <a:lstStyle/>
          <a:p>
            <a:r>
              <a:rPr lang="en-US" dirty="0"/>
              <a:t>LA Ct. App. 2011</a:t>
            </a:r>
          </a:p>
          <a:p>
            <a:endParaRPr lang="en-US" dirty="0"/>
          </a:p>
          <a:p>
            <a:r>
              <a:rPr lang="en-US" dirty="0"/>
              <a:t>Angelo Sagnibene owned 4 acres of forested hunting land in St. Landry Parish</a:t>
            </a:r>
          </a:p>
          <a:p>
            <a:r>
              <a:rPr lang="en-US" dirty="0"/>
              <a:t>Over </a:t>
            </a:r>
            <a:r>
              <a:rPr lang="en-US" dirty="0" err="1"/>
              <a:t>Sagnibene’s</a:t>
            </a:r>
            <a:r>
              <a:rPr lang="en-US" dirty="0"/>
              <a:t> objections, Roy O Martin Lumber trespassed and cut trees.</a:t>
            </a:r>
          </a:p>
          <a:p>
            <a:r>
              <a:rPr lang="en-US" dirty="0"/>
              <a:t>Trial court awarded </a:t>
            </a:r>
            <a:r>
              <a:rPr lang="en-US" u="sng" dirty="0"/>
              <a:t>3x damages</a:t>
            </a:r>
            <a:r>
              <a:rPr lang="en-US" dirty="0"/>
              <a:t> AND </a:t>
            </a:r>
            <a:r>
              <a:rPr lang="en-US" u="sng" dirty="0"/>
              <a:t>restoration costs</a:t>
            </a:r>
            <a:endParaRPr lang="en-US" u="none" dirty="0"/>
          </a:p>
          <a:p>
            <a:r>
              <a:rPr lang="en-US" u="none" dirty="0"/>
              <a:t>Roy O Martin appealed. Reversed – just 3x timber.</a:t>
            </a:r>
          </a:p>
          <a:p>
            <a:endParaRPr lang="en-US" u="none" dirty="0"/>
          </a:p>
          <a:p>
            <a:endParaRPr lang="en-US" u="none" dirty="0"/>
          </a:p>
        </p:txBody>
      </p:sp>
      <p:sp>
        <p:nvSpPr>
          <p:cNvPr id="4" name="Slide Number Placeholder 3">
            <a:extLst>
              <a:ext uri="{FF2B5EF4-FFF2-40B4-BE49-F238E27FC236}">
                <a16:creationId xmlns:a16="http://schemas.microsoft.com/office/drawing/2014/main" id="{23CB5D84-C492-29BA-C38C-248ED69DC12A}"/>
              </a:ext>
            </a:extLst>
          </p:cNvPr>
          <p:cNvSpPr>
            <a:spLocks noGrp="1"/>
          </p:cNvSpPr>
          <p:nvPr>
            <p:ph type="sldNum" sz="quarter" idx="5"/>
          </p:nvPr>
        </p:nvSpPr>
        <p:spPr/>
        <p:txBody>
          <a:bodyPr/>
          <a:lstStyle/>
          <a:p>
            <a:fld id="{CF155452-F542-491B-BA5C-F349F2386F54}" type="slidenum">
              <a:rPr lang="en-US" smtClean="0"/>
              <a:t>135</a:t>
            </a:fld>
            <a:endParaRPr lang="en-US"/>
          </a:p>
        </p:txBody>
      </p:sp>
    </p:spTree>
    <p:extLst>
      <p:ext uri="{BB962C8B-B14F-4D97-AF65-F5344CB8AC3E}">
        <p14:creationId xmlns:p14="http://schemas.microsoft.com/office/powerpoint/2010/main" val="2418435975"/>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C2F1C-72CA-B394-6385-63EB7C0D76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CDF8B-4922-BCAD-6E64-6926E58AA39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91623DD-F83D-37ED-82CA-3F3F480856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217783-4FBB-EF74-659B-89CBD125780B}"/>
              </a:ext>
            </a:extLst>
          </p:cNvPr>
          <p:cNvSpPr>
            <a:spLocks noGrp="1"/>
          </p:cNvSpPr>
          <p:nvPr>
            <p:ph type="sldNum" sz="quarter" idx="5"/>
          </p:nvPr>
        </p:nvSpPr>
        <p:spPr/>
        <p:txBody>
          <a:bodyPr/>
          <a:lstStyle/>
          <a:p>
            <a:fld id="{CF155452-F542-491B-BA5C-F349F2386F54}" type="slidenum">
              <a:rPr lang="en-US" smtClean="0"/>
              <a:t>136</a:t>
            </a:fld>
            <a:endParaRPr lang="en-US" dirty="0"/>
          </a:p>
        </p:txBody>
      </p:sp>
    </p:spTree>
    <p:extLst>
      <p:ext uri="{BB962C8B-B14F-4D97-AF65-F5344CB8AC3E}">
        <p14:creationId xmlns:p14="http://schemas.microsoft.com/office/powerpoint/2010/main" val="28551386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13923-37DB-834D-8057-029CF465CC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1764D5-4836-09AF-7F5C-359E2B1D4B7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215EEB5-4A1D-5B0D-3513-A2DC9670DE3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7DDBF2-D325-AD6D-B12F-FE7994584AD3}"/>
              </a:ext>
            </a:extLst>
          </p:cNvPr>
          <p:cNvSpPr>
            <a:spLocks noGrp="1"/>
          </p:cNvSpPr>
          <p:nvPr>
            <p:ph type="sldNum" sz="quarter" idx="5"/>
          </p:nvPr>
        </p:nvSpPr>
        <p:spPr/>
        <p:txBody>
          <a:bodyPr/>
          <a:lstStyle/>
          <a:p>
            <a:fld id="{CF155452-F542-491B-BA5C-F349F2386F54}" type="slidenum">
              <a:rPr lang="en-US" smtClean="0"/>
              <a:t>137</a:t>
            </a:fld>
            <a:endParaRPr lang="en-US" dirty="0"/>
          </a:p>
        </p:txBody>
      </p:sp>
    </p:spTree>
    <p:extLst>
      <p:ext uri="{BB962C8B-B14F-4D97-AF65-F5344CB8AC3E}">
        <p14:creationId xmlns:p14="http://schemas.microsoft.com/office/powerpoint/2010/main" val="4020706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E1F82-D35A-3E87-C607-B2F2337F96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16978-C983-5199-328C-B47A055A9E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87B42E6-01ED-4451-4CCE-137D46733F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1820CE-596F-FA11-B97D-E7DA932ED141}"/>
              </a:ext>
            </a:extLst>
          </p:cNvPr>
          <p:cNvSpPr>
            <a:spLocks noGrp="1"/>
          </p:cNvSpPr>
          <p:nvPr>
            <p:ph type="sldNum" sz="quarter" idx="5"/>
          </p:nvPr>
        </p:nvSpPr>
        <p:spPr/>
        <p:txBody>
          <a:bodyPr/>
          <a:lstStyle/>
          <a:p>
            <a:fld id="{CF155452-F542-491B-BA5C-F349F2386F54}" type="slidenum">
              <a:rPr lang="en-US" smtClean="0"/>
              <a:t>11</a:t>
            </a:fld>
            <a:endParaRPr lang="en-US" dirty="0"/>
          </a:p>
        </p:txBody>
      </p:sp>
    </p:spTree>
    <p:extLst>
      <p:ext uri="{BB962C8B-B14F-4D97-AF65-F5344CB8AC3E}">
        <p14:creationId xmlns:p14="http://schemas.microsoft.com/office/powerpoint/2010/main" val="402992089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4C900-F81A-2DAD-A2B5-C325915C6D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782F7F-591C-5F61-EBF5-9729342BFA9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1910E93-8C63-AB6E-C225-0D9EC1A2C3BE}"/>
              </a:ext>
            </a:extLst>
          </p:cNvPr>
          <p:cNvSpPr>
            <a:spLocks noGrp="1"/>
          </p:cNvSpPr>
          <p:nvPr>
            <p:ph type="body" idx="1"/>
          </p:nvPr>
        </p:nvSpPr>
        <p:spPr/>
        <p:txBody>
          <a:bodyPr/>
          <a:lstStyle/>
          <a:p>
            <a:r>
              <a:rPr lang="en-US" dirty="0"/>
              <a:t>LA Ct. App. 1974</a:t>
            </a:r>
          </a:p>
          <a:p>
            <a:endParaRPr lang="en-US" dirty="0"/>
          </a:p>
          <a:p>
            <a:r>
              <a:rPr lang="en-US" dirty="0"/>
              <a:t>Freddie Acosta and Johnny Curole owned adjacent property in Cut Off, near Bayou Lafourche</a:t>
            </a:r>
          </a:p>
          <a:p>
            <a:r>
              <a:rPr lang="en-US" dirty="0"/>
              <a:t>Curole was not living on the property, and there were no improvements.</a:t>
            </a:r>
          </a:p>
          <a:p>
            <a:r>
              <a:rPr lang="en-US" dirty="0"/>
              <a:t>Acosta’s contractor trespassed and cut trees on the Curole property. Curole sued.</a:t>
            </a:r>
          </a:p>
        </p:txBody>
      </p:sp>
      <p:sp>
        <p:nvSpPr>
          <p:cNvPr id="4" name="Slide Number Placeholder 3">
            <a:extLst>
              <a:ext uri="{FF2B5EF4-FFF2-40B4-BE49-F238E27FC236}">
                <a16:creationId xmlns:a16="http://schemas.microsoft.com/office/drawing/2014/main" id="{10E1FDB1-6724-CF38-C0EC-C12DA7ED7953}"/>
              </a:ext>
            </a:extLst>
          </p:cNvPr>
          <p:cNvSpPr>
            <a:spLocks noGrp="1"/>
          </p:cNvSpPr>
          <p:nvPr>
            <p:ph type="sldNum" sz="quarter" idx="5"/>
          </p:nvPr>
        </p:nvSpPr>
        <p:spPr/>
        <p:txBody>
          <a:bodyPr/>
          <a:lstStyle/>
          <a:p>
            <a:fld id="{CF155452-F542-491B-BA5C-F349F2386F54}" type="slidenum">
              <a:rPr lang="en-US" smtClean="0"/>
              <a:t>138</a:t>
            </a:fld>
            <a:endParaRPr lang="en-US"/>
          </a:p>
        </p:txBody>
      </p:sp>
    </p:spTree>
    <p:extLst>
      <p:ext uri="{BB962C8B-B14F-4D97-AF65-F5344CB8AC3E}">
        <p14:creationId xmlns:p14="http://schemas.microsoft.com/office/powerpoint/2010/main" val="200127756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B8A923-34D7-7526-38F7-10BAA3B4E0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7F305C-76FE-F65A-88D6-B257B0D378B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5B12F25-9DE9-D8E1-EA7E-8169296D0C7E}"/>
              </a:ext>
            </a:extLst>
          </p:cNvPr>
          <p:cNvSpPr>
            <a:spLocks noGrp="1"/>
          </p:cNvSpPr>
          <p:nvPr>
            <p:ph type="body" idx="1"/>
          </p:nvPr>
        </p:nvSpPr>
        <p:spPr/>
        <p:txBody>
          <a:bodyPr/>
          <a:lstStyle/>
          <a:p>
            <a:r>
              <a:rPr lang="en-US" dirty="0"/>
              <a:t>Curole’s expert Cyril Banting applied “the National Shade Tree Conference” method of evaluation from the 2</a:t>
            </a:r>
            <a:r>
              <a:rPr lang="en-US" baseline="30000" dirty="0"/>
              <a:t>nd</a:t>
            </a:r>
            <a:r>
              <a:rPr lang="en-US" dirty="0"/>
              <a:t> or 3</a:t>
            </a:r>
            <a:r>
              <a:rPr lang="en-US" baseline="30000" dirty="0"/>
              <a:t>rd</a:t>
            </a:r>
            <a:r>
              <a:rPr lang="en-US" dirty="0"/>
              <a:t> Edition Guide for Plant Appraisal</a:t>
            </a:r>
          </a:p>
          <a:p>
            <a:r>
              <a:rPr lang="en-US" dirty="0"/>
              <a:t>Acosta appraised timber value and land value.</a:t>
            </a:r>
          </a:p>
          <a:p>
            <a:endParaRPr lang="en-US" dirty="0"/>
          </a:p>
          <a:p>
            <a:r>
              <a:rPr lang="en-US" dirty="0"/>
              <a:t>Trial Court disregarded ALL the appraisals and awarded $750.</a:t>
            </a:r>
          </a:p>
        </p:txBody>
      </p:sp>
      <p:sp>
        <p:nvSpPr>
          <p:cNvPr id="4" name="Slide Number Placeholder 3">
            <a:extLst>
              <a:ext uri="{FF2B5EF4-FFF2-40B4-BE49-F238E27FC236}">
                <a16:creationId xmlns:a16="http://schemas.microsoft.com/office/drawing/2014/main" id="{6C913575-FB38-481B-8C14-05228CE2DA3D}"/>
              </a:ext>
            </a:extLst>
          </p:cNvPr>
          <p:cNvSpPr>
            <a:spLocks noGrp="1"/>
          </p:cNvSpPr>
          <p:nvPr>
            <p:ph type="sldNum" sz="quarter" idx="5"/>
          </p:nvPr>
        </p:nvSpPr>
        <p:spPr/>
        <p:txBody>
          <a:bodyPr/>
          <a:lstStyle/>
          <a:p>
            <a:fld id="{CF155452-F542-491B-BA5C-F349F2386F54}" type="slidenum">
              <a:rPr lang="en-US" smtClean="0"/>
              <a:t>139</a:t>
            </a:fld>
            <a:endParaRPr lang="en-US" dirty="0"/>
          </a:p>
        </p:txBody>
      </p:sp>
    </p:spTree>
    <p:extLst>
      <p:ext uri="{BB962C8B-B14F-4D97-AF65-F5344CB8AC3E}">
        <p14:creationId xmlns:p14="http://schemas.microsoft.com/office/powerpoint/2010/main" val="331161533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CDD2C4-EF3C-4465-72DC-BB2921A8B6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35672F-D9B0-7BD2-5AA3-8960285A732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C8E8153-E675-5858-9804-A10E88DEE3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3C2128-E3DF-051D-F137-9010496848F8}"/>
              </a:ext>
            </a:extLst>
          </p:cNvPr>
          <p:cNvSpPr>
            <a:spLocks noGrp="1"/>
          </p:cNvSpPr>
          <p:nvPr>
            <p:ph type="sldNum" sz="quarter" idx="5"/>
          </p:nvPr>
        </p:nvSpPr>
        <p:spPr/>
        <p:txBody>
          <a:bodyPr/>
          <a:lstStyle/>
          <a:p>
            <a:fld id="{CF155452-F542-491B-BA5C-F349F2386F54}" type="slidenum">
              <a:rPr lang="en-US" smtClean="0"/>
              <a:t>140</a:t>
            </a:fld>
            <a:endParaRPr lang="en-US" dirty="0"/>
          </a:p>
        </p:txBody>
      </p:sp>
    </p:spTree>
    <p:extLst>
      <p:ext uri="{BB962C8B-B14F-4D97-AF65-F5344CB8AC3E}">
        <p14:creationId xmlns:p14="http://schemas.microsoft.com/office/powerpoint/2010/main" val="26462540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5BC0E-B6F3-239E-7FCE-B09CE8EE0A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9411AF-0E09-23D1-CE6B-EB64F456A15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4C2A69C-2B70-8EA9-36B5-BAC49C11D090}"/>
              </a:ext>
            </a:extLst>
          </p:cNvPr>
          <p:cNvSpPr>
            <a:spLocks noGrp="1"/>
          </p:cNvSpPr>
          <p:nvPr>
            <p:ph type="body" idx="1"/>
          </p:nvPr>
        </p:nvSpPr>
        <p:spPr/>
        <p:txBody>
          <a:bodyPr/>
          <a:lstStyle/>
          <a:p>
            <a:r>
              <a:rPr lang="en-US" dirty="0"/>
              <a:t>LA Ct. App. 2013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Glenn and Barbara Dauzart owned, through Knoll &amp; Dufour Lands, about 1.5 acres in Simmesport, LA</a:t>
            </a:r>
          </a:p>
          <a:p>
            <a:r>
              <a:rPr lang="en-US" dirty="0"/>
              <a:t>State Dept filed expropriation action to take strip of land to re-route a highway, requiring destruction of trees</a:t>
            </a:r>
          </a:p>
          <a:p>
            <a:r>
              <a:rPr lang="en-US" dirty="0"/>
              <a:t>Knoll’s appraiser contacted a local nursery for “tree values”</a:t>
            </a:r>
          </a:p>
          <a:p>
            <a:r>
              <a:rPr lang="en-US" dirty="0"/>
              <a:t>He then added the “tree values” to the land value.</a:t>
            </a:r>
          </a:p>
          <a:p>
            <a:r>
              <a:rPr lang="en-US" dirty="0"/>
              <a:t>Trial court awarded a large amount of money. State appealed.</a:t>
            </a:r>
          </a:p>
        </p:txBody>
      </p:sp>
      <p:sp>
        <p:nvSpPr>
          <p:cNvPr id="4" name="Slide Number Placeholder 3">
            <a:extLst>
              <a:ext uri="{FF2B5EF4-FFF2-40B4-BE49-F238E27FC236}">
                <a16:creationId xmlns:a16="http://schemas.microsoft.com/office/drawing/2014/main" id="{0F508D88-E976-5D92-72D8-05FFA6EEF585}"/>
              </a:ext>
            </a:extLst>
          </p:cNvPr>
          <p:cNvSpPr>
            <a:spLocks noGrp="1"/>
          </p:cNvSpPr>
          <p:nvPr>
            <p:ph type="sldNum" sz="quarter" idx="5"/>
          </p:nvPr>
        </p:nvSpPr>
        <p:spPr/>
        <p:txBody>
          <a:bodyPr/>
          <a:lstStyle/>
          <a:p>
            <a:fld id="{CF155452-F542-491B-BA5C-F349F2386F54}" type="slidenum">
              <a:rPr lang="en-US" smtClean="0"/>
              <a:t>141</a:t>
            </a:fld>
            <a:endParaRPr lang="en-US"/>
          </a:p>
        </p:txBody>
      </p:sp>
    </p:spTree>
    <p:extLst>
      <p:ext uri="{BB962C8B-B14F-4D97-AF65-F5344CB8AC3E}">
        <p14:creationId xmlns:p14="http://schemas.microsoft.com/office/powerpoint/2010/main" val="80506535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29C8BA-BE78-99F6-073D-8B740ED899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66CEBB-646B-4C1F-7FC9-491EB21E182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663ED4C-8FC6-7DA9-06AD-DEE2BDDBC3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053698-E56D-CAEC-1282-AEF89067628F}"/>
              </a:ext>
            </a:extLst>
          </p:cNvPr>
          <p:cNvSpPr>
            <a:spLocks noGrp="1"/>
          </p:cNvSpPr>
          <p:nvPr>
            <p:ph type="sldNum" sz="quarter" idx="5"/>
          </p:nvPr>
        </p:nvSpPr>
        <p:spPr/>
        <p:txBody>
          <a:bodyPr/>
          <a:lstStyle/>
          <a:p>
            <a:fld id="{CF155452-F542-491B-BA5C-F349F2386F54}" type="slidenum">
              <a:rPr lang="en-US" smtClean="0"/>
              <a:t>142</a:t>
            </a:fld>
            <a:endParaRPr lang="en-US" dirty="0"/>
          </a:p>
        </p:txBody>
      </p:sp>
    </p:spTree>
    <p:extLst>
      <p:ext uri="{BB962C8B-B14F-4D97-AF65-F5344CB8AC3E}">
        <p14:creationId xmlns:p14="http://schemas.microsoft.com/office/powerpoint/2010/main" val="17292029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6FE96F-7037-16B0-BE5B-9F8C5C6DB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A74C02-BB55-7054-8A3F-23AD0C235E9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E1913B-F188-CC6C-86B5-5FF971D04CA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EA024F7-2851-874F-9FF6-187B1DD13E49}"/>
              </a:ext>
            </a:extLst>
          </p:cNvPr>
          <p:cNvSpPr>
            <a:spLocks noGrp="1"/>
          </p:cNvSpPr>
          <p:nvPr>
            <p:ph type="sldNum" sz="quarter" idx="5"/>
          </p:nvPr>
        </p:nvSpPr>
        <p:spPr/>
        <p:txBody>
          <a:bodyPr/>
          <a:lstStyle/>
          <a:p>
            <a:fld id="{CF155452-F542-491B-BA5C-F349F2386F54}" type="slidenum">
              <a:rPr lang="en-US" smtClean="0"/>
              <a:t>143</a:t>
            </a:fld>
            <a:endParaRPr lang="en-US" dirty="0"/>
          </a:p>
        </p:txBody>
      </p:sp>
    </p:spTree>
    <p:extLst>
      <p:ext uri="{BB962C8B-B14F-4D97-AF65-F5344CB8AC3E}">
        <p14:creationId xmlns:p14="http://schemas.microsoft.com/office/powerpoint/2010/main" val="205870163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BC299-CA7C-179F-A6D9-2A7CBC3C49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A75827-FB68-7EEA-CAEB-49637731B5C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2D2941B-DED1-85B1-1AE0-78C26EFB4D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DC92916-B674-1BAC-05B8-8A00ABBA5DA7}"/>
              </a:ext>
            </a:extLst>
          </p:cNvPr>
          <p:cNvSpPr>
            <a:spLocks noGrp="1"/>
          </p:cNvSpPr>
          <p:nvPr>
            <p:ph type="sldNum" sz="quarter" idx="5"/>
          </p:nvPr>
        </p:nvSpPr>
        <p:spPr/>
        <p:txBody>
          <a:bodyPr/>
          <a:lstStyle/>
          <a:p>
            <a:fld id="{CF155452-F542-491B-BA5C-F349F2386F54}" type="slidenum">
              <a:rPr lang="en-US" smtClean="0"/>
              <a:t>144</a:t>
            </a:fld>
            <a:endParaRPr lang="en-US" dirty="0"/>
          </a:p>
        </p:txBody>
      </p:sp>
    </p:spTree>
    <p:extLst>
      <p:ext uri="{BB962C8B-B14F-4D97-AF65-F5344CB8AC3E}">
        <p14:creationId xmlns:p14="http://schemas.microsoft.com/office/powerpoint/2010/main" val="33404672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BDE64-AE83-32B5-48BE-3806FD4C76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AA6BF-EABD-63F4-A46C-B04717987D3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C1BE572-72C0-E48D-6B6F-E3F79F74F0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D05613-028B-030B-D0DA-7D5794CB9A84}"/>
              </a:ext>
            </a:extLst>
          </p:cNvPr>
          <p:cNvSpPr>
            <a:spLocks noGrp="1"/>
          </p:cNvSpPr>
          <p:nvPr>
            <p:ph type="sldNum" sz="quarter" idx="5"/>
          </p:nvPr>
        </p:nvSpPr>
        <p:spPr/>
        <p:txBody>
          <a:bodyPr/>
          <a:lstStyle/>
          <a:p>
            <a:fld id="{CF155452-F542-491B-BA5C-F349F2386F54}" type="slidenum">
              <a:rPr lang="en-US" smtClean="0"/>
              <a:t>145</a:t>
            </a:fld>
            <a:endParaRPr lang="en-US" dirty="0"/>
          </a:p>
        </p:txBody>
      </p:sp>
    </p:spTree>
    <p:extLst>
      <p:ext uri="{BB962C8B-B14F-4D97-AF65-F5344CB8AC3E}">
        <p14:creationId xmlns:p14="http://schemas.microsoft.com/office/powerpoint/2010/main" val="30304648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D5AD92-BCAE-3CBC-50EB-7735102EB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826E70-AE02-5047-1D99-51530851010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24D0C3C-BD77-5895-96BC-6C5631580B7E}"/>
              </a:ext>
            </a:extLst>
          </p:cNvPr>
          <p:cNvSpPr>
            <a:spLocks noGrp="1"/>
          </p:cNvSpPr>
          <p:nvPr>
            <p:ph type="body" idx="1"/>
          </p:nvPr>
        </p:nvSpPr>
        <p:spPr/>
        <p:txBody>
          <a:bodyPr/>
          <a:lstStyle/>
          <a:p>
            <a:r>
              <a:rPr lang="en-US" dirty="0"/>
              <a:t>3 main cases</a:t>
            </a:r>
          </a:p>
          <a:p>
            <a:r>
              <a:rPr lang="en-US" dirty="0"/>
              <a:t>+1 supplemental</a:t>
            </a:r>
          </a:p>
        </p:txBody>
      </p:sp>
      <p:sp>
        <p:nvSpPr>
          <p:cNvPr id="4" name="Slide Number Placeholder 3">
            <a:extLst>
              <a:ext uri="{FF2B5EF4-FFF2-40B4-BE49-F238E27FC236}">
                <a16:creationId xmlns:a16="http://schemas.microsoft.com/office/drawing/2014/main" id="{79B8AE5E-B5DF-EB69-6C6C-8C8EFDB8154B}"/>
              </a:ext>
            </a:extLst>
          </p:cNvPr>
          <p:cNvSpPr>
            <a:spLocks noGrp="1"/>
          </p:cNvSpPr>
          <p:nvPr>
            <p:ph type="sldNum" sz="quarter" idx="5"/>
          </p:nvPr>
        </p:nvSpPr>
        <p:spPr/>
        <p:txBody>
          <a:bodyPr/>
          <a:lstStyle/>
          <a:p>
            <a:fld id="{CF155452-F542-491B-BA5C-F349F2386F54}" type="slidenum">
              <a:rPr lang="en-US" smtClean="0"/>
              <a:t>146</a:t>
            </a:fld>
            <a:endParaRPr lang="en-US" dirty="0"/>
          </a:p>
        </p:txBody>
      </p:sp>
    </p:spTree>
    <p:extLst>
      <p:ext uri="{BB962C8B-B14F-4D97-AF65-F5344CB8AC3E}">
        <p14:creationId xmlns:p14="http://schemas.microsoft.com/office/powerpoint/2010/main" val="367598371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8C16B-77FB-BE23-48C0-D8BB102D44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7B7F24-A824-7B6D-F459-AEA246025F7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D3B40D-4B71-9369-80B5-117A98D6CBB1}"/>
              </a:ext>
            </a:extLst>
          </p:cNvPr>
          <p:cNvSpPr>
            <a:spLocks noGrp="1"/>
          </p:cNvSpPr>
          <p:nvPr>
            <p:ph type="body" idx="1"/>
          </p:nvPr>
        </p:nvSpPr>
        <p:spPr/>
        <p:txBody>
          <a:bodyPr/>
          <a:lstStyle/>
          <a:p>
            <a:r>
              <a:rPr lang="en-US" dirty="0"/>
              <a:t>LA Ct. App. 1979</a:t>
            </a:r>
          </a:p>
          <a:p>
            <a:endParaRPr lang="en-US" dirty="0"/>
          </a:p>
          <a:p>
            <a:r>
              <a:rPr lang="en-US" dirty="0"/>
              <a:t>Pepitone was driving north on Kent Ave in Metairie.</a:t>
            </a:r>
          </a:p>
          <a:p>
            <a:r>
              <a:rPr lang="en-US" dirty="0"/>
              <a:t>The intersection of Kent Ave and Camphor Street was controlled by a stop sign.</a:t>
            </a:r>
          </a:p>
          <a:p>
            <a:r>
              <a:rPr lang="en-US" dirty="0"/>
              <a:t>But the stop sign was obscured by trees and shrubs growing IN the ROW.</a:t>
            </a:r>
          </a:p>
          <a:p>
            <a:r>
              <a:rPr lang="en-US" dirty="0"/>
              <a:t>Pepitone entered the intersection without stopping, crashed, and was fatally injured.</a:t>
            </a:r>
          </a:p>
          <a:p>
            <a:r>
              <a:rPr lang="en-US" dirty="0"/>
              <a:t>Pepitone’s estate sued Jefferson Parish and the adjacent landowner.</a:t>
            </a:r>
          </a:p>
          <a:p>
            <a:r>
              <a:rPr lang="en-US" dirty="0"/>
              <a:t>Trial court dismissed both actions, and the estate appealed. AFFIRMED.</a:t>
            </a:r>
          </a:p>
        </p:txBody>
      </p:sp>
      <p:sp>
        <p:nvSpPr>
          <p:cNvPr id="4" name="Slide Number Placeholder 3">
            <a:extLst>
              <a:ext uri="{FF2B5EF4-FFF2-40B4-BE49-F238E27FC236}">
                <a16:creationId xmlns:a16="http://schemas.microsoft.com/office/drawing/2014/main" id="{61916F10-433F-2C49-6F82-81289A743740}"/>
              </a:ext>
            </a:extLst>
          </p:cNvPr>
          <p:cNvSpPr>
            <a:spLocks noGrp="1"/>
          </p:cNvSpPr>
          <p:nvPr>
            <p:ph type="sldNum" sz="quarter" idx="5"/>
          </p:nvPr>
        </p:nvSpPr>
        <p:spPr/>
        <p:txBody>
          <a:bodyPr/>
          <a:lstStyle/>
          <a:p>
            <a:fld id="{CF155452-F542-491B-BA5C-F349F2386F54}" type="slidenum">
              <a:rPr lang="en-US" smtClean="0"/>
              <a:t>147</a:t>
            </a:fld>
            <a:endParaRPr lang="en-US"/>
          </a:p>
        </p:txBody>
      </p:sp>
    </p:spTree>
    <p:extLst>
      <p:ext uri="{BB962C8B-B14F-4D97-AF65-F5344CB8AC3E}">
        <p14:creationId xmlns:p14="http://schemas.microsoft.com/office/powerpoint/2010/main" val="4469081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79E21-AB2C-8FDB-6E03-1E2DE02B1E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E04E53-F64B-F3F3-7562-53CC0BFC2D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D068A4-3D49-BC76-C2D3-B7B61CD4F0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F10A53-E81C-1D6B-2E84-F85A7F7754AA}"/>
              </a:ext>
            </a:extLst>
          </p:cNvPr>
          <p:cNvSpPr>
            <a:spLocks noGrp="1"/>
          </p:cNvSpPr>
          <p:nvPr>
            <p:ph type="sldNum" sz="quarter" idx="5"/>
          </p:nvPr>
        </p:nvSpPr>
        <p:spPr/>
        <p:txBody>
          <a:bodyPr/>
          <a:lstStyle/>
          <a:p>
            <a:fld id="{CF155452-F542-491B-BA5C-F349F2386F54}" type="slidenum">
              <a:rPr lang="en-US" smtClean="0"/>
              <a:t>12</a:t>
            </a:fld>
            <a:endParaRPr lang="en-US" dirty="0"/>
          </a:p>
        </p:txBody>
      </p:sp>
    </p:spTree>
    <p:extLst>
      <p:ext uri="{BB962C8B-B14F-4D97-AF65-F5344CB8AC3E}">
        <p14:creationId xmlns:p14="http://schemas.microsoft.com/office/powerpoint/2010/main" val="154835507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93ED1-4628-457B-3763-826AFA4F03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ABD639-7E6E-DFAC-FAF7-34D6EB44D1F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B20EB2A-D914-A97D-8EB9-82363D775B04}"/>
              </a:ext>
            </a:extLst>
          </p:cNvPr>
          <p:cNvSpPr>
            <a:spLocks noGrp="1"/>
          </p:cNvSpPr>
          <p:nvPr>
            <p:ph type="body" idx="1"/>
          </p:nvPr>
        </p:nvSpPr>
        <p:spPr/>
        <p:txBody>
          <a:bodyPr/>
          <a:lstStyle/>
          <a:p>
            <a:r>
              <a:rPr lang="en-US" dirty="0"/>
              <a:t>LA Ct. App. 1979</a:t>
            </a:r>
          </a:p>
          <a:p>
            <a:endParaRPr lang="en-US" dirty="0"/>
          </a:p>
          <a:p>
            <a:r>
              <a:rPr lang="en-US" dirty="0"/>
              <a:t>Pepitone was driving north on Kent Ave in Metairie.</a:t>
            </a:r>
          </a:p>
          <a:p>
            <a:r>
              <a:rPr lang="en-US" dirty="0"/>
              <a:t>The intersection of Kent Ave and Camphor Street was controlled by a stop sign.</a:t>
            </a:r>
          </a:p>
          <a:p>
            <a:r>
              <a:rPr lang="en-US" dirty="0"/>
              <a:t>But the stop sign was obscured by trees and shrubs growing IN the ROW.</a:t>
            </a:r>
          </a:p>
          <a:p>
            <a:r>
              <a:rPr lang="en-US" dirty="0"/>
              <a:t>Pepitone entered the intersection without stopping, crashed, and was fatally injured.</a:t>
            </a:r>
          </a:p>
          <a:p>
            <a:r>
              <a:rPr lang="en-US" dirty="0"/>
              <a:t>Pepitone’s estate sued Jefferson Parish and the adjacent landowner.</a:t>
            </a:r>
          </a:p>
          <a:p>
            <a:r>
              <a:rPr lang="en-US" dirty="0"/>
              <a:t>Trial court dismissed both actions, and the estate appealed. AFFIRMED.</a:t>
            </a:r>
          </a:p>
          <a:p>
            <a:endParaRPr lang="en-US" dirty="0"/>
          </a:p>
        </p:txBody>
      </p:sp>
      <p:sp>
        <p:nvSpPr>
          <p:cNvPr id="4" name="Slide Number Placeholder 3">
            <a:extLst>
              <a:ext uri="{FF2B5EF4-FFF2-40B4-BE49-F238E27FC236}">
                <a16:creationId xmlns:a16="http://schemas.microsoft.com/office/drawing/2014/main" id="{760FF0A7-4E70-69E7-D2EF-3C8BC80A6BAF}"/>
              </a:ext>
            </a:extLst>
          </p:cNvPr>
          <p:cNvSpPr>
            <a:spLocks noGrp="1"/>
          </p:cNvSpPr>
          <p:nvPr>
            <p:ph type="sldNum" sz="quarter" idx="5"/>
          </p:nvPr>
        </p:nvSpPr>
        <p:spPr/>
        <p:txBody>
          <a:bodyPr/>
          <a:lstStyle/>
          <a:p>
            <a:fld id="{CF155452-F542-491B-BA5C-F349F2386F54}" type="slidenum">
              <a:rPr lang="en-US" smtClean="0"/>
              <a:t>148</a:t>
            </a:fld>
            <a:endParaRPr lang="en-US"/>
          </a:p>
        </p:txBody>
      </p:sp>
    </p:spTree>
    <p:extLst>
      <p:ext uri="{BB962C8B-B14F-4D97-AF65-F5344CB8AC3E}">
        <p14:creationId xmlns:p14="http://schemas.microsoft.com/office/powerpoint/2010/main" val="42311544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F4066-B44A-2C29-1A0B-0D5CA3E987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1E33EC-918A-025B-53CE-6C3D8E98206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7252EC-8ACB-427F-36BF-106F5AE2B4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CFAC5B-FDD0-27BC-1366-C9BC72908C3E}"/>
              </a:ext>
            </a:extLst>
          </p:cNvPr>
          <p:cNvSpPr>
            <a:spLocks noGrp="1"/>
          </p:cNvSpPr>
          <p:nvPr>
            <p:ph type="sldNum" sz="quarter" idx="5"/>
          </p:nvPr>
        </p:nvSpPr>
        <p:spPr/>
        <p:txBody>
          <a:bodyPr/>
          <a:lstStyle/>
          <a:p>
            <a:fld id="{CF155452-F542-491B-BA5C-F349F2386F54}" type="slidenum">
              <a:rPr lang="en-US" smtClean="0"/>
              <a:t>149</a:t>
            </a:fld>
            <a:endParaRPr lang="en-US" dirty="0"/>
          </a:p>
        </p:txBody>
      </p:sp>
    </p:spTree>
    <p:extLst>
      <p:ext uri="{BB962C8B-B14F-4D97-AF65-F5344CB8AC3E}">
        <p14:creationId xmlns:p14="http://schemas.microsoft.com/office/powerpoint/2010/main" val="46128889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A7D3EB-A6B1-7695-DC2F-410A47DF52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DBF768-1EF6-DDED-62D7-8F2D738ADFD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C157830-3CCA-0B95-95FB-1D062A0A56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268D9D-DAD9-62A4-5ED2-BAAE20460B1B}"/>
              </a:ext>
            </a:extLst>
          </p:cNvPr>
          <p:cNvSpPr>
            <a:spLocks noGrp="1"/>
          </p:cNvSpPr>
          <p:nvPr>
            <p:ph type="sldNum" sz="quarter" idx="5"/>
          </p:nvPr>
        </p:nvSpPr>
        <p:spPr/>
        <p:txBody>
          <a:bodyPr/>
          <a:lstStyle/>
          <a:p>
            <a:fld id="{CF155452-F542-491B-BA5C-F349F2386F54}" type="slidenum">
              <a:rPr lang="en-US" smtClean="0"/>
              <a:t>150</a:t>
            </a:fld>
            <a:endParaRPr lang="en-US" dirty="0"/>
          </a:p>
        </p:txBody>
      </p:sp>
    </p:spTree>
    <p:extLst>
      <p:ext uri="{BB962C8B-B14F-4D97-AF65-F5344CB8AC3E}">
        <p14:creationId xmlns:p14="http://schemas.microsoft.com/office/powerpoint/2010/main" val="7903455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0F6F3-17DF-B5AE-F3FD-8036D1A9AC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AEF8E-4CCE-58EB-B051-B6A92E5F678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4C18F1E-945C-0C00-6CA7-F4C6B5B7A31E}"/>
              </a:ext>
            </a:extLst>
          </p:cNvPr>
          <p:cNvSpPr>
            <a:spLocks noGrp="1"/>
          </p:cNvSpPr>
          <p:nvPr>
            <p:ph type="body" idx="1"/>
          </p:nvPr>
        </p:nvSpPr>
        <p:spPr/>
        <p:txBody>
          <a:bodyPr/>
          <a:lstStyle/>
          <a:p>
            <a:r>
              <a:rPr lang="en-US" dirty="0"/>
              <a:t>LA Ct. App. 1979</a:t>
            </a:r>
          </a:p>
          <a:p>
            <a:endParaRPr lang="en-US" dirty="0"/>
          </a:p>
          <a:p>
            <a:r>
              <a:rPr lang="en-US" dirty="0"/>
              <a:t>Pepitone was driving north on Kent Ave in Metairie.</a:t>
            </a:r>
          </a:p>
          <a:p>
            <a:r>
              <a:rPr lang="en-US" dirty="0"/>
              <a:t>The intersection of Kent Ave and Camphor Street was controlled by a stop sign.</a:t>
            </a:r>
          </a:p>
          <a:p>
            <a:r>
              <a:rPr lang="en-US" dirty="0"/>
              <a:t>But the stop sign was obscured by trees and shrubs growing IN the ROW.</a:t>
            </a:r>
          </a:p>
          <a:p>
            <a:r>
              <a:rPr lang="en-US" dirty="0"/>
              <a:t>Pepitone entered the intersection without stopping, crashed, and was fatally injured.</a:t>
            </a:r>
          </a:p>
          <a:p>
            <a:r>
              <a:rPr lang="en-US" dirty="0"/>
              <a:t>Pepitone’s estate sued Jefferson Parish and the adjacent landowner.</a:t>
            </a:r>
          </a:p>
          <a:p>
            <a:r>
              <a:rPr lang="en-US" dirty="0"/>
              <a:t>Trial court dismissed both actions, and the estate appealed. AFFIRMED.</a:t>
            </a:r>
          </a:p>
          <a:p>
            <a:endParaRPr lang="en-US" dirty="0"/>
          </a:p>
        </p:txBody>
      </p:sp>
      <p:sp>
        <p:nvSpPr>
          <p:cNvPr id="4" name="Slide Number Placeholder 3">
            <a:extLst>
              <a:ext uri="{FF2B5EF4-FFF2-40B4-BE49-F238E27FC236}">
                <a16:creationId xmlns:a16="http://schemas.microsoft.com/office/drawing/2014/main" id="{F5BCB63B-FEA3-7E93-69B5-9354CB78CC70}"/>
              </a:ext>
            </a:extLst>
          </p:cNvPr>
          <p:cNvSpPr>
            <a:spLocks noGrp="1"/>
          </p:cNvSpPr>
          <p:nvPr>
            <p:ph type="sldNum" sz="quarter" idx="5"/>
          </p:nvPr>
        </p:nvSpPr>
        <p:spPr/>
        <p:txBody>
          <a:bodyPr/>
          <a:lstStyle/>
          <a:p>
            <a:fld id="{CF155452-F542-491B-BA5C-F349F2386F54}" type="slidenum">
              <a:rPr lang="en-US" smtClean="0"/>
              <a:t>151</a:t>
            </a:fld>
            <a:endParaRPr lang="en-US"/>
          </a:p>
        </p:txBody>
      </p:sp>
    </p:spTree>
    <p:extLst>
      <p:ext uri="{BB962C8B-B14F-4D97-AF65-F5344CB8AC3E}">
        <p14:creationId xmlns:p14="http://schemas.microsoft.com/office/powerpoint/2010/main" val="313581819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EF367-E28F-9977-4AEE-5EF73CDBD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44213-1B4A-96A6-3482-D6E77AE520B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08461A9-BCE1-53C6-E976-B29477B67E8B}"/>
              </a:ext>
            </a:extLst>
          </p:cNvPr>
          <p:cNvSpPr>
            <a:spLocks noGrp="1"/>
          </p:cNvSpPr>
          <p:nvPr>
            <p:ph type="body" idx="1"/>
          </p:nvPr>
        </p:nvSpPr>
        <p:spPr/>
        <p:txBody>
          <a:bodyPr/>
          <a:lstStyle/>
          <a:p>
            <a:r>
              <a:rPr lang="en-US" dirty="0"/>
              <a:t>Now, there are stop signs at all four corners of the intersection.</a:t>
            </a:r>
          </a:p>
        </p:txBody>
      </p:sp>
      <p:sp>
        <p:nvSpPr>
          <p:cNvPr id="4" name="Slide Number Placeholder 3">
            <a:extLst>
              <a:ext uri="{FF2B5EF4-FFF2-40B4-BE49-F238E27FC236}">
                <a16:creationId xmlns:a16="http://schemas.microsoft.com/office/drawing/2014/main" id="{59E78DA7-1D06-97A9-C53B-869BDFCA15EA}"/>
              </a:ext>
            </a:extLst>
          </p:cNvPr>
          <p:cNvSpPr>
            <a:spLocks noGrp="1"/>
          </p:cNvSpPr>
          <p:nvPr>
            <p:ph type="sldNum" sz="quarter" idx="5"/>
          </p:nvPr>
        </p:nvSpPr>
        <p:spPr/>
        <p:txBody>
          <a:bodyPr/>
          <a:lstStyle/>
          <a:p>
            <a:fld id="{CF155452-F542-491B-BA5C-F349F2386F54}" type="slidenum">
              <a:rPr lang="en-US" smtClean="0"/>
              <a:t>152</a:t>
            </a:fld>
            <a:endParaRPr lang="en-US"/>
          </a:p>
        </p:txBody>
      </p:sp>
    </p:spTree>
    <p:extLst>
      <p:ext uri="{BB962C8B-B14F-4D97-AF65-F5344CB8AC3E}">
        <p14:creationId xmlns:p14="http://schemas.microsoft.com/office/powerpoint/2010/main" val="17504155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8A3AF-7B29-848F-499B-1ED392710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0722E2-06A4-3122-2CF1-24F4558886E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4AC0D8D-952E-22C9-B6DE-C278C0580419}"/>
              </a:ext>
            </a:extLst>
          </p:cNvPr>
          <p:cNvSpPr>
            <a:spLocks noGrp="1"/>
          </p:cNvSpPr>
          <p:nvPr>
            <p:ph type="body" idx="1"/>
          </p:nvPr>
        </p:nvSpPr>
        <p:spPr/>
        <p:txBody>
          <a:bodyPr/>
          <a:lstStyle/>
          <a:p>
            <a:r>
              <a:rPr lang="en-US" dirty="0"/>
              <a:t>LA Ct. App. 1983</a:t>
            </a:r>
          </a:p>
          <a:p>
            <a:endParaRPr lang="en-US" dirty="0"/>
          </a:p>
          <a:p>
            <a:r>
              <a:rPr lang="en-US" dirty="0"/>
              <a:t>July 23, 1981, just after midnight. Beth Merz and Debbie McCloskey were coming home from a party, driving south on 3</a:t>
            </a:r>
            <a:r>
              <a:rPr lang="en-US" baseline="30000" dirty="0"/>
              <a:t>rd</a:t>
            </a:r>
            <a:r>
              <a:rPr lang="en-US" dirty="0"/>
              <a:t> St.</a:t>
            </a:r>
          </a:p>
          <a:p>
            <a:r>
              <a:rPr lang="en-US" dirty="0"/>
              <a:t>The stop sign at Magazine St was obscured by a crape myrtle tree. They ran the stop sign and were broadsided by a car driven by Tom Brown. All were injured.</a:t>
            </a:r>
          </a:p>
          <a:p>
            <a:r>
              <a:rPr lang="en-US" dirty="0"/>
              <a:t>Trial judge held in favor of the injured parties against the City of New Orleans. City appealed. REVERSED.</a:t>
            </a:r>
          </a:p>
        </p:txBody>
      </p:sp>
      <p:sp>
        <p:nvSpPr>
          <p:cNvPr id="4" name="Slide Number Placeholder 3">
            <a:extLst>
              <a:ext uri="{FF2B5EF4-FFF2-40B4-BE49-F238E27FC236}">
                <a16:creationId xmlns:a16="http://schemas.microsoft.com/office/drawing/2014/main" id="{42CBBFD7-9CF8-3B17-3BE3-2F07F6878F01}"/>
              </a:ext>
            </a:extLst>
          </p:cNvPr>
          <p:cNvSpPr>
            <a:spLocks noGrp="1"/>
          </p:cNvSpPr>
          <p:nvPr>
            <p:ph type="sldNum" sz="quarter" idx="5"/>
          </p:nvPr>
        </p:nvSpPr>
        <p:spPr/>
        <p:txBody>
          <a:bodyPr/>
          <a:lstStyle/>
          <a:p>
            <a:fld id="{CF155452-F542-491B-BA5C-F349F2386F54}" type="slidenum">
              <a:rPr lang="en-US" smtClean="0"/>
              <a:t>153</a:t>
            </a:fld>
            <a:endParaRPr lang="en-US"/>
          </a:p>
        </p:txBody>
      </p:sp>
    </p:spTree>
    <p:extLst>
      <p:ext uri="{BB962C8B-B14F-4D97-AF65-F5344CB8AC3E}">
        <p14:creationId xmlns:p14="http://schemas.microsoft.com/office/powerpoint/2010/main" val="423701849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F8D86-3BD3-780D-60A4-3B44E52AAE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4A551F-831F-02A1-45D3-F0415F1B937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1787B22-08F8-C417-6256-BB3A58FC5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AD26008-5FA6-E783-7E67-D97FB20CCC94}"/>
              </a:ext>
            </a:extLst>
          </p:cNvPr>
          <p:cNvSpPr>
            <a:spLocks noGrp="1"/>
          </p:cNvSpPr>
          <p:nvPr>
            <p:ph type="sldNum" sz="quarter" idx="5"/>
          </p:nvPr>
        </p:nvSpPr>
        <p:spPr/>
        <p:txBody>
          <a:bodyPr/>
          <a:lstStyle/>
          <a:p>
            <a:fld id="{CF155452-F542-491B-BA5C-F349F2386F54}" type="slidenum">
              <a:rPr lang="en-US" smtClean="0"/>
              <a:t>154</a:t>
            </a:fld>
            <a:endParaRPr lang="en-US"/>
          </a:p>
        </p:txBody>
      </p:sp>
    </p:spTree>
    <p:extLst>
      <p:ext uri="{BB962C8B-B14F-4D97-AF65-F5344CB8AC3E}">
        <p14:creationId xmlns:p14="http://schemas.microsoft.com/office/powerpoint/2010/main" val="25300493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8CDE4-983B-C059-6913-99D078CCBD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55A046-9221-0EFC-AA6F-D4E12BB1675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1070B8E-8E03-1D75-E1D2-F318E600B3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DA561E-FB48-9FFF-C4A5-724F2AED5B42}"/>
              </a:ext>
            </a:extLst>
          </p:cNvPr>
          <p:cNvSpPr>
            <a:spLocks noGrp="1"/>
          </p:cNvSpPr>
          <p:nvPr>
            <p:ph type="sldNum" sz="quarter" idx="5"/>
          </p:nvPr>
        </p:nvSpPr>
        <p:spPr/>
        <p:txBody>
          <a:bodyPr/>
          <a:lstStyle/>
          <a:p>
            <a:fld id="{CF155452-F542-491B-BA5C-F349F2386F54}" type="slidenum">
              <a:rPr lang="en-US" smtClean="0"/>
              <a:t>155</a:t>
            </a:fld>
            <a:endParaRPr lang="en-US" dirty="0"/>
          </a:p>
        </p:txBody>
      </p:sp>
    </p:spTree>
    <p:extLst>
      <p:ext uri="{BB962C8B-B14F-4D97-AF65-F5344CB8AC3E}">
        <p14:creationId xmlns:p14="http://schemas.microsoft.com/office/powerpoint/2010/main" val="5062786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52BD9E-16C0-8A33-3BED-A7E61E490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865560-FE6E-04C4-4682-161FC6C6739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49A8350-4E62-B706-99BC-142F539F3CEF}"/>
              </a:ext>
            </a:extLst>
          </p:cNvPr>
          <p:cNvSpPr>
            <a:spLocks noGrp="1"/>
          </p:cNvSpPr>
          <p:nvPr>
            <p:ph type="body" idx="1"/>
          </p:nvPr>
        </p:nvSpPr>
        <p:spPr/>
        <p:txBody>
          <a:bodyPr/>
          <a:lstStyle/>
          <a:p>
            <a:r>
              <a:rPr lang="en-US" dirty="0"/>
              <a:t>LA Cit. App. 1991</a:t>
            </a:r>
          </a:p>
          <a:p>
            <a:endParaRPr lang="en-US" dirty="0"/>
          </a:p>
          <a:p>
            <a:r>
              <a:rPr lang="en-US" dirty="0"/>
              <a:t>December 15, 1983: Ravis Alexander was walking on the sidewalk past a bus stop in Lafayette, LA</a:t>
            </a:r>
          </a:p>
          <a:p>
            <a:r>
              <a:rPr lang="en-US" dirty="0"/>
              <a:t>He stepped briefly off the sidewalk, and took a few steps on the city-owned grassy area.</a:t>
            </a:r>
          </a:p>
          <a:p>
            <a:r>
              <a:rPr lang="en-US" dirty="0"/>
              <a:t>Alexander tripped on an exposed tree root and was injured. Alexander sued the City.</a:t>
            </a:r>
          </a:p>
          <a:p>
            <a:r>
              <a:rPr lang="en-US" dirty="0"/>
              <a:t>Trial court dismissed the action. Alexander appealed. AFFIRMED.</a:t>
            </a:r>
          </a:p>
        </p:txBody>
      </p:sp>
      <p:sp>
        <p:nvSpPr>
          <p:cNvPr id="4" name="Slide Number Placeholder 3">
            <a:extLst>
              <a:ext uri="{FF2B5EF4-FFF2-40B4-BE49-F238E27FC236}">
                <a16:creationId xmlns:a16="http://schemas.microsoft.com/office/drawing/2014/main" id="{3C63B8FB-FACD-82F7-7A30-EA284770A039}"/>
              </a:ext>
            </a:extLst>
          </p:cNvPr>
          <p:cNvSpPr>
            <a:spLocks noGrp="1"/>
          </p:cNvSpPr>
          <p:nvPr>
            <p:ph type="sldNum" sz="quarter" idx="5"/>
          </p:nvPr>
        </p:nvSpPr>
        <p:spPr/>
        <p:txBody>
          <a:bodyPr/>
          <a:lstStyle/>
          <a:p>
            <a:fld id="{CF155452-F542-491B-BA5C-F349F2386F54}" type="slidenum">
              <a:rPr lang="en-US" smtClean="0"/>
              <a:t>156</a:t>
            </a:fld>
            <a:endParaRPr lang="en-US"/>
          </a:p>
        </p:txBody>
      </p:sp>
    </p:spTree>
    <p:extLst>
      <p:ext uri="{BB962C8B-B14F-4D97-AF65-F5344CB8AC3E}">
        <p14:creationId xmlns:p14="http://schemas.microsoft.com/office/powerpoint/2010/main" val="3943223766"/>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F8753-80D4-2AC8-2C0D-CC98A9B82A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9F8A0A-C25A-C948-754C-8A51A4273E1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950D7FE-B190-50EE-F549-0C3846F2E7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43F0DC-4E8A-1CF8-DB9B-387ABA187663}"/>
              </a:ext>
            </a:extLst>
          </p:cNvPr>
          <p:cNvSpPr>
            <a:spLocks noGrp="1"/>
          </p:cNvSpPr>
          <p:nvPr>
            <p:ph type="sldNum" sz="quarter" idx="5"/>
          </p:nvPr>
        </p:nvSpPr>
        <p:spPr/>
        <p:txBody>
          <a:bodyPr/>
          <a:lstStyle/>
          <a:p>
            <a:fld id="{CF155452-F542-491B-BA5C-F349F2386F54}" type="slidenum">
              <a:rPr lang="en-US" smtClean="0"/>
              <a:t>157</a:t>
            </a:fld>
            <a:endParaRPr lang="en-US" dirty="0"/>
          </a:p>
        </p:txBody>
      </p:sp>
    </p:spTree>
    <p:extLst>
      <p:ext uri="{BB962C8B-B14F-4D97-AF65-F5344CB8AC3E}">
        <p14:creationId xmlns:p14="http://schemas.microsoft.com/office/powerpoint/2010/main" val="2783575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DD9AA-31F2-15B0-901C-B3F7A0EFF5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DC5B47-4589-F011-98FF-2857C9EBE21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A719719-8F45-F8F4-91A3-C512A0FC56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35327F5-7BFE-CE1A-D7B1-2D83403D67AA}"/>
              </a:ext>
            </a:extLst>
          </p:cNvPr>
          <p:cNvSpPr>
            <a:spLocks noGrp="1"/>
          </p:cNvSpPr>
          <p:nvPr>
            <p:ph type="sldNum" sz="quarter" idx="5"/>
          </p:nvPr>
        </p:nvSpPr>
        <p:spPr/>
        <p:txBody>
          <a:bodyPr/>
          <a:lstStyle/>
          <a:p>
            <a:fld id="{CF155452-F542-491B-BA5C-F349F2386F54}" type="slidenum">
              <a:rPr lang="en-US" smtClean="0"/>
              <a:t>13</a:t>
            </a:fld>
            <a:endParaRPr lang="en-US" dirty="0"/>
          </a:p>
        </p:txBody>
      </p:sp>
    </p:spTree>
    <p:extLst>
      <p:ext uri="{BB962C8B-B14F-4D97-AF65-F5344CB8AC3E}">
        <p14:creationId xmlns:p14="http://schemas.microsoft.com/office/powerpoint/2010/main" val="21496056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3C96C-D936-0EA6-DA78-984E72DEE9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2BF028-0498-66E7-CD89-D5ED85673A5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385464D-CB04-7E04-541A-EA7F30447A22}"/>
              </a:ext>
            </a:extLst>
          </p:cNvPr>
          <p:cNvSpPr>
            <a:spLocks noGrp="1"/>
          </p:cNvSpPr>
          <p:nvPr>
            <p:ph type="body" idx="1"/>
          </p:nvPr>
        </p:nvSpPr>
        <p:spPr/>
        <p:txBody>
          <a:bodyPr/>
          <a:lstStyle/>
          <a:p>
            <a:r>
              <a:rPr lang="en-US" dirty="0"/>
              <a:t>LA Ct. App. 1995</a:t>
            </a:r>
          </a:p>
          <a:p>
            <a:endParaRPr lang="en-US" dirty="0"/>
          </a:p>
          <a:p>
            <a:r>
              <a:rPr lang="en-US" dirty="0"/>
              <a:t>Joseph White and Henry Louviere were neighbors in St. Martin Parish.</a:t>
            </a:r>
          </a:p>
          <a:p>
            <a:r>
              <a:rPr lang="en-US" dirty="0"/>
              <a:t>Roots from Louviere’s tree grew across the property line and were 4-8 inches above the surface of the soil.</a:t>
            </a:r>
          </a:p>
          <a:p>
            <a:r>
              <a:rPr lang="en-US" dirty="0"/>
              <a:t>White complained, and Louviere gave White permission to cut the roots, but White never did.</a:t>
            </a:r>
          </a:p>
          <a:p>
            <a:endParaRPr lang="en-US" dirty="0"/>
          </a:p>
          <a:p>
            <a:r>
              <a:rPr lang="en-US" dirty="0"/>
              <a:t>While carrying a roll of insulation, White tripped over one of the roots and was injured.</a:t>
            </a:r>
          </a:p>
          <a:p>
            <a:r>
              <a:rPr lang="en-US" dirty="0"/>
              <a:t>White sued. The trial court dismissed the case. White appealed. REVERSED.</a:t>
            </a:r>
          </a:p>
        </p:txBody>
      </p:sp>
      <p:sp>
        <p:nvSpPr>
          <p:cNvPr id="4" name="Slide Number Placeholder 3">
            <a:extLst>
              <a:ext uri="{FF2B5EF4-FFF2-40B4-BE49-F238E27FC236}">
                <a16:creationId xmlns:a16="http://schemas.microsoft.com/office/drawing/2014/main" id="{CDB3A11A-D53F-2DE5-D58A-8EFAACEE339A}"/>
              </a:ext>
            </a:extLst>
          </p:cNvPr>
          <p:cNvSpPr>
            <a:spLocks noGrp="1"/>
          </p:cNvSpPr>
          <p:nvPr>
            <p:ph type="sldNum" sz="quarter" idx="5"/>
          </p:nvPr>
        </p:nvSpPr>
        <p:spPr/>
        <p:txBody>
          <a:bodyPr/>
          <a:lstStyle/>
          <a:p>
            <a:fld id="{CF155452-F542-491B-BA5C-F349F2386F54}" type="slidenum">
              <a:rPr lang="en-US" smtClean="0"/>
              <a:t>158</a:t>
            </a:fld>
            <a:endParaRPr lang="en-US"/>
          </a:p>
        </p:txBody>
      </p:sp>
    </p:spTree>
    <p:extLst>
      <p:ext uri="{BB962C8B-B14F-4D97-AF65-F5344CB8AC3E}">
        <p14:creationId xmlns:p14="http://schemas.microsoft.com/office/powerpoint/2010/main" val="269185429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1F298C-701D-BBDE-780A-15B111C8A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071D9-5EF5-C0FE-8488-C44ABE322C2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462915-D639-49D6-7F24-CC0A4EB7741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7E1F4E-0B1B-3E47-6794-AF77CBB8C47F}"/>
              </a:ext>
            </a:extLst>
          </p:cNvPr>
          <p:cNvSpPr>
            <a:spLocks noGrp="1"/>
          </p:cNvSpPr>
          <p:nvPr>
            <p:ph type="sldNum" sz="quarter" idx="5"/>
          </p:nvPr>
        </p:nvSpPr>
        <p:spPr/>
        <p:txBody>
          <a:bodyPr/>
          <a:lstStyle/>
          <a:p>
            <a:fld id="{CF155452-F542-491B-BA5C-F349F2386F54}" type="slidenum">
              <a:rPr lang="en-US" smtClean="0"/>
              <a:t>159</a:t>
            </a:fld>
            <a:endParaRPr lang="en-US" dirty="0"/>
          </a:p>
        </p:txBody>
      </p:sp>
    </p:spTree>
    <p:extLst>
      <p:ext uri="{BB962C8B-B14F-4D97-AF65-F5344CB8AC3E}">
        <p14:creationId xmlns:p14="http://schemas.microsoft.com/office/powerpoint/2010/main" val="300608587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CEF79-01A5-861F-F780-C11F49A8B6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511457-CB2A-9580-C3CD-8A4CA3F3CF0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AF31F10-0F90-3659-79B4-48A8C7476F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AE2A0C-5A90-C268-4B41-04F062F508B4}"/>
              </a:ext>
            </a:extLst>
          </p:cNvPr>
          <p:cNvSpPr>
            <a:spLocks noGrp="1"/>
          </p:cNvSpPr>
          <p:nvPr>
            <p:ph type="sldNum" sz="quarter" idx="5"/>
          </p:nvPr>
        </p:nvSpPr>
        <p:spPr/>
        <p:txBody>
          <a:bodyPr/>
          <a:lstStyle/>
          <a:p>
            <a:fld id="{CF155452-F542-491B-BA5C-F349F2386F54}" type="slidenum">
              <a:rPr lang="en-US" smtClean="0"/>
              <a:t>160</a:t>
            </a:fld>
            <a:endParaRPr lang="en-US" dirty="0"/>
          </a:p>
        </p:txBody>
      </p:sp>
    </p:spTree>
    <p:extLst>
      <p:ext uri="{BB962C8B-B14F-4D97-AF65-F5344CB8AC3E}">
        <p14:creationId xmlns:p14="http://schemas.microsoft.com/office/powerpoint/2010/main" val="301576101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B8471-3B67-7E40-4B93-DDFFEB34FD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EDC229-3A65-AF4B-11B4-F83DC6A58A3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0F6A50E-97C1-C2F9-4AD8-1AC6E25F1C5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E411CF-B4CF-1531-93BC-E1DCA528507E}"/>
              </a:ext>
            </a:extLst>
          </p:cNvPr>
          <p:cNvSpPr>
            <a:spLocks noGrp="1"/>
          </p:cNvSpPr>
          <p:nvPr>
            <p:ph type="sldNum" sz="quarter" idx="5"/>
          </p:nvPr>
        </p:nvSpPr>
        <p:spPr/>
        <p:txBody>
          <a:bodyPr/>
          <a:lstStyle/>
          <a:p>
            <a:fld id="{CF155452-F542-491B-BA5C-F349F2386F54}" type="slidenum">
              <a:rPr lang="en-US" smtClean="0"/>
              <a:t>161</a:t>
            </a:fld>
            <a:endParaRPr lang="en-US" dirty="0"/>
          </a:p>
        </p:txBody>
      </p:sp>
    </p:spTree>
    <p:extLst>
      <p:ext uri="{BB962C8B-B14F-4D97-AF65-F5344CB8AC3E}">
        <p14:creationId xmlns:p14="http://schemas.microsoft.com/office/powerpoint/2010/main" val="58813147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FF89C-3DB9-C78F-BDED-F0C91F3FE5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557DA9-5B17-68A0-ADCB-8209B128EC3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195D78E-E136-F42F-29F4-69CED8A9D4A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785F2C-0996-2205-2373-987449F01C63}"/>
              </a:ext>
            </a:extLst>
          </p:cNvPr>
          <p:cNvSpPr>
            <a:spLocks noGrp="1"/>
          </p:cNvSpPr>
          <p:nvPr>
            <p:ph type="sldNum" sz="quarter" idx="5"/>
          </p:nvPr>
        </p:nvSpPr>
        <p:spPr/>
        <p:txBody>
          <a:bodyPr/>
          <a:lstStyle/>
          <a:p>
            <a:fld id="{CF155452-F542-491B-BA5C-F349F2386F54}" type="slidenum">
              <a:rPr lang="en-US" smtClean="0"/>
              <a:t>162</a:t>
            </a:fld>
            <a:endParaRPr lang="en-US" dirty="0"/>
          </a:p>
        </p:txBody>
      </p:sp>
    </p:spTree>
    <p:extLst>
      <p:ext uri="{BB962C8B-B14F-4D97-AF65-F5344CB8AC3E}">
        <p14:creationId xmlns:p14="http://schemas.microsoft.com/office/powerpoint/2010/main" val="180429502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Total Cases: 19 (+4)</a:t>
            </a:r>
          </a:p>
          <a:p>
            <a:r>
              <a:rPr lang="en-US" sz="1200" dirty="0"/>
              <a:t>Risk Assessments: 6 (+1)</a:t>
            </a:r>
          </a:p>
          <a:p>
            <a:r>
              <a:rPr lang="en-US" sz="1200" dirty="0"/>
              <a:t>Self-Help: 5</a:t>
            </a:r>
          </a:p>
          <a:p>
            <a:r>
              <a:rPr lang="en-US" sz="1200" dirty="0"/>
              <a:t>Valuation: 5 (+2)</a:t>
            </a:r>
          </a:p>
          <a:p>
            <a:r>
              <a:rPr lang="en-US" sz="1200" dirty="0"/>
              <a:t>Urban Forestry: 3 (+1)</a:t>
            </a:r>
          </a:p>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163</a:t>
            </a:fld>
            <a:endParaRPr lang="en-US" dirty="0"/>
          </a:p>
        </p:txBody>
      </p:sp>
    </p:spTree>
    <p:extLst>
      <p:ext uri="{BB962C8B-B14F-4D97-AF65-F5344CB8AC3E}">
        <p14:creationId xmlns:p14="http://schemas.microsoft.com/office/powerpoint/2010/main" val="401248702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B8761-951B-9D21-9A15-A4674B22CC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188E3B-7847-F02B-6F87-F62575ED11F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A4873D-D039-368E-54F6-DE46B5772707}"/>
              </a:ext>
            </a:extLst>
          </p:cNvPr>
          <p:cNvSpPr>
            <a:spLocks noGrp="1"/>
          </p:cNvSpPr>
          <p:nvPr>
            <p:ph type="body" idx="1"/>
          </p:nvPr>
        </p:nvSpPr>
        <p:spPr/>
        <p:txBody>
          <a:bodyPr/>
          <a:lstStyle/>
          <a:p>
            <a:r>
              <a:rPr lang="en-US" dirty="0"/>
              <a:t>Total Cases: 19 (+4)</a:t>
            </a:r>
          </a:p>
          <a:p>
            <a:r>
              <a:rPr lang="en-US" sz="1200" dirty="0"/>
              <a:t>Risk Assessments: 6 (+1)</a:t>
            </a:r>
          </a:p>
          <a:p>
            <a:r>
              <a:rPr lang="en-US" sz="1200" dirty="0"/>
              <a:t>Self-Help: 5</a:t>
            </a:r>
          </a:p>
          <a:p>
            <a:r>
              <a:rPr lang="en-US" sz="1200" dirty="0"/>
              <a:t>Valuation: 5 (+2)</a:t>
            </a:r>
          </a:p>
          <a:p>
            <a:r>
              <a:rPr lang="en-US" sz="1200" dirty="0"/>
              <a:t>Urban Forestry: 3 (+1)</a:t>
            </a:r>
          </a:p>
          <a:p>
            <a:endParaRPr lang="en-US" dirty="0"/>
          </a:p>
        </p:txBody>
      </p:sp>
      <p:sp>
        <p:nvSpPr>
          <p:cNvPr id="4" name="Slide Number Placeholder 3">
            <a:extLst>
              <a:ext uri="{FF2B5EF4-FFF2-40B4-BE49-F238E27FC236}">
                <a16:creationId xmlns:a16="http://schemas.microsoft.com/office/drawing/2014/main" id="{66D23C15-9549-CE53-3FEF-7B1B1D460C21}"/>
              </a:ext>
            </a:extLst>
          </p:cNvPr>
          <p:cNvSpPr>
            <a:spLocks noGrp="1"/>
          </p:cNvSpPr>
          <p:nvPr>
            <p:ph type="sldNum" sz="quarter" idx="5"/>
          </p:nvPr>
        </p:nvSpPr>
        <p:spPr/>
        <p:txBody>
          <a:bodyPr/>
          <a:lstStyle/>
          <a:p>
            <a:fld id="{CF155452-F542-491B-BA5C-F349F2386F54}" type="slidenum">
              <a:rPr lang="en-US" smtClean="0"/>
              <a:t>164</a:t>
            </a:fld>
            <a:endParaRPr lang="en-US" dirty="0"/>
          </a:p>
        </p:txBody>
      </p:sp>
    </p:spTree>
    <p:extLst>
      <p:ext uri="{BB962C8B-B14F-4D97-AF65-F5344CB8AC3E}">
        <p14:creationId xmlns:p14="http://schemas.microsoft.com/office/powerpoint/2010/main" val="45595718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E8A0F-85D3-A42F-A5DD-B1C3CFB54B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D34AB-CD6A-DDBE-F942-964C293B384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C0BD036-48B9-32B2-D333-F653EC07FC61}"/>
              </a:ext>
            </a:extLst>
          </p:cNvPr>
          <p:cNvSpPr>
            <a:spLocks noGrp="1"/>
          </p:cNvSpPr>
          <p:nvPr>
            <p:ph type="body" idx="1"/>
          </p:nvPr>
        </p:nvSpPr>
        <p:spPr/>
        <p:txBody>
          <a:bodyPr/>
          <a:lstStyle/>
          <a:p>
            <a:r>
              <a:rPr lang="en-US" dirty="0"/>
              <a:t>LA Ct. App. 2007</a:t>
            </a:r>
          </a:p>
          <a:p>
            <a:endParaRPr lang="en-US" dirty="0"/>
          </a:p>
          <a:p>
            <a:r>
              <a:rPr lang="en-US" dirty="0"/>
              <a:t>In 2005, Linda and Harry Hoerner had lived at 1511 Killdeer St in New Orleans for the past 25 years.</a:t>
            </a:r>
          </a:p>
          <a:p>
            <a:r>
              <a:rPr lang="en-US" dirty="0"/>
              <a:t>Their neighbor Beulah Title had large trees that overhung the property line.</a:t>
            </a:r>
          </a:p>
          <a:p>
            <a:r>
              <a:rPr lang="en-US" dirty="0"/>
              <a:t>Many times, the </a:t>
            </a:r>
            <a:r>
              <a:rPr lang="en-US" dirty="0" err="1"/>
              <a:t>Hoerners</a:t>
            </a:r>
            <a:r>
              <a:rPr lang="en-US" dirty="0"/>
              <a:t> complained, and the </a:t>
            </a:r>
            <a:r>
              <a:rPr lang="en-US" dirty="0" err="1"/>
              <a:t>Hoerners</a:t>
            </a:r>
            <a:r>
              <a:rPr lang="en-US" dirty="0"/>
              <a:t> pruned them back, with Title’s permission.</a:t>
            </a:r>
          </a:p>
          <a:p>
            <a:endParaRPr lang="en-US" dirty="0"/>
          </a:p>
          <a:p>
            <a:r>
              <a:rPr lang="en-US" dirty="0"/>
              <a:t>In Hurricane Katrina, Title’s trees fell onto the Hoerner property, causing damage. </a:t>
            </a:r>
            <a:r>
              <a:rPr lang="en-US" dirty="0" err="1"/>
              <a:t>Hoerners</a:t>
            </a:r>
            <a:r>
              <a:rPr lang="en-US" dirty="0"/>
              <a:t> sued.</a:t>
            </a:r>
          </a:p>
          <a:p>
            <a:r>
              <a:rPr lang="en-US" dirty="0"/>
              <a:t>Trial court held Title NOT LIABLE for “failure to maintain.” </a:t>
            </a:r>
            <a:r>
              <a:rPr lang="en-US" dirty="0" err="1"/>
              <a:t>Hoerners</a:t>
            </a:r>
            <a:r>
              <a:rPr lang="en-US" dirty="0"/>
              <a:t> appealed. Affirmed.</a:t>
            </a:r>
          </a:p>
        </p:txBody>
      </p:sp>
      <p:sp>
        <p:nvSpPr>
          <p:cNvPr id="4" name="Slide Number Placeholder 3">
            <a:extLst>
              <a:ext uri="{FF2B5EF4-FFF2-40B4-BE49-F238E27FC236}">
                <a16:creationId xmlns:a16="http://schemas.microsoft.com/office/drawing/2014/main" id="{D47A64CE-6A82-FA4B-A7E3-EC000AB46C7F}"/>
              </a:ext>
            </a:extLst>
          </p:cNvPr>
          <p:cNvSpPr>
            <a:spLocks noGrp="1"/>
          </p:cNvSpPr>
          <p:nvPr>
            <p:ph type="sldNum" sz="quarter" idx="5"/>
          </p:nvPr>
        </p:nvSpPr>
        <p:spPr/>
        <p:txBody>
          <a:bodyPr/>
          <a:lstStyle/>
          <a:p>
            <a:fld id="{CF155452-F542-491B-BA5C-F349F2386F54}" type="slidenum">
              <a:rPr lang="en-US" smtClean="0"/>
              <a:t>165</a:t>
            </a:fld>
            <a:endParaRPr lang="en-US"/>
          </a:p>
        </p:txBody>
      </p:sp>
    </p:spTree>
    <p:extLst>
      <p:ext uri="{BB962C8B-B14F-4D97-AF65-F5344CB8AC3E}">
        <p14:creationId xmlns:p14="http://schemas.microsoft.com/office/powerpoint/2010/main" val="429058066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6CD5A-8A9A-71FA-36A5-8FF9C112A4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A03111-542E-20AA-ECCC-FFECBFF4BAC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9AE4C4C-3EC1-AEF6-0E3B-0A224524DF57}"/>
              </a:ext>
            </a:extLst>
          </p:cNvPr>
          <p:cNvSpPr>
            <a:spLocks noGrp="1"/>
          </p:cNvSpPr>
          <p:nvPr>
            <p:ph type="body" idx="1"/>
          </p:nvPr>
        </p:nvSpPr>
        <p:spPr/>
        <p:txBody>
          <a:bodyPr/>
          <a:lstStyle/>
          <a:p>
            <a:r>
              <a:rPr lang="en-US" dirty="0"/>
              <a:t>LA Ct. App. 2007</a:t>
            </a:r>
          </a:p>
          <a:p>
            <a:endParaRPr lang="en-US" dirty="0"/>
          </a:p>
          <a:p>
            <a:r>
              <a:rPr lang="en-US" dirty="0"/>
              <a:t>In 2005, Linda and Harry Hoerner had lived at 1511 Killdeer St in New Orleans for the past 25 years.</a:t>
            </a:r>
          </a:p>
          <a:p>
            <a:r>
              <a:rPr lang="en-US" dirty="0"/>
              <a:t>Their neighbor Beulah Title had large trees that overhung the property line.</a:t>
            </a:r>
          </a:p>
          <a:p>
            <a:r>
              <a:rPr lang="en-US" dirty="0"/>
              <a:t>Many times, the </a:t>
            </a:r>
            <a:r>
              <a:rPr lang="en-US" dirty="0" err="1"/>
              <a:t>Hoerners</a:t>
            </a:r>
            <a:r>
              <a:rPr lang="en-US" dirty="0"/>
              <a:t> complained, and the </a:t>
            </a:r>
            <a:r>
              <a:rPr lang="en-US" dirty="0" err="1"/>
              <a:t>Hoerners</a:t>
            </a:r>
            <a:r>
              <a:rPr lang="en-US" dirty="0"/>
              <a:t> pruned them back, with Title’s permission.</a:t>
            </a:r>
          </a:p>
          <a:p>
            <a:endParaRPr lang="en-US" dirty="0"/>
          </a:p>
          <a:p>
            <a:r>
              <a:rPr lang="en-US" dirty="0"/>
              <a:t>In Hurricane Katrina, Title’s trees fell onto the Hoerner property, causing damage. </a:t>
            </a:r>
            <a:r>
              <a:rPr lang="en-US" dirty="0" err="1"/>
              <a:t>Hoerners</a:t>
            </a:r>
            <a:r>
              <a:rPr lang="en-US" dirty="0"/>
              <a:t> sued.</a:t>
            </a:r>
          </a:p>
          <a:p>
            <a:r>
              <a:rPr lang="en-US" dirty="0"/>
              <a:t>Trial court held Title NOT LIABLE for “failure to maintain.” </a:t>
            </a:r>
            <a:r>
              <a:rPr lang="en-US" dirty="0" err="1"/>
              <a:t>Hoerners</a:t>
            </a:r>
            <a:r>
              <a:rPr lang="en-US" dirty="0"/>
              <a:t> appealed. Affirmed.</a:t>
            </a:r>
          </a:p>
        </p:txBody>
      </p:sp>
      <p:sp>
        <p:nvSpPr>
          <p:cNvPr id="4" name="Slide Number Placeholder 3">
            <a:extLst>
              <a:ext uri="{FF2B5EF4-FFF2-40B4-BE49-F238E27FC236}">
                <a16:creationId xmlns:a16="http://schemas.microsoft.com/office/drawing/2014/main" id="{18C8CAF4-0435-E1F8-5DA2-01A59495D44E}"/>
              </a:ext>
            </a:extLst>
          </p:cNvPr>
          <p:cNvSpPr>
            <a:spLocks noGrp="1"/>
          </p:cNvSpPr>
          <p:nvPr>
            <p:ph type="sldNum" sz="quarter" idx="5"/>
          </p:nvPr>
        </p:nvSpPr>
        <p:spPr/>
        <p:txBody>
          <a:bodyPr/>
          <a:lstStyle/>
          <a:p>
            <a:fld id="{CF155452-F542-491B-BA5C-F349F2386F54}" type="slidenum">
              <a:rPr lang="en-US" smtClean="0"/>
              <a:t>166</a:t>
            </a:fld>
            <a:endParaRPr lang="en-US"/>
          </a:p>
        </p:txBody>
      </p:sp>
    </p:spTree>
    <p:extLst>
      <p:ext uri="{BB962C8B-B14F-4D97-AF65-F5344CB8AC3E}">
        <p14:creationId xmlns:p14="http://schemas.microsoft.com/office/powerpoint/2010/main" val="250124620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12A5E0-C828-CA1B-B8F9-99F2B941A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8D2D6-5C40-AB5D-60E0-9CB769FD534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AE1BC73-B7B6-EB8B-CCAF-C38D6E6E82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20D3DDB-5625-52F2-9CBA-9ECE9E7C0836}"/>
              </a:ext>
            </a:extLst>
          </p:cNvPr>
          <p:cNvSpPr>
            <a:spLocks noGrp="1"/>
          </p:cNvSpPr>
          <p:nvPr>
            <p:ph type="sldNum" sz="quarter" idx="5"/>
          </p:nvPr>
        </p:nvSpPr>
        <p:spPr/>
        <p:txBody>
          <a:bodyPr/>
          <a:lstStyle/>
          <a:p>
            <a:fld id="{CF155452-F542-491B-BA5C-F349F2386F54}" type="slidenum">
              <a:rPr lang="en-US" smtClean="0"/>
              <a:t>167</a:t>
            </a:fld>
            <a:endParaRPr lang="en-US" dirty="0"/>
          </a:p>
        </p:txBody>
      </p:sp>
    </p:spTree>
    <p:extLst>
      <p:ext uri="{BB962C8B-B14F-4D97-AF65-F5344CB8AC3E}">
        <p14:creationId xmlns:p14="http://schemas.microsoft.com/office/powerpoint/2010/main" val="2301780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59C73-5D48-3A32-541E-41AA477519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98D41A-A882-D4AE-11F2-CC1C8F0100C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33C2243-4BF7-242B-3ADF-ABFD119FB8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9CD5004-34C8-0E49-9E7F-B613C2A6D969}"/>
              </a:ext>
            </a:extLst>
          </p:cNvPr>
          <p:cNvSpPr>
            <a:spLocks noGrp="1"/>
          </p:cNvSpPr>
          <p:nvPr>
            <p:ph type="sldNum" sz="quarter" idx="5"/>
          </p:nvPr>
        </p:nvSpPr>
        <p:spPr/>
        <p:txBody>
          <a:bodyPr/>
          <a:lstStyle/>
          <a:p>
            <a:fld id="{CF155452-F542-491B-BA5C-F349F2386F54}" type="slidenum">
              <a:rPr lang="en-US" smtClean="0"/>
              <a:t>14</a:t>
            </a:fld>
            <a:endParaRPr lang="en-US" dirty="0"/>
          </a:p>
        </p:txBody>
      </p:sp>
    </p:spTree>
    <p:extLst>
      <p:ext uri="{BB962C8B-B14F-4D97-AF65-F5344CB8AC3E}">
        <p14:creationId xmlns:p14="http://schemas.microsoft.com/office/powerpoint/2010/main" val="5641894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F28BA-EF47-EB6F-DBF6-BDCD915118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324543-069B-5E15-A7D8-37C1CE9E0D5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ED62D4F-80B3-1ACF-B692-55913AA7A00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8E752C-4EF6-4027-74A6-0F50AA64A25A}"/>
              </a:ext>
            </a:extLst>
          </p:cNvPr>
          <p:cNvSpPr>
            <a:spLocks noGrp="1"/>
          </p:cNvSpPr>
          <p:nvPr>
            <p:ph type="sldNum" sz="quarter" idx="5"/>
          </p:nvPr>
        </p:nvSpPr>
        <p:spPr/>
        <p:txBody>
          <a:bodyPr/>
          <a:lstStyle/>
          <a:p>
            <a:fld id="{CF155452-F542-491B-BA5C-F349F2386F54}" type="slidenum">
              <a:rPr lang="en-US" smtClean="0"/>
              <a:t>15</a:t>
            </a:fld>
            <a:endParaRPr lang="en-US" dirty="0"/>
          </a:p>
        </p:txBody>
      </p:sp>
    </p:spTree>
    <p:extLst>
      <p:ext uri="{BB962C8B-B14F-4D97-AF65-F5344CB8AC3E}">
        <p14:creationId xmlns:p14="http://schemas.microsoft.com/office/powerpoint/2010/main" val="2740901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84812-0008-13D5-A325-2CD77A795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C25260-71AE-7295-57E5-3425A0016B9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0D659CB-3A1C-A549-AB90-6998FA78A7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57963DC-C676-EFCA-8DC0-C10E1A4EF17B}"/>
              </a:ext>
            </a:extLst>
          </p:cNvPr>
          <p:cNvSpPr>
            <a:spLocks noGrp="1"/>
          </p:cNvSpPr>
          <p:nvPr>
            <p:ph type="sldNum" sz="quarter" idx="5"/>
          </p:nvPr>
        </p:nvSpPr>
        <p:spPr/>
        <p:txBody>
          <a:bodyPr/>
          <a:lstStyle/>
          <a:p>
            <a:fld id="{CF155452-F542-491B-BA5C-F349F2386F54}" type="slidenum">
              <a:rPr lang="en-US" smtClean="0"/>
              <a:t>16</a:t>
            </a:fld>
            <a:endParaRPr lang="en-US" dirty="0"/>
          </a:p>
        </p:txBody>
      </p:sp>
    </p:spTree>
    <p:extLst>
      <p:ext uri="{BB962C8B-B14F-4D97-AF65-F5344CB8AC3E}">
        <p14:creationId xmlns:p14="http://schemas.microsoft.com/office/powerpoint/2010/main" val="6837150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4ED1D-0D13-156A-4939-0EEF26932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22501B-1250-6570-01E9-C6C011EDD04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A32FFCC-5814-ED41-F2DE-AD8F938E48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EA1362-F953-7C48-8D99-8220E8D9DF4E}"/>
              </a:ext>
            </a:extLst>
          </p:cNvPr>
          <p:cNvSpPr>
            <a:spLocks noGrp="1"/>
          </p:cNvSpPr>
          <p:nvPr>
            <p:ph type="sldNum" sz="quarter" idx="5"/>
          </p:nvPr>
        </p:nvSpPr>
        <p:spPr/>
        <p:txBody>
          <a:bodyPr/>
          <a:lstStyle/>
          <a:p>
            <a:fld id="{CF155452-F542-491B-BA5C-F349F2386F54}" type="slidenum">
              <a:rPr lang="en-US" smtClean="0"/>
              <a:t>17</a:t>
            </a:fld>
            <a:endParaRPr lang="en-US" dirty="0"/>
          </a:p>
        </p:txBody>
      </p:sp>
    </p:spTree>
    <p:extLst>
      <p:ext uri="{BB962C8B-B14F-4D97-AF65-F5344CB8AC3E}">
        <p14:creationId xmlns:p14="http://schemas.microsoft.com/office/powerpoint/2010/main" val="30746606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B7C7A5-953A-69BA-94B6-68D0AD18B2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9F324D-7E91-B0D2-1710-7B8EB3D3149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6AD2823-098D-4C1C-F915-73F41B3580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C557750-50FD-88C9-A9B2-CBBE30EAD44E}"/>
              </a:ext>
            </a:extLst>
          </p:cNvPr>
          <p:cNvSpPr>
            <a:spLocks noGrp="1"/>
          </p:cNvSpPr>
          <p:nvPr>
            <p:ph type="sldNum" sz="quarter" idx="5"/>
          </p:nvPr>
        </p:nvSpPr>
        <p:spPr/>
        <p:txBody>
          <a:bodyPr/>
          <a:lstStyle/>
          <a:p>
            <a:fld id="{CF155452-F542-491B-BA5C-F349F2386F54}" type="slidenum">
              <a:rPr lang="en-US" smtClean="0"/>
              <a:t>18</a:t>
            </a:fld>
            <a:endParaRPr lang="en-US" dirty="0"/>
          </a:p>
        </p:txBody>
      </p:sp>
    </p:spTree>
    <p:extLst>
      <p:ext uri="{BB962C8B-B14F-4D97-AF65-F5344CB8AC3E}">
        <p14:creationId xmlns:p14="http://schemas.microsoft.com/office/powerpoint/2010/main" val="2430179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369795-017E-2D46-09BA-481DD94566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0E60C-933D-87AA-4871-6BD82E67880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CB4698-D558-2EA1-658E-6DAE58A13E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4CD6CE-1551-3E26-A1F6-FFE8D202F4D8}"/>
              </a:ext>
            </a:extLst>
          </p:cNvPr>
          <p:cNvSpPr>
            <a:spLocks noGrp="1"/>
          </p:cNvSpPr>
          <p:nvPr>
            <p:ph type="sldNum" sz="quarter" idx="5"/>
          </p:nvPr>
        </p:nvSpPr>
        <p:spPr/>
        <p:txBody>
          <a:bodyPr/>
          <a:lstStyle/>
          <a:p>
            <a:fld id="{CF155452-F542-491B-BA5C-F349F2386F54}" type="slidenum">
              <a:rPr lang="en-US" smtClean="0"/>
              <a:t>19</a:t>
            </a:fld>
            <a:endParaRPr lang="en-US" dirty="0"/>
          </a:p>
        </p:txBody>
      </p:sp>
    </p:spTree>
    <p:extLst>
      <p:ext uri="{BB962C8B-B14F-4D97-AF65-F5344CB8AC3E}">
        <p14:creationId xmlns:p14="http://schemas.microsoft.com/office/powerpoint/2010/main" val="4244360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6 cases</a:t>
            </a:r>
          </a:p>
          <a:p>
            <a:r>
              <a:rPr lang="en-US" dirty="0"/>
              <a:t>+1 supplemental</a:t>
            </a:r>
          </a:p>
        </p:txBody>
      </p:sp>
      <p:sp>
        <p:nvSpPr>
          <p:cNvPr id="4" name="Slide Number Placeholder 3"/>
          <p:cNvSpPr>
            <a:spLocks noGrp="1"/>
          </p:cNvSpPr>
          <p:nvPr>
            <p:ph type="sldNum" sz="quarter" idx="5"/>
          </p:nvPr>
        </p:nvSpPr>
        <p:spPr/>
        <p:txBody>
          <a:bodyPr/>
          <a:lstStyle/>
          <a:p>
            <a:fld id="{CF155452-F542-491B-BA5C-F349F2386F54}" type="slidenum">
              <a:rPr lang="en-US" smtClean="0"/>
              <a:t>2</a:t>
            </a:fld>
            <a:endParaRPr lang="en-US" dirty="0"/>
          </a:p>
        </p:txBody>
      </p:sp>
    </p:spTree>
    <p:extLst>
      <p:ext uri="{BB962C8B-B14F-4D97-AF65-F5344CB8AC3E}">
        <p14:creationId xmlns:p14="http://schemas.microsoft.com/office/powerpoint/2010/main" val="33018354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B62E9-832A-A20F-4A55-CDAAF175B7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8A2423-DE2C-9BE6-8EE8-57F9C70E312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4DA1CEA-01D1-E86D-33C2-856B5B58E3F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2F0918-A828-5286-B992-D5B644CE0CBE}"/>
              </a:ext>
            </a:extLst>
          </p:cNvPr>
          <p:cNvSpPr>
            <a:spLocks noGrp="1"/>
          </p:cNvSpPr>
          <p:nvPr>
            <p:ph type="sldNum" sz="quarter" idx="5"/>
          </p:nvPr>
        </p:nvSpPr>
        <p:spPr/>
        <p:txBody>
          <a:bodyPr/>
          <a:lstStyle/>
          <a:p>
            <a:fld id="{CF155452-F542-491B-BA5C-F349F2386F54}" type="slidenum">
              <a:rPr lang="en-US" smtClean="0"/>
              <a:t>20</a:t>
            </a:fld>
            <a:endParaRPr lang="en-US" dirty="0"/>
          </a:p>
        </p:txBody>
      </p:sp>
    </p:spTree>
    <p:extLst>
      <p:ext uri="{BB962C8B-B14F-4D97-AF65-F5344CB8AC3E}">
        <p14:creationId xmlns:p14="http://schemas.microsoft.com/office/powerpoint/2010/main" val="698203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A37D5-AADC-11A4-3B67-E18E3F1C4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552DAC-2F1C-E07C-DA7D-9D6502B8195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CCD1678-2050-D5E0-F22F-EF4362B57C0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616C32-7540-9434-C789-D25E9CF78035}"/>
              </a:ext>
            </a:extLst>
          </p:cNvPr>
          <p:cNvSpPr>
            <a:spLocks noGrp="1"/>
          </p:cNvSpPr>
          <p:nvPr>
            <p:ph type="sldNum" sz="quarter" idx="5"/>
          </p:nvPr>
        </p:nvSpPr>
        <p:spPr/>
        <p:txBody>
          <a:bodyPr/>
          <a:lstStyle/>
          <a:p>
            <a:fld id="{CF155452-F542-491B-BA5C-F349F2386F54}" type="slidenum">
              <a:rPr lang="en-US" smtClean="0"/>
              <a:t>21</a:t>
            </a:fld>
            <a:endParaRPr lang="en-US" dirty="0"/>
          </a:p>
        </p:txBody>
      </p:sp>
    </p:spTree>
    <p:extLst>
      <p:ext uri="{BB962C8B-B14F-4D97-AF65-F5344CB8AC3E}">
        <p14:creationId xmlns:p14="http://schemas.microsoft.com/office/powerpoint/2010/main" val="26047201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ABBFE-4D7A-A488-0B74-87BF333AB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8AB27F-8C7D-469D-B723-9B1904437C1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C707529-20DE-EED2-8C35-2845F6A11361}"/>
              </a:ext>
            </a:extLst>
          </p:cNvPr>
          <p:cNvSpPr>
            <a:spLocks noGrp="1"/>
          </p:cNvSpPr>
          <p:nvPr>
            <p:ph type="body" idx="1"/>
          </p:nvPr>
        </p:nvSpPr>
        <p:spPr/>
        <p:txBody>
          <a:bodyPr/>
          <a:lstStyle/>
          <a:p>
            <a:r>
              <a:rPr lang="en-US" dirty="0"/>
              <a:t>LA Ct. App. 1960</a:t>
            </a:r>
          </a:p>
          <a:p>
            <a:endParaRPr lang="en-US" dirty="0"/>
          </a:p>
          <a:p>
            <a:r>
              <a:rPr lang="en-US" dirty="0"/>
              <a:t>Kenneth Rector lived at the Twin Cedar Trailer Park</a:t>
            </a:r>
          </a:p>
          <a:p>
            <a:endParaRPr lang="en-US" dirty="0"/>
          </a:p>
          <a:p>
            <a:r>
              <a:rPr lang="en-US" dirty="0"/>
              <a:t>November 18, 1957 at 11:30am, 2-3 ft elm tree fell over and crushed his trailer – while he was inside.</a:t>
            </a:r>
          </a:p>
        </p:txBody>
      </p:sp>
      <p:sp>
        <p:nvSpPr>
          <p:cNvPr id="4" name="Slide Number Placeholder 3">
            <a:extLst>
              <a:ext uri="{FF2B5EF4-FFF2-40B4-BE49-F238E27FC236}">
                <a16:creationId xmlns:a16="http://schemas.microsoft.com/office/drawing/2014/main" id="{EE1A2010-C7BA-5090-AA0F-F1104DBF4812}"/>
              </a:ext>
            </a:extLst>
          </p:cNvPr>
          <p:cNvSpPr>
            <a:spLocks noGrp="1"/>
          </p:cNvSpPr>
          <p:nvPr>
            <p:ph type="sldNum" sz="quarter" idx="5"/>
          </p:nvPr>
        </p:nvSpPr>
        <p:spPr/>
        <p:txBody>
          <a:bodyPr/>
          <a:lstStyle/>
          <a:p>
            <a:fld id="{CF155452-F542-491B-BA5C-F349F2386F54}" type="slidenum">
              <a:rPr lang="en-US" smtClean="0"/>
              <a:t>22</a:t>
            </a:fld>
            <a:endParaRPr lang="en-US"/>
          </a:p>
        </p:txBody>
      </p:sp>
    </p:spTree>
    <p:extLst>
      <p:ext uri="{BB962C8B-B14F-4D97-AF65-F5344CB8AC3E}">
        <p14:creationId xmlns:p14="http://schemas.microsoft.com/office/powerpoint/2010/main" val="34589350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068BD-1A8D-454B-5469-92534CD4C0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C0D563-7554-E5E5-AFB8-70D568CC752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2E29188-3C2B-E379-6293-501B3A8213FB}"/>
              </a:ext>
            </a:extLst>
          </p:cNvPr>
          <p:cNvSpPr>
            <a:spLocks noGrp="1"/>
          </p:cNvSpPr>
          <p:nvPr>
            <p:ph type="body" idx="1"/>
          </p:nvPr>
        </p:nvSpPr>
        <p:spPr/>
        <p:txBody>
          <a:bodyPr/>
          <a:lstStyle/>
          <a:p>
            <a:r>
              <a:rPr lang="en-US" dirty="0"/>
              <a:t>Jury Verdict for Rector, Hartford appealed.</a:t>
            </a:r>
          </a:p>
          <a:p>
            <a:endParaRPr lang="en-US" dirty="0"/>
          </a:p>
          <a:p>
            <a:r>
              <a:rPr lang="en-US" dirty="0"/>
              <a:t>WAS THIS AN </a:t>
            </a:r>
            <a:r>
              <a:rPr lang="en-US" u="sng" dirty="0"/>
              <a:t>ACT OF GOD</a:t>
            </a:r>
            <a:r>
              <a:rPr lang="en-US" dirty="0"/>
              <a:t>?</a:t>
            </a:r>
          </a:p>
        </p:txBody>
      </p:sp>
      <p:sp>
        <p:nvSpPr>
          <p:cNvPr id="4" name="Slide Number Placeholder 3">
            <a:extLst>
              <a:ext uri="{FF2B5EF4-FFF2-40B4-BE49-F238E27FC236}">
                <a16:creationId xmlns:a16="http://schemas.microsoft.com/office/drawing/2014/main" id="{C30CBB80-CAF4-D845-6D98-D5768F004436}"/>
              </a:ext>
            </a:extLst>
          </p:cNvPr>
          <p:cNvSpPr>
            <a:spLocks noGrp="1"/>
          </p:cNvSpPr>
          <p:nvPr>
            <p:ph type="sldNum" sz="quarter" idx="5"/>
          </p:nvPr>
        </p:nvSpPr>
        <p:spPr/>
        <p:txBody>
          <a:bodyPr/>
          <a:lstStyle/>
          <a:p>
            <a:fld id="{CF155452-F542-491B-BA5C-F349F2386F54}" type="slidenum">
              <a:rPr lang="en-US" smtClean="0"/>
              <a:t>23</a:t>
            </a:fld>
            <a:endParaRPr lang="en-US" dirty="0"/>
          </a:p>
        </p:txBody>
      </p:sp>
    </p:spTree>
    <p:extLst>
      <p:ext uri="{BB962C8B-B14F-4D97-AF65-F5344CB8AC3E}">
        <p14:creationId xmlns:p14="http://schemas.microsoft.com/office/powerpoint/2010/main" val="37682465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D9D79-7AFD-BB7E-6D1B-368E551FB5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394FF-A801-5E74-3241-9B08F1CEBCF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5D6AD7F-A7F0-FC3D-C702-A72E8F3D84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DA120E5-9D4C-D7C1-69CB-621AF03CB7B8}"/>
              </a:ext>
            </a:extLst>
          </p:cNvPr>
          <p:cNvSpPr>
            <a:spLocks noGrp="1"/>
          </p:cNvSpPr>
          <p:nvPr>
            <p:ph type="sldNum" sz="quarter" idx="5"/>
          </p:nvPr>
        </p:nvSpPr>
        <p:spPr/>
        <p:txBody>
          <a:bodyPr/>
          <a:lstStyle/>
          <a:p>
            <a:fld id="{CF155452-F542-491B-BA5C-F349F2386F54}" type="slidenum">
              <a:rPr lang="en-US" smtClean="0"/>
              <a:t>24</a:t>
            </a:fld>
            <a:endParaRPr lang="en-US" dirty="0"/>
          </a:p>
        </p:txBody>
      </p:sp>
    </p:spTree>
    <p:extLst>
      <p:ext uri="{BB962C8B-B14F-4D97-AF65-F5344CB8AC3E}">
        <p14:creationId xmlns:p14="http://schemas.microsoft.com/office/powerpoint/2010/main" val="36483804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A0DEC6-40A8-183A-66A9-34E8A98C89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BBEE06-C6F3-C0D9-F16D-9B0641B2E4C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969399B-C449-E8B9-BCC7-2E0DC04565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8517B3-2967-BA72-0647-828871CAFCD3}"/>
              </a:ext>
            </a:extLst>
          </p:cNvPr>
          <p:cNvSpPr>
            <a:spLocks noGrp="1"/>
          </p:cNvSpPr>
          <p:nvPr>
            <p:ph type="sldNum" sz="quarter" idx="5"/>
          </p:nvPr>
        </p:nvSpPr>
        <p:spPr/>
        <p:txBody>
          <a:bodyPr/>
          <a:lstStyle/>
          <a:p>
            <a:fld id="{CF155452-F542-491B-BA5C-F349F2386F54}" type="slidenum">
              <a:rPr lang="en-US" smtClean="0"/>
              <a:t>25</a:t>
            </a:fld>
            <a:endParaRPr lang="en-US" dirty="0"/>
          </a:p>
        </p:txBody>
      </p:sp>
    </p:spTree>
    <p:extLst>
      <p:ext uri="{BB962C8B-B14F-4D97-AF65-F5344CB8AC3E}">
        <p14:creationId xmlns:p14="http://schemas.microsoft.com/office/powerpoint/2010/main" val="13977874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8EC86-E347-CBA3-F9CD-290515950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FC635-5E99-B3AA-17F5-0E5A738E49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5D22395-3346-C9B1-54C7-E88040DD327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03E812-01E1-BB10-C6D0-E35DA13E3CA7}"/>
              </a:ext>
            </a:extLst>
          </p:cNvPr>
          <p:cNvSpPr>
            <a:spLocks noGrp="1"/>
          </p:cNvSpPr>
          <p:nvPr>
            <p:ph type="sldNum" sz="quarter" idx="5"/>
          </p:nvPr>
        </p:nvSpPr>
        <p:spPr/>
        <p:txBody>
          <a:bodyPr/>
          <a:lstStyle/>
          <a:p>
            <a:fld id="{CF155452-F542-491B-BA5C-F349F2386F54}" type="slidenum">
              <a:rPr lang="en-US" smtClean="0"/>
              <a:t>26</a:t>
            </a:fld>
            <a:endParaRPr lang="en-US" dirty="0"/>
          </a:p>
        </p:txBody>
      </p:sp>
    </p:spTree>
    <p:extLst>
      <p:ext uri="{BB962C8B-B14F-4D97-AF65-F5344CB8AC3E}">
        <p14:creationId xmlns:p14="http://schemas.microsoft.com/office/powerpoint/2010/main" val="11689243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54280C-3412-0FEA-FBF7-642B8BE05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CD639F-C10B-922D-61AE-CC3586CDB16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77469B8-BE0E-4447-59BB-1BA4917FF6A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19D82C-C3B9-FDC7-D8E7-4F72D152E111}"/>
              </a:ext>
            </a:extLst>
          </p:cNvPr>
          <p:cNvSpPr>
            <a:spLocks noGrp="1"/>
          </p:cNvSpPr>
          <p:nvPr>
            <p:ph type="sldNum" sz="quarter" idx="5"/>
          </p:nvPr>
        </p:nvSpPr>
        <p:spPr/>
        <p:txBody>
          <a:bodyPr/>
          <a:lstStyle/>
          <a:p>
            <a:fld id="{CF155452-F542-491B-BA5C-F349F2386F54}" type="slidenum">
              <a:rPr lang="en-US" smtClean="0"/>
              <a:t>27</a:t>
            </a:fld>
            <a:endParaRPr lang="en-US" dirty="0"/>
          </a:p>
        </p:txBody>
      </p:sp>
    </p:spTree>
    <p:extLst>
      <p:ext uri="{BB962C8B-B14F-4D97-AF65-F5344CB8AC3E}">
        <p14:creationId xmlns:p14="http://schemas.microsoft.com/office/powerpoint/2010/main" val="156209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F314B-CCBA-7CFA-3471-4C2676CB42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FD7DE-EE23-19D0-E403-B5025BB1612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9076ADC-6BF6-A921-736D-3989CCE883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C34A9C-4925-5128-D7D8-2F34F54EB85A}"/>
              </a:ext>
            </a:extLst>
          </p:cNvPr>
          <p:cNvSpPr>
            <a:spLocks noGrp="1"/>
          </p:cNvSpPr>
          <p:nvPr>
            <p:ph type="sldNum" sz="quarter" idx="5"/>
          </p:nvPr>
        </p:nvSpPr>
        <p:spPr/>
        <p:txBody>
          <a:bodyPr/>
          <a:lstStyle/>
          <a:p>
            <a:fld id="{CF155452-F542-491B-BA5C-F349F2386F54}" type="slidenum">
              <a:rPr lang="en-US" smtClean="0"/>
              <a:t>28</a:t>
            </a:fld>
            <a:endParaRPr lang="en-US" dirty="0"/>
          </a:p>
        </p:txBody>
      </p:sp>
    </p:spTree>
    <p:extLst>
      <p:ext uri="{BB962C8B-B14F-4D97-AF65-F5344CB8AC3E}">
        <p14:creationId xmlns:p14="http://schemas.microsoft.com/office/powerpoint/2010/main" val="3342973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F7A44-6E00-9FE7-033E-606F6AC877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070C3E-43A4-CD42-0604-D4A6A99E4BA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FDFD9E6-BA31-7615-8657-6DF7551995A8}"/>
              </a:ext>
            </a:extLst>
          </p:cNvPr>
          <p:cNvSpPr>
            <a:spLocks noGrp="1"/>
          </p:cNvSpPr>
          <p:nvPr>
            <p:ph type="body" idx="1"/>
          </p:nvPr>
        </p:nvSpPr>
        <p:spPr/>
        <p:txBody>
          <a:bodyPr/>
          <a:lstStyle/>
          <a:p>
            <a:r>
              <a:rPr lang="en-US" dirty="0"/>
              <a:t>LA Ct. App. 1979</a:t>
            </a:r>
          </a:p>
          <a:p>
            <a:endParaRPr lang="en-US" dirty="0"/>
          </a:p>
          <a:p>
            <a:r>
              <a:rPr lang="en-US" dirty="0"/>
              <a:t>Charles Kirsch owned property with two live oak trees across the street from the Kappa Alpha Order on 2</a:t>
            </a:r>
            <a:r>
              <a:rPr lang="en-US" baseline="30000" dirty="0"/>
              <a:t>nd</a:t>
            </a:r>
            <a:r>
              <a:rPr lang="en-US" dirty="0"/>
              <a:t> St. in Natchitoches.</a:t>
            </a:r>
          </a:p>
          <a:p>
            <a:r>
              <a:rPr lang="en-US" dirty="0"/>
              <a:t>March 27, 1977, in a violent storm, a large tree on Kappa Alpha’s property fell and crushed Kirsch’s trees.</a:t>
            </a:r>
          </a:p>
          <a:p>
            <a:r>
              <a:rPr lang="en-US" dirty="0"/>
              <a:t>Tree was not dead or diseased. No complaints had ever been made by anybody that the tree was dangerous.</a:t>
            </a:r>
          </a:p>
          <a:p>
            <a:endParaRPr lang="en-US" dirty="0"/>
          </a:p>
          <a:p>
            <a:r>
              <a:rPr lang="en-US" dirty="0"/>
              <a:t>Trial court dismissed case as Act of God. Kirsch appealed. Affirmed.</a:t>
            </a:r>
          </a:p>
        </p:txBody>
      </p:sp>
      <p:sp>
        <p:nvSpPr>
          <p:cNvPr id="4" name="Slide Number Placeholder 3">
            <a:extLst>
              <a:ext uri="{FF2B5EF4-FFF2-40B4-BE49-F238E27FC236}">
                <a16:creationId xmlns:a16="http://schemas.microsoft.com/office/drawing/2014/main" id="{D383462E-9750-BE30-85A7-34D02D3C7B9A}"/>
              </a:ext>
            </a:extLst>
          </p:cNvPr>
          <p:cNvSpPr>
            <a:spLocks noGrp="1"/>
          </p:cNvSpPr>
          <p:nvPr>
            <p:ph type="sldNum" sz="quarter" idx="5"/>
          </p:nvPr>
        </p:nvSpPr>
        <p:spPr/>
        <p:txBody>
          <a:bodyPr/>
          <a:lstStyle/>
          <a:p>
            <a:fld id="{CF155452-F542-491B-BA5C-F349F2386F54}" type="slidenum">
              <a:rPr lang="en-US" smtClean="0"/>
              <a:t>29</a:t>
            </a:fld>
            <a:endParaRPr lang="en-US"/>
          </a:p>
        </p:txBody>
      </p:sp>
    </p:spTree>
    <p:extLst>
      <p:ext uri="{BB962C8B-B14F-4D97-AF65-F5344CB8AC3E}">
        <p14:creationId xmlns:p14="http://schemas.microsoft.com/office/powerpoint/2010/main" val="37016759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85351-DFE3-6918-77C7-A43F8139E3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DB1372-9427-17C2-540C-B1CCC3D815E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E247E1-E338-388E-0212-C7722D066313}"/>
              </a:ext>
            </a:extLst>
          </p:cNvPr>
          <p:cNvSpPr>
            <a:spLocks noGrp="1"/>
          </p:cNvSpPr>
          <p:nvPr>
            <p:ph type="body" idx="1"/>
          </p:nvPr>
        </p:nvSpPr>
        <p:spPr/>
        <p:txBody>
          <a:bodyPr/>
          <a:lstStyle/>
          <a:p>
            <a:r>
              <a:rPr lang="en-US" dirty="0"/>
              <a:t>THIS SIMPLE CASE INTRODUCES THE TOPIC</a:t>
            </a:r>
          </a:p>
          <a:p>
            <a:endParaRPr lang="en-US" dirty="0"/>
          </a:p>
          <a:p>
            <a:r>
              <a:rPr lang="en-US" dirty="0"/>
              <a:t>LA Ct. App. 1951</a:t>
            </a:r>
          </a:p>
          <a:p>
            <a:endParaRPr lang="en-US" dirty="0"/>
          </a:p>
          <a:p>
            <a:r>
              <a:rPr lang="en-US" dirty="0"/>
              <a:t>John Gibbs and Marguerite Tourres owned neighboring homes in Natchitoches. Gibbs owned a 1947 model panel-body Ford truck that he parked in his driveway along the property line.</a:t>
            </a:r>
          </a:p>
          <a:p>
            <a:r>
              <a:rPr lang="en-US" dirty="0"/>
              <a:t>On the Tourres side was a large tree. A large limb extended over Gibbs’ driveway where he parked his truck. Gibbs complained to Tourres about the overhanging limb and even got a bid to remove it.</a:t>
            </a:r>
          </a:p>
          <a:p>
            <a:r>
              <a:rPr lang="en-US" dirty="0"/>
              <a:t>Turns out the arborist had approached Marguerite on another occasion and offered to remove the tree for a nominal cost so he could use the wood. She had declined then.</a:t>
            </a:r>
          </a:p>
          <a:p>
            <a:r>
              <a:rPr lang="en-US" dirty="0"/>
              <a:t>Upon second inspection, the arborist observed a large concealed cavity. He increased his bid because the large decay meant the tree was not useful as wood. Again, Tourres refused to remove the tree. </a:t>
            </a:r>
          </a:p>
          <a:p>
            <a:endParaRPr lang="en-US" dirty="0"/>
          </a:p>
          <a:p>
            <a:r>
              <a:rPr lang="en-US" dirty="0"/>
              <a:t>June 9, 1948: a large storm caused the tree’s limb to fall and crush Gibbs’ truck.</a:t>
            </a:r>
          </a:p>
        </p:txBody>
      </p:sp>
      <p:sp>
        <p:nvSpPr>
          <p:cNvPr id="4" name="Slide Number Placeholder 3">
            <a:extLst>
              <a:ext uri="{FF2B5EF4-FFF2-40B4-BE49-F238E27FC236}">
                <a16:creationId xmlns:a16="http://schemas.microsoft.com/office/drawing/2014/main" id="{029DC098-202E-BDD7-02F8-3415B870BF2F}"/>
              </a:ext>
            </a:extLst>
          </p:cNvPr>
          <p:cNvSpPr>
            <a:spLocks noGrp="1"/>
          </p:cNvSpPr>
          <p:nvPr>
            <p:ph type="sldNum" sz="quarter" idx="5"/>
          </p:nvPr>
        </p:nvSpPr>
        <p:spPr/>
        <p:txBody>
          <a:bodyPr/>
          <a:lstStyle/>
          <a:p>
            <a:fld id="{CF155452-F542-491B-BA5C-F349F2386F54}" type="slidenum">
              <a:rPr lang="en-US" smtClean="0"/>
              <a:t>3</a:t>
            </a:fld>
            <a:endParaRPr lang="en-US"/>
          </a:p>
        </p:txBody>
      </p:sp>
    </p:spTree>
    <p:extLst>
      <p:ext uri="{BB962C8B-B14F-4D97-AF65-F5344CB8AC3E}">
        <p14:creationId xmlns:p14="http://schemas.microsoft.com/office/powerpoint/2010/main" val="4290195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A5B59E-04F6-75FB-7F61-6F370B34DA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C3CA91-B3DC-B6BC-320A-76D73A0753E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EC87B09-40B4-2A03-41A1-473FA7F85A7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7F243A6-64B0-72DB-005B-B27A4070B510}"/>
              </a:ext>
            </a:extLst>
          </p:cNvPr>
          <p:cNvSpPr>
            <a:spLocks noGrp="1"/>
          </p:cNvSpPr>
          <p:nvPr>
            <p:ph type="sldNum" sz="quarter" idx="5"/>
          </p:nvPr>
        </p:nvSpPr>
        <p:spPr/>
        <p:txBody>
          <a:bodyPr/>
          <a:lstStyle/>
          <a:p>
            <a:fld id="{CF155452-F542-491B-BA5C-F349F2386F54}" type="slidenum">
              <a:rPr lang="en-US" smtClean="0"/>
              <a:t>30</a:t>
            </a:fld>
            <a:endParaRPr lang="en-US" dirty="0"/>
          </a:p>
        </p:txBody>
      </p:sp>
    </p:spTree>
    <p:extLst>
      <p:ext uri="{BB962C8B-B14F-4D97-AF65-F5344CB8AC3E}">
        <p14:creationId xmlns:p14="http://schemas.microsoft.com/office/powerpoint/2010/main" val="2815843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D7896-29EC-032F-5816-A32F2A9899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9670DD-186A-7225-6843-CA2A9AE889C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ABAA095-FA43-1939-D329-41C4065507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D3054F-CDE1-2358-BCCD-FB0238E0EEAB}"/>
              </a:ext>
            </a:extLst>
          </p:cNvPr>
          <p:cNvSpPr>
            <a:spLocks noGrp="1"/>
          </p:cNvSpPr>
          <p:nvPr>
            <p:ph type="sldNum" sz="quarter" idx="5"/>
          </p:nvPr>
        </p:nvSpPr>
        <p:spPr/>
        <p:txBody>
          <a:bodyPr/>
          <a:lstStyle/>
          <a:p>
            <a:fld id="{CF155452-F542-491B-BA5C-F349F2386F54}" type="slidenum">
              <a:rPr lang="en-US" smtClean="0"/>
              <a:t>31</a:t>
            </a:fld>
            <a:endParaRPr lang="en-US" dirty="0"/>
          </a:p>
        </p:txBody>
      </p:sp>
    </p:spTree>
    <p:extLst>
      <p:ext uri="{BB962C8B-B14F-4D97-AF65-F5344CB8AC3E}">
        <p14:creationId xmlns:p14="http://schemas.microsoft.com/office/powerpoint/2010/main" val="20088941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44FF4E-E4BF-2CD1-DAD0-2E58BA9338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8FFCA9-0DB2-7AB2-84D4-4CD0CE7A4A9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7EA29B2-EB56-4716-3160-8AF0C559603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478187F-85DD-D38F-5216-667834F98F12}"/>
              </a:ext>
            </a:extLst>
          </p:cNvPr>
          <p:cNvSpPr>
            <a:spLocks noGrp="1"/>
          </p:cNvSpPr>
          <p:nvPr>
            <p:ph type="sldNum" sz="quarter" idx="5"/>
          </p:nvPr>
        </p:nvSpPr>
        <p:spPr/>
        <p:txBody>
          <a:bodyPr/>
          <a:lstStyle/>
          <a:p>
            <a:fld id="{CF155452-F542-491B-BA5C-F349F2386F54}" type="slidenum">
              <a:rPr lang="en-US" smtClean="0"/>
              <a:t>32</a:t>
            </a:fld>
            <a:endParaRPr lang="en-US" dirty="0"/>
          </a:p>
        </p:txBody>
      </p:sp>
    </p:spTree>
    <p:extLst>
      <p:ext uri="{BB962C8B-B14F-4D97-AF65-F5344CB8AC3E}">
        <p14:creationId xmlns:p14="http://schemas.microsoft.com/office/powerpoint/2010/main" val="1338746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F8CC5-B6F0-5EC8-E65C-8A69FE63DD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69375B-2E30-CAA5-AD8C-71836E5AE1E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CD46DB4-D7B0-A627-473A-89DE5CCA5DC5}"/>
              </a:ext>
            </a:extLst>
          </p:cNvPr>
          <p:cNvSpPr>
            <a:spLocks noGrp="1"/>
          </p:cNvSpPr>
          <p:nvPr>
            <p:ph type="body" idx="1"/>
          </p:nvPr>
        </p:nvSpPr>
        <p:spPr/>
        <p:txBody>
          <a:bodyPr/>
          <a:lstStyle/>
          <a:p>
            <a:r>
              <a:rPr lang="en-US" dirty="0"/>
              <a:t>CONTRAST WITH PENNSYLVANIA CASE – tree on steep slope CAN BE a condition</a:t>
            </a:r>
          </a:p>
        </p:txBody>
      </p:sp>
      <p:sp>
        <p:nvSpPr>
          <p:cNvPr id="4" name="Slide Number Placeholder 3">
            <a:extLst>
              <a:ext uri="{FF2B5EF4-FFF2-40B4-BE49-F238E27FC236}">
                <a16:creationId xmlns:a16="http://schemas.microsoft.com/office/drawing/2014/main" id="{0361211C-089B-11F7-75F2-BBCA9D7B199C}"/>
              </a:ext>
            </a:extLst>
          </p:cNvPr>
          <p:cNvSpPr>
            <a:spLocks noGrp="1"/>
          </p:cNvSpPr>
          <p:nvPr>
            <p:ph type="sldNum" sz="quarter" idx="5"/>
          </p:nvPr>
        </p:nvSpPr>
        <p:spPr/>
        <p:txBody>
          <a:bodyPr/>
          <a:lstStyle/>
          <a:p>
            <a:fld id="{CF155452-F542-491B-BA5C-F349F2386F54}" type="slidenum">
              <a:rPr lang="en-US" smtClean="0"/>
              <a:t>33</a:t>
            </a:fld>
            <a:endParaRPr lang="en-US" dirty="0"/>
          </a:p>
        </p:txBody>
      </p:sp>
    </p:spTree>
    <p:extLst>
      <p:ext uri="{BB962C8B-B14F-4D97-AF65-F5344CB8AC3E}">
        <p14:creationId xmlns:p14="http://schemas.microsoft.com/office/powerpoint/2010/main" val="2431340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D91CB-A80E-5C22-7AC5-E02FC7FAC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D10616-03CB-3785-5085-CFDEAA6E978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744E0F-6FAB-9AFC-A4CD-86B72A8BA675}"/>
              </a:ext>
            </a:extLst>
          </p:cNvPr>
          <p:cNvSpPr>
            <a:spLocks noGrp="1"/>
          </p:cNvSpPr>
          <p:nvPr>
            <p:ph type="body" idx="1"/>
          </p:nvPr>
        </p:nvSpPr>
        <p:spPr/>
        <p:txBody>
          <a:bodyPr/>
          <a:lstStyle/>
          <a:p>
            <a:r>
              <a:rPr lang="en-US" dirty="0"/>
              <a:t>LA Ct. App. 1984</a:t>
            </a:r>
          </a:p>
          <a:p>
            <a:endParaRPr lang="en-US" dirty="0"/>
          </a:p>
          <a:p>
            <a:r>
              <a:rPr lang="en-US" dirty="0"/>
              <a:t>January 1, 1979 at 5:30am, Shelly Walker and her brother James Carr were traveling south on Hwy 3 (Benton Rd) in Bossier Parish. Carr was taking Walker to work.</a:t>
            </a:r>
          </a:p>
          <a:p>
            <a:r>
              <a:rPr lang="en-US" dirty="0"/>
              <a:t>Severe ice storm.</a:t>
            </a:r>
          </a:p>
          <a:p>
            <a:r>
              <a:rPr lang="en-US" dirty="0"/>
              <a:t>Old cottonwood tree on RR ROW fell across Hwy. 30 min later, car crashed into it, killing Walker.</a:t>
            </a:r>
          </a:p>
          <a:p>
            <a:endParaRPr lang="en-US" dirty="0"/>
          </a:p>
          <a:p>
            <a:r>
              <a:rPr lang="en-US" dirty="0"/>
              <a:t>Walker’s expert Henry Bango, consulting forester, inspected stump 18 months after accident.</a:t>
            </a:r>
          </a:p>
          <a:p>
            <a:r>
              <a:rPr lang="en-US" dirty="0"/>
              <a:t>Tree had heart rot. Upon careful examination, there was evidence of fire damage on the stump, which may have contributed to root rot and uprooting.</a:t>
            </a:r>
          </a:p>
          <a:p>
            <a:endParaRPr lang="en-US" dirty="0"/>
          </a:p>
          <a:p>
            <a:r>
              <a:rPr lang="en-US" dirty="0"/>
              <a:t>Trial court dismissed case against DOTD, Walker’s estate appealed.</a:t>
            </a:r>
          </a:p>
          <a:p>
            <a:endParaRPr lang="en-US" dirty="0"/>
          </a:p>
          <a:p>
            <a:endParaRPr lang="en-US" dirty="0"/>
          </a:p>
        </p:txBody>
      </p:sp>
      <p:sp>
        <p:nvSpPr>
          <p:cNvPr id="4" name="Slide Number Placeholder 3">
            <a:extLst>
              <a:ext uri="{FF2B5EF4-FFF2-40B4-BE49-F238E27FC236}">
                <a16:creationId xmlns:a16="http://schemas.microsoft.com/office/drawing/2014/main" id="{163D9623-7C5E-BB93-6EC2-F6A7DA50E3AF}"/>
              </a:ext>
            </a:extLst>
          </p:cNvPr>
          <p:cNvSpPr>
            <a:spLocks noGrp="1"/>
          </p:cNvSpPr>
          <p:nvPr>
            <p:ph type="sldNum" sz="quarter" idx="5"/>
          </p:nvPr>
        </p:nvSpPr>
        <p:spPr/>
        <p:txBody>
          <a:bodyPr/>
          <a:lstStyle/>
          <a:p>
            <a:fld id="{CF155452-F542-491B-BA5C-F349F2386F54}" type="slidenum">
              <a:rPr lang="en-US" smtClean="0"/>
              <a:t>34</a:t>
            </a:fld>
            <a:endParaRPr lang="en-US"/>
          </a:p>
        </p:txBody>
      </p:sp>
    </p:spTree>
    <p:extLst>
      <p:ext uri="{BB962C8B-B14F-4D97-AF65-F5344CB8AC3E}">
        <p14:creationId xmlns:p14="http://schemas.microsoft.com/office/powerpoint/2010/main" val="2178238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E7BD1D-27F4-BA2D-0469-184E83577F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E6FAF-ED2B-E619-49FD-5FB3349D07A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4FC4ABB-45EA-CC1B-07F8-5E9B1E856C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C56D05-B85B-241E-D15A-EEB16168529A}"/>
              </a:ext>
            </a:extLst>
          </p:cNvPr>
          <p:cNvSpPr>
            <a:spLocks noGrp="1"/>
          </p:cNvSpPr>
          <p:nvPr>
            <p:ph type="sldNum" sz="quarter" idx="5"/>
          </p:nvPr>
        </p:nvSpPr>
        <p:spPr/>
        <p:txBody>
          <a:bodyPr/>
          <a:lstStyle/>
          <a:p>
            <a:fld id="{CF155452-F542-491B-BA5C-F349F2386F54}" type="slidenum">
              <a:rPr lang="en-US" smtClean="0"/>
              <a:t>35</a:t>
            </a:fld>
            <a:endParaRPr lang="en-US" dirty="0"/>
          </a:p>
        </p:txBody>
      </p:sp>
    </p:spTree>
    <p:extLst>
      <p:ext uri="{BB962C8B-B14F-4D97-AF65-F5344CB8AC3E}">
        <p14:creationId xmlns:p14="http://schemas.microsoft.com/office/powerpoint/2010/main" val="39809965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AEA00-E715-0C97-FD54-FFD0E80191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8638D5-669E-7A71-0C3F-F1FD17ECE71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11D78C1-736F-8AE3-905A-C8267FBD089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E2BF22-822B-DFFA-83D4-2847B90DC9C1}"/>
              </a:ext>
            </a:extLst>
          </p:cNvPr>
          <p:cNvSpPr>
            <a:spLocks noGrp="1"/>
          </p:cNvSpPr>
          <p:nvPr>
            <p:ph type="sldNum" sz="quarter" idx="5"/>
          </p:nvPr>
        </p:nvSpPr>
        <p:spPr/>
        <p:txBody>
          <a:bodyPr/>
          <a:lstStyle/>
          <a:p>
            <a:fld id="{CF155452-F542-491B-BA5C-F349F2386F54}" type="slidenum">
              <a:rPr lang="en-US" smtClean="0"/>
              <a:t>36</a:t>
            </a:fld>
            <a:endParaRPr lang="en-US" dirty="0"/>
          </a:p>
        </p:txBody>
      </p:sp>
    </p:spTree>
    <p:extLst>
      <p:ext uri="{BB962C8B-B14F-4D97-AF65-F5344CB8AC3E}">
        <p14:creationId xmlns:p14="http://schemas.microsoft.com/office/powerpoint/2010/main" val="3771700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097E5B-2DCC-9061-A529-0D4705A0E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D7E20E-5B45-55A6-DC9F-1D3C3798813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3557D83-5979-BC67-75E4-59B3C22C55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152D3DA-668B-154A-6F60-6649D56C9F08}"/>
              </a:ext>
            </a:extLst>
          </p:cNvPr>
          <p:cNvSpPr>
            <a:spLocks noGrp="1"/>
          </p:cNvSpPr>
          <p:nvPr>
            <p:ph type="sldNum" sz="quarter" idx="5"/>
          </p:nvPr>
        </p:nvSpPr>
        <p:spPr/>
        <p:txBody>
          <a:bodyPr/>
          <a:lstStyle/>
          <a:p>
            <a:fld id="{CF155452-F542-491B-BA5C-F349F2386F54}" type="slidenum">
              <a:rPr lang="en-US" smtClean="0"/>
              <a:t>37</a:t>
            </a:fld>
            <a:endParaRPr lang="en-US" dirty="0"/>
          </a:p>
        </p:txBody>
      </p:sp>
    </p:spTree>
    <p:extLst>
      <p:ext uri="{BB962C8B-B14F-4D97-AF65-F5344CB8AC3E}">
        <p14:creationId xmlns:p14="http://schemas.microsoft.com/office/powerpoint/2010/main" val="20941424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14545-1E7F-06CD-E1D3-FF1F02B1D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F60CA2-2979-7C15-C7EF-0124AFCCCA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D53A0E0-222B-FC20-AAB2-0A9798CAEAC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88C42B-D4F2-FA64-B2FE-E543E18766A5}"/>
              </a:ext>
            </a:extLst>
          </p:cNvPr>
          <p:cNvSpPr>
            <a:spLocks noGrp="1"/>
          </p:cNvSpPr>
          <p:nvPr>
            <p:ph type="sldNum" sz="quarter" idx="5"/>
          </p:nvPr>
        </p:nvSpPr>
        <p:spPr/>
        <p:txBody>
          <a:bodyPr/>
          <a:lstStyle/>
          <a:p>
            <a:fld id="{CF155452-F542-491B-BA5C-F349F2386F54}" type="slidenum">
              <a:rPr lang="en-US" smtClean="0"/>
              <a:t>38</a:t>
            </a:fld>
            <a:endParaRPr lang="en-US" dirty="0"/>
          </a:p>
        </p:txBody>
      </p:sp>
    </p:spTree>
    <p:extLst>
      <p:ext uri="{BB962C8B-B14F-4D97-AF65-F5344CB8AC3E}">
        <p14:creationId xmlns:p14="http://schemas.microsoft.com/office/powerpoint/2010/main" val="1567692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BF2A6-2110-A776-2A15-961E7BF56D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51644E-32C5-6E3E-A366-4F08DDFC92B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A4148D5-D7E9-7750-40EC-2A15D51D04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7748E0-D4C5-C2BA-75B4-AD8DF06469F1}"/>
              </a:ext>
            </a:extLst>
          </p:cNvPr>
          <p:cNvSpPr>
            <a:spLocks noGrp="1"/>
          </p:cNvSpPr>
          <p:nvPr>
            <p:ph type="sldNum" sz="quarter" idx="5"/>
          </p:nvPr>
        </p:nvSpPr>
        <p:spPr/>
        <p:txBody>
          <a:bodyPr/>
          <a:lstStyle/>
          <a:p>
            <a:fld id="{CF155452-F542-491B-BA5C-F349F2386F54}" type="slidenum">
              <a:rPr lang="en-US" smtClean="0"/>
              <a:t>39</a:t>
            </a:fld>
            <a:endParaRPr lang="en-US" dirty="0"/>
          </a:p>
        </p:txBody>
      </p:sp>
    </p:spTree>
    <p:extLst>
      <p:ext uri="{BB962C8B-B14F-4D97-AF65-F5344CB8AC3E}">
        <p14:creationId xmlns:p14="http://schemas.microsoft.com/office/powerpoint/2010/main" val="1199067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2CC7F5-7EF3-D214-D052-650E64F68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C8039-5379-07A3-6DAF-CD6FD74EF3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AC715070-4F13-F4E5-E738-BA6E95A0E0D5}"/>
              </a:ext>
            </a:extLst>
          </p:cNvPr>
          <p:cNvSpPr>
            <a:spLocks noGrp="1"/>
          </p:cNvSpPr>
          <p:nvPr>
            <p:ph type="body" idx="1"/>
          </p:nvPr>
        </p:nvSpPr>
        <p:spPr/>
        <p:txBody>
          <a:bodyPr/>
          <a:lstStyle/>
          <a:p>
            <a:r>
              <a:rPr lang="en-US" dirty="0"/>
              <a:t>LA Ct. App. 1951</a:t>
            </a:r>
          </a:p>
          <a:p>
            <a:endParaRPr lang="en-US" dirty="0"/>
          </a:p>
          <a:p>
            <a:r>
              <a:rPr lang="en-US" dirty="0"/>
              <a:t>John Gibbs and Marguerite Tourres owned neighboring homes in Natchitoches. Gibbs owned a 1947 model panel-body Ford truck that he parked in his driveway along the property line.</a:t>
            </a:r>
          </a:p>
          <a:p>
            <a:r>
              <a:rPr lang="en-US" dirty="0"/>
              <a:t>On the Tourres side was a large tree. A large limb extended over Gibbs’ driveway where he parked his truck. Gibbs complained to Tourres about the overhanging limb and even got a bid to remove it.</a:t>
            </a:r>
          </a:p>
          <a:p>
            <a:r>
              <a:rPr lang="en-US" dirty="0"/>
              <a:t>Turns out the arborist had approached Marguerite on another occasion and offered to remove the tree for a nominal cost so he could use the wood. She had declined then.</a:t>
            </a:r>
          </a:p>
          <a:p>
            <a:r>
              <a:rPr lang="en-US" dirty="0"/>
              <a:t>Upon second inspection, the arborist observed a large concealed cavity. He increased his bid because the large decay meant the tree was not useful as wood. Again, Tourres refused to remove the tree. </a:t>
            </a:r>
          </a:p>
          <a:p>
            <a:endParaRPr lang="en-US" dirty="0"/>
          </a:p>
          <a:p>
            <a:r>
              <a:rPr lang="en-US" dirty="0"/>
              <a:t>June 9, 1948: a large storm caused the tree’s limb to fall and crush Gibbs’ truck.</a:t>
            </a:r>
          </a:p>
          <a:p>
            <a:endParaRPr lang="en-US" dirty="0"/>
          </a:p>
          <a:p>
            <a:r>
              <a:rPr lang="en-US" dirty="0"/>
              <a:t>Trial court found Tourres was negligent. Tourres appealed. Affirmed.</a:t>
            </a:r>
          </a:p>
        </p:txBody>
      </p:sp>
      <p:sp>
        <p:nvSpPr>
          <p:cNvPr id="4" name="Slide Number Placeholder 3">
            <a:extLst>
              <a:ext uri="{FF2B5EF4-FFF2-40B4-BE49-F238E27FC236}">
                <a16:creationId xmlns:a16="http://schemas.microsoft.com/office/drawing/2014/main" id="{497C25E3-BEF6-B454-9D18-66324DF3A102}"/>
              </a:ext>
            </a:extLst>
          </p:cNvPr>
          <p:cNvSpPr>
            <a:spLocks noGrp="1"/>
          </p:cNvSpPr>
          <p:nvPr>
            <p:ph type="sldNum" sz="quarter" idx="5"/>
          </p:nvPr>
        </p:nvSpPr>
        <p:spPr/>
        <p:txBody>
          <a:bodyPr/>
          <a:lstStyle/>
          <a:p>
            <a:fld id="{CF155452-F542-491B-BA5C-F349F2386F54}" type="slidenum">
              <a:rPr lang="en-US" smtClean="0"/>
              <a:t>4</a:t>
            </a:fld>
            <a:endParaRPr lang="en-US"/>
          </a:p>
        </p:txBody>
      </p:sp>
    </p:spTree>
    <p:extLst>
      <p:ext uri="{BB962C8B-B14F-4D97-AF65-F5344CB8AC3E}">
        <p14:creationId xmlns:p14="http://schemas.microsoft.com/office/powerpoint/2010/main" val="28112087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0737D-56E0-A534-9442-A49DE43DCD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1A0359-50C2-3747-E15F-4199F80D7ED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017577D-4852-7E97-559E-86F887D535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91E37B-C61B-F413-7DDE-A7C2C88F5474}"/>
              </a:ext>
            </a:extLst>
          </p:cNvPr>
          <p:cNvSpPr>
            <a:spLocks noGrp="1"/>
          </p:cNvSpPr>
          <p:nvPr>
            <p:ph type="sldNum" sz="quarter" idx="5"/>
          </p:nvPr>
        </p:nvSpPr>
        <p:spPr/>
        <p:txBody>
          <a:bodyPr/>
          <a:lstStyle/>
          <a:p>
            <a:fld id="{CF155452-F542-491B-BA5C-F349F2386F54}" type="slidenum">
              <a:rPr lang="en-US" smtClean="0"/>
              <a:t>40</a:t>
            </a:fld>
            <a:endParaRPr lang="en-US" dirty="0"/>
          </a:p>
        </p:txBody>
      </p:sp>
    </p:spTree>
    <p:extLst>
      <p:ext uri="{BB962C8B-B14F-4D97-AF65-F5344CB8AC3E}">
        <p14:creationId xmlns:p14="http://schemas.microsoft.com/office/powerpoint/2010/main" val="21976759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CF87E-0A06-21C0-DFE7-6F5D7E7916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7F15C8-99C8-4821-764D-2C71F12E568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4E1921B-B5B8-F625-7D3E-4C0ED108172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5AAD5B-9689-7445-CFFE-7175B9117996}"/>
              </a:ext>
            </a:extLst>
          </p:cNvPr>
          <p:cNvSpPr>
            <a:spLocks noGrp="1"/>
          </p:cNvSpPr>
          <p:nvPr>
            <p:ph type="sldNum" sz="quarter" idx="5"/>
          </p:nvPr>
        </p:nvSpPr>
        <p:spPr/>
        <p:txBody>
          <a:bodyPr/>
          <a:lstStyle/>
          <a:p>
            <a:fld id="{CF155452-F542-491B-BA5C-F349F2386F54}" type="slidenum">
              <a:rPr lang="en-US" smtClean="0"/>
              <a:t>41</a:t>
            </a:fld>
            <a:endParaRPr lang="en-US" dirty="0"/>
          </a:p>
        </p:txBody>
      </p:sp>
    </p:spTree>
    <p:extLst>
      <p:ext uri="{BB962C8B-B14F-4D97-AF65-F5344CB8AC3E}">
        <p14:creationId xmlns:p14="http://schemas.microsoft.com/office/powerpoint/2010/main" val="35248073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00406-3D1A-D8C3-53BF-85B5264C99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D5742B-205E-6F9D-DDE8-330B5FC03BD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9EAE73F-E853-2439-2DF9-35596C6CF4D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D47705-1818-86F7-15E9-27306A2F59FE}"/>
              </a:ext>
            </a:extLst>
          </p:cNvPr>
          <p:cNvSpPr>
            <a:spLocks noGrp="1"/>
          </p:cNvSpPr>
          <p:nvPr>
            <p:ph type="sldNum" sz="quarter" idx="5"/>
          </p:nvPr>
        </p:nvSpPr>
        <p:spPr/>
        <p:txBody>
          <a:bodyPr/>
          <a:lstStyle/>
          <a:p>
            <a:fld id="{CF155452-F542-491B-BA5C-F349F2386F54}" type="slidenum">
              <a:rPr lang="en-US" smtClean="0"/>
              <a:t>42</a:t>
            </a:fld>
            <a:endParaRPr lang="en-US" dirty="0"/>
          </a:p>
        </p:txBody>
      </p:sp>
    </p:spTree>
    <p:extLst>
      <p:ext uri="{BB962C8B-B14F-4D97-AF65-F5344CB8AC3E}">
        <p14:creationId xmlns:p14="http://schemas.microsoft.com/office/powerpoint/2010/main" val="9234593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7C31F-E45A-245B-B0F5-0C596A4EFD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1B480-51D0-23CC-3D53-E247FEDBB14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7D739EC-C37A-4C8E-825E-3984B94E9C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349D33-DF64-42F9-B07B-7ED1ADA15FE5}"/>
              </a:ext>
            </a:extLst>
          </p:cNvPr>
          <p:cNvSpPr>
            <a:spLocks noGrp="1"/>
          </p:cNvSpPr>
          <p:nvPr>
            <p:ph type="sldNum" sz="quarter" idx="5"/>
          </p:nvPr>
        </p:nvSpPr>
        <p:spPr/>
        <p:txBody>
          <a:bodyPr/>
          <a:lstStyle/>
          <a:p>
            <a:fld id="{CF155452-F542-491B-BA5C-F349F2386F54}" type="slidenum">
              <a:rPr lang="en-US" smtClean="0"/>
              <a:t>43</a:t>
            </a:fld>
            <a:endParaRPr lang="en-US" dirty="0"/>
          </a:p>
        </p:txBody>
      </p:sp>
    </p:spTree>
    <p:extLst>
      <p:ext uri="{BB962C8B-B14F-4D97-AF65-F5344CB8AC3E}">
        <p14:creationId xmlns:p14="http://schemas.microsoft.com/office/powerpoint/2010/main" val="41692894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A300B-C891-8224-5170-0C4C63261E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7D9333-78DC-D82B-FF10-0DBE13892E5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FD406A9-5CC0-ED34-B4AC-07E18EE3C47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3D9C0B-F586-AD71-45B8-7302B5387F32}"/>
              </a:ext>
            </a:extLst>
          </p:cNvPr>
          <p:cNvSpPr>
            <a:spLocks noGrp="1"/>
          </p:cNvSpPr>
          <p:nvPr>
            <p:ph type="sldNum" sz="quarter" idx="5"/>
          </p:nvPr>
        </p:nvSpPr>
        <p:spPr/>
        <p:txBody>
          <a:bodyPr/>
          <a:lstStyle/>
          <a:p>
            <a:fld id="{CF155452-F542-491B-BA5C-F349F2386F54}" type="slidenum">
              <a:rPr lang="en-US" smtClean="0"/>
              <a:t>44</a:t>
            </a:fld>
            <a:endParaRPr lang="en-US" dirty="0"/>
          </a:p>
        </p:txBody>
      </p:sp>
    </p:spTree>
    <p:extLst>
      <p:ext uri="{BB962C8B-B14F-4D97-AF65-F5344CB8AC3E}">
        <p14:creationId xmlns:p14="http://schemas.microsoft.com/office/powerpoint/2010/main" val="31240477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343B7-BCD3-F324-721E-7FDCAF42A7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3725A2-7872-C440-AB5C-62646F92814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825BEE4-9777-FF97-0312-9DA181B4652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4D5BD0-E91B-F0F9-85EA-5036EEEDEA5C}"/>
              </a:ext>
            </a:extLst>
          </p:cNvPr>
          <p:cNvSpPr>
            <a:spLocks noGrp="1"/>
          </p:cNvSpPr>
          <p:nvPr>
            <p:ph type="sldNum" sz="quarter" idx="5"/>
          </p:nvPr>
        </p:nvSpPr>
        <p:spPr/>
        <p:txBody>
          <a:bodyPr/>
          <a:lstStyle/>
          <a:p>
            <a:fld id="{CF155452-F542-491B-BA5C-F349F2386F54}" type="slidenum">
              <a:rPr lang="en-US" smtClean="0"/>
              <a:t>45</a:t>
            </a:fld>
            <a:endParaRPr lang="en-US" dirty="0"/>
          </a:p>
        </p:txBody>
      </p:sp>
    </p:spTree>
    <p:extLst>
      <p:ext uri="{BB962C8B-B14F-4D97-AF65-F5344CB8AC3E}">
        <p14:creationId xmlns:p14="http://schemas.microsoft.com/office/powerpoint/2010/main" val="4414027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D3A274-0571-09D0-1BAC-B874B7FA11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9E05BF-A0BA-1A45-B93C-1F3C0736A94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B2DC132-B86D-608E-00AE-418547A2F9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B614D3-3025-6BE6-4B0D-E5EC18675A0C}"/>
              </a:ext>
            </a:extLst>
          </p:cNvPr>
          <p:cNvSpPr>
            <a:spLocks noGrp="1"/>
          </p:cNvSpPr>
          <p:nvPr>
            <p:ph type="sldNum" sz="quarter" idx="5"/>
          </p:nvPr>
        </p:nvSpPr>
        <p:spPr/>
        <p:txBody>
          <a:bodyPr/>
          <a:lstStyle/>
          <a:p>
            <a:fld id="{CF155452-F542-491B-BA5C-F349F2386F54}" type="slidenum">
              <a:rPr lang="en-US" smtClean="0"/>
              <a:t>46</a:t>
            </a:fld>
            <a:endParaRPr lang="en-US" dirty="0"/>
          </a:p>
        </p:txBody>
      </p:sp>
    </p:spTree>
    <p:extLst>
      <p:ext uri="{BB962C8B-B14F-4D97-AF65-F5344CB8AC3E}">
        <p14:creationId xmlns:p14="http://schemas.microsoft.com/office/powerpoint/2010/main" val="30497482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440F8-7F94-8AFF-B427-6263C59E0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2EE0CA-FD37-AB7B-6175-128F3802D8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747CD03-9193-D74F-0374-DF51B22D2E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536E5D-7B68-2A66-4933-654902864E56}"/>
              </a:ext>
            </a:extLst>
          </p:cNvPr>
          <p:cNvSpPr>
            <a:spLocks noGrp="1"/>
          </p:cNvSpPr>
          <p:nvPr>
            <p:ph type="sldNum" sz="quarter" idx="5"/>
          </p:nvPr>
        </p:nvSpPr>
        <p:spPr/>
        <p:txBody>
          <a:bodyPr/>
          <a:lstStyle/>
          <a:p>
            <a:fld id="{CF155452-F542-491B-BA5C-F349F2386F54}" type="slidenum">
              <a:rPr lang="en-US" smtClean="0"/>
              <a:t>47</a:t>
            </a:fld>
            <a:endParaRPr lang="en-US" dirty="0"/>
          </a:p>
        </p:txBody>
      </p:sp>
    </p:spTree>
    <p:extLst>
      <p:ext uri="{BB962C8B-B14F-4D97-AF65-F5344CB8AC3E}">
        <p14:creationId xmlns:p14="http://schemas.microsoft.com/office/powerpoint/2010/main" val="3653423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9C20D-A748-5FFE-7E5F-25E0B5BACD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CE758-43FA-C231-A9B9-BFF5820F902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4A00FB1-02D7-9ABE-3CE7-27003D63EBB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9EA198-6609-F093-2825-9E94DEAC3586}"/>
              </a:ext>
            </a:extLst>
          </p:cNvPr>
          <p:cNvSpPr>
            <a:spLocks noGrp="1"/>
          </p:cNvSpPr>
          <p:nvPr>
            <p:ph type="sldNum" sz="quarter" idx="5"/>
          </p:nvPr>
        </p:nvSpPr>
        <p:spPr/>
        <p:txBody>
          <a:bodyPr/>
          <a:lstStyle/>
          <a:p>
            <a:fld id="{CF155452-F542-491B-BA5C-F349F2386F54}" type="slidenum">
              <a:rPr lang="en-US" smtClean="0"/>
              <a:t>48</a:t>
            </a:fld>
            <a:endParaRPr lang="en-US" dirty="0"/>
          </a:p>
        </p:txBody>
      </p:sp>
    </p:spTree>
    <p:extLst>
      <p:ext uri="{BB962C8B-B14F-4D97-AF65-F5344CB8AC3E}">
        <p14:creationId xmlns:p14="http://schemas.microsoft.com/office/powerpoint/2010/main" val="12354421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9D37C-6CE4-F9EF-32F3-FB619508BB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F7BE8-134B-28E6-E1EE-316CAB204AE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4E9C43D-398C-5822-972B-7139EE40E3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6104A4-DF9A-CAF3-70CE-11509B38528B}"/>
              </a:ext>
            </a:extLst>
          </p:cNvPr>
          <p:cNvSpPr>
            <a:spLocks noGrp="1"/>
          </p:cNvSpPr>
          <p:nvPr>
            <p:ph type="sldNum" sz="quarter" idx="5"/>
          </p:nvPr>
        </p:nvSpPr>
        <p:spPr/>
        <p:txBody>
          <a:bodyPr/>
          <a:lstStyle/>
          <a:p>
            <a:fld id="{CF155452-F542-491B-BA5C-F349F2386F54}" type="slidenum">
              <a:rPr lang="en-US" smtClean="0"/>
              <a:t>49</a:t>
            </a:fld>
            <a:endParaRPr lang="en-US" dirty="0"/>
          </a:p>
        </p:txBody>
      </p:sp>
    </p:spTree>
    <p:extLst>
      <p:ext uri="{BB962C8B-B14F-4D97-AF65-F5344CB8AC3E}">
        <p14:creationId xmlns:p14="http://schemas.microsoft.com/office/powerpoint/2010/main" val="4196237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5</a:t>
            </a:fld>
            <a:endParaRPr lang="en-US" dirty="0"/>
          </a:p>
        </p:txBody>
      </p:sp>
    </p:spTree>
    <p:extLst>
      <p:ext uri="{BB962C8B-B14F-4D97-AF65-F5344CB8AC3E}">
        <p14:creationId xmlns:p14="http://schemas.microsoft.com/office/powerpoint/2010/main" val="34963881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17348-EBF1-8702-8539-0B50EBA33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6A114-7E47-3FEB-0682-C8DE2643C9D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A0E8EEA-389B-34ED-B98C-88FCC930DA02}"/>
              </a:ext>
            </a:extLst>
          </p:cNvPr>
          <p:cNvSpPr>
            <a:spLocks noGrp="1"/>
          </p:cNvSpPr>
          <p:nvPr>
            <p:ph type="body" idx="1"/>
          </p:nvPr>
        </p:nvSpPr>
        <p:spPr/>
        <p:txBody>
          <a:bodyPr/>
          <a:lstStyle/>
          <a:p>
            <a:r>
              <a:rPr lang="en-US" dirty="0"/>
              <a:t>LA Ct. App. 2003</a:t>
            </a:r>
          </a:p>
          <a:p>
            <a:endParaRPr lang="en-US" dirty="0"/>
          </a:p>
          <a:p>
            <a:r>
              <a:rPr lang="en-US" dirty="0"/>
              <a:t>Theresa Brown and Barbara Williams owned neighboring homes in Shreveport at the corner of Norma and Abbie Streets</a:t>
            </a:r>
          </a:p>
          <a:p>
            <a:endParaRPr lang="en-US" dirty="0"/>
          </a:p>
          <a:p>
            <a:pPr algn="l"/>
            <a:r>
              <a:rPr lang="en-US" dirty="0"/>
              <a:t>Easter Sunday, April 23, 2000: an F-1 TORNADO passed through Shreveport. </a:t>
            </a:r>
          </a:p>
          <a:p>
            <a:pPr algn="l"/>
            <a:r>
              <a:rPr lang="en-US" dirty="0"/>
              <a:t>The Williams oak tree snapped 4ft above grade, demolishing Brown’s home</a:t>
            </a:r>
          </a:p>
          <a:p>
            <a:pPr algn="l"/>
            <a:endParaRPr lang="en-US" dirty="0"/>
          </a:p>
          <a:p>
            <a:pPr algn="l"/>
            <a:r>
              <a:rPr lang="en-US" dirty="0"/>
              <a:t>Plaintiff’s arborist Rick Kilpatrick testified tree had “heart rot” that cause failure</a:t>
            </a:r>
          </a:p>
          <a:p>
            <a:pPr algn="l"/>
            <a:r>
              <a:rPr lang="en-US" dirty="0"/>
              <a:t>Defense arborist Curtis Lambert testified high winds caused failure</a:t>
            </a:r>
          </a:p>
          <a:p>
            <a:pPr algn="l"/>
            <a:r>
              <a:rPr lang="en-US" dirty="0"/>
              <a:t>Trial court held tree would have survived storm but-for the heart rot.</a:t>
            </a:r>
          </a:p>
          <a:p>
            <a:pPr algn="l"/>
            <a:r>
              <a:rPr lang="en-US" dirty="0"/>
              <a:t>Trial court found Willaims negligent. Williams appealed.</a:t>
            </a:r>
          </a:p>
        </p:txBody>
      </p:sp>
      <p:sp>
        <p:nvSpPr>
          <p:cNvPr id="4" name="Slide Number Placeholder 3">
            <a:extLst>
              <a:ext uri="{FF2B5EF4-FFF2-40B4-BE49-F238E27FC236}">
                <a16:creationId xmlns:a16="http://schemas.microsoft.com/office/drawing/2014/main" id="{D5920A98-95B1-1CE0-020A-A324E3ADDD1E}"/>
              </a:ext>
            </a:extLst>
          </p:cNvPr>
          <p:cNvSpPr>
            <a:spLocks noGrp="1"/>
          </p:cNvSpPr>
          <p:nvPr>
            <p:ph type="sldNum" sz="quarter" idx="5"/>
          </p:nvPr>
        </p:nvSpPr>
        <p:spPr/>
        <p:txBody>
          <a:bodyPr/>
          <a:lstStyle/>
          <a:p>
            <a:fld id="{CF155452-F542-491B-BA5C-F349F2386F54}" type="slidenum">
              <a:rPr lang="en-US" smtClean="0"/>
              <a:t>50</a:t>
            </a:fld>
            <a:endParaRPr lang="en-US"/>
          </a:p>
        </p:txBody>
      </p:sp>
    </p:spTree>
    <p:extLst>
      <p:ext uri="{BB962C8B-B14F-4D97-AF65-F5344CB8AC3E}">
        <p14:creationId xmlns:p14="http://schemas.microsoft.com/office/powerpoint/2010/main" val="34194978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A1B4B-A5E3-BBF7-451D-1A52CF56D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863241-F768-285B-B7FC-5CC8737D1AA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ACD0D86-1C65-8419-AEA8-DBD6142863CD}"/>
              </a:ext>
            </a:extLst>
          </p:cNvPr>
          <p:cNvSpPr>
            <a:spLocks noGrp="1"/>
          </p:cNvSpPr>
          <p:nvPr>
            <p:ph type="body" idx="1"/>
          </p:nvPr>
        </p:nvSpPr>
        <p:spPr/>
        <p:txBody>
          <a:bodyPr/>
          <a:lstStyle/>
          <a:p>
            <a:r>
              <a:rPr lang="en-US" dirty="0"/>
              <a:t>LA Ct. App. 2003</a:t>
            </a:r>
          </a:p>
          <a:p>
            <a:endParaRPr lang="en-US" dirty="0"/>
          </a:p>
          <a:p>
            <a:r>
              <a:rPr lang="en-US" dirty="0"/>
              <a:t>Theresa Brown and Barbara Williams owned neighboring homes in Shreveport at the corner of Norma and Abbie Streets</a:t>
            </a:r>
          </a:p>
          <a:p>
            <a:endParaRPr lang="en-US" dirty="0"/>
          </a:p>
          <a:p>
            <a:pPr algn="l"/>
            <a:r>
              <a:rPr lang="en-US" dirty="0"/>
              <a:t>Easter Sunday, April 23, 2000: an F-1 TORNADO passed through Shreveport. </a:t>
            </a:r>
          </a:p>
          <a:p>
            <a:pPr algn="l"/>
            <a:r>
              <a:rPr lang="en-US" dirty="0"/>
              <a:t>The Williams oak tree snapped 4ft above grade, demolishing Brown’s home</a:t>
            </a:r>
          </a:p>
          <a:p>
            <a:pPr algn="l"/>
            <a:endParaRPr lang="en-US" dirty="0"/>
          </a:p>
          <a:p>
            <a:pPr algn="l"/>
            <a:r>
              <a:rPr lang="en-US" dirty="0"/>
              <a:t>Plaintiff’s arborist Rick Kilpatrick testified tree had “heart rot” that cause failure</a:t>
            </a:r>
          </a:p>
          <a:p>
            <a:pPr algn="l"/>
            <a:r>
              <a:rPr lang="en-US" dirty="0"/>
              <a:t>Defense arborist Curtis Lambert testified high winds caused failure</a:t>
            </a:r>
          </a:p>
          <a:p>
            <a:pPr algn="l"/>
            <a:r>
              <a:rPr lang="en-US" dirty="0"/>
              <a:t>Trial court held tree would have survived storm but-for the heart rot.</a:t>
            </a:r>
          </a:p>
          <a:p>
            <a:pPr algn="l"/>
            <a:r>
              <a:rPr lang="en-US" dirty="0"/>
              <a:t>Trial court found Willaims negligent. Williams appealed.</a:t>
            </a:r>
          </a:p>
        </p:txBody>
      </p:sp>
      <p:sp>
        <p:nvSpPr>
          <p:cNvPr id="4" name="Slide Number Placeholder 3">
            <a:extLst>
              <a:ext uri="{FF2B5EF4-FFF2-40B4-BE49-F238E27FC236}">
                <a16:creationId xmlns:a16="http://schemas.microsoft.com/office/drawing/2014/main" id="{37CE9918-1F50-BAC6-E1CD-4EBBA2CB7F78}"/>
              </a:ext>
            </a:extLst>
          </p:cNvPr>
          <p:cNvSpPr>
            <a:spLocks noGrp="1"/>
          </p:cNvSpPr>
          <p:nvPr>
            <p:ph type="sldNum" sz="quarter" idx="5"/>
          </p:nvPr>
        </p:nvSpPr>
        <p:spPr/>
        <p:txBody>
          <a:bodyPr/>
          <a:lstStyle/>
          <a:p>
            <a:fld id="{CF155452-F542-491B-BA5C-F349F2386F54}" type="slidenum">
              <a:rPr lang="en-US" smtClean="0"/>
              <a:t>51</a:t>
            </a:fld>
            <a:endParaRPr lang="en-US"/>
          </a:p>
        </p:txBody>
      </p:sp>
    </p:spTree>
    <p:extLst>
      <p:ext uri="{BB962C8B-B14F-4D97-AF65-F5344CB8AC3E}">
        <p14:creationId xmlns:p14="http://schemas.microsoft.com/office/powerpoint/2010/main" val="37241740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E7298-F386-9436-FCB9-CAA7EBA206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F71291-27C5-F4AC-9D33-47A569FEEB1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EAC1636-2392-8C42-2DA1-A041B413850B}"/>
              </a:ext>
            </a:extLst>
          </p:cNvPr>
          <p:cNvSpPr>
            <a:spLocks noGrp="1"/>
          </p:cNvSpPr>
          <p:nvPr>
            <p:ph type="body" idx="1"/>
          </p:nvPr>
        </p:nvSpPr>
        <p:spPr/>
        <p:txBody>
          <a:bodyPr/>
          <a:lstStyle/>
          <a:p>
            <a:r>
              <a:rPr lang="en-US" dirty="0"/>
              <a:t>LA Ct. App. 2003</a:t>
            </a:r>
          </a:p>
          <a:p>
            <a:endParaRPr lang="en-US" dirty="0"/>
          </a:p>
          <a:p>
            <a:r>
              <a:rPr lang="en-US" dirty="0"/>
              <a:t>Theresa Brown and Barbara Williams owned neighboring homes in Shreveport</a:t>
            </a:r>
          </a:p>
          <a:p>
            <a:endParaRPr lang="en-US" dirty="0"/>
          </a:p>
          <a:p>
            <a:pPr algn="l"/>
            <a:r>
              <a:rPr lang="en-US" dirty="0"/>
              <a:t>Easter Sunday, April 23, 2000: an F-1 TORNADO passed through Shreveport. </a:t>
            </a:r>
          </a:p>
          <a:p>
            <a:pPr algn="l"/>
            <a:r>
              <a:rPr lang="en-US" dirty="0"/>
              <a:t>The Williams oak tree snapped 4ft above grade, demolishing Brown’s home</a:t>
            </a:r>
          </a:p>
          <a:p>
            <a:pPr algn="l"/>
            <a:endParaRPr lang="en-US" dirty="0"/>
          </a:p>
          <a:p>
            <a:pPr algn="l"/>
            <a:r>
              <a:rPr lang="en-US" dirty="0"/>
              <a:t>Plaintiff’s arborist Rick Kilpatrick testified tree had “heart rot” that cause failure</a:t>
            </a:r>
          </a:p>
          <a:p>
            <a:pPr algn="l"/>
            <a:r>
              <a:rPr lang="en-US" dirty="0"/>
              <a:t>Defense arborist Curtis Lambert testified high winds caused failure</a:t>
            </a:r>
          </a:p>
          <a:p>
            <a:pPr algn="l"/>
            <a:r>
              <a:rPr lang="en-US" dirty="0"/>
              <a:t>Trial court held tree would have survived storm but-for the heart rot.</a:t>
            </a:r>
          </a:p>
          <a:p>
            <a:pPr algn="l"/>
            <a:r>
              <a:rPr lang="en-US" dirty="0"/>
              <a:t>Trial court found Willaims negligent. Williams appealed. AFFIRMED</a:t>
            </a:r>
          </a:p>
        </p:txBody>
      </p:sp>
      <p:sp>
        <p:nvSpPr>
          <p:cNvPr id="4" name="Slide Number Placeholder 3">
            <a:extLst>
              <a:ext uri="{FF2B5EF4-FFF2-40B4-BE49-F238E27FC236}">
                <a16:creationId xmlns:a16="http://schemas.microsoft.com/office/drawing/2014/main" id="{6AD1AA54-61A3-9B9C-8438-A893B3D1DEE6}"/>
              </a:ext>
            </a:extLst>
          </p:cNvPr>
          <p:cNvSpPr>
            <a:spLocks noGrp="1"/>
          </p:cNvSpPr>
          <p:nvPr>
            <p:ph type="sldNum" sz="quarter" idx="5"/>
          </p:nvPr>
        </p:nvSpPr>
        <p:spPr/>
        <p:txBody>
          <a:bodyPr/>
          <a:lstStyle/>
          <a:p>
            <a:fld id="{CF155452-F542-491B-BA5C-F349F2386F54}" type="slidenum">
              <a:rPr lang="en-US" smtClean="0"/>
              <a:t>52</a:t>
            </a:fld>
            <a:endParaRPr lang="en-US"/>
          </a:p>
        </p:txBody>
      </p:sp>
    </p:spTree>
    <p:extLst>
      <p:ext uri="{BB962C8B-B14F-4D97-AF65-F5344CB8AC3E}">
        <p14:creationId xmlns:p14="http://schemas.microsoft.com/office/powerpoint/2010/main" val="23484413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AA976-4910-81AD-6B8E-02A6DE0DFE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6C6D11-ABEB-78C1-A6BA-2DEB3D0AD5A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76FFF0-5364-BA5A-BEF5-FF7939B35F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B40294-4967-44C5-0F8F-4A4C50DD73B0}"/>
              </a:ext>
            </a:extLst>
          </p:cNvPr>
          <p:cNvSpPr>
            <a:spLocks noGrp="1"/>
          </p:cNvSpPr>
          <p:nvPr>
            <p:ph type="sldNum" sz="quarter" idx="5"/>
          </p:nvPr>
        </p:nvSpPr>
        <p:spPr/>
        <p:txBody>
          <a:bodyPr/>
          <a:lstStyle/>
          <a:p>
            <a:fld id="{CF155452-F542-491B-BA5C-F349F2386F54}" type="slidenum">
              <a:rPr lang="en-US" smtClean="0"/>
              <a:t>53</a:t>
            </a:fld>
            <a:endParaRPr lang="en-US" dirty="0"/>
          </a:p>
        </p:txBody>
      </p:sp>
    </p:spTree>
    <p:extLst>
      <p:ext uri="{BB962C8B-B14F-4D97-AF65-F5344CB8AC3E}">
        <p14:creationId xmlns:p14="http://schemas.microsoft.com/office/powerpoint/2010/main" val="98460373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7CB4C-7055-C9E5-853A-3E1BF7EBF7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57D1DA-224D-7B26-4E6F-DEDA54BDAAB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652535-0B94-3EB0-EBD9-A467B0AA84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1082F3-AFA0-6D5B-95A6-B277E14A968E}"/>
              </a:ext>
            </a:extLst>
          </p:cNvPr>
          <p:cNvSpPr>
            <a:spLocks noGrp="1"/>
          </p:cNvSpPr>
          <p:nvPr>
            <p:ph type="sldNum" sz="quarter" idx="5"/>
          </p:nvPr>
        </p:nvSpPr>
        <p:spPr/>
        <p:txBody>
          <a:bodyPr/>
          <a:lstStyle/>
          <a:p>
            <a:fld id="{CF155452-F542-491B-BA5C-F349F2386F54}" type="slidenum">
              <a:rPr lang="en-US" smtClean="0"/>
              <a:t>54</a:t>
            </a:fld>
            <a:endParaRPr lang="en-US" dirty="0"/>
          </a:p>
        </p:txBody>
      </p:sp>
    </p:spTree>
    <p:extLst>
      <p:ext uri="{BB962C8B-B14F-4D97-AF65-F5344CB8AC3E}">
        <p14:creationId xmlns:p14="http://schemas.microsoft.com/office/powerpoint/2010/main" val="38325139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9F7215-608F-F182-293B-F94927BE7C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4F263A-DD13-B31F-A666-3265C50AA54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BBF4553-E0CC-6DC3-2C68-A466C4BD81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043809-2AC4-B57D-0529-4973B89A09BC}"/>
              </a:ext>
            </a:extLst>
          </p:cNvPr>
          <p:cNvSpPr>
            <a:spLocks noGrp="1"/>
          </p:cNvSpPr>
          <p:nvPr>
            <p:ph type="sldNum" sz="quarter" idx="5"/>
          </p:nvPr>
        </p:nvSpPr>
        <p:spPr/>
        <p:txBody>
          <a:bodyPr/>
          <a:lstStyle/>
          <a:p>
            <a:fld id="{CF155452-F542-491B-BA5C-F349F2386F54}" type="slidenum">
              <a:rPr lang="en-US" smtClean="0"/>
              <a:t>55</a:t>
            </a:fld>
            <a:endParaRPr lang="en-US" dirty="0"/>
          </a:p>
        </p:txBody>
      </p:sp>
    </p:spTree>
    <p:extLst>
      <p:ext uri="{BB962C8B-B14F-4D97-AF65-F5344CB8AC3E}">
        <p14:creationId xmlns:p14="http://schemas.microsoft.com/office/powerpoint/2010/main" val="158086834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27C4B-37AE-E0A5-BBA2-0635C7AE0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A4460F-C165-A3F4-86E4-868E69E13B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34151AD-4ECF-40B1-D344-980AD4D99A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7F51AB-73D4-411B-1C9A-F275710DB121}"/>
              </a:ext>
            </a:extLst>
          </p:cNvPr>
          <p:cNvSpPr>
            <a:spLocks noGrp="1"/>
          </p:cNvSpPr>
          <p:nvPr>
            <p:ph type="sldNum" sz="quarter" idx="5"/>
          </p:nvPr>
        </p:nvSpPr>
        <p:spPr/>
        <p:txBody>
          <a:bodyPr/>
          <a:lstStyle/>
          <a:p>
            <a:fld id="{CF155452-F542-491B-BA5C-F349F2386F54}" type="slidenum">
              <a:rPr lang="en-US" smtClean="0"/>
              <a:t>56</a:t>
            </a:fld>
            <a:endParaRPr lang="en-US" dirty="0"/>
          </a:p>
        </p:txBody>
      </p:sp>
    </p:spTree>
    <p:extLst>
      <p:ext uri="{BB962C8B-B14F-4D97-AF65-F5344CB8AC3E}">
        <p14:creationId xmlns:p14="http://schemas.microsoft.com/office/powerpoint/2010/main" val="9532460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B35F40-6B36-1B42-E805-55A559D142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F60B8F-DAAD-14A9-0E78-AC95C01E5D5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2E2EEF3-E7F1-7B42-505E-34352B5DD8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528B6F-368B-2DAC-5AE1-B82C846023BA}"/>
              </a:ext>
            </a:extLst>
          </p:cNvPr>
          <p:cNvSpPr>
            <a:spLocks noGrp="1"/>
          </p:cNvSpPr>
          <p:nvPr>
            <p:ph type="sldNum" sz="quarter" idx="5"/>
          </p:nvPr>
        </p:nvSpPr>
        <p:spPr/>
        <p:txBody>
          <a:bodyPr/>
          <a:lstStyle/>
          <a:p>
            <a:fld id="{CF155452-F542-491B-BA5C-F349F2386F54}" type="slidenum">
              <a:rPr lang="en-US" smtClean="0"/>
              <a:t>57</a:t>
            </a:fld>
            <a:endParaRPr lang="en-US" dirty="0"/>
          </a:p>
        </p:txBody>
      </p:sp>
    </p:spTree>
    <p:extLst>
      <p:ext uri="{BB962C8B-B14F-4D97-AF65-F5344CB8AC3E}">
        <p14:creationId xmlns:p14="http://schemas.microsoft.com/office/powerpoint/2010/main" val="388176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ED2F6-9F30-13F8-6B05-3DE05BEF5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BF59D7-E20A-EA3C-1C04-6BC383AB7BA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F8AE21D-0F56-BE45-3A85-D32DDEEB09B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4388E04-DA31-CAEB-E92B-8D6680334BD8}"/>
              </a:ext>
            </a:extLst>
          </p:cNvPr>
          <p:cNvSpPr>
            <a:spLocks noGrp="1"/>
          </p:cNvSpPr>
          <p:nvPr>
            <p:ph type="sldNum" sz="quarter" idx="5"/>
          </p:nvPr>
        </p:nvSpPr>
        <p:spPr/>
        <p:txBody>
          <a:bodyPr/>
          <a:lstStyle/>
          <a:p>
            <a:fld id="{CF155452-F542-491B-BA5C-F349F2386F54}" type="slidenum">
              <a:rPr lang="en-US" smtClean="0"/>
              <a:t>58</a:t>
            </a:fld>
            <a:endParaRPr lang="en-US" dirty="0"/>
          </a:p>
        </p:txBody>
      </p:sp>
    </p:spTree>
    <p:extLst>
      <p:ext uri="{BB962C8B-B14F-4D97-AF65-F5344CB8AC3E}">
        <p14:creationId xmlns:p14="http://schemas.microsoft.com/office/powerpoint/2010/main" val="33761152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3FE96-69E3-08A4-9B96-E6BDC7F02E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057D35-BFA7-A08F-FB24-9B96E284E11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280CE10-E77C-AE86-FB60-4CA63A15FB4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D98E6F-623C-432C-F745-330E09B4A32F}"/>
              </a:ext>
            </a:extLst>
          </p:cNvPr>
          <p:cNvSpPr>
            <a:spLocks noGrp="1"/>
          </p:cNvSpPr>
          <p:nvPr>
            <p:ph type="sldNum" sz="quarter" idx="5"/>
          </p:nvPr>
        </p:nvSpPr>
        <p:spPr/>
        <p:txBody>
          <a:bodyPr/>
          <a:lstStyle/>
          <a:p>
            <a:fld id="{CF155452-F542-491B-BA5C-F349F2386F54}" type="slidenum">
              <a:rPr lang="en-US" smtClean="0"/>
              <a:t>59</a:t>
            </a:fld>
            <a:endParaRPr lang="en-US" dirty="0"/>
          </a:p>
        </p:txBody>
      </p:sp>
    </p:spTree>
    <p:extLst>
      <p:ext uri="{BB962C8B-B14F-4D97-AF65-F5344CB8AC3E}">
        <p14:creationId xmlns:p14="http://schemas.microsoft.com/office/powerpoint/2010/main" val="4061885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826A4-B877-FCC7-EB3D-F89EB288C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E81175-F391-602E-1C4A-2FC0BF07167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E07E42-B72E-3E4A-9C58-5F002029DE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E9D9A2-E99D-438B-CA1E-C125743D6EB2}"/>
              </a:ext>
            </a:extLst>
          </p:cNvPr>
          <p:cNvSpPr>
            <a:spLocks noGrp="1"/>
          </p:cNvSpPr>
          <p:nvPr>
            <p:ph type="sldNum" sz="quarter" idx="5"/>
          </p:nvPr>
        </p:nvSpPr>
        <p:spPr/>
        <p:txBody>
          <a:bodyPr/>
          <a:lstStyle/>
          <a:p>
            <a:fld id="{CF155452-F542-491B-BA5C-F349F2386F54}" type="slidenum">
              <a:rPr lang="en-US" smtClean="0"/>
              <a:t>6</a:t>
            </a:fld>
            <a:endParaRPr lang="en-US" dirty="0"/>
          </a:p>
        </p:txBody>
      </p:sp>
    </p:spTree>
    <p:extLst>
      <p:ext uri="{BB962C8B-B14F-4D97-AF65-F5344CB8AC3E}">
        <p14:creationId xmlns:p14="http://schemas.microsoft.com/office/powerpoint/2010/main" val="2679331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01450-696C-F8BB-635B-74C9ED7CF4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C0C84-F3BC-5AF6-835D-106C7037FAB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3602468-3674-91A9-E799-3D973FBF30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5D8D33A-3C9E-B121-D286-F871F7D71106}"/>
              </a:ext>
            </a:extLst>
          </p:cNvPr>
          <p:cNvSpPr>
            <a:spLocks noGrp="1"/>
          </p:cNvSpPr>
          <p:nvPr>
            <p:ph type="sldNum" sz="quarter" idx="5"/>
          </p:nvPr>
        </p:nvSpPr>
        <p:spPr/>
        <p:txBody>
          <a:bodyPr/>
          <a:lstStyle/>
          <a:p>
            <a:fld id="{CF155452-F542-491B-BA5C-F349F2386F54}" type="slidenum">
              <a:rPr lang="en-US" smtClean="0"/>
              <a:t>60</a:t>
            </a:fld>
            <a:endParaRPr lang="en-US" dirty="0"/>
          </a:p>
        </p:txBody>
      </p:sp>
    </p:spTree>
    <p:extLst>
      <p:ext uri="{BB962C8B-B14F-4D97-AF65-F5344CB8AC3E}">
        <p14:creationId xmlns:p14="http://schemas.microsoft.com/office/powerpoint/2010/main" val="35760199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AE4F8-2516-3564-EDE8-FA55300033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8B63E-CB09-8AE4-C83F-86290F76FF9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8504A5C-B6FF-540B-61D3-6B90B88BE2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B01FFF-C79F-1856-EAB7-E4A59929C6BE}"/>
              </a:ext>
            </a:extLst>
          </p:cNvPr>
          <p:cNvSpPr>
            <a:spLocks noGrp="1"/>
          </p:cNvSpPr>
          <p:nvPr>
            <p:ph type="sldNum" sz="quarter" idx="5"/>
          </p:nvPr>
        </p:nvSpPr>
        <p:spPr/>
        <p:txBody>
          <a:bodyPr/>
          <a:lstStyle/>
          <a:p>
            <a:fld id="{CF155452-F542-491B-BA5C-F349F2386F54}" type="slidenum">
              <a:rPr lang="en-US" smtClean="0"/>
              <a:t>61</a:t>
            </a:fld>
            <a:endParaRPr lang="en-US" dirty="0"/>
          </a:p>
        </p:txBody>
      </p:sp>
    </p:spTree>
    <p:extLst>
      <p:ext uri="{BB962C8B-B14F-4D97-AF65-F5344CB8AC3E}">
        <p14:creationId xmlns:p14="http://schemas.microsoft.com/office/powerpoint/2010/main" val="42737859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82EB0-6FB8-54F9-B84F-4D68B69B25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D06509-9C5D-D2B7-E112-9E216AC5CCA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0B08F94-014C-C182-4D4A-07A5F4C4382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585ED7-9E51-23F6-D890-F30DF9A958FA}"/>
              </a:ext>
            </a:extLst>
          </p:cNvPr>
          <p:cNvSpPr>
            <a:spLocks noGrp="1"/>
          </p:cNvSpPr>
          <p:nvPr>
            <p:ph type="sldNum" sz="quarter" idx="5"/>
          </p:nvPr>
        </p:nvSpPr>
        <p:spPr/>
        <p:txBody>
          <a:bodyPr/>
          <a:lstStyle/>
          <a:p>
            <a:fld id="{CF155452-F542-491B-BA5C-F349F2386F54}" type="slidenum">
              <a:rPr lang="en-US" smtClean="0"/>
              <a:t>62</a:t>
            </a:fld>
            <a:endParaRPr lang="en-US" dirty="0"/>
          </a:p>
        </p:txBody>
      </p:sp>
    </p:spTree>
    <p:extLst>
      <p:ext uri="{BB962C8B-B14F-4D97-AF65-F5344CB8AC3E}">
        <p14:creationId xmlns:p14="http://schemas.microsoft.com/office/powerpoint/2010/main" val="41714903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BD88B-1EB3-F441-B457-5F8C29711B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08F299-045B-01F5-849F-CC90218B296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7490D81-13D8-0F7A-361E-3101E4FCDB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0F8818-9747-E185-5118-3A8654C96A42}"/>
              </a:ext>
            </a:extLst>
          </p:cNvPr>
          <p:cNvSpPr>
            <a:spLocks noGrp="1"/>
          </p:cNvSpPr>
          <p:nvPr>
            <p:ph type="sldNum" sz="quarter" idx="5"/>
          </p:nvPr>
        </p:nvSpPr>
        <p:spPr/>
        <p:txBody>
          <a:bodyPr/>
          <a:lstStyle/>
          <a:p>
            <a:fld id="{CF155452-F542-491B-BA5C-F349F2386F54}" type="slidenum">
              <a:rPr lang="en-US" smtClean="0"/>
              <a:t>63</a:t>
            </a:fld>
            <a:endParaRPr lang="en-US" dirty="0"/>
          </a:p>
        </p:txBody>
      </p:sp>
    </p:spTree>
    <p:extLst>
      <p:ext uri="{BB962C8B-B14F-4D97-AF65-F5344CB8AC3E}">
        <p14:creationId xmlns:p14="http://schemas.microsoft.com/office/powerpoint/2010/main" val="35641614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47C3E-3310-4F28-F15C-B30A2200BF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E37453-5ED1-3A61-876E-A5D5EEF7823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2DFDC3C-64A8-FD44-6816-9557963B10AA}"/>
              </a:ext>
            </a:extLst>
          </p:cNvPr>
          <p:cNvSpPr>
            <a:spLocks noGrp="1"/>
          </p:cNvSpPr>
          <p:nvPr>
            <p:ph type="body" idx="1"/>
          </p:nvPr>
        </p:nvSpPr>
        <p:spPr/>
        <p:txBody>
          <a:bodyPr/>
          <a:lstStyle/>
          <a:p>
            <a:r>
              <a:rPr lang="en-US" dirty="0"/>
              <a:t>LA Sup. Ct. 1995</a:t>
            </a:r>
          </a:p>
          <a:p>
            <a:endParaRPr lang="en-US" dirty="0"/>
          </a:p>
          <a:p>
            <a:r>
              <a:rPr lang="en-US" dirty="0"/>
              <a:t>January 13, 1992: Candice Lewis, Richard Lewis, and their 3 minor children were returning from a trip to Arkansas along Hwy 15 in Union Parish.</a:t>
            </a:r>
          </a:p>
          <a:p>
            <a:r>
              <a:rPr lang="en-US" dirty="0"/>
              <a:t>A sweet gum tree fell across the road in front of them, and they crashed into it.</a:t>
            </a:r>
          </a:p>
          <a:p>
            <a:endParaRPr lang="en-US" dirty="0"/>
          </a:p>
          <a:p>
            <a:r>
              <a:rPr lang="en-US" dirty="0"/>
              <a:t>Tree was 44.6 feet from the center of the Hwy, 14.6 feet from edge of ROW, on property owned by Boy Scouts of America.</a:t>
            </a:r>
          </a:p>
          <a:p>
            <a:endParaRPr lang="en-US" dirty="0"/>
          </a:p>
          <a:p>
            <a:r>
              <a:rPr lang="en-US" dirty="0"/>
              <a:t>Lewis experts, Barry </a:t>
            </a:r>
            <a:r>
              <a:rPr lang="en-US" dirty="0" err="1"/>
              <a:t>Preaus</a:t>
            </a:r>
            <a:r>
              <a:rPr lang="en-US" dirty="0"/>
              <a:t> and Dr. F.F. Jewel, Professor of Forestry at LA Tech U: tree had been dead at least 2 years.</a:t>
            </a:r>
          </a:p>
          <a:p>
            <a:r>
              <a:rPr lang="en-US" dirty="0"/>
              <a:t>State’s inspector never had formal training on tree assessment.</a:t>
            </a:r>
          </a:p>
          <a:p>
            <a:r>
              <a:rPr lang="en-US" dirty="0"/>
              <a:t>Tree was partially obscured from view from the road by two smaller trees in front of it.</a:t>
            </a:r>
          </a:p>
          <a:p>
            <a:endParaRPr lang="en-US" dirty="0"/>
          </a:p>
          <a:p>
            <a:r>
              <a:rPr lang="en-US" dirty="0"/>
              <a:t>Trial judge dismissed action. Lewis appealed. </a:t>
            </a:r>
          </a:p>
          <a:p>
            <a:r>
              <a:rPr lang="en-US" dirty="0"/>
              <a:t>Ct. App. reversed, calling the trial court findings of obscurement “troublesome” and “clearly erroneous”</a:t>
            </a:r>
          </a:p>
          <a:p>
            <a:r>
              <a:rPr lang="en-US" dirty="0"/>
              <a:t>Supreme Court reversed again, affirming trial court.</a:t>
            </a:r>
          </a:p>
        </p:txBody>
      </p:sp>
      <p:sp>
        <p:nvSpPr>
          <p:cNvPr id="4" name="Slide Number Placeholder 3">
            <a:extLst>
              <a:ext uri="{FF2B5EF4-FFF2-40B4-BE49-F238E27FC236}">
                <a16:creationId xmlns:a16="http://schemas.microsoft.com/office/drawing/2014/main" id="{A5B70C71-B9FC-6DB7-E891-8F1249704D5A}"/>
              </a:ext>
            </a:extLst>
          </p:cNvPr>
          <p:cNvSpPr>
            <a:spLocks noGrp="1"/>
          </p:cNvSpPr>
          <p:nvPr>
            <p:ph type="sldNum" sz="quarter" idx="5"/>
          </p:nvPr>
        </p:nvSpPr>
        <p:spPr/>
        <p:txBody>
          <a:bodyPr/>
          <a:lstStyle/>
          <a:p>
            <a:fld id="{CF155452-F542-491B-BA5C-F349F2386F54}" type="slidenum">
              <a:rPr lang="en-US" smtClean="0"/>
              <a:t>64</a:t>
            </a:fld>
            <a:endParaRPr lang="en-US"/>
          </a:p>
        </p:txBody>
      </p:sp>
    </p:spTree>
    <p:extLst>
      <p:ext uri="{BB962C8B-B14F-4D97-AF65-F5344CB8AC3E}">
        <p14:creationId xmlns:p14="http://schemas.microsoft.com/office/powerpoint/2010/main" val="14404828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A93480-46C1-A274-21B6-B62AD4148A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181A0-2F5C-4198-B1BD-2BBE0479503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DFEF01B-676D-1E44-2AD6-112BC45E96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2000423-5AD1-831F-0AD7-DAC60805D6BF}"/>
              </a:ext>
            </a:extLst>
          </p:cNvPr>
          <p:cNvSpPr>
            <a:spLocks noGrp="1"/>
          </p:cNvSpPr>
          <p:nvPr>
            <p:ph type="sldNum" sz="quarter" idx="5"/>
          </p:nvPr>
        </p:nvSpPr>
        <p:spPr/>
        <p:txBody>
          <a:bodyPr/>
          <a:lstStyle/>
          <a:p>
            <a:fld id="{CF155452-F542-491B-BA5C-F349F2386F54}" type="slidenum">
              <a:rPr lang="en-US" smtClean="0"/>
              <a:t>65</a:t>
            </a:fld>
            <a:endParaRPr lang="en-US" dirty="0"/>
          </a:p>
        </p:txBody>
      </p:sp>
    </p:spTree>
    <p:extLst>
      <p:ext uri="{BB962C8B-B14F-4D97-AF65-F5344CB8AC3E}">
        <p14:creationId xmlns:p14="http://schemas.microsoft.com/office/powerpoint/2010/main" val="18378547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6C2B2-CACB-B1DD-9884-A875F69797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E62AE3-8FE5-5B16-9EA9-9CC1D29986A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7B4361-3C50-B8AE-7B62-BC2B96C2D6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F1D30F5-D406-E4AD-AA44-2BFC2B146795}"/>
              </a:ext>
            </a:extLst>
          </p:cNvPr>
          <p:cNvSpPr>
            <a:spLocks noGrp="1"/>
          </p:cNvSpPr>
          <p:nvPr>
            <p:ph type="sldNum" sz="quarter" idx="5"/>
          </p:nvPr>
        </p:nvSpPr>
        <p:spPr/>
        <p:txBody>
          <a:bodyPr/>
          <a:lstStyle/>
          <a:p>
            <a:fld id="{CF155452-F542-491B-BA5C-F349F2386F54}" type="slidenum">
              <a:rPr lang="en-US" smtClean="0"/>
              <a:t>66</a:t>
            </a:fld>
            <a:endParaRPr lang="en-US" dirty="0"/>
          </a:p>
        </p:txBody>
      </p:sp>
    </p:spTree>
    <p:extLst>
      <p:ext uri="{BB962C8B-B14F-4D97-AF65-F5344CB8AC3E}">
        <p14:creationId xmlns:p14="http://schemas.microsoft.com/office/powerpoint/2010/main" val="13852469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B7CE1B-4365-9B4D-B24B-E5E3EE21D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8381F6-5E72-40F7-C0B5-67AB06211F2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53D008F-6B4F-DCAC-243D-A54AADEBA6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54F91F-1FB9-A43D-6138-0F5B151475C8}"/>
              </a:ext>
            </a:extLst>
          </p:cNvPr>
          <p:cNvSpPr>
            <a:spLocks noGrp="1"/>
          </p:cNvSpPr>
          <p:nvPr>
            <p:ph type="sldNum" sz="quarter" idx="5"/>
          </p:nvPr>
        </p:nvSpPr>
        <p:spPr/>
        <p:txBody>
          <a:bodyPr/>
          <a:lstStyle/>
          <a:p>
            <a:fld id="{CF155452-F542-491B-BA5C-F349F2386F54}" type="slidenum">
              <a:rPr lang="en-US" smtClean="0"/>
              <a:t>67</a:t>
            </a:fld>
            <a:endParaRPr lang="en-US" dirty="0"/>
          </a:p>
        </p:txBody>
      </p:sp>
    </p:spTree>
    <p:extLst>
      <p:ext uri="{BB962C8B-B14F-4D97-AF65-F5344CB8AC3E}">
        <p14:creationId xmlns:p14="http://schemas.microsoft.com/office/powerpoint/2010/main" val="13778884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800E3-3639-36A3-45EA-5E9B890E94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A388D-D766-5149-00A7-4ADDA0EAEF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68D2AB8-0A12-6B5C-395B-A0EDE9845AD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0A7FC2-FF96-6A95-20E7-C441B333A60A}"/>
              </a:ext>
            </a:extLst>
          </p:cNvPr>
          <p:cNvSpPr>
            <a:spLocks noGrp="1"/>
          </p:cNvSpPr>
          <p:nvPr>
            <p:ph type="sldNum" sz="quarter" idx="5"/>
          </p:nvPr>
        </p:nvSpPr>
        <p:spPr/>
        <p:txBody>
          <a:bodyPr/>
          <a:lstStyle/>
          <a:p>
            <a:fld id="{CF155452-F542-491B-BA5C-F349F2386F54}" type="slidenum">
              <a:rPr lang="en-US" smtClean="0"/>
              <a:t>68</a:t>
            </a:fld>
            <a:endParaRPr lang="en-US" dirty="0"/>
          </a:p>
        </p:txBody>
      </p:sp>
    </p:spTree>
    <p:extLst>
      <p:ext uri="{BB962C8B-B14F-4D97-AF65-F5344CB8AC3E}">
        <p14:creationId xmlns:p14="http://schemas.microsoft.com/office/powerpoint/2010/main" val="34611235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9601F-EC27-A258-39D2-685963422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3E3421-37EE-3B21-6326-E64435A383C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BF04EE7-7A3B-2D20-4CBC-CAF73E4D829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0CFC9A9-9EFD-4B45-2819-06B0F1BA4294}"/>
              </a:ext>
            </a:extLst>
          </p:cNvPr>
          <p:cNvSpPr>
            <a:spLocks noGrp="1"/>
          </p:cNvSpPr>
          <p:nvPr>
            <p:ph type="sldNum" sz="quarter" idx="5"/>
          </p:nvPr>
        </p:nvSpPr>
        <p:spPr/>
        <p:txBody>
          <a:bodyPr/>
          <a:lstStyle/>
          <a:p>
            <a:fld id="{CF155452-F542-491B-BA5C-F349F2386F54}" type="slidenum">
              <a:rPr lang="en-US" smtClean="0"/>
              <a:t>69</a:t>
            </a:fld>
            <a:endParaRPr lang="en-US" dirty="0"/>
          </a:p>
        </p:txBody>
      </p:sp>
    </p:spTree>
    <p:extLst>
      <p:ext uri="{BB962C8B-B14F-4D97-AF65-F5344CB8AC3E}">
        <p14:creationId xmlns:p14="http://schemas.microsoft.com/office/powerpoint/2010/main" val="14423458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3A801-58E1-8047-CC5C-33226F7929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40DD4F-556B-74C1-A001-1548E6BF48A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0EF687B-2FDC-979C-5CB1-FC49B4AED71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779529-69F2-1202-2B70-26ED26E5A956}"/>
              </a:ext>
            </a:extLst>
          </p:cNvPr>
          <p:cNvSpPr>
            <a:spLocks noGrp="1"/>
          </p:cNvSpPr>
          <p:nvPr>
            <p:ph type="sldNum" sz="quarter" idx="5"/>
          </p:nvPr>
        </p:nvSpPr>
        <p:spPr/>
        <p:txBody>
          <a:bodyPr/>
          <a:lstStyle/>
          <a:p>
            <a:fld id="{CF155452-F542-491B-BA5C-F349F2386F54}" type="slidenum">
              <a:rPr lang="en-US" smtClean="0"/>
              <a:t>7</a:t>
            </a:fld>
            <a:endParaRPr lang="en-US" dirty="0"/>
          </a:p>
        </p:txBody>
      </p:sp>
    </p:spTree>
    <p:extLst>
      <p:ext uri="{BB962C8B-B14F-4D97-AF65-F5344CB8AC3E}">
        <p14:creationId xmlns:p14="http://schemas.microsoft.com/office/powerpoint/2010/main" val="5164777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B6D15-F453-67DD-6DF9-C50C9BF3FF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DFA463-EF59-DBBD-CB71-D0C42E95309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6665DE4-F265-4735-A1E8-E15AE9D61AD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7C8A5DC-D9F1-9028-8769-5F94FA9C7C4E}"/>
              </a:ext>
            </a:extLst>
          </p:cNvPr>
          <p:cNvSpPr>
            <a:spLocks noGrp="1"/>
          </p:cNvSpPr>
          <p:nvPr>
            <p:ph type="sldNum" sz="quarter" idx="5"/>
          </p:nvPr>
        </p:nvSpPr>
        <p:spPr/>
        <p:txBody>
          <a:bodyPr/>
          <a:lstStyle/>
          <a:p>
            <a:fld id="{CF155452-F542-491B-BA5C-F349F2386F54}" type="slidenum">
              <a:rPr lang="en-US" smtClean="0"/>
              <a:t>70</a:t>
            </a:fld>
            <a:endParaRPr lang="en-US" dirty="0"/>
          </a:p>
        </p:txBody>
      </p:sp>
    </p:spTree>
    <p:extLst>
      <p:ext uri="{BB962C8B-B14F-4D97-AF65-F5344CB8AC3E}">
        <p14:creationId xmlns:p14="http://schemas.microsoft.com/office/powerpoint/2010/main" val="280902623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52A0DC-4155-65C7-2E54-D6BDD938B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50310-7992-3BE3-F7EA-5CB399EB466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C55CD3-1D63-761D-EFDE-57D7F3ACBC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CCD94D8-93C7-2A0F-86B3-6D9057FD73AE}"/>
              </a:ext>
            </a:extLst>
          </p:cNvPr>
          <p:cNvSpPr>
            <a:spLocks noGrp="1"/>
          </p:cNvSpPr>
          <p:nvPr>
            <p:ph type="sldNum" sz="quarter" idx="5"/>
          </p:nvPr>
        </p:nvSpPr>
        <p:spPr/>
        <p:txBody>
          <a:bodyPr/>
          <a:lstStyle/>
          <a:p>
            <a:fld id="{CF155452-F542-491B-BA5C-F349F2386F54}" type="slidenum">
              <a:rPr lang="en-US" smtClean="0"/>
              <a:t>71</a:t>
            </a:fld>
            <a:endParaRPr lang="en-US" dirty="0"/>
          </a:p>
        </p:txBody>
      </p:sp>
    </p:spTree>
    <p:extLst>
      <p:ext uri="{BB962C8B-B14F-4D97-AF65-F5344CB8AC3E}">
        <p14:creationId xmlns:p14="http://schemas.microsoft.com/office/powerpoint/2010/main" val="21245661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C4A8DD-4CAD-F52F-0DA8-10507FD0A9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9585ED-0667-6B2C-9699-63E09C12A5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AF6B3CD-18C1-2005-D3B9-42EF7E90C2FA}"/>
              </a:ext>
            </a:extLst>
          </p:cNvPr>
          <p:cNvSpPr>
            <a:spLocks noGrp="1"/>
          </p:cNvSpPr>
          <p:nvPr>
            <p:ph type="body" idx="1"/>
          </p:nvPr>
        </p:nvSpPr>
        <p:spPr/>
        <p:txBody>
          <a:bodyPr/>
          <a:lstStyle/>
          <a:p>
            <a:r>
              <a:rPr lang="en-US" dirty="0"/>
              <a:t>5 cases</a:t>
            </a:r>
          </a:p>
        </p:txBody>
      </p:sp>
      <p:sp>
        <p:nvSpPr>
          <p:cNvPr id="4" name="Slide Number Placeholder 3">
            <a:extLst>
              <a:ext uri="{FF2B5EF4-FFF2-40B4-BE49-F238E27FC236}">
                <a16:creationId xmlns:a16="http://schemas.microsoft.com/office/drawing/2014/main" id="{558B830F-12A1-B1EA-904B-269CCAA0E70C}"/>
              </a:ext>
            </a:extLst>
          </p:cNvPr>
          <p:cNvSpPr>
            <a:spLocks noGrp="1"/>
          </p:cNvSpPr>
          <p:nvPr>
            <p:ph type="sldNum" sz="quarter" idx="5"/>
          </p:nvPr>
        </p:nvSpPr>
        <p:spPr/>
        <p:txBody>
          <a:bodyPr/>
          <a:lstStyle/>
          <a:p>
            <a:fld id="{CF155452-F542-491B-BA5C-F349F2386F54}" type="slidenum">
              <a:rPr lang="en-US" smtClean="0"/>
              <a:t>72</a:t>
            </a:fld>
            <a:endParaRPr lang="en-US" dirty="0"/>
          </a:p>
        </p:txBody>
      </p:sp>
    </p:spTree>
    <p:extLst>
      <p:ext uri="{BB962C8B-B14F-4D97-AF65-F5344CB8AC3E}">
        <p14:creationId xmlns:p14="http://schemas.microsoft.com/office/powerpoint/2010/main" val="3985852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334BD-F665-7D0C-CFE2-D1449C4F50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D2F597-9640-A980-5C53-60860C57FC7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F5D0314-8966-7705-067F-4DE02C40B6AB}"/>
              </a:ext>
            </a:extLst>
          </p:cNvPr>
          <p:cNvSpPr>
            <a:spLocks noGrp="1"/>
          </p:cNvSpPr>
          <p:nvPr>
            <p:ph type="body" idx="1"/>
          </p:nvPr>
        </p:nvSpPr>
        <p:spPr/>
        <p:txBody>
          <a:bodyPr/>
          <a:lstStyle/>
          <a:p>
            <a:r>
              <a:rPr lang="en-US" dirty="0"/>
              <a:t>LA Ct. App. 1978</a:t>
            </a:r>
          </a:p>
          <a:p>
            <a:endParaRPr lang="en-US" dirty="0"/>
          </a:p>
          <a:p>
            <a:r>
              <a:rPr lang="en-US" dirty="0"/>
              <a:t>Debra Wilson was driving on Hwy 28 near Hicks at 3:15am. A tree had fallen across the road. They came upon it in the fog and crashed.</a:t>
            </a:r>
          </a:p>
          <a:p>
            <a:endParaRPr lang="en-US" dirty="0"/>
          </a:p>
          <a:p>
            <a:r>
              <a:rPr lang="en-US" dirty="0"/>
              <a:t>The tree fell from adjacent </a:t>
            </a:r>
            <a:r>
              <a:rPr lang="en-US" u="sng" dirty="0"/>
              <a:t>private property</a:t>
            </a:r>
            <a:r>
              <a:rPr lang="en-US" dirty="0"/>
              <a:t>.</a:t>
            </a:r>
          </a:p>
          <a:p>
            <a:r>
              <a:rPr lang="en-US" dirty="0"/>
              <a:t>2 days prior to the accident, road crews noticed the tree was leaning and discussed removing it.</a:t>
            </a:r>
          </a:p>
          <a:p>
            <a:r>
              <a:rPr lang="en-US" dirty="0"/>
              <a:t>State did NOT contact private property owner.</a:t>
            </a:r>
          </a:p>
          <a:p>
            <a:endParaRPr lang="en-US" dirty="0"/>
          </a:p>
          <a:p>
            <a:r>
              <a:rPr lang="en-US" dirty="0"/>
              <a:t>Trial court held for Wilson. State appealed. Affirmed.</a:t>
            </a:r>
          </a:p>
        </p:txBody>
      </p:sp>
      <p:sp>
        <p:nvSpPr>
          <p:cNvPr id="4" name="Slide Number Placeholder 3">
            <a:extLst>
              <a:ext uri="{FF2B5EF4-FFF2-40B4-BE49-F238E27FC236}">
                <a16:creationId xmlns:a16="http://schemas.microsoft.com/office/drawing/2014/main" id="{9F802576-7E9A-056B-CC61-53C1EED3DDAE}"/>
              </a:ext>
            </a:extLst>
          </p:cNvPr>
          <p:cNvSpPr>
            <a:spLocks noGrp="1"/>
          </p:cNvSpPr>
          <p:nvPr>
            <p:ph type="sldNum" sz="quarter" idx="5"/>
          </p:nvPr>
        </p:nvSpPr>
        <p:spPr/>
        <p:txBody>
          <a:bodyPr/>
          <a:lstStyle/>
          <a:p>
            <a:fld id="{CF155452-F542-491B-BA5C-F349F2386F54}" type="slidenum">
              <a:rPr lang="en-US" smtClean="0"/>
              <a:t>73</a:t>
            </a:fld>
            <a:endParaRPr lang="en-US"/>
          </a:p>
        </p:txBody>
      </p:sp>
    </p:spTree>
    <p:extLst>
      <p:ext uri="{BB962C8B-B14F-4D97-AF65-F5344CB8AC3E}">
        <p14:creationId xmlns:p14="http://schemas.microsoft.com/office/powerpoint/2010/main" val="141030752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58F60-ADD9-25EA-7647-88258FA958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4C85F-8816-162A-7B07-C14DE552BC8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5CB7CE1-4871-0467-BB18-8EC2EA2DF5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06230D4-3AEA-1BA3-8BA9-1CDA1A82775C}"/>
              </a:ext>
            </a:extLst>
          </p:cNvPr>
          <p:cNvSpPr>
            <a:spLocks noGrp="1"/>
          </p:cNvSpPr>
          <p:nvPr>
            <p:ph type="sldNum" sz="quarter" idx="5"/>
          </p:nvPr>
        </p:nvSpPr>
        <p:spPr/>
        <p:txBody>
          <a:bodyPr/>
          <a:lstStyle/>
          <a:p>
            <a:fld id="{CF155452-F542-491B-BA5C-F349F2386F54}" type="slidenum">
              <a:rPr lang="en-US" smtClean="0"/>
              <a:t>74</a:t>
            </a:fld>
            <a:endParaRPr lang="en-US" dirty="0"/>
          </a:p>
        </p:txBody>
      </p:sp>
    </p:spTree>
    <p:extLst>
      <p:ext uri="{BB962C8B-B14F-4D97-AF65-F5344CB8AC3E}">
        <p14:creationId xmlns:p14="http://schemas.microsoft.com/office/powerpoint/2010/main" val="30643354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7557E0-A850-0830-4B3A-3C791C36DF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192FD-F80A-A4F2-1EAC-707F4A80285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A4DAA24-7702-8FAA-1A7E-1AC467007D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17312A-3A0B-11CE-7108-BA581CDE9F3F}"/>
              </a:ext>
            </a:extLst>
          </p:cNvPr>
          <p:cNvSpPr>
            <a:spLocks noGrp="1"/>
          </p:cNvSpPr>
          <p:nvPr>
            <p:ph type="sldNum" sz="quarter" idx="5"/>
          </p:nvPr>
        </p:nvSpPr>
        <p:spPr/>
        <p:txBody>
          <a:bodyPr/>
          <a:lstStyle/>
          <a:p>
            <a:fld id="{CF155452-F542-491B-BA5C-F349F2386F54}" type="slidenum">
              <a:rPr lang="en-US" smtClean="0"/>
              <a:t>75</a:t>
            </a:fld>
            <a:endParaRPr lang="en-US" dirty="0"/>
          </a:p>
        </p:txBody>
      </p:sp>
    </p:spTree>
    <p:extLst>
      <p:ext uri="{BB962C8B-B14F-4D97-AF65-F5344CB8AC3E}">
        <p14:creationId xmlns:p14="http://schemas.microsoft.com/office/powerpoint/2010/main" val="325488210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481A6B-A34E-9986-5303-DF9CDC0118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7FF28A-5FEC-F40C-2718-CED102BCA45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1855E26-FA72-0474-8C6E-ABB099523F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35D2EC-6C00-4DD9-A1C7-BDE3D6B3E25E}"/>
              </a:ext>
            </a:extLst>
          </p:cNvPr>
          <p:cNvSpPr>
            <a:spLocks noGrp="1"/>
          </p:cNvSpPr>
          <p:nvPr>
            <p:ph type="sldNum" sz="quarter" idx="5"/>
          </p:nvPr>
        </p:nvSpPr>
        <p:spPr/>
        <p:txBody>
          <a:bodyPr/>
          <a:lstStyle/>
          <a:p>
            <a:fld id="{CF155452-F542-491B-BA5C-F349F2386F54}" type="slidenum">
              <a:rPr lang="en-US" smtClean="0"/>
              <a:t>76</a:t>
            </a:fld>
            <a:endParaRPr lang="en-US" dirty="0"/>
          </a:p>
        </p:txBody>
      </p:sp>
    </p:spTree>
    <p:extLst>
      <p:ext uri="{BB962C8B-B14F-4D97-AF65-F5344CB8AC3E}">
        <p14:creationId xmlns:p14="http://schemas.microsoft.com/office/powerpoint/2010/main" val="19844768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822B8-F11B-A2E7-AA54-F49C181ED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E9D34-1767-F93A-1F8F-98621A2A575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A050BD2-535D-44B4-740F-5CFD8653E0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79D49F-B283-592D-EDB2-A7BBF1669E56}"/>
              </a:ext>
            </a:extLst>
          </p:cNvPr>
          <p:cNvSpPr>
            <a:spLocks noGrp="1"/>
          </p:cNvSpPr>
          <p:nvPr>
            <p:ph type="sldNum" sz="quarter" idx="5"/>
          </p:nvPr>
        </p:nvSpPr>
        <p:spPr/>
        <p:txBody>
          <a:bodyPr/>
          <a:lstStyle/>
          <a:p>
            <a:fld id="{CF155452-F542-491B-BA5C-F349F2386F54}" type="slidenum">
              <a:rPr lang="en-US" smtClean="0"/>
              <a:t>77</a:t>
            </a:fld>
            <a:endParaRPr lang="en-US" dirty="0"/>
          </a:p>
        </p:txBody>
      </p:sp>
    </p:spTree>
    <p:extLst>
      <p:ext uri="{BB962C8B-B14F-4D97-AF65-F5344CB8AC3E}">
        <p14:creationId xmlns:p14="http://schemas.microsoft.com/office/powerpoint/2010/main" val="39237006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3D541-82C9-59B5-C5B0-E858A2E202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B7A2CF-126C-75D5-F922-F1CA9F2DE9E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5C8EE01-AC0F-90EE-F312-01BF4305797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9F2653-F69C-7BC1-73DF-D22F37F0BBEB}"/>
              </a:ext>
            </a:extLst>
          </p:cNvPr>
          <p:cNvSpPr>
            <a:spLocks noGrp="1"/>
          </p:cNvSpPr>
          <p:nvPr>
            <p:ph type="sldNum" sz="quarter" idx="5"/>
          </p:nvPr>
        </p:nvSpPr>
        <p:spPr/>
        <p:txBody>
          <a:bodyPr/>
          <a:lstStyle/>
          <a:p>
            <a:fld id="{CF155452-F542-491B-BA5C-F349F2386F54}" type="slidenum">
              <a:rPr lang="en-US" smtClean="0"/>
              <a:t>78</a:t>
            </a:fld>
            <a:endParaRPr lang="en-US" dirty="0"/>
          </a:p>
        </p:txBody>
      </p:sp>
    </p:spTree>
    <p:extLst>
      <p:ext uri="{BB962C8B-B14F-4D97-AF65-F5344CB8AC3E}">
        <p14:creationId xmlns:p14="http://schemas.microsoft.com/office/powerpoint/2010/main" val="24053405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21301-6C02-A6A2-85BF-BF3F127D2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96F00A-64AA-7410-5D7F-FF79AC5D8A7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EAE1958-8BED-22A1-2A34-FC7B408EE25F}"/>
              </a:ext>
            </a:extLst>
          </p:cNvPr>
          <p:cNvSpPr>
            <a:spLocks noGrp="1"/>
          </p:cNvSpPr>
          <p:nvPr>
            <p:ph type="body" idx="1"/>
          </p:nvPr>
        </p:nvSpPr>
        <p:spPr/>
        <p:txBody>
          <a:bodyPr/>
          <a:lstStyle/>
          <a:p>
            <a:r>
              <a:rPr lang="en-US" dirty="0"/>
              <a:t>LA Sup. Ct. 1887</a:t>
            </a:r>
          </a:p>
          <a:p>
            <a:endParaRPr lang="en-US" dirty="0"/>
          </a:p>
          <a:p>
            <a:r>
              <a:rPr lang="en-US" dirty="0"/>
              <a:t>J. L. Tissot owned a home in New Orleans with two mature magnolia trees.</a:t>
            </a:r>
          </a:p>
          <a:p>
            <a:r>
              <a:rPr lang="en-US" dirty="0"/>
              <a:t>Great Southern had contract with City to erect telegraph lines along the public street.</a:t>
            </a:r>
          </a:p>
          <a:p>
            <a:r>
              <a:rPr lang="en-US" dirty="0"/>
              <a:t>City passed ordinance declaring all trees interfering with the proposed lines were a nuisance.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Great Southern Tel. &amp; Tel. Co. approached Tissot’s gardener and asked if they could top the trees to make way for utility lines.</a:t>
            </a:r>
          </a:p>
          <a:p>
            <a:r>
              <a:rPr lang="en-US" dirty="0"/>
              <a:t>Dispute over whether gardener said “yes.” Great Southern topped the trees.</a:t>
            </a:r>
          </a:p>
          <a:p>
            <a:r>
              <a:rPr lang="en-US" dirty="0"/>
              <a:t>Tissot sued for damages. Trial court held for Tissot. Great Southern appealed.</a:t>
            </a:r>
          </a:p>
          <a:p>
            <a:endParaRPr lang="en-US" dirty="0"/>
          </a:p>
          <a:p>
            <a:r>
              <a:rPr lang="en-US" dirty="0"/>
              <a:t>Affirmed, but award reduced.</a:t>
            </a:r>
          </a:p>
          <a:p>
            <a:endParaRPr lang="en-US" dirty="0"/>
          </a:p>
          <a:p>
            <a:r>
              <a:rPr lang="en-US" dirty="0"/>
              <a:t>Did they have consent?</a:t>
            </a:r>
          </a:p>
          <a:p>
            <a:r>
              <a:rPr lang="en-US" dirty="0"/>
              <a:t>Were they protected by the contract?</a:t>
            </a:r>
          </a:p>
          <a:p>
            <a:r>
              <a:rPr lang="en-US" dirty="0"/>
              <a:t>Were the trees a nuisance?</a:t>
            </a:r>
          </a:p>
          <a:p>
            <a:r>
              <a:rPr lang="en-US" dirty="0"/>
              <a:t>Did they have the right of self-help?</a:t>
            </a:r>
          </a:p>
          <a:p>
            <a:endParaRPr lang="en-US" dirty="0"/>
          </a:p>
        </p:txBody>
      </p:sp>
      <p:sp>
        <p:nvSpPr>
          <p:cNvPr id="4" name="Slide Number Placeholder 3">
            <a:extLst>
              <a:ext uri="{FF2B5EF4-FFF2-40B4-BE49-F238E27FC236}">
                <a16:creationId xmlns:a16="http://schemas.microsoft.com/office/drawing/2014/main" id="{4784DE0F-E1CA-7055-1E37-33D2E4D25573}"/>
              </a:ext>
            </a:extLst>
          </p:cNvPr>
          <p:cNvSpPr>
            <a:spLocks noGrp="1"/>
          </p:cNvSpPr>
          <p:nvPr>
            <p:ph type="sldNum" sz="quarter" idx="5"/>
          </p:nvPr>
        </p:nvSpPr>
        <p:spPr/>
        <p:txBody>
          <a:bodyPr/>
          <a:lstStyle/>
          <a:p>
            <a:fld id="{CF155452-F542-491B-BA5C-F349F2386F54}" type="slidenum">
              <a:rPr lang="en-US" smtClean="0"/>
              <a:t>79</a:t>
            </a:fld>
            <a:endParaRPr lang="en-US"/>
          </a:p>
        </p:txBody>
      </p:sp>
    </p:spTree>
    <p:extLst>
      <p:ext uri="{BB962C8B-B14F-4D97-AF65-F5344CB8AC3E}">
        <p14:creationId xmlns:p14="http://schemas.microsoft.com/office/powerpoint/2010/main" val="3566568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9A4B74-3594-842E-FD27-DD7FD9A8B8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5ED0E6-2C14-5B76-2E85-9ED9BB6CED6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4F0F9CC-E1FC-0909-8BB3-C2460E3F6E48}"/>
              </a:ext>
            </a:extLst>
          </p:cNvPr>
          <p:cNvSpPr>
            <a:spLocks noGrp="1"/>
          </p:cNvSpPr>
          <p:nvPr>
            <p:ph type="body" idx="1"/>
          </p:nvPr>
        </p:nvSpPr>
        <p:spPr/>
        <p:txBody>
          <a:bodyPr/>
          <a:lstStyle/>
          <a:p>
            <a:r>
              <a:rPr lang="en-US" dirty="0"/>
              <a:t>THIS CASE INTRODUCES </a:t>
            </a:r>
            <a:r>
              <a:rPr lang="en-US" u="sng" dirty="0"/>
              <a:t>CIV CODE 2317</a:t>
            </a:r>
            <a:r>
              <a:rPr lang="en-US" dirty="0"/>
              <a:t> AND </a:t>
            </a:r>
            <a:r>
              <a:rPr lang="en-US" u="sng" dirty="0"/>
              <a:t>ACTS OF GOD</a:t>
            </a:r>
          </a:p>
          <a:p>
            <a:endParaRPr lang="en-US" dirty="0"/>
          </a:p>
          <a:p>
            <a:r>
              <a:rPr lang="en-US" dirty="0"/>
              <a:t>LA Ct. App. 2000</a:t>
            </a:r>
          </a:p>
          <a:p>
            <a:endParaRPr lang="en-US" dirty="0"/>
          </a:p>
          <a:p>
            <a:r>
              <a:rPr lang="en-US" dirty="0"/>
              <a:t>Charles Green lived in Fox Crossing HOA, southwest of Shreveport</a:t>
            </a:r>
          </a:p>
          <a:p>
            <a:r>
              <a:rPr lang="en-US" dirty="0"/>
              <a:t>August 23, 1993, Green took a late-night walk in an HOA common area. He sat down on a swing. A dead branch fell from an oak tree and injured him.</a:t>
            </a:r>
          </a:p>
          <a:p>
            <a:r>
              <a:rPr lang="en-US" dirty="0"/>
              <a:t>Trial court found for Green. Fox Crossing appealed.</a:t>
            </a:r>
          </a:p>
          <a:p>
            <a:endParaRPr lang="en-US" dirty="0"/>
          </a:p>
          <a:p>
            <a:r>
              <a:rPr lang="en-US" dirty="0"/>
              <a:t>Was Fox Crossing Negligent?</a:t>
            </a:r>
          </a:p>
          <a:p>
            <a:r>
              <a:rPr lang="en-US" dirty="0"/>
              <a:t>Was this an Act of God?</a:t>
            </a:r>
          </a:p>
        </p:txBody>
      </p:sp>
      <p:sp>
        <p:nvSpPr>
          <p:cNvPr id="4" name="Slide Number Placeholder 3">
            <a:extLst>
              <a:ext uri="{FF2B5EF4-FFF2-40B4-BE49-F238E27FC236}">
                <a16:creationId xmlns:a16="http://schemas.microsoft.com/office/drawing/2014/main" id="{0F8DFC3D-D3F2-C949-5339-6B4781367B90}"/>
              </a:ext>
            </a:extLst>
          </p:cNvPr>
          <p:cNvSpPr>
            <a:spLocks noGrp="1"/>
          </p:cNvSpPr>
          <p:nvPr>
            <p:ph type="sldNum" sz="quarter" idx="5"/>
          </p:nvPr>
        </p:nvSpPr>
        <p:spPr/>
        <p:txBody>
          <a:bodyPr/>
          <a:lstStyle/>
          <a:p>
            <a:fld id="{CF155452-F542-491B-BA5C-F349F2386F54}" type="slidenum">
              <a:rPr lang="en-US" smtClean="0"/>
              <a:t>8</a:t>
            </a:fld>
            <a:endParaRPr lang="en-US"/>
          </a:p>
        </p:txBody>
      </p:sp>
    </p:spTree>
    <p:extLst>
      <p:ext uri="{BB962C8B-B14F-4D97-AF65-F5344CB8AC3E}">
        <p14:creationId xmlns:p14="http://schemas.microsoft.com/office/powerpoint/2010/main" val="36624347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9EBF0-4328-833B-4AB8-5E95BD56A9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0D4372-1C16-721A-E157-7BF9EE06DE3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1E1970A-453F-2FF4-170D-B82B2C871F53}"/>
              </a:ext>
            </a:extLst>
          </p:cNvPr>
          <p:cNvSpPr>
            <a:spLocks noGrp="1"/>
          </p:cNvSpPr>
          <p:nvPr>
            <p:ph type="body" idx="1"/>
          </p:nvPr>
        </p:nvSpPr>
        <p:spPr/>
        <p:txBody>
          <a:bodyPr/>
          <a:lstStyle/>
          <a:p>
            <a:r>
              <a:rPr lang="en-US" dirty="0"/>
              <a:t>LA Sup. Ct. 1887</a:t>
            </a:r>
          </a:p>
          <a:p>
            <a:endParaRPr lang="en-US" dirty="0"/>
          </a:p>
          <a:p>
            <a:r>
              <a:rPr lang="en-US" dirty="0"/>
              <a:t>J. L. Tissot owned a home in New Orleans with two mature magnolia trees.</a:t>
            </a:r>
          </a:p>
          <a:p>
            <a:r>
              <a:rPr lang="en-US" dirty="0"/>
              <a:t>Great Southern had contract with City to erect telegraph lines along the public street.</a:t>
            </a:r>
          </a:p>
          <a:p>
            <a:r>
              <a:rPr lang="en-US" dirty="0"/>
              <a:t>City passed ordinance declaring all trees interfering with the proposed lines were a nuisance.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Great Southern Tel. &amp; Tel. Co. approached Tissot’s gardener and asked if they could top the trees to make way for utility lines.</a:t>
            </a:r>
          </a:p>
          <a:p>
            <a:r>
              <a:rPr lang="en-US" dirty="0"/>
              <a:t>Dispute over whether gardener said “yes.” Great Southern topped the trees.</a:t>
            </a:r>
          </a:p>
          <a:p>
            <a:r>
              <a:rPr lang="en-US" dirty="0"/>
              <a:t>Tissot sued for damages. Trial court held for Tissot. Great Southern appealed.</a:t>
            </a:r>
          </a:p>
          <a:p>
            <a:endParaRPr lang="en-US" dirty="0"/>
          </a:p>
          <a:p>
            <a:r>
              <a:rPr lang="en-US" dirty="0"/>
              <a:t>Affirmed, but award reduced.</a:t>
            </a:r>
          </a:p>
          <a:p>
            <a:endParaRPr lang="en-US" dirty="0"/>
          </a:p>
          <a:p>
            <a:r>
              <a:rPr lang="en-US" dirty="0"/>
              <a:t>Did they have consent?</a:t>
            </a:r>
          </a:p>
          <a:p>
            <a:r>
              <a:rPr lang="en-US" dirty="0"/>
              <a:t>Were they protected by the contract?</a:t>
            </a:r>
          </a:p>
          <a:p>
            <a:r>
              <a:rPr lang="en-US" dirty="0"/>
              <a:t>Were the trees a nuisance?</a:t>
            </a:r>
          </a:p>
          <a:p>
            <a:r>
              <a:rPr lang="en-US" dirty="0"/>
              <a:t>Did they have the right of self-help?</a:t>
            </a:r>
          </a:p>
          <a:p>
            <a:endParaRPr lang="en-US" dirty="0"/>
          </a:p>
        </p:txBody>
      </p:sp>
      <p:sp>
        <p:nvSpPr>
          <p:cNvPr id="4" name="Slide Number Placeholder 3">
            <a:extLst>
              <a:ext uri="{FF2B5EF4-FFF2-40B4-BE49-F238E27FC236}">
                <a16:creationId xmlns:a16="http://schemas.microsoft.com/office/drawing/2014/main" id="{E170E47E-55B1-7071-9762-EDA33099EC2C}"/>
              </a:ext>
            </a:extLst>
          </p:cNvPr>
          <p:cNvSpPr>
            <a:spLocks noGrp="1"/>
          </p:cNvSpPr>
          <p:nvPr>
            <p:ph type="sldNum" sz="quarter" idx="5"/>
          </p:nvPr>
        </p:nvSpPr>
        <p:spPr/>
        <p:txBody>
          <a:bodyPr/>
          <a:lstStyle/>
          <a:p>
            <a:fld id="{CF155452-F542-491B-BA5C-F349F2386F54}" type="slidenum">
              <a:rPr lang="en-US" smtClean="0"/>
              <a:t>80</a:t>
            </a:fld>
            <a:endParaRPr lang="en-US"/>
          </a:p>
        </p:txBody>
      </p:sp>
    </p:spTree>
    <p:extLst>
      <p:ext uri="{BB962C8B-B14F-4D97-AF65-F5344CB8AC3E}">
        <p14:creationId xmlns:p14="http://schemas.microsoft.com/office/powerpoint/2010/main" val="11313262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EBB63-E210-DCDC-B4C4-2E78AB7641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2ACD48-1E02-D232-3718-4A80CB391D6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40FAC61-1B09-AFD3-A11A-5171C69386B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6DF43EA-385E-C701-0A33-17C22622F6EC}"/>
              </a:ext>
            </a:extLst>
          </p:cNvPr>
          <p:cNvSpPr>
            <a:spLocks noGrp="1"/>
          </p:cNvSpPr>
          <p:nvPr>
            <p:ph type="sldNum" sz="quarter" idx="5"/>
          </p:nvPr>
        </p:nvSpPr>
        <p:spPr/>
        <p:txBody>
          <a:bodyPr/>
          <a:lstStyle/>
          <a:p>
            <a:fld id="{CF155452-F542-491B-BA5C-F349F2386F54}" type="slidenum">
              <a:rPr lang="en-US" smtClean="0"/>
              <a:t>81</a:t>
            </a:fld>
            <a:endParaRPr lang="en-US" dirty="0"/>
          </a:p>
        </p:txBody>
      </p:sp>
    </p:spTree>
    <p:extLst>
      <p:ext uri="{BB962C8B-B14F-4D97-AF65-F5344CB8AC3E}">
        <p14:creationId xmlns:p14="http://schemas.microsoft.com/office/powerpoint/2010/main" val="8677840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C32FA-0C34-559D-A1B7-D3CF96A5D0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06C9BF-042C-1344-171D-68891D3ED71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F46B01B-2B4B-17AB-9F8F-568FCB5EB8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A1D128-7EBB-5E94-B488-C96C815B6E66}"/>
              </a:ext>
            </a:extLst>
          </p:cNvPr>
          <p:cNvSpPr>
            <a:spLocks noGrp="1"/>
          </p:cNvSpPr>
          <p:nvPr>
            <p:ph type="sldNum" sz="quarter" idx="5"/>
          </p:nvPr>
        </p:nvSpPr>
        <p:spPr/>
        <p:txBody>
          <a:bodyPr/>
          <a:lstStyle/>
          <a:p>
            <a:fld id="{CF155452-F542-491B-BA5C-F349F2386F54}" type="slidenum">
              <a:rPr lang="en-US" smtClean="0"/>
              <a:t>82</a:t>
            </a:fld>
            <a:endParaRPr lang="en-US" dirty="0"/>
          </a:p>
        </p:txBody>
      </p:sp>
    </p:spTree>
    <p:extLst>
      <p:ext uri="{BB962C8B-B14F-4D97-AF65-F5344CB8AC3E}">
        <p14:creationId xmlns:p14="http://schemas.microsoft.com/office/powerpoint/2010/main" val="5245680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16599-AF09-CF53-5DA7-F2E5BE022B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B91B00-B54B-72D8-BDDD-63270FB0EC5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4AFEF51-419F-2211-C2E3-300A790C9E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4BCEAA-8BE4-43EF-2B27-80E195C1CE1F}"/>
              </a:ext>
            </a:extLst>
          </p:cNvPr>
          <p:cNvSpPr>
            <a:spLocks noGrp="1"/>
          </p:cNvSpPr>
          <p:nvPr>
            <p:ph type="sldNum" sz="quarter" idx="5"/>
          </p:nvPr>
        </p:nvSpPr>
        <p:spPr/>
        <p:txBody>
          <a:bodyPr/>
          <a:lstStyle/>
          <a:p>
            <a:fld id="{CF155452-F542-491B-BA5C-F349F2386F54}" type="slidenum">
              <a:rPr lang="en-US" smtClean="0"/>
              <a:t>83</a:t>
            </a:fld>
            <a:endParaRPr lang="en-US" dirty="0"/>
          </a:p>
        </p:txBody>
      </p:sp>
    </p:spTree>
    <p:extLst>
      <p:ext uri="{BB962C8B-B14F-4D97-AF65-F5344CB8AC3E}">
        <p14:creationId xmlns:p14="http://schemas.microsoft.com/office/powerpoint/2010/main" val="24504095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F8396-2581-862F-17C0-5F1D2FB93D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EADBE5-7F48-79FE-933F-94BC48B7374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B0B356F-2438-8E18-9D5D-9D4317A519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91E24C-0CE6-8054-3BAC-40CA32046081}"/>
              </a:ext>
            </a:extLst>
          </p:cNvPr>
          <p:cNvSpPr>
            <a:spLocks noGrp="1"/>
          </p:cNvSpPr>
          <p:nvPr>
            <p:ph type="sldNum" sz="quarter" idx="5"/>
          </p:nvPr>
        </p:nvSpPr>
        <p:spPr/>
        <p:txBody>
          <a:bodyPr/>
          <a:lstStyle/>
          <a:p>
            <a:fld id="{CF155452-F542-491B-BA5C-F349F2386F54}" type="slidenum">
              <a:rPr lang="en-US" smtClean="0"/>
              <a:t>84</a:t>
            </a:fld>
            <a:endParaRPr lang="en-US" dirty="0"/>
          </a:p>
        </p:txBody>
      </p:sp>
    </p:spTree>
    <p:extLst>
      <p:ext uri="{BB962C8B-B14F-4D97-AF65-F5344CB8AC3E}">
        <p14:creationId xmlns:p14="http://schemas.microsoft.com/office/powerpoint/2010/main" val="16904139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DF68E-79C2-0F9E-56F2-F3B7E44CE0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C3BF4-4348-F67A-8566-240B5EDF2D4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7F9D547-FE7C-6785-E742-31A7050C600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0C416C-3A3B-9215-83A1-F6D6D0E07A89}"/>
              </a:ext>
            </a:extLst>
          </p:cNvPr>
          <p:cNvSpPr>
            <a:spLocks noGrp="1"/>
          </p:cNvSpPr>
          <p:nvPr>
            <p:ph type="sldNum" sz="quarter" idx="5"/>
          </p:nvPr>
        </p:nvSpPr>
        <p:spPr/>
        <p:txBody>
          <a:bodyPr/>
          <a:lstStyle/>
          <a:p>
            <a:fld id="{CF155452-F542-491B-BA5C-F349F2386F54}" type="slidenum">
              <a:rPr lang="en-US" smtClean="0"/>
              <a:t>85</a:t>
            </a:fld>
            <a:endParaRPr lang="en-US" dirty="0"/>
          </a:p>
        </p:txBody>
      </p:sp>
    </p:spTree>
    <p:extLst>
      <p:ext uri="{BB962C8B-B14F-4D97-AF65-F5344CB8AC3E}">
        <p14:creationId xmlns:p14="http://schemas.microsoft.com/office/powerpoint/2010/main" val="5401371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F1C6C5-60B9-BF4E-6E35-1B0E6E2B05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B87D64-4353-6260-95A4-C8B3E1F42E3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2A2EFA8-66F8-95BB-2A8F-1FC275B73A6C}"/>
              </a:ext>
            </a:extLst>
          </p:cNvPr>
          <p:cNvSpPr>
            <a:spLocks noGrp="1"/>
          </p:cNvSpPr>
          <p:nvPr>
            <p:ph type="body" idx="1"/>
          </p:nvPr>
        </p:nvSpPr>
        <p:spPr/>
        <p:txBody>
          <a:bodyPr/>
          <a:lstStyle/>
          <a:p>
            <a:r>
              <a:rPr lang="en-US" dirty="0"/>
              <a:t>LA Ct. App. 1951</a:t>
            </a:r>
          </a:p>
          <a:p>
            <a:endParaRPr lang="en-US" dirty="0"/>
          </a:p>
          <a:p>
            <a:r>
              <a:rPr lang="en-US" dirty="0"/>
              <a:t>Ms. Sallie Givens own residential lots in Ruston, LA.</a:t>
            </a:r>
          </a:p>
          <a:p>
            <a:endParaRPr lang="en-US" dirty="0"/>
          </a:p>
          <a:p>
            <a:r>
              <a:rPr lang="en-US" dirty="0"/>
              <a:t>September 20, 1947 windstorm hit the town.</a:t>
            </a:r>
          </a:p>
          <a:p>
            <a:r>
              <a:rPr lang="en-US" dirty="0"/>
              <a:t>Next morning, Town employees pruned off all broken and hanging branches, and all branches “threatening” the lines</a:t>
            </a:r>
          </a:p>
          <a:p>
            <a:r>
              <a:rPr lang="en-US" dirty="0"/>
              <a:t>No limbs were removed on the side of the trees closest to the residence.</a:t>
            </a:r>
          </a:p>
          <a:p>
            <a:endParaRPr lang="en-US" dirty="0"/>
          </a:p>
          <a:p>
            <a:r>
              <a:rPr lang="en-US" dirty="0"/>
              <a:t>Givens sued for property damage and emotional distress.</a:t>
            </a:r>
          </a:p>
          <a:p>
            <a:r>
              <a:rPr lang="en-US" dirty="0"/>
              <a:t>Trial court dismissed the action. Givens appealed. AFFIRMED.</a:t>
            </a:r>
          </a:p>
        </p:txBody>
      </p:sp>
      <p:sp>
        <p:nvSpPr>
          <p:cNvPr id="4" name="Slide Number Placeholder 3">
            <a:extLst>
              <a:ext uri="{FF2B5EF4-FFF2-40B4-BE49-F238E27FC236}">
                <a16:creationId xmlns:a16="http://schemas.microsoft.com/office/drawing/2014/main" id="{3FC1A1E7-FBF0-2975-9A30-F096B5C96D94}"/>
              </a:ext>
            </a:extLst>
          </p:cNvPr>
          <p:cNvSpPr>
            <a:spLocks noGrp="1"/>
          </p:cNvSpPr>
          <p:nvPr>
            <p:ph type="sldNum" sz="quarter" idx="5"/>
          </p:nvPr>
        </p:nvSpPr>
        <p:spPr/>
        <p:txBody>
          <a:bodyPr/>
          <a:lstStyle/>
          <a:p>
            <a:fld id="{CF155452-F542-491B-BA5C-F349F2386F54}" type="slidenum">
              <a:rPr lang="en-US" smtClean="0"/>
              <a:t>86</a:t>
            </a:fld>
            <a:endParaRPr lang="en-US"/>
          </a:p>
        </p:txBody>
      </p:sp>
    </p:spTree>
    <p:extLst>
      <p:ext uri="{BB962C8B-B14F-4D97-AF65-F5344CB8AC3E}">
        <p14:creationId xmlns:p14="http://schemas.microsoft.com/office/powerpoint/2010/main" val="27210244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2FF5D-639F-1013-51F8-855B250FC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D2C7B7-F92D-4936-4D3C-82E3E2C6DFD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00850AF-EDBB-7E20-24F0-E00DA2F7BE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B1D43F-9259-2220-12F0-F3EA3280F748}"/>
              </a:ext>
            </a:extLst>
          </p:cNvPr>
          <p:cNvSpPr>
            <a:spLocks noGrp="1"/>
          </p:cNvSpPr>
          <p:nvPr>
            <p:ph type="sldNum" sz="quarter" idx="5"/>
          </p:nvPr>
        </p:nvSpPr>
        <p:spPr/>
        <p:txBody>
          <a:bodyPr/>
          <a:lstStyle/>
          <a:p>
            <a:fld id="{CF155452-F542-491B-BA5C-F349F2386F54}" type="slidenum">
              <a:rPr lang="en-US" smtClean="0"/>
              <a:t>87</a:t>
            </a:fld>
            <a:endParaRPr lang="en-US" dirty="0"/>
          </a:p>
        </p:txBody>
      </p:sp>
    </p:spTree>
    <p:extLst>
      <p:ext uri="{BB962C8B-B14F-4D97-AF65-F5344CB8AC3E}">
        <p14:creationId xmlns:p14="http://schemas.microsoft.com/office/powerpoint/2010/main" val="25869900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54A726-B04B-109E-92F6-4ED70B8266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970D1A-51F1-0569-A690-9DBF6E10BBC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81FC97A-EFB9-15F4-4C42-6DDBBEC80E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63CF13-1E7E-820B-9AA8-AA2E43C25F16}"/>
              </a:ext>
            </a:extLst>
          </p:cNvPr>
          <p:cNvSpPr>
            <a:spLocks noGrp="1"/>
          </p:cNvSpPr>
          <p:nvPr>
            <p:ph type="sldNum" sz="quarter" idx="5"/>
          </p:nvPr>
        </p:nvSpPr>
        <p:spPr/>
        <p:txBody>
          <a:bodyPr/>
          <a:lstStyle/>
          <a:p>
            <a:fld id="{CF155452-F542-491B-BA5C-F349F2386F54}" type="slidenum">
              <a:rPr lang="en-US" smtClean="0"/>
              <a:t>88</a:t>
            </a:fld>
            <a:endParaRPr lang="en-US" dirty="0"/>
          </a:p>
        </p:txBody>
      </p:sp>
    </p:spTree>
    <p:extLst>
      <p:ext uri="{BB962C8B-B14F-4D97-AF65-F5344CB8AC3E}">
        <p14:creationId xmlns:p14="http://schemas.microsoft.com/office/powerpoint/2010/main" val="27101160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C1566-C57A-582E-7D98-36E70A78CF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D92C6D-BC32-B2F5-64B5-CC1DD320797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3470ABE-5FD2-9A64-D2E0-3B9895D1171A}"/>
              </a:ext>
            </a:extLst>
          </p:cNvPr>
          <p:cNvSpPr>
            <a:spLocks noGrp="1"/>
          </p:cNvSpPr>
          <p:nvPr>
            <p:ph type="body" idx="1"/>
          </p:nvPr>
        </p:nvSpPr>
        <p:spPr/>
        <p:txBody>
          <a:bodyPr/>
          <a:lstStyle/>
          <a:p>
            <a:r>
              <a:rPr lang="en-US" dirty="0"/>
              <a:t>LA Ct. App. 3</a:t>
            </a:r>
            <a:r>
              <a:rPr lang="en-US" baseline="30000" dirty="0"/>
              <a:t>rd</a:t>
            </a:r>
            <a:r>
              <a:rPr lang="en-US" dirty="0"/>
              <a:t> Cir.</a:t>
            </a:r>
          </a:p>
          <a:p>
            <a:r>
              <a:rPr lang="en-US" dirty="0"/>
              <a:t>1962 Ville Platte, LA</a:t>
            </a:r>
          </a:p>
          <a:p>
            <a:r>
              <a:rPr lang="en-US" dirty="0"/>
              <a:t>Central Louisiana Electric Co contracted Asplundh Tree Expert Company to clear lines</a:t>
            </a:r>
          </a:p>
          <a:p>
            <a:r>
              <a:rPr lang="en-US" dirty="0"/>
              <a:t>Asplundh asked for and received permission from Mrs. Fontenot to cut branches of her oak tree</a:t>
            </a:r>
          </a:p>
          <a:p>
            <a:r>
              <a:rPr lang="en-US" dirty="0"/>
              <a:t>Mr. Fontenot discovered the pruning, claiming she had no authority to dispose of marital property without his written consent</a:t>
            </a:r>
          </a:p>
        </p:txBody>
      </p:sp>
      <p:sp>
        <p:nvSpPr>
          <p:cNvPr id="4" name="Slide Number Placeholder 3">
            <a:extLst>
              <a:ext uri="{FF2B5EF4-FFF2-40B4-BE49-F238E27FC236}">
                <a16:creationId xmlns:a16="http://schemas.microsoft.com/office/drawing/2014/main" id="{CF33F7D9-1ED6-2E50-81C7-45F93348B464}"/>
              </a:ext>
            </a:extLst>
          </p:cNvPr>
          <p:cNvSpPr>
            <a:spLocks noGrp="1"/>
          </p:cNvSpPr>
          <p:nvPr>
            <p:ph type="sldNum" sz="quarter" idx="5"/>
          </p:nvPr>
        </p:nvSpPr>
        <p:spPr/>
        <p:txBody>
          <a:bodyPr/>
          <a:lstStyle/>
          <a:p>
            <a:fld id="{CF155452-F542-491B-BA5C-F349F2386F54}" type="slidenum">
              <a:rPr lang="en-US" smtClean="0"/>
              <a:t>89</a:t>
            </a:fld>
            <a:endParaRPr lang="en-US"/>
          </a:p>
        </p:txBody>
      </p:sp>
    </p:spTree>
    <p:extLst>
      <p:ext uri="{BB962C8B-B14F-4D97-AF65-F5344CB8AC3E}">
        <p14:creationId xmlns:p14="http://schemas.microsoft.com/office/powerpoint/2010/main" val="2062277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D4D3E6-5E5C-869C-00AE-0819B71314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5FF615-2EBF-E361-7C6F-058456B6557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627FFE2-C758-025F-5AD9-1B0A9CDBE594}"/>
              </a:ext>
            </a:extLst>
          </p:cNvPr>
          <p:cNvSpPr>
            <a:spLocks noGrp="1"/>
          </p:cNvSpPr>
          <p:nvPr>
            <p:ph type="body" idx="1"/>
          </p:nvPr>
        </p:nvSpPr>
        <p:spPr/>
        <p:txBody>
          <a:bodyPr/>
          <a:lstStyle/>
          <a:p>
            <a:r>
              <a:rPr lang="en-US" dirty="0"/>
              <a:t>LA CIV CODE 2317 is VERY IMPORTANT.</a:t>
            </a:r>
          </a:p>
          <a:p>
            <a:r>
              <a:rPr lang="en-US" dirty="0"/>
              <a:t>It will come up multiple times in this lecture.</a:t>
            </a:r>
          </a:p>
        </p:txBody>
      </p:sp>
      <p:sp>
        <p:nvSpPr>
          <p:cNvPr id="4" name="Slide Number Placeholder 3">
            <a:extLst>
              <a:ext uri="{FF2B5EF4-FFF2-40B4-BE49-F238E27FC236}">
                <a16:creationId xmlns:a16="http://schemas.microsoft.com/office/drawing/2014/main" id="{C70FFDC0-C7F1-3483-FEB8-DAA3C8B3B79A}"/>
              </a:ext>
            </a:extLst>
          </p:cNvPr>
          <p:cNvSpPr>
            <a:spLocks noGrp="1"/>
          </p:cNvSpPr>
          <p:nvPr>
            <p:ph type="sldNum" sz="quarter" idx="5"/>
          </p:nvPr>
        </p:nvSpPr>
        <p:spPr/>
        <p:txBody>
          <a:bodyPr/>
          <a:lstStyle/>
          <a:p>
            <a:fld id="{CF155452-F542-491B-BA5C-F349F2386F54}" type="slidenum">
              <a:rPr lang="en-US" smtClean="0"/>
              <a:t>9</a:t>
            </a:fld>
            <a:endParaRPr lang="en-US" dirty="0"/>
          </a:p>
        </p:txBody>
      </p:sp>
    </p:spTree>
    <p:extLst>
      <p:ext uri="{BB962C8B-B14F-4D97-AF65-F5344CB8AC3E}">
        <p14:creationId xmlns:p14="http://schemas.microsoft.com/office/powerpoint/2010/main" val="24096280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13031-5506-019E-59D4-FDDC6EA78C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29005-B671-4CDA-918F-89005B87792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F897EBE-6D68-A959-017F-F762AC4A57F4}"/>
              </a:ext>
            </a:extLst>
          </p:cNvPr>
          <p:cNvSpPr>
            <a:spLocks noGrp="1"/>
          </p:cNvSpPr>
          <p:nvPr>
            <p:ph type="body" idx="1"/>
          </p:nvPr>
        </p:nvSpPr>
        <p:spPr/>
        <p:txBody>
          <a:bodyPr/>
          <a:lstStyle/>
          <a:p>
            <a:r>
              <a:rPr lang="en-US" dirty="0"/>
              <a:t>LA Ct. App. 3</a:t>
            </a:r>
            <a:r>
              <a:rPr lang="en-US" baseline="30000" dirty="0"/>
              <a:t>rd</a:t>
            </a:r>
            <a:r>
              <a:rPr lang="en-US" dirty="0"/>
              <a:t> Cir.</a:t>
            </a:r>
          </a:p>
          <a:p>
            <a:r>
              <a:rPr lang="en-US" dirty="0"/>
              <a:t>1962 Ville Platte, LA</a:t>
            </a:r>
          </a:p>
          <a:p>
            <a:r>
              <a:rPr lang="en-US" dirty="0"/>
              <a:t>Central Louisiana Electric Co contracted Asplundh Tree Expert Company to clear lines</a:t>
            </a:r>
          </a:p>
          <a:p>
            <a:r>
              <a:rPr lang="en-US" dirty="0"/>
              <a:t>Asplundh asked for and received permission from Mrs. Fontenot to cut branches of her oak tree</a:t>
            </a:r>
          </a:p>
          <a:p>
            <a:r>
              <a:rPr lang="en-US" dirty="0"/>
              <a:t>Mr. Fontenot discovered the pruning, claiming she had no authority to dispose of marital property without his written consent</a:t>
            </a:r>
          </a:p>
        </p:txBody>
      </p:sp>
      <p:sp>
        <p:nvSpPr>
          <p:cNvPr id="4" name="Slide Number Placeholder 3">
            <a:extLst>
              <a:ext uri="{FF2B5EF4-FFF2-40B4-BE49-F238E27FC236}">
                <a16:creationId xmlns:a16="http://schemas.microsoft.com/office/drawing/2014/main" id="{F43E7C5A-3E95-3AE3-3A64-6B17F4B4377B}"/>
              </a:ext>
            </a:extLst>
          </p:cNvPr>
          <p:cNvSpPr>
            <a:spLocks noGrp="1"/>
          </p:cNvSpPr>
          <p:nvPr>
            <p:ph type="sldNum" sz="quarter" idx="5"/>
          </p:nvPr>
        </p:nvSpPr>
        <p:spPr/>
        <p:txBody>
          <a:bodyPr/>
          <a:lstStyle/>
          <a:p>
            <a:fld id="{CF155452-F542-491B-BA5C-F349F2386F54}" type="slidenum">
              <a:rPr lang="en-US" smtClean="0"/>
              <a:t>90</a:t>
            </a:fld>
            <a:endParaRPr lang="en-US"/>
          </a:p>
        </p:txBody>
      </p:sp>
    </p:spTree>
    <p:extLst>
      <p:ext uri="{BB962C8B-B14F-4D97-AF65-F5344CB8AC3E}">
        <p14:creationId xmlns:p14="http://schemas.microsoft.com/office/powerpoint/2010/main" val="325699201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D1247-A00D-63E4-409B-54357F9C66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81B422-4107-7FB6-8BA9-F08401DDA5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C76DCC-6213-DC4B-809D-3A57E2F33EDF}"/>
              </a:ext>
            </a:extLst>
          </p:cNvPr>
          <p:cNvSpPr>
            <a:spLocks noGrp="1"/>
          </p:cNvSpPr>
          <p:nvPr>
            <p:ph type="body" idx="1"/>
          </p:nvPr>
        </p:nvSpPr>
        <p:spPr/>
        <p:txBody>
          <a:bodyPr/>
          <a:lstStyle/>
          <a:p>
            <a:r>
              <a:rPr lang="en-US" dirty="0"/>
              <a:t>LA Ct. App. 1</a:t>
            </a:r>
            <a:r>
              <a:rPr lang="en-US" baseline="30000" dirty="0"/>
              <a:t>st</a:t>
            </a:r>
            <a:r>
              <a:rPr lang="en-US" dirty="0"/>
              <a:t> Cir.</a:t>
            </a:r>
          </a:p>
          <a:p>
            <a:r>
              <a:rPr lang="en-US" dirty="0"/>
              <a:t>2019 New Roads, LA</a:t>
            </a:r>
          </a:p>
          <a:p>
            <a:r>
              <a:rPr lang="en-US" dirty="0"/>
              <a:t>Large 48-inch oak tree on boundary line between Jacks (right) and Alberts (left)</a:t>
            </a:r>
          </a:p>
          <a:p>
            <a:r>
              <a:rPr lang="en-US" dirty="0"/>
              <a:t>Jacks sued to compel Alberts to remove tree and pay for driveway repairs</a:t>
            </a:r>
          </a:p>
        </p:txBody>
      </p:sp>
      <p:sp>
        <p:nvSpPr>
          <p:cNvPr id="4" name="Slide Number Placeholder 3">
            <a:extLst>
              <a:ext uri="{FF2B5EF4-FFF2-40B4-BE49-F238E27FC236}">
                <a16:creationId xmlns:a16="http://schemas.microsoft.com/office/drawing/2014/main" id="{08ED448B-E5DC-6877-B959-D9080BDFBB0F}"/>
              </a:ext>
            </a:extLst>
          </p:cNvPr>
          <p:cNvSpPr>
            <a:spLocks noGrp="1"/>
          </p:cNvSpPr>
          <p:nvPr>
            <p:ph type="sldNum" sz="quarter" idx="5"/>
          </p:nvPr>
        </p:nvSpPr>
        <p:spPr/>
        <p:txBody>
          <a:bodyPr/>
          <a:lstStyle/>
          <a:p>
            <a:fld id="{CF155452-F542-491B-BA5C-F349F2386F54}" type="slidenum">
              <a:rPr lang="en-US" smtClean="0"/>
              <a:t>95</a:t>
            </a:fld>
            <a:endParaRPr lang="en-US"/>
          </a:p>
        </p:txBody>
      </p:sp>
    </p:spTree>
    <p:extLst>
      <p:ext uri="{BB962C8B-B14F-4D97-AF65-F5344CB8AC3E}">
        <p14:creationId xmlns:p14="http://schemas.microsoft.com/office/powerpoint/2010/main" val="298384263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82CE3B-9F6B-D325-C9B0-9A0A897DE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134B4-EFB6-2928-421F-77084E8408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1E018-41F5-26B8-983D-C194EAF6BC30}"/>
              </a:ext>
            </a:extLst>
          </p:cNvPr>
          <p:cNvSpPr>
            <a:spLocks noGrp="1"/>
          </p:cNvSpPr>
          <p:nvPr>
            <p:ph type="body" idx="1"/>
          </p:nvPr>
        </p:nvSpPr>
        <p:spPr/>
        <p:txBody>
          <a:bodyPr/>
          <a:lstStyle/>
          <a:p>
            <a:r>
              <a:rPr lang="en-US" dirty="0"/>
              <a:t>Land surveyor said line passed through portion of trunk, but tree’s center was on </a:t>
            </a:r>
            <a:r>
              <a:rPr lang="en-US" dirty="0" err="1"/>
              <a:t>Alberts’</a:t>
            </a:r>
            <a:r>
              <a:rPr lang="en-US" dirty="0"/>
              <a:t> side</a:t>
            </a:r>
          </a:p>
          <a:p>
            <a:r>
              <a:rPr lang="en-US" dirty="0"/>
              <a:t>NO ARBORIST TESTIMONY of (1) origin of tree, or (2) growth over the years</a:t>
            </a:r>
          </a:p>
        </p:txBody>
      </p:sp>
      <p:sp>
        <p:nvSpPr>
          <p:cNvPr id="4" name="Slide Number Placeholder 3">
            <a:extLst>
              <a:ext uri="{FF2B5EF4-FFF2-40B4-BE49-F238E27FC236}">
                <a16:creationId xmlns:a16="http://schemas.microsoft.com/office/drawing/2014/main" id="{436839E0-557F-5C1D-AC3D-E87271C58D7C}"/>
              </a:ext>
            </a:extLst>
          </p:cNvPr>
          <p:cNvSpPr>
            <a:spLocks noGrp="1"/>
          </p:cNvSpPr>
          <p:nvPr>
            <p:ph type="sldNum" sz="quarter" idx="5"/>
          </p:nvPr>
        </p:nvSpPr>
        <p:spPr/>
        <p:txBody>
          <a:bodyPr/>
          <a:lstStyle/>
          <a:p>
            <a:fld id="{CF155452-F542-491B-BA5C-F349F2386F54}" type="slidenum">
              <a:rPr lang="en-US" smtClean="0"/>
              <a:t>96</a:t>
            </a:fld>
            <a:endParaRPr lang="en-US"/>
          </a:p>
        </p:txBody>
      </p:sp>
    </p:spTree>
    <p:extLst>
      <p:ext uri="{BB962C8B-B14F-4D97-AF65-F5344CB8AC3E}">
        <p14:creationId xmlns:p14="http://schemas.microsoft.com/office/powerpoint/2010/main" val="358063929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F5F1E-6001-7461-9100-4A968E3F8B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21756B-93E7-F1A9-2857-5053553ABE5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8F1A70E-5E24-9389-9342-1F68E59ACA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49C5B9-B107-975C-4E2E-7EF054A3E09E}"/>
              </a:ext>
            </a:extLst>
          </p:cNvPr>
          <p:cNvSpPr>
            <a:spLocks noGrp="1"/>
          </p:cNvSpPr>
          <p:nvPr>
            <p:ph type="sldNum" sz="quarter" idx="5"/>
          </p:nvPr>
        </p:nvSpPr>
        <p:spPr/>
        <p:txBody>
          <a:bodyPr/>
          <a:lstStyle/>
          <a:p>
            <a:fld id="{CF155452-F542-491B-BA5C-F349F2386F54}" type="slidenum">
              <a:rPr lang="en-US" smtClean="0"/>
              <a:t>104</a:t>
            </a:fld>
            <a:endParaRPr lang="en-US" dirty="0"/>
          </a:p>
        </p:txBody>
      </p:sp>
    </p:spTree>
    <p:extLst>
      <p:ext uri="{BB962C8B-B14F-4D97-AF65-F5344CB8AC3E}">
        <p14:creationId xmlns:p14="http://schemas.microsoft.com/office/powerpoint/2010/main" val="246663984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5F63C-9578-E496-372D-0F68B2F98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0A3C1B-8D5E-D5CF-D7B1-16D8C6C2520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BD28BD-350D-D4A9-CD19-30BAC714EE6D}"/>
              </a:ext>
            </a:extLst>
          </p:cNvPr>
          <p:cNvSpPr>
            <a:spLocks noGrp="1"/>
          </p:cNvSpPr>
          <p:nvPr>
            <p:ph type="body" idx="1"/>
          </p:nvPr>
        </p:nvSpPr>
        <p:spPr/>
        <p:txBody>
          <a:bodyPr/>
          <a:lstStyle/>
          <a:p>
            <a:r>
              <a:rPr lang="en-US" dirty="0"/>
              <a:t>5 cases</a:t>
            </a:r>
          </a:p>
          <a:p>
            <a:r>
              <a:rPr lang="en-US" dirty="0"/>
              <a:t>+2 supplemental</a:t>
            </a:r>
          </a:p>
        </p:txBody>
      </p:sp>
      <p:sp>
        <p:nvSpPr>
          <p:cNvPr id="4" name="Slide Number Placeholder 3">
            <a:extLst>
              <a:ext uri="{FF2B5EF4-FFF2-40B4-BE49-F238E27FC236}">
                <a16:creationId xmlns:a16="http://schemas.microsoft.com/office/drawing/2014/main" id="{2D6F3CE8-A818-E1BD-6144-5E76A4563272}"/>
              </a:ext>
            </a:extLst>
          </p:cNvPr>
          <p:cNvSpPr>
            <a:spLocks noGrp="1"/>
          </p:cNvSpPr>
          <p:nvPr>
            <p:ph type="sldNum" sz="quarter" idx="5"/>
          </p:nvPr>
        </p:nvSpPr>
        <p:spPr/>
        <p:txBody>
          <a:bodyPr/>
          <a:lstStyle/>
          <a:p>
            <a:fld id="{CF155452-F542-491B-BA5C-F349F2386F54}" type="slidenum">
              <a:rPr lang="en-US" smtClean="0"/>
              <a:t>105</a:t>
            </a:fld>
            <a:endParaRPr lang="en-US" dirty="0"/>
          </a:p>
        </p:txBody>
      </p:sp>
    </p:spTree>
    <p:extLst>
      <p:ext uri="{BB962C8B-B14F-4D97-AF65-F5344CB8AC3E}">
        <p14:creationId xmlns:p14="http://schemas.microsoft.com/office/powerpoint/2010/main" val="170670512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90652-39B1-18DD-0E4F-DAC0E87FF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75E90A-BFC0-BECD-CB0F-96533FCC83C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6720BFE-0A0D-124C-57CE-C877CCD9A175}"/>
              </a:ext>
            </a:extLst>
          </p:cNvPr>
          <p:cNvSpPr>
            <a:spLocks noGrp="1"/>
          </p:cNvSpPr>
          <p:nvPr>
            <p:ph type="body" idx="1"/>
          </p:nvPr>
        </p:nvSpPr>
        <p:spPr/>
        <p:txBody>
          <a:bodyPr/>
          <a:lstStyle/>
          <a:p>
            <a:r>
              <a:rPr lang="en-US" dirty="0"/>
              <a:t>LA Ct. App. 1919</a:t>
            </a:r>
          </a:p>
          <a:p>
            <a:endParaRPr lang="en-US" dirty="0"/>
          </a:p>
          <a:p>
            <a:r>
              <a:rPr lang="en-US" dirty="0"/>
              <a:t>Gaspard </a:t>
            </a:r>
            <a:r>
              <a:rPr lang="en-US" dirty="0" err="1"/>
              <a:t>Cusachs</a:t>
            </a:r>
            <a:r>
              <a:rPr lang="en-US" dirty="0"/>
              <a:t> owned land in Orleans Parish.</a:t>
            </a:r>
          </a:p>
          <a:p>
            <a:r>
              <a:rPr lang="en-US" dirty="0"/>
              <a:t>The property was vacant and swampy. There were no fences or improvements.</a:t>
            </a:r>
          </a:p>
          <a:p>
            <a:r>
              <a:rPr lang="en-US" dirty="0" err="1"/>
              <a:t>Cusachs</a:t>
            </a:r>
            <a:r>
              <a:rPr lang="en-US" dirty="0"/>
              <a:t> said “I always refused to get money from them. I have always refused to cut any timber on that land.”</a:t>
            </a:r>
          </a:p>
          <a:p>
            <a:r>
              <a:rPr lang="en-US" dirty="0"/>
              <a:t>The trees had sentimental value to him.</a:t>
            </a:r>
          </a:p>
          <a:p>
            <a:endParaRPr lang="en-US" dirty="0"/>
          </a:p>
          <a:p>
            <a:r>
              <a:rPr lang="en-US" dirty="0"/>
              <a:t>Employees of Salmen Brick &amp; Lumber accidentally trespassed and cut many of </a:t>
            </a:r>
            <a:r>
              <a:rPr lang="en-US" dirty="0" err="1"/>
              <a:t>Cusach’s</a:t>
            </a:r>
            <a:r>
              <a:rPr lang="en-US" dirty="0"/>
              <a:t> trees.</a:t>
            </a:r>
          </a:p>
          <a:p>
            <a:r>
              <a:rPr lang="en-US" dirty="0" err="1"/>
              <a:t>Cuasch</a:t>
            </a:r>
            <a:r>
              <a:rPr lang="en-US" dirty="0"/>
              <a:t> sued. Trial court awarded $2 for value of logs ONLY.</a:t>
            </a:r>
          </a:p>
        </p:txBody>
      </p:sp>
      <p:sp>
        <p:nvSpPr>
          <p:cNvPr id="4" name="Slide Number Placeholder 3">
            <a:extLst>
              <a:ext uri="{FF2B5EF4-FFF2-40B4-BE49-F238E27FC236}">
                <a16:creationId xmlns:a16="http://schemas.microsoft.com/office/drawing/2014/main" id="{84F896A6-1CBE-DD54-5164-B58FC2AB9FAF}"/>
              </a:ext>
            </a:extLst>
          </p:cNvPr>
          <p:cNvSpPr>
            <a:spLocks noGrp="1"/>
          </p:cNvSpPr>
          <p:nvPr>
            <p:ph type="sldNum" sz="quarter" idx="5"/>
          </p:nvPr>
        </p:nvSpPr>
        <p:spPr/>
        <p:txBody>
          <a:bodyPr/>
          <a:lstStyle/>
          <a:p>
            <a:fld id="{CF155452-F542-491B-BA5C-F349F2386F54}" type="slidenum">
              <a:rPr lang="en-US" smtClean="0"/>
              <a:t>106</a:t>
            </a:fld>
            <a:endParaRPr lang="en-US"/>
          </a:p>
        </p:txBody>
      </p:sp>
    </p:spTree>
    <p:extLst>
      <p:ext uri="{BB962C8B-B14F-4D97-AF65-F5344CB8AC3E}">
        <p14:creationId xmlns:p14="http://schemas.microsoft.com/office/powerpoint/2010/main" val="18656398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EFE5C-1F86-A280-608D-2EE950ECAC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103E05-F45A-1917-1F50-259EF537079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D9F3BFC-E221-2535-FF90-44271AA435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490774-DC6C-12F1-202C-21A01DEF0B95}"/>
              </a:ext>
            </a:extLst>
          </p:cNvPr>
          <p:cNvSpPr>
            <a:spLocks noGrp="1"/>
          </p:cNvSpPr>
          <p:nvPr>
            <p:ph type="sldNum" sz="quarter" idx="5"/>
          </p:nvPr>
        </p:nvSpPr>
        <p:spPr/>
        <p:txBody>
          <a:bodyPr/>
          <a:lstStyle/>
          <a:p>
            <a:fld id="{CF155452-F542-491B-BA5C-F349F2386F54}" type="slidenum">
              <a:rPr lang="en-US" smtClean="0"/>
              <a:t>107</a:t>
            </a:fld>
            <a:endParaRPr lang="en-US" dirty="0"/>
          </a:p>
        </p:txBody>
      </p:sp>
    </p:spTree>
    <p:extLst>
      <p:ext uri="{BB962C8B-B14F-4D97-AF65-F5344CB8AC3E}">
        <p14:creationId xmlns:p14="http://schemas.microsoft.com/office/powerpoint/2010/main" val="354312265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CFF95-AC8A-6988-B2A7-4877ADAC6B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AF53A1-FDE8-7D01-52F8-9E43BC58AAF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1AE2E9-2625-2918-1FF2-F3A46C88EF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BD2642A-D639-E3E2-275F-2D7D7CBD98F2}"/>
              </a:ext>
            </a:extLst>
          </p:cNvPr>
          <p:cNvSpPr>
            <a:spLocks noGrp="1"/>
          </p:cNvSpPr>
          <p:nvPr>
            <p:ph type="sldNum" sz="quarter" idx="5"/>
          </p:nvPr>
        </p:nvSpPr>
        <p:spPr/>
        <p:txBody>
          <a:bodyPr/>
          <a:lstStyle/>
          <a:p>
            <a:fld id="{CF155452-F542-491B-BA5C-F349F2386F54}" type="slidenum">
              <a:rPr lang="en-US" smtClean="0"/>
              <a:t>108</a:t>
            </a:fld>
            <a:endParaRPr lang="en-US" dirty="0"/>
          </a:p>
        </p:txBody>
      </p:sp>
    </p:spTree>
    <p:extLst>
      <p:ext uri="{BB962C8B-B14F-4D97-AF65-F5344CB8AC3E}">
        <p14:creationId xmlns:p14="http://schemas.microsoft.com/office/powerpoint/2010/main" val="38071257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155452-F542-491B-BA5C-F349F2386F54}" type="slidenum">
              <a:rPr lang="en-US" smtClean="0"/>
              <a:t>109</a:t>
            </a:fld>
            <a:endParaRPr lang="en-US"/>
          </a:p>
        </p:txBody>
      </p:sp>
    </p:spTree>
    <p:extLst>
      <p:ext uri="{BB962C8B-B14F-4D97-AF65-F5344CB8AC3E}">
        <p14:creationId xmlns:p14="http://schemas.microsoft.com/office/powerpoint/2010/main" val="296523218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D60D9-E5D6-8972-203B-B2037D7AAE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0DF84-E56A-CF33-9D20-462230DDFBC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1203785-A3D0-3429-3940-96EA4E54217F}"/>
              </a:ext>
            </a:extLst>
          </p:cNvPr>
          <p:cNvSpPr>
            <a:spLocks noGrp="1"/>
          </p:cNvSpPr>
          <p:nvPr>
            <p:ph type="body" idx="1"/>
          </p:nvPr>
        </p:nvSpPr>
        <p:spPr/>
        <p:txBody>
          <a:bodyPr/>
          <a:lstStyle/>
          <a:p>
            <a:r>
              <a:rPr lang="en-US" dirty="0"/>
              <a:t>LA Ct. App. 2009</a:t>
            </a:r>
          </a:p>
          <a:p>
            <a:endParaRPr lang="en-US" dirty="0"/>
          </a:p>
          <a:p>
            <a:r>
              <a:rPr lang="en-US" dirty="0"/>
              <a:t>Andrew and Judith Daray owned forested land in St. Tammany Parish, just south of the Heritage Heights subdivision.</a:t>
            </a:r>
          </a:p>
          <a:p>
            <a:r>
              <a:rPr lang="en-US" dirty="0"/>
              <a:t>The parish owned a drainage easement, across one end of the property, far from the Daray residence.</a:t>
            </a:r>
          </a:p>
          <a:p>
            <a:r>
              <a:rPr lang="en-US" dirty="0"/>
              <a:t>The </a:t>
            </a:r>
            <a:r>
              <a:rPr lang="en-US" dirty="0" err="1"/>
              <a:t>Darays</a:t>
            </a:r>
            <a:r>
              <a:rPr lang="en-US" dirty="0"/>
              <a:t> had maintained the property in its natural state since they purchased it in 1976.</a:t>
            </a:r>
          </a:p>
          <a:p>
            <a:endParaRPr lang="en-US" dirty="0"/>
          </a:p>
          <a:p>
            <a:r>
              <a:rPr lang="en-US" dirty="0"/>
              <a:t>Around December of 1999, Parish employees widened the drainage easement 10 ft beyond its boundaries, destroying trees and leaving spoils on Daray land.</a:t>
            </a:r>
          </a:p>
          <a:p>
            <a:r>
              <a:rPr lang="en-US" dirty="0" err="1"/>
              <a:t>Darays</a:t>
            </a:r>
            <a:r>
              <a:rPr lang="en-US" dirty="0"/>
              <a:t> presented evidence of </a:t>
            </a:r>
            <a:r>
              <a:rPr lang="en-US" u="sng" dirty="0"/>
              <a:t>replacement cost</a:t>
            </a:r>
            <a:r>
              <a:rPr lang="en-US" u="none" dirty="0"/>
              <a:t>.</a:t>
            </a:r>
          </a:p>
          <a:p>
            <a:r>
              <a:rPr lang="en-US" u="none" dirty="0"/>
              <a:t>Malcolm Guidry testified for Parish</a:t>
            </a:r>
          </a:p>
          <a:p>
            <a:r>
              <a:rPr lang="en-US" dirty="0"/>
              <a:t>Trial court held for </a:t>
            </a:r>
            <a:r>
              <a:rPr lang="en-US" dirty="0" err="1"/>
              <a:t>Darays</a:t>
            </a:r>
            <a:r>
              <a:rPr lang="en-US" dirty="0"/>
              <a:t> and awarded replacement costs of trees PLUS general damages of $25K. Parish appealed.</a:t>
            </a:r>
          </a:p>
        </p:txBody>
      </p:sp>
      <p:sp>
        <p:nvSpPr>
          <p:cNvPr id="4" name="Slide Number Placeholder 3">
            <a:extLst>
              <a:ext uri="{FF2B5EF4-FFF2-40B4-BE49-F238E27FC236}">
                <a16:creationId xmlns:a16="http://schemas.microsoft.com/office/drawing/2014/main" id="{07CBA962-C3B3-9D06-F062-D4794F731E5D}"/>
              </a:ext>
            </a:extLst>
          </p:cNvPr>
          <p:cNvSpPr>
            <a:spLocks noGrp="1"/>
          </p:cNvSpPr>
          <p:nvPr>
            <p:ph type="sldNum" sz="quarter" idx="5"/>
          </p:nvPr>
        </p:nvSpPr>
        <p:spPr/>
        <p:txBody>
          <a:bodyPr/>
          <a:lstStyle/>
          <a:p>
            <a:fld id="{CF155452-F542-491B-BA5C-F349F2386F54}" type="slidenum">
              <a:rPr lang="en-US" smtClean="0"/>
              <a:t>124</a:t>
            </a:fld>
            <a:endParaRPr lang="en-US"/>
          </a:p>
        </p:txBody>
      </p:sp>
    </p:spTree>
    <p:extLst>
      <p:ext uri="{BB962C8B-B14F-4D97-AF65-F5344CB8AC3E}">
        <p14:creationId xmlns:p14="http://schemas.microsoft.com/office/powerpoint/2010/main" val="31454938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3/19/2026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4529540"/>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768718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DEB379-6C0D-4AFD-8F55-C8AFE57CCC9D}" type="datetimeFigureOut">
              <a:rPr lang="en-US" smtClean="0"/>
              <a:t>3/19/2026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3244139"/>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646782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DEB379-6C0D-4AFD-8F55-C8AFE57CCC9D}" type="datetimeFigureOut">
              <a:rPr lang="en-US" smtClean="0"/>
              <a:t>3/19/2026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3244139"/>
            <a:ext cx="779767" cy="365125"/>
          </a:xfrm>
        </p:spPr>
        <p:txBody>
          <a:bodyPr/>
          <a:lstStyle/>
          <a:p>
            <a:fld id="{0A4D6C30-F765-48A1-8ACB-68E2233B1CBF}" type="slidenum">
              <a:rPr lang="en-US" smtClean="0"/>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2881243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3/19/2026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714777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3/19/2026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7159963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3/19/2026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781865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3/19/2026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1847964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3/19/2026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82555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2DEB379-6C0D-4AFD-8F55-C8AFE57CCC9D}" type="datetimeFigureOut">
              <a:rPr lang="en-US" smtClean="0"/>
              <a:t>3/19/2026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276434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DEB379-6C0D-4AFD-8F55-C8AFE57CCC9D}" type="datetimeFigureOut">
              <a:rPr lang="en-US" smtClean="0"/>
              <a:t>3/19/2026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6" name="Slide Number Placeholder 5"/>
          <p:cNvSpPr>
            <a:spLocks noGrp="1"/>
          </p:cNvSpPr>
          <p:nvPr>
            <p:ph type="sldNum" sz="quarter" idx="12"/>
          </p:nvPr>
        </p:nvSpPr>
        <p:spPr>
          <a:xfrm>
            <a:off x="531812" y="3244139"/>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1518101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2DEB379-6C0D-4AFD-8F55-C8AFE57CCC9D}" type="datetimeFigureOut">
              <a:rPr lang="en-US" smtClean="0"/>
              <a:t>3/19/2026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1" name="Slide Number Placeholder 5"/>
          <p:cNvSpPr>
            <a:spLocks noGrp="1"/>
          </p:cNvSpPr>
          <p:nvPr>
            <p:ph type="sldNum" sz="quarter" idx="12"/>
          </p:nvPr>
        </p:nvSpPr>
        <p:spPr>
          <a:xfrm>
            <a:off x="531812" y="787782"/>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3702545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2DEB379-6C0D-4AFD-8F55-C8AFE57CCC9D}" type="datetimeFigureOut">
              <a:rPr lang="en-US" smtClean="0"/>
              <a:t>3/19/2026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13" name="Slide Number Placeholder 5"/>
          <p:cNvSpPr>
            <a:spLocks noGrp="1"/>
          </p:cNvSpPr>
          <p:nvPr>
            <p:ph type="sldNum" sz="quarter" idx="12"/>
          </p:nvPr>
        </p:nvSpPr>
        <p:spPr>
          <a:xfrm>
            <a:off x="531812" y="787782"/>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4246052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2DEB379-6C0D-4AFD-8F55-C8AFE57CCC9D}" type="datetimeFigureOut">
              <a:rPr lang="en-US" smtClean="0"/>
              <a:t>3/19/2026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5" name="Slide Number Placeholder 4"/>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614622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DEB379-6C0D-4AFD-8F55-C8AFE57CCC9D}" type="datetimeFigureOut">
              <a:rPr lang="en-US" smtClean="0"/>
              <a:t>3/19/2026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4" name="Slide Number Placeholder 3"/>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618855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3/19/2026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2198657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DEB379-6C0D-4AFD-8F55-C8AFE57CCC9D}" type="datetimeFigureOut">
              <a:rPr lang="en-US" smtClean="0"/>
              <a:t>3/19/2026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p:nvSpPr>
          <p:cNvPr id="7" name="Slide Number Placeholder 6"/>
          <p:cNvSpPr>
            <a:spLocks noGrp="1"/>
          </p:cNvSpPr>
          <p:nvPr>
            <p:ph type="sldNum" sz="quarter" idx="12"/>
          </p:nvPr>
        </p:nvSpPr>
        <p:spPr>
          <a:xfrm>
            <a:off x="531812" y="4983087"/>
            <a:ext cx="779767" cy="365125"/>
          </a:xfrm>
        </p:spPr>
        <p:txBody>
          <a:bodyPr/>
          <a:lstStyle/>
          <a:p>
            <a:fld id="{0A4D6C30-F765-48A1-8ACB-68E2233B1CBF}" type="slidenum">
              <a:rPr lang="en-US" smtClean="0"/>
              <a:t>‹#›</a:t>
            </a:fld>
            <a:endParaRPr lang="en-US" dirty="0"/>
          </a:p>
        </p:txBody>
      </p:sp>
    </p:spTree>
    <p:extLst>
      <p:ext uri="{BB962C8B-B14F-4D97-AF65-F5344CB8AC3E}">
        <p14:creationId xmlns:p14="http://schemas.microsoft.com/office/powerpoint/2010/main" val="19830755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92DEB379-6C0D-4AFD-8F55-C8AFE57CCC9D}" type="datetimeFigureOut">
              <a:rPr lang="en-US" smtClean="0"/>
              <a:t>3/19/2026</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A4D6C30-F765-48A1-8ACB-68E2233B1CBF}" type="slidenum">
              <a:rPr lang="en-US" smtClean="0"/>
              <a:t>‹#›</a:t>
            </a:fld>
            <a:endParaRPr lang="en-US" dirty="0"/>
          </a:p>
        </p:txBody>
      </p:sp>
    </p:spTree>
    <p:extLst>
      <p:ext uri="{BB962C8B-B14F-4D97-AF65-F5344CB8AC3E}">
        <p14:creationId xmlns:p14="http://schemas.microsoft.com/office/powerpoint/2010/main" val="3415855607"/>
      </p:ext>
    </p:extLst>
  </p:cSld>
  <p:clrMap bg1="lt1" tx1="dk1" bg2="lt2" tx2="dk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 id="2147484039" r:id="rId12"/>
    <p:sldLayoutId id="2147484040" r:id="rId13"/>
    <p:sldLayoutId id="2147484041" r:id="rId14"/>
    <p:sldLayoutId id="2147484042" r:id="rId15"/>
    <p:sldLayoutId id="214748404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D948E-5095-19A6-109D-C57C47C20560}"/>
              </a:ext>
            </a:extLst>
          </p:cNvPr>
          <p:cNvSpPr>
            <a:spLocks noGrp="1"/>
          </p:cNvSpPr>
          <p:nvPr>
            <p:ph type="ctrTitle"/>
          </p:nvPr>
        </p:nvSpPr>
        <p:spPr/>
        <p:txBody>
          <a:bodyPr>
            <a:normAutofit/>
          </a:bodyPr>
          <a:lstStyle/>
          <a:p>
            <a:r>
              <a:rPr lang="en-US" dirty="0"/>
              <a:t>Battle of the Branches:</a:t>
            </a:r>
            <a:br>
              <a:rPr lang="en-US" dirty="0"/>
            </a:br>
            <a:r>
              <a:rPr lang="en-US" sz="3200" dirty="0"/>
              <a:t>Key Rulings Illustrating Louisiana Tree Law</a:t>
            </a:r>
            <a:endParaRPr lang="en-US" dirty="0"/>
          </a:p>
        </p:txBody>
      </p:sp>
      <p:sp>
        <p:nvSpPr>
          <p:cNvPr id="3" name="Subtitle 2">
            <a:extLst>
              <a:ext uri="{FF2B5EF4-FFF2-40B4-BE49-F238E27FC236}">
                <a16:creationId xmlns:a16="http://schemas.microsoft.com/office/drawing/2014/main" id="{5BFEEEE6-17D1-98BE-07EF-80F40313C65E}"/>
              </a:ext>
            </a:extLst>
          </p:cNvPr>
          <p:cNvSpPr>
            <a:spLocks noGrp="1"/>
          </p:cNvSpPr>
          <p:nvPr>
            <p:ph type="subTitle" idx="1"/>
          </p:nvPr>
        </p:nvSpPr>
        <p:spPr/>
        <p:txBody>
          <a:bodyPr>
            <a:normAutofit lnSpcReduction="10000"/>
          </a:bodyPr>
          <a:lstStyle/>
          <a:p>
            <a:r>
              <a:rPr lang="en-US" dirty="0"/>
              <a:t>James Komen</a:t>
            </a:r>
          </a:p>
          <a:p>
            <a:r>
              <a:rPr lang="en-US" dirty="0"/>
              <a:t>BCMA #WE-9909B</a:t>
            </a:r>
          </a:p>
          <a:p>
            <a:r>
              <a:rPr lang="en-US" dirty="0"/>
              <a:t>RCA #555</a:t>
            </a:r>
          </a:p>
        </p:txBody>
      </p:sp>
    </p:spTree>
    <p:extLst>
      <p:ext uri="{BB962C8B-B14F-4D97-AF65-F5344CB8AC3E}">
        <p14:creationId xmlns:p14="http://schemas.microsoft.com/office/powerpoint/2010/main" val="350551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F0135-95BC-7B62-EE1B-B3B9ABC2972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3E07A0-F415-2FEB-CCEE-505ED7AA55AF}"/>
              </a:ext>
            </a:extLst>
          </p:cNvPr>
          <p:cNvSpPr>
            <a:spLocks noGrp="1"/>
          </p:cNvSpPr>
          <p:nvPr>
            <p:ph idx="1"/>
          </p:nvPr>
        </p:nvSpPr>
        <p:spPr>
          <a:xfrm>
            <a:off x="1956390" y="2829697"/>
            <a:ext cx="9422839" cy="3120656"/>
          </a:xfrm>
        </p:spPr>
        <p:txBody>
          <a:bodyPr numCol="2">
            <a:normAutofit lnSpcReduction="10000"/>
          </a:bodyPr>
          <a:lstStyle/>
          <a:p>
            <a:pPr marL="914400" lvl="1" indent="-457200">
              <a:buFont typeface="+mj-lt"/>
              <a:buAutoNum type="arabicPeriod"/>
            </a:pPr>
            <a:r>
              <a:rPr lang="en-US" sz="2400" dirty="0"/>
              <a:t>Probability</a:t>
            </a:r>
          </a:p>
          <a:p>
            <a:pPr marL="914400" lvl="1" indent="-457200">
              <a:buFont typeface="+mj-lt"/>
              <a:buAutoNum type="arabicPeriod"/>
            </a:pPr>
            <a:r>
              <a:rPr lang="en-US" sz="2400" dirty="0"/>
              <a:t>Consequences</a:t>
            </a:r>
          </a:p>
          <a:p>
            <a:pPr marL="914400" lvl="1" indent="-457200">
              <a:buFont typeface="+mj-lt"/>
              <a:buAutoNum type="arabicPeriod"/>
            </a:pPr>
            <a:r>
              <a:rPr lang="en-US" sz="2400" dirty="0"/>
              <a:t>Burden of Precautions</a:t>
            </a:r>
          </a:p>
          <a:p>
            <a:pPr marL="914400" lvl="1" indent="-457200">
              <a:buFont typeface="+mj-lt"/>
              <a:buAutoNum type="arabicPeriod"/>
            </a:pPr>
            <a:r>
              <a:rPr lang="en-US" sz="2400" dirty="0"/>
              <a:t>Social Priorities</a:t>
            </a:r>
          </a:p>
          <a:p>
            <a:pPr marL="914400" lvl="1" indent="-457200">
              <a:buFont typeface="+mj-lt"/>
              <a:buAutoNum type="arabicPeriod"/>
            </a:pPr>
            <a:r>
              <a:rPr lang="en-US" sz="2400" dirty="0"/>
              <a:t>Degree of Culpability</a:t>
            </a:r>
          </a:p>
          <a:p>
            <a:pPr marL="914400" lvl="1" indent="-457200">
              <a:buFont typeface="+mj-lt"/>
              <a:buAutoNum type="arabicPeriod"/>
            </a:pPr>
            <a:r>
              <a:rPr lang="en-US" sz="2400" dirty="0"/>
              <a:t>Economic Abilities</a:t>
            </a:r>
            <a:br>
              <a:rPr lang="en-US" sz="2400" dirty="0"/>
            </a:br>
            <a:endParaRPr lang="en-US" sz="2400" dirty="0"/>
          </a:p>
          <a:p>
            <a:pPr marL="914400" lvl="1" indent="-457200">
              <a:buFont typeface="+mj-lt"/>
              <a:buAutoNum type="arabicPeriod"/>
            </a:pPr>
            <a:r>
              <a:rPr lang="en-US" sz="2400" dirty="0"/>
              <a:t>Relationship to Instrumentality</a:t>
            </a:r>
          </a:p>
          <a:p>
            <a:pPr marL="914400" lvl="1" indent="-457200">
              <a:buFont typeface="+mj-lt"/>
              <a:buAutoNum type="arabicPeriod"/>
            </a:pPr>
            <a:r>
              <a:rPr lang="en-US" sz="2400" dirty="0"/>
              <a:t>Foreseeability</a:t>
            </a:r>
          </a:p>
          <a:p>
            <a:pPr marL="914400" lvl="1" indent="-457200">
              <a:buFont typeface="+mj-lt"/>
              <a:buAutoNum type="arabicPeriod"/>
            </a:pPr>
            <a:r>
              <a:rPr lang="en-US" sz="2400" dirty="0"/>
              <a:t>Location of Incident</a:t>
            </a:r>
          </a:p>
          <a:p>
            <a:pPr marL="914400" lvl="1" indent="-457200">
              <a:buFont typeface="+mj-lt"/>
              <a:buAutoNum type="arabicPeriod"/>
            </a:pPr>
            <a:r>
              <a:rPr lang="en-US" sz="2400" dirty="0"/>
              <a:t>Victim’s Assumption of Risk</a:t>
            </a:r>
          </a:p>
        </p:txBody>
      </p:sp>
      <p:sp>
        <p:nvSpPr>
          <p:cNvPr id="7" name="Title 1">
            <a:extLst>
              <a:ext uri="{FF2B5EF4-FFF2-40B4-BE49-F238E27FC236}">
                <a16:creationId xmlns:a16="http://schemas.microsoft.com/office/drawing/2014/main" id="{BFB11D16-E597-30B2-25FE-EBE12779736B}"/>
              </a:ext>
            </a:extLst>
          </p:cNvPr>
          <p:cNvSpPr>
            <a:spLocks noGrp="1"/>
          </p:cNvSpPr>
          <p:nvPr>
            <p:ph type="title"/>
          </p:nvPr>
        </p:nvSpPr>
        <p:spPr>
          <a:xfrm>
            <a:off x="2115879" y="624110"/>
            <a:ext cx="10430540" cy="1280890"/>
          </a:xfrm>
        </p:spPr>
        <p:txBody>
          <a:bodyPr>
            <a:normAutofit/>
          </a:bodyPr>
          <a:lstStyle/>
          <a:p>
            <a:r>
              <a:rPr lang="en-US" i="1" dirty="0"/>
              <a:t>Greene v. Fox Crossing Inc</a:t>
            </a:r>
            <a:r>
              <a:rPr lang="en-US" dirty="0"/>
              <a:t>.</a:t>
            </a:r>
            <a:br>
              <a:rPr lang="en-US" dirty="0"/>
            </a:br>
            <a:r>
              <a:rPr lang="de-DE" dirty="0"/>
              <a:t>754 So. 2d 339 (La. Ct. App. 2000)</a:t>
            </a:r>
            <a:endParaRPr lang="sv-SE" dirty="0"/>
          </a:p>
        </p:txBody>
      </p:sp>
      <p:sp>
        <p:nvSpPr>
          <p:cNvPr id="2" name="Content Placeholder 2">
            <a:extLst>
              <a:ext uri="{FF2B5EF4-FFF2-40B4-BE49-F238E27FC236}">
                <a16:creationId xmlns:a16="http://schemas.microsoft.com/office/drawing/2014/main" id="{EDE0DA21-5308-57DF-6436-C5D586D36244}"/>
              </a:ext>
            </a:extLst>
          </p:cNvPr>
          <p:cNvSpPr txBox="1">
            <a:spLocks/>
          </p:cNvSpPr>
          <p:nvPr/>
        </p:nvSpPr>
        <p:spPr>
          <a:xfrm>
            <a:off x="1956390" y="2243470"/>
            <a:ext cx="9422839" cy="5862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800" dirty="0"/>
              <a:t>“Unreasonable Risk of Harm” Factors</a:t>
            </a:r>
          </a:p>
          <a:p>
            <a:endParaRPr lang="en-US" sz="2600" dirty="0"/>
          </a:p>
        </p:txBody>
      </p:sp>
    </p:spTree>
    <p:extLst>
      <p:ext uri="{BB962C8B-B14F-4D97-AF65-F5344CB8AC3E}">
        <p14:creationId xmlns:p14="http://schemas.microsoft.com/office/powerpoint/2010/main" val="3717193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EA4739-2AC6-7EF7-17DE-96F41DA6A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190" y="2895388"/>
            <a:ext cx="1820533" cy="1753106"/>
          </a:xfrm>
          <a:prstGeom prst="rect">
            <a:avLst/>
          </a:prstGeom>
        </p:spPr>
      </p:pic>
      <p:sp>
        <p:nvSpPr>
          <p:cNvPr id="12" name="Title 1">
            <a:extLst>
              <a:ext uri="{FF2B5EF4-FFF2-40B4-BE49-F238E27FC236}">
                <a16:creationId xmlns:a16="http://schemas.microsoft.com/office/drawing/2014/main" id="{D7F9CBFC-79E3-89C6-F596-8BC31BC35789}"/>
              </a:ext>
            </a:extLst>
          </p:cNvPr>
          <p:cNvSpPr>
            <a:spLocks noGrp="1"/>
          </p:cNvSpPr>
          <p:nvPr>
            <p:ph type="title"/>
          </p:nvPr>
        </p:nvSpPr>
        <p:spPr>
          <a:xfrm>
            <a:off x="2115879" y="624110"/>
            <a:ext cx="10430540" cy="1280890"/>
          </a:xfrm>
        </p:spPr>
        <p:txBody>
          <a:bodyPr>
            <a:normAutofit/>
          </a:bodyPr>
          <a:lstStyle/>
          <a:p>
            <a:r>
              <a:rPr lang="en-US" i="1" dirty="0"/>
              <a:t>Jack v. Successions of Albert</a:t>
            </a:r>
            <a:br>
              <a:rPr lang="en-US" i="1" dirty="0"/>
            </a:br>
            <a:r>
              <a:rPr lang="en-US" dirty="0"/>
              <a:t>286 So.3d 432 (La. Ct. App. 2019)</a:t>
            </a:r>
            <a:endParaRPr lang="sv-SE" sz="4000" dirty="0"/>
          </a:p>
        </p:txBody>
      </p:sp>
    </p:spTree>
    <p:extLst>
      <p:ext uri="{BB962C8B-B14F-4D97-AF65-F5344CB8AC3E}">
        <p14:creationId xmlns:p14="http://schemas.microsoft.com/office/powerpoint/2010/main" val="367824467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9AE69-3824-0D5E-5209-A09905F5CB3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2716032-B338-6F6D-D974-CD0F4177E300}"/>
              </a:ext>
            </a:extLst>
          </p:cNvPr>
          <p:cNvSpPr>
            <a:spLocks noGrp="1"/>
          </p:cNvSpPr>
          <p:nvPr>
            <p:ph idx="1"/>
          </p:nvPr>
        </p:nvSpPr>
        <p:spPr>
          <a:xfrm>
            <a:off x="2140062" y="2603499"/>
            <a:ext cx="5324478" cy="2368551"/>
          </a:xfrm>
        </p:spPr>
        <p:txBody>
          <a:bodyPr>
            <a:normAutofit/>
          </a:bodyPr>
          <a:lstStyle/>
          <a:p>
            <a:pPr marL="457200" indent="-457200">
              <a:buSzPct val="100000"/>
              <a:buFont typeface="+mj-lt"/>
              <a:buAutoNum type="arabicParenR"/>
            </a:pPr>
            <a:r>
              <a:rPr lang="en-US" sz="2000" dirty="0"/>
              <a:t>Plaintiff’s burden to prove trunk is on property line</a:t>
            </a:r>
          </a:p>
        </p:txBody>
      </p:sp>
      <p:cxnSp>
        <p:nvCxnSpPr>
          <p:cNvPr id="4" name="Straight Connector 3">
            <a:extLst>
              <a:ext uri="{FF2B5EF4-FFF2-40B4-BE49-F238E27FC236}">
                <a16:creationId xmlns:a16="http://schemas.microsoft.com/office/drawing/2014/main" id="{BACCF3B7-1894-0F7F-C0FC-A2ED46E521B4}"/>
              </a:ext>
            </a:extLst>
          </p:cNvPr>
          <p:cNvCxnSpPr>
            <a:cxnSpLocks/>
          </p:cNvCxnSpPr>
          <p:nvPr/>
        </p:nvCxnSpPr>
        <p:spPr>
          <a:xfrm flipV="1">
            <a:off x="10382250" y="3731895"/>
            <a:ext cx="700071" cy="1744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05249B8-8FCB-97BF-C343-34799D82F2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190" y="2895388"/>
            <a:ext cx="1820533" cy="1753106"/>
          </a:xfrm>
          <a:prstGeom prst="rect">
            <a:avLst/>
          </a:prstGeom>
        </p:spPr>
      </p:pic>
      <p:sp>
        <p:nvSpPr>
          <p:cNvPr id="6" name="TextBox 5">
            <a:extLst>
              <a:ext uri="{FF2B5EF4-FFF2-40B4-BE49-F238E27FC236}">
                <a16:creationId xmlns:a16="http://schemas.microsoft.com/office/drawing/2014/main" id="{2692F237-29F1-68D1-A99C-30301C7606E1}"/>
              </a:ext>
            </a:extLst>
          </p:cNvPr>
          <p:cNvSpPr txBox="1"/>
          <p:nvPr/>
        </p:nvSpPr>
        <p:spPr>
          <a:xfrm>
            <a:off x="9336931" y="5611909"/>
            <a:ext cx="2090637" cy="369332"/>
          </a:xfrm>
          <a:prstGeom prst="rect">
            <a:avLst/>
          </a:prstGeom>
          <a:noFill/>
        </p:spPr>
        <p:txBody>
          <a:bodyPr wrap="none" rtlCol="0">
            <a:spAutoFit/>
          </a:bodyPr>
          <a:lstStyle/>
          <a:p>
            <a:r>
              <a:rPr lang="el-GR" b="1" dirty="0">
                <a:solidFill>
                  <a:srgbClr val="FF0000"/>
                </a:solidFill>
              </a:rPr>
              <a:t>π</a:t>
            </a:r>
            <a:r>
              <a:rPr lang="en-US" b="1" dirty="0">
                <a:solidFill>
                  <a:srgbClr val="FF0000"/>
                </a:solidFill>
              </a:rPr>
              <a:t> Burden of Proof</a:t>
            </a:r>
          </a:p>
        </p:txBody>
      </p:sp>
      <p:sp>
        <p:nvSpPr>
          <p:cNvPr id="12" name="Title 1">
            <a:extLst>
              <a:ext uri="{FF2B5EF4-FFF2-40B4-BE49-F238E27FC236}">
                <a16:creationId xmlns:a16="http://schemas.microsoft.com/office/drawing/2014/main" id="{6A0BCA06-2FC7-6990-C47D-FC54CF77EC75}"/>
              </a:ext>
            </a:extLst>
          </p:cNvPr>
          <p:cNvSpPr>
            <a:spLocks noGrp="1"/>
          </p:cNvSpPr>
          <p:nvPr>
            <p:ph type="title"/>
          </p:nvPr>
        </p:nvSpPr>
        <p:spPr>
          <a:xfrm>
            <a:off x="2115879" y="624110"/>
            <a:ext cx="10430540" cy="1280890"/>
          </a:xfrm>
        </p:spPr>
        <p:txBody>
          <a:bodyPr>
            <a:normAutofit/>
          </a:bodyPr>
          <a:lstStyle/>
          <a:p>
            <a:r>
              <a:rPr lang="en-US" i="1" dirty="0"/>
              <a:t>Jack v. Successions of Albert</a:t>
            </a:r>
            <a:br>
              <a:rPr lang="en-US" i="1" dirty="0"/>
            </a:br>
            <a:r>
              <a:rPr lang="en-US" dirty="0"/>
              <a:t>286 So.3d 432 (La. Ct. App. 2019)</a:t>
            </a:r>
            <a:endParaRPr lang="sv-SE" sz="4000" dirty="0"/>
          </a:p>
        </p:txBody>
      </p:sp>
    </p:spTree>
    <p:extLst>
      <p:ext uri="{BB962C8B-B14F-4D97-AF65-F5344CB8AC3E}">
        <p14:creationId xmlns:p14="http://schemas.microsoft.com/office/powerpoint/2010/main" val="39602614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8AD6B-E50A-50F7-AC19-65B34376E91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4ACFF4-D028-41F8-FA94-11892CAC0C72}"/>
              </a:ext>
            </a:extLst>
          </p:cNvPr>
          <p:cNvSpPr>
            <a:spLocks noGrp="1"/>
          </p:cNvSpPr>
          <p:nvPr>
            <p:ph idx="1"/>
          </p:nvPr>
        </p:nvSpPr>
        <p:spPr>
          <a:xfrm>
            <a:off x="2140062" y="2603499"/>
            <a:ext cx="5324478" cy="2368551"/>
          </a:xfrm>
        </p:spPr>
        <p:txBody>
          <a:bodyPr>
            <a:normAutofit/>
          </a:bodyPr>
          <a:lstStyle/>
          <a:p>
            <a:pPr marL="457200" indent="-457200">
              <a:buSzPct val="100000"/>
              <a:buFont typeface="+mj-lt"/>
              <a:buAutoNum type="arabicParenR"/>
            </a:pPr>
            <a:r>
              <a:rPr lang="en-US" sz="2000" dirty="0"/>
              <a:t>Plaintiff’s burden to prove trunk is on property line</a:t>
            </a:r>
          </a:p>
          <a:p>
            <a:pPr marL="457200" indent="-457200">
              <a:buSzPct val="100000"/>
              <a:buFont typeface="+mj-lt"/>
              <a:buAutoNum type="arabicParenR"/>
            </a:pPr>
            <a:r>
              <a:rPr lang="en-US" sz="2000" u="sng" dirty="0"/>
              <a:t>Presume</a:t>
            </a:r>
            <a:r>
              <a:rPr lang="en-US" sz="2000" dirty="0"/>
              <a:t> co-owned</a:t>
            </a:r>
          </a:p>
        </p:txBody>
      </p:sp>
      <p:cxnSp>
        <p:nvCxnSpPr>
          <p:cNvPr id="4" name="Straight Connector 3">
            <a:extLst>
              <a:ext uri="{FF2B5EF4-FFF2-40B4-BE49-F238E27FC236}">
                <a16:creationId xmlns:a16="http://schemas.microsoft.com/office/drawing/2014/main" id="{C5599B3F-3194-C760-EFF1-81D91C2B4B68}"/>
              </a:ext>
            </a:extLst>
          </p:cNvPr>
          <p:cNvCxnSpPr>
            <a:cxnSpLocks/>
          </p:cNvCxnSpPr>
          <p:nvPr/>
        </p:nvCxnSpPr>
        <p:spPr>
          <a:xfrm flipV="1">
            <a:off x="10382250" y="3731895"/>
            <a:ext cx="700071" cy="1744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5771264-A2A3-E21E-E8CB-F6750177DD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190" y="2895388"/>
            <a:ext cx="1820533" cy="1753106"/>
          </a:xfrm>
          <a:prstGeom prst="rect">
            <a:avLst/>
          </a:prstGeom>
        </p:spPr>
      </p:pic>
      <p:sp>
        <p:nvSpPr>
          <p:cNvPr id="6" name="TextBox 5">
            <a:extLst>
              <a:ext uri="{FF2B5EF4-FFF2-40B4-BE49-F238E27FC236}">
                <a16:creationId xmlns:a16="http://schemas.microsoft.com/office/drawing/2014/main" id="{F2CF643C-B802-97A6-4F63-A5D0BBBEE05E}"/>
              </a:ext>
            </a:extLst>
          </p:cNvPr>
          <p:cNvSpPr txBox="1"/>
          <p:nvPr/>
        </p:nvSpPr>
        <p:spPr>
          <a:xfrm>
            <a:off x="9336931" y="5611909"/>
            <a:ext cx="2090637" cy="369332"/>
          </a:xfrm>
          <a:prstGeom prst="rect">
            <a:avLst/>
          </a:prstGeom>
          <a:noFill/>
        </p:spPr>
        <p:txBody>
          <a:bodyPr wrap="none" rtlCol="0">
            <a:spAutoFit/>
          </a:bodyPr>
          <a:lstStyle/>
          <a:p>
            <a:r>
              <a:rPr lang="el-GR" b="1" dirty="0">
                <a:solidFill>
                  <a:srgbClr val="FF0000"/>
                </a:solidFill>
              </a:rPr>
              <a:t>π</a:t>
            </a:r>
            <a:r>
              <a:rPr lang="en-US" b="1" dirty="0">
                <a:solidFill>
                  <a:srgbClr val="FF0000"/>
                </a:solidFill>
              </a:rPr>
              <a:t> Burden of Proof</a:t>
            </a:r>
          </a:p>
        </p:txBody>
      </p:sp>
      <p:sp>
        <p:nvSpPr>
          <p:cNvPr id="12" name="Title 1">
            <a:extLst>
              <a:ext uri="{FF2B5EF4-FFF2-40B4-BE49-F238E27FC236}">
                <a16:creationId xmlns:a16="http://schemas.microsoft.com/office/drawing/2014/main" id="{5F872888-7887-B8E4-1492-6A03D6205682}"/>
              </a:ext>
            </a:extLst>
          </p:cNvPr>
          <p:cNvSpPr>
            <a:spLocks noGrp="1"/>
          </p:cNvSpPr>
          <p:nvPr>
            <p:ph type="title"/>
          </p:nvPr>
        </p:nvSpPr>
        <p:spPr>
          <a:xfrm>
            <a:off x="2115879" y="624110"/>
            <a:ext cx="10430540" cy="1280890"/>
          </a:xfrm>
        </p:spPr>
        <p:txBody>
          <a:bodyPr>
            <a:normAutofit/>
          </a:bodyPr>
          <a:lstStyle/>
          <a:p>
            <a:r>
              <a:rPr lang="en-US" i="1" dirty="0"/>
              <a:t>Jack v. Successions of Albert</a:t>
            </a:r>
            <a:br>
              <a:rPr lang="en-US" i="1" dirty="0"/>
            </a:br>
            <a:r>
              <a:rPr lang="en-US" dirty="0"/>
              <a:t>286 So.3d 432 (La. Ct. App. 2019)</a:t>
            </a:r>
            <a:endParaRPr lang="sv-SE" sz="4000" dirty="0"/>
          </a:p>
        </p:txBody>
      </p:sp>
    </p:spTree>
    <p:extLst>
      <p:ext uri="{BB962C8B-B14F-4D97-AF65-F5344CB8AC3E}">
        <p14:creationId xmlns:p14="http://schemas.microsoft.com/office/powerpoint/2010/main" val="41180450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71E83-F8E4-B0F4-FD1F-A311FE0DC6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0E5D88F-9850-1CAA-41A1-4BB8F8D10F14}"/>
              </a:ext>
            </a:extLst>
          </p:cNvPr>
          <p:cNvSpPr>
            <a:spLocks noGrp="1"/>
          </p:cNvSpPr>
          <p:nvPr>
            <p:ph idx="1"/>
          </p:nvPr>
        </p:nvSpPr>
        <p:spPr>
          <a:xfrm>
            <a:off x="2140062" y="2603499"/>
            <a:ext cx="5324478" cy="2368551"/>
          </a:xfrm>
        </p:spPr>
        <p:txBody>
          <a:bodyPr>
            <a:normAutofit/>
          </a:bodyPr>
          <a:lstStyle/>
          <a:p>
            <a:pPr marL="457200" indent="-457200">
              <a:buSzPct val="100000"/>
              <a:buFont typeface="+mj-lt"/>
              <a:buAutoNum type="arabicParenR"/>
            </a:pPr>
            <a:r>
              <a:rPr lang="en-US" sz="2000" dirty="0"/>
              <a:t>Plaintiff’s burden to prove trunk is on property line</a:t>
            </a:r>
          </a:p>
          <a:p>
            <a:pPr marL="457200" indent="-457200">
              <a:buSzPct val="100000"/>
              <a:buFont typeface="+mj-lt"/>
              <a:buAutoNum type="arabicParenR"/>
            </a:pPr>
            <a:r>
              <a:rPr lang="en-US" sz="2000" u="sng" dirty="0"/>
              <a:t>Presume</a:t>
            </a:r>
            <a:r>
              <a:rPr lang="en-US" sz="2000" dirty="0"/>
              <a:t> co-owned</a:t>
            </a:r>
          </a:p>
          <a:p>
            <a:pPr marL="457200" indent="-457200">
              <a:buSzPct val="100000"/>
              <a:buFont typeface="+mj-lt"/>
              <a:buAutoNum type="arabicParenR"/>
            </a:pPr>
            <a:r>
              <a:rPr lang="en-US" sz="2000" dirty="0"/>
              <a:t>Co-ownership </a:t>
            </a:r>
            <a:r>
              <a:rPr lang="en-US" sz="2000" u="sng" dirty="0"/>
              <a:t>opponent</a:t>
            </a:r>
            <a:r>
              <a:rPr lang="en-US" sz="2000" dirty="0"/>
              <a:t>’s burden to prove </a:t>
            </a:r>
            <a:r>
              <a:rPr lang="en-US" sz="2000" u="sng" dirty="0"/>
              <a:t>sole</a:t>
            </a:r>
            <a:r>
              <a:rPr lang="en-US" sz="2000" dirty="0"/>
              <a:t>-ownership</a:t>
            </a:r>
          </a:p>
        </p:txBody>
      </p:sp>
      <p:cxnSp>
        <p:nvCxnSpPr>
          <p:cNvPr id="4" name="Straight Connector 3">
            <a:extLst>
              <a:ext uri="{FF2B5EF4-FFF2-40B4-BE49-F238E27FC236}">
                <a16:creationId xmlns:a16="http://schemas.microsoft.com/office/drawing/2014/main" id="{664FDEE2-E698-D866-08B7-A5AC3229B386}"/>
              </a:ext>
            </a:extLst>
          </p:cNvPr>
          <p:cNvCxnSpPr>
            <a:cxnSpLocks/>
          </p:cNvCxnSpPr>
          <p:nvPr/>
        </p:nvCxnSpPr>
        <p:spPr>
          <a:xfrm flipV="1">
            <a:off x="10382250" y="3731895"/>
            <a:ext cx="700071" cy="174470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9D91851-C9C9-9059-5E42-6D9174BA21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1190" y="2895388"/>
            <a:ext cx="1820533" cy="1753106"/>
          </a:xfrm>
          <a:prstGeom prst="rect">
            <a:avLst/>
          </a:prstGeom>
        </p:spPr>
      </p:pic>
      <p:sp>
        <p:nvSpPr>
          <p:cNvPr id="6" name="TextBox 5">
            <a:extLst>
              <a:ext uri="{FF2B5EF4-FFF2-40B4-BE49-F238E27FC236}">
                <a16:creationId xmlns:a16="http://schemas.microsoft.com/office/drawing/2014/main" id="{2B2C5DA2-17A9-6FCC-7A40-4D9E027F5529}"/>
              </a:ext>
            </a:extLst>
          </p:cNvPr>
          <p:cNvSpPr txBox="1"/>
          <p:nvPr/>
        </p:nvSpPr>
        <p:spPr>
          <a:xfrm>
            <a:off x="9336931" y="5611909"/>
            <a:ext cx="2090637" cy="369332"/>
          </a:xfrm>
          <a:prstGeom prst="rect">
            <a:avLst/>
          </a:prstGeom>
          <a:noFill/>
        </p:spPr>
        <p:txBody>
          <a:bodyPr wrap="none" rtlCol="0">
            <a:spAutoFit/>
          </a:bodyPr>
          <a:lstStyle/>
          <a:p>
            <a:r>
              <a:rPr lang="el-GR" b="1" dirty="0">
                <a:solidFill>
                  <a:srgbClr val="FF0000"/>
                </a:solidFill>
              </a:rPr>
              <a:t>π</a:t>
            </a:r>
            <a:r>
              <a:rPr lang="en-US" b="1" dirty="0">
                <a:solidFill>
                  <a:srgbClr val="FF0000"/>
                </a:solidFill>
              </a:rPr>
              <a:t> Burden of Proof</a:t>
            </a:r>
          </a:p>
        </p:txBody>
      </p:sp>
      <p:cxnSp>
        <p:nvCxnSpPr>
          <p:cNvPr id="7" name="Straight Connector 6">
            <a:extLst>
              <a:ext uri="{FF2B5EF4-FFF2-40B4-BE49-F238E27FC236}">
                <a16:creationId xmlns:a16="http://schemas.microsoft.com/office/drawing/2014/main" id="{D0C7715C-2187-2947-7D50-9895A427AEF3}"/>
              </a:ext>
            </a:extLst>
          </p:cNvPr>
          <p:cNvCxnSpPr>
            <a:cxnSpLocks/>
          </p:cNvCxnSpPr>
          <p:nvPr/>
        </p:nvCxnSpPr>
        <p:spPr>
          <a:xfrm flipV="1">
            <a:off x="10291456" y="2533650"/>
            <a:ext cx="0" cy="569459"/>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D7723E3-6A85-FAD0-C4FB-D5AE693FDBFA}"/>
              </a:ext>
            </a:extLst>
          </p:cNvPr>
          <p:cNvCxnSpPr>
            <a:cxnSpLocks/>
          </p:cNvCxnSpPr>
          <p:nvPr/>
        </p:nvCxnSpPr>
        <p:spPr>
          <a:xfrm flipV="1">
            <a:off x="10332107" y="4648200"/>
            <a:ext cx="0" cy="569459"/>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EBC108E3-E71A-415E-9821-A85CE5D1C7DA}"/>
              </a:ext>
            </a:extLst>
          </p:cNvPr>
          <p:cNvSpPr txBox="1"/>
          <p:nvPr/>
        </p:nvSpPr>
        <p:spPr>
          <a:xfrm>
            <a:off x="7389700" y="2507744"/>
            <a:ext cx="2901756" cy="646331"/>
          </a:xfrm>
          <a:prstGeom prst="rect">
            <a:avLst/>
          </a:prstGeom>
          <a:noFill/>
        </p:spPr>
        <p:txBody>
          <a:bodyPr wrap="none" rtlCol="0">
            <a:spAutoFit/>
          </a:bodyPr>
          <a:lstStyle/>
          <a:p>
            <a:r>
              <a:rPr lang="en-US" b="1" dirty="0">
                <a:solidFill>
                  <a:srgbClr val="92D050"/>
                </a:solidFill>
              </a:rPr>
              <a:t>Co-ownership opponent</a:t>
            </a:r>
          </a:p>
          <a:p>
            <a:r>
              <a:rPr lang="en-US" b="1" dirty="0">
                <a:solidFill>
                  <a:srgbClr val="92D050"/>
                </a:solidFill>
              </a:rPr>
              <a:t>Burden of Proof</a:t>
            </a:r>
          </a:p>
        </p:txBody>
      </p:sp>
      <p:sp>
        <p:nvSpPr>
          <p:cNvPr id="12" name="Title 1">
            <a:extLst>
              <a:ext uri="{FF2B5EF4-FFF2-40B4-BE49-F238E27FC236}">
                <a16:creationId xmlns:a16="http://schemas.microsoft.com/office/drawing/2014/main" id="{3F1D4FAC-D529-C5CF-64D6-EBFA3FB47F51}"/>
              </a:ext>
            </a:extLst>
          </p:cNvPr>
          <p:cNvSpPr>
            <a:spLocks noGrp="1"/>
          </p:cNvSpPr>
          <p:nvPr>
            <p:ph type="title"/>
          </p:nvPr>
        </p:nvSpPr>
        <p:spPr>
          <a:xfrm>
            <a:off x="2115879" y="624110"/>
            <a:ext cx="10430540" cy="1280890"/>
          </a:xfrm>
        </p:spPr>
        <p:txBody>
          <a:bodyPr>
            <a:normAutofit/>
          </a:bodyPr>
          <a:lstStyle/>
          <a:p>
            <a:r>
              <a:rPr lang="en-US" i="1" dirty="0"/>
              <a:t>Jack v. Successions of Albert</a:t>
            </a:r>
            <a:br>
              <a:rPr lang="en-US" i="1" dirty="0"/>
            </a:br>
            <a:r>
              <a:rPr lang="en-US" dirty="0"/>
              <a:t>286 So.3d 432 (La. Ct. App. 2019)</a:t>
            </a:r>
            <a:endParaRPr lang="sv-SE" sz="4000" dirty="0"/>
          </a:p>
        </p:txBody>
      </p:sp>
    </p:spTree>
    <p:extLst>
      <p:ext uri="{BB962C8B-B14F-4D97-AF65-F5344CB8AC3E}">
        <p14:creationId xmlns:p14="http://schemas.microsoft.com/office/powerpoint/2010/main" val="103138733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31F24-5B3C-22D0-710B-8E80D9E9EF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2AD540-B676-C0F8-C923-A6CE6CD5506C}"/>
              </a:ext>
            </a:extLst>
          </p:cNvPr>
          <p:cNvSpPr>
            <a:spLocks noGrp="1"/>
          </p:cNvSpPr>
          <p:nvPr>
            <p:ph type="title"/>
          </p:nvPr>
        </p:nvSpPr>
        <p:spPr>
          <a:xfrm>
            <a:off x="1767017" y="624110"/>
            <a:ext cx="10169610" cy="1280890"/>
          </a:xfrm>
        </p:spPr>
        <p:txBody>
          <a:bodyPr>
            <a:normAutofit/>
          </a:bodyPr>
          <a:lstStyle/>
          <a:p>
            <a:r>
              <a:rPr lang="en-US" dirty="0"/>
              <a:t>Self-Help - Summary</a:t>
            </a:r>
          </a:p>
        </p:txBody>
      </p:sp>
      <p:sp>
        <p:nvSpPr>
          <p:cNvPr id="3" name="Content Placeholder 2">
            <a:extLst>
              <a:ext uri="{FF2B5EF4-FFF2-40B4-BE49-F238E27FC236}">
                <a16:creationId xmlns:a16="http://schemas.microsoft.com/office/drawing/2014/main" id="{ED8920AC-4943-BD04-2010-FCBB97C1E741}"/>
              </a:ext>
            </a:extLst>
          </p:cNvPr>
          <p:cNvSpPr>
            <a:spLocks noGrp="1"/>
          </p:cNvSpPr>
          <p:nvPr>
            <p:ph idx="1"/>
          </p:nvPr>
        </p:nvSpPr>
        <p:spPr>
          <a:xfrm>
            <a:off x="1533930" y="2133600"/>
            <a:ext cx="6016048" cy="4600832"/>
          </a:xfrm>
        </p:spPr>
        <p:txBody>
          <a:bodyPr numCol="1">
            <a:normAutofit/>
          </a:bodyPr>
          <a:lstStyle/>
          <a:p>
            <a:r>
              <a:rPr lang="en-US" sz="2800" dirty="0"/>
              <a:t>Encroaching Branches</a:t>
            </a:r>
          </a:p>
          <a:p>
            <a:r>
              <a:rPr lang="en-US" sz="2800" dirty="0"/>
              <a:t>Nuisance</a:t>
            </a:r>
          </a:p>
          <a:p>
            <a:r>
              <a:rPr lang="en-US" sz="2800" dirty="0"/>
              <a:t>“Imminent Danger”</a:t>
            </a:r>
          </a:p>
          <a:p>
            <a:r>
              <a:rPr lang="en-US" sz="2800" dirty="0"/>
              <a:t>Private Property</a:t>
            </a:r>
          </a:p>
          <a:p>
            <a:r>
              <a:rPr lang="en-US" sz="2800" dirty="0"/>
              <a:t>Consent</a:t>
            </a:r>
          </a:p>
          <a:p>
            <a:r>
              <a:rPr lang="en-US" sz="2800" dirty="0"/>
              <a:t>Boundary Tree Presumption</a:t>
            </a:r>
            <a:endParaRPr lang="en-US" sz="2600" dirty="0"/>
          </a:p>
        </p:txBody>
      </p:sp>
      <p:pic>
        <p:nvPicPr>
          <p:cNvPr id="4" name="Picture 3">
            <a:extLst>
              <a:ext uri="{FF2B5EF4-FFF2-40B4-BE49-F238E27FC236}">
                <a16:creationId xmlns:a16="http://schemas.microsoft.com/office/drawing/2014/main" id="{F4488A5A-8D1E-867D-A18E-A5EE7834784A}"/>
              </a:ext>
            </a:extLst>
          </p:cNvPr>
          <p:cNvPicPr>
            <a:picLocks noChangeAspect="1"/>
          </p:cNvPicPr>
          <p:nvPr/>
        </p:nvPicPr>
        <p:blipFill>
          <a:blip r:embed="rId3">
            <a:extLst>
              <a:ext uri="{28A0092B-C50C-407E-A947-70E740481C1C}">
                <a14:useLocalDpi xmlns:a14="http://schemas.microsoft.com/office/drawing/2010/main" val="0"/>
              </a:ext>
            </a:extLst>
          </a:blip>
          <a:srcRect t="4535" b="22942"/>
          <a:stretch>
            <a:fillRect/>
          </a:stretch>
        </p:blipFill>
        <p:spPr>
          <a:xfrm>
            <a:off x="6851822" y="1625006"/>
            <a:ext cx="4572000" cy="4973501"/>
          </a:xfrm>
          <a:prstGeom prst="rect">
            <a:avLst/>
          </a:prstGeom>
        </p:spPr>
      </p:pic>
    </p:spTree>
    <p:extLst>
      <p:ext uri="{BB962C8B-B14F-4D97-AF65-F5344CB8AC3E}">
        <p14:creationId xmlns:p14="http://schemas.microsoft.com/office/powerpoint/2010/main" val="34225129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D2742-0D73-90D5-918B-C58EB381A4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BAEEAF-443E-E81B-8BDC-3352FD69E3A2}"/>
              </a:ext>
            </a:extLst>
          </p:cNvPr>
          <p:cNvSpPr>
            <a:spLocks noGrp="1"/>
          </p:cNvSpPr>
          <p:nvPr>
            <p:ph type="title"/>
          </p:nvPr>
        </p:nvSpPr>
        <p:spPr>
          <a:xfrm>
            <a:off x="2589212" y="921928"/>
            <a:ext cx="8915399" cy="1468800"/>
          </a:xfrm>
        </p:spPr>
        <p:txBody>
          <a:bodyPr/>
          <a:lstStyle/>
          <a:p>
            <a:r>
              <a:rPr lang="en-US" dirty="0"/>
              <a:t>Valuation</a:t>
            </a:r>
          </a:p>
        </p:txBody>
      </p:sp>
      <p:sp>
        <p:nvSpPr>
          <p:cNvPr id="3" name="Text Placeholder 2">
            <a:extLst>
              <a:ext uri="{FF2B5EF4-FFF2-40B4-BE49-F238E27FC236}">
                <a16:creationId xmlns:a16="http://schemas.microsoft.com/office/drawing/2014/main" id="{733F89C6-235E-BB5D-FC8B-D36139F0A9FD}"/>
              </a:ext>
            </a:extLst>
          </p:cNvPr>
          <p:cNvSpPr>
            <a:spLocks noGrp="1"/>
          </p:cNvSpPr>
          <p:nvPr>
            <p:ph type="body" idx="1"/>
          </p:nvPr>
        </p:nvSpPr>
        <p:spPr>
          <a:xfrm>
            <a:off x="2394282" y="2393307"/>
            <a:ext cx="9797718" cy="4056920"/>
          </a:xfrm>
        </p:spPr>
        <p:txBody>
          <a:bodyPr>
            <a:normAutofit/>
          </a:bodyPr>
          <a:lstStyle/>
          <a:p>
            <a:r>
              <a:rPr lang="it-IT" i="1" dirty="0"/>
              <a:t>Cusachs v. Salmen Brick &amp; Lumber Co.  </a:t>
            </a:r>
            <a:r>
              <a:rPr lang="it-IT" dirty="0"/>
              <a:t>2 Pelt. 433 (La. Ct. App. 1919)</a:t>
            </a:r>
          </a:p>
          <a:p>
            <a:r>
              <a:rPr lang="en-US" i="1" dirty="0"/>
              <a:t>Daray v. St. Tammany Parish </a:t>
            </a:r>
            <a:r>
              <a:rPr lang="en-US" dirty="0"/>
              <a:t> 2009 WL 3255174 (La. Ct. App. 2009)</a:t>
            </a:r>
          </a:p>
          <a:p>
            <a:r>
              <a:rPr lang="en-US" i="1" dirty="0"/>
              <a:t>	Sicily Island Holdings, LLC v. United States Aviation Underwriters Inc</a:t>
            </a:r>
            <a:br>
              <a:rPr lang="en-US" i="1" dirty="0"/>
            </a:br>
            <a:r>
              <a:rPr lang="en-US" i="1" dirty="0"/>
              <a:t>												</a:t>
            </a:r>
            <a:r>
              <a:rPr lang="en-US" dirty="0"/>
              <a:t>297 So. 3d 935 (La. Ct. App. 2020)</a:t>
            </a:r>
          </a:p>
          <a:p>
            <a:r>
              <a:rPr lang="en-US" i="1" dirty="0"/>
              <a:t>Hornsby v. Bayou Jack Logging  </a:t>
            </a:r>
            <a:r>
              <a:rPr lang="en-US" dirty="0"/>
              <a:t>902 So. 2d 361 (La. 2005)</a:t>
            </a:r>
          </a:p>
          <a:p>
            <a:r>
              <a:rPr lang="en-US" i="1" dirty="0"/>
              <a:t>Sagnibene v. Roy O. Martin Lumber Co., LLC  </a:t>
            </a:r>
            <a:r>
              <a:rPr lang="en-US" dirty="0"/>
              <a:t>68 So. 3d 32 (La. 2011)</a:t>
            </a:r>
          </a:p>
          <a:p>
            <a:r>
              <a:rPr lang="it-IT" i="1" dirty="0"/>
              <a:t>	Curole v. Acosta </a:t>
            </a:r>
            <a:r>
              <a:rPr lang="it-IT" dirty="0"/>
              <a:t> 303 So. 2d 530 (La. Ct. App. 1974)</a:t>
            </a:r>
          </a:p>
          <a:p>
            <a:r>
              <a:rPr lang="en-US" i="1" dirty="0"/>
              <a:t>State, Dep't of Transp. &amp; Dev. v. Knoll &amp; Dufour Lands, LLC</a:t>
            </a:r>
            <a:br>
              <a:rPr lang="en-US" i="1" dirty="0"/>
            </a:br>
            <a:r>
              <a:rPr lang="en-US" i="1" dirty="0"/>
              <a:t>												</a:t>
            </a:r>
            <a:r>
              <a:rPr lang="en-US" dirty="0"/>
              <a:t>158 So.3d 1 (La. Ct. App. 2013)</a:t>
            </a:r>
          </a:p>
          <a:p>
            <a:endParaRPr lang="it-IT" dirty="0"/>
          </a:p>
        </p:txBody>
      </p:sp>
    </p:spTree>
    <p:extLst>
      <p:ext uri="{BB962C8B-B14F-4D97-AF65-F5344CB8AC3E}">
        <p14:creationId xmlns:p14="http://schemas.microsoft.com/office/powerpoint/2010/main" val="34066547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12E2FF-CD5C-8FBF-8A56-42B6E2A32D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0A68E7-43CE-5694-3252-DC8C030A0425}"/>
              </a:ext>
            </a:extLst>
          </p:cNvPr>
          <p:cNvSpPr>
            <a:spLocks noGrp="1"/>
          </p:cNvSpPr>
          <p:nvPr>
            <p:ph type="title"/>
          </p:nvPr>
        </p:nvSpPr>
        <p:spPr>
          <a:xfrm>
            <a:off x="2115879" y="624110"/>
            <a:ext cx="10430540" cy="1280890"/>
          </a:xfrm>
        </p:spPr>
        <p:txBody>
          <a:bodyPr>
            <a:normAutofit/>
          </a:bodyPr>
          <a:lstStyle/>
          <a:p>
            <a:r>
              <a:rPr lang="it-IT" i="1" dirty="0"/>
              <a:t>Cusachs v. Salmen Brick &amp; Lumber Co. </a:t>
            </a:r>
            <a:br>
              <a:rPr lang="it-IT" i="1" dirty="0"/>
            </a:br>
            <a:r>
              <a:rPr lang="it-IT" dirty="0"/>
              <a:t>2 Pelt. 433 (La. Ct. App. 1919)</a:t>
            </a:r>
          </a:p>
        </p:txBody>
      </p:sp>
      <p:pic>
        <p:nvPicPr>
          <p:cNvPr id="3" name="Picture 2">
            <a:extLst>
              <a:ext uri="{FF2B5EF4-FFF2-40B4-BE49-F238E27FC236}">
                <a16:creationId xmlns:a16="http://schemas.microsoft.com/office/drawing/2014/main" id="{FFB8AF47-FBDA-3695-CF4F-C59F1A7A4004}"/>
              </a:ext>
            </a:extLst>
          </p:cNvPr>
          <p:cNvPicPr>
            <a:picLocks noChangeAspect="1"/>
          </p:cNvPicPr>
          <p:nvPr/>
        </p:nvPicPr>
        <p:blipFill>
          <a:blip r:embed="rId3">
            <a:extLst>
              <a:ext uri="{28A0092B-C50C-407E-A947-70E740481C1C}">
                <a14:useLocalDpi xmlns:a14="http://schemas.microsoft.com/office/drawing/2010/main" val="0"/>
              </a:ext>
            </a:extLst>
          </a:blip>
          <a:srcRect t="27057" b="783"/>
          <a:stretch>
            <a:fillRect/>
          </a:stretch>
        </p:blipFill>
        <p:spPr>
          <a:xfrm>
            <a:off x="3810000" y="1855572"/>
            <a:ext cx="4572000" cy="4948787"/>
          </a:xfrm>
          <a:prstGeom prst="rect">
            <a:avLst/>
          </a:prstGeom>
        </p:spPr>
      </p:pic>
    </p:spTree>
    <p:extLst>
      <p:ext uri="{BB962C8B-B14F-4D97-AF65-F5344CB8AC3E}">
        <p14:creationId xmlns:p14="http://schemas.microsoft.com/office/powerpoint/2010/main" val="10724841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4286A-1BD3-5341-6A88-4E88DECF4B8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C61BBA-75C9-FFEA-CB8E-B87A1AA63ADB}"/>
              </a:ext>
            </a:extLst>
          </p:cNvPr>
          <p:cNvSpPr>
            <a:spLocks noGrp="1"/>
          </p:cNvSpPr>
          <p:nvPr>
            <p:ph idx="1"/>
          </p:nvPr>
        </p:nvSpPr>
        <p:spPr>
          <a:xfrm>
            <a:off x="1956390" y="2243469"/>
            <a:ext cx="9422839" cy="4327451"/>
          </a:xfrm>
        </p:spPr>
        <p:txBody>
          <a:bodyPr>
            <a:normAutofit/>
          </a:bodyPr>
          <a:lstStyle/>
          <a:p>
            <a:r>
              <a:rPr lang="en-US" sz="2800" dirty="0"/>
              <a:t>“When the trespass is not willful, but the result of mere inadvertence, the value of the timber when first cut is the measure of damages.”</a:t>
            </a:r>
          </a:p>
          <a:p>
            <a:r>
              <a:rPr lang="en-US" sz="2800" dirty="0"/>
              <a:t>“there could not have been, under any circumstances, any character of value, no matter how deeply [</a:t>
            </a:r>
            <a:r>
              <a:rPr lang="en-US" sz="2800" dirty="0" err="1"/>
              <a:t>Cuaschs</a:t>
            </a:r>
            <a:r>
              <a:rPr lang="en-US" sz="2800" dirty="0"/>
              <a:t>] may have felt the loss of the trees in question.”</a:t>
            </a:r>
            <a:endParaRPr lang="en-US" sz="2600" dirty="0"/>
          </a:p>
        </p:txBody>
      </p:sp>
      <p:sp>
        <p:nvSpPr>
          <p:cNvPr id="7" name="Title 1">
            <a:extLst>
              <a:ext uri="{FF2B5EF4-FFF2-40B4-BE49-F238E27FC236}">
                <a16:creationId xmlns:a16="http://schemas.microsoft.com/office/drawing/2014/main" id="{F9D8913B-B29A-8691-C917-05F747D37329}"/>
              </a:ext>
            </a:extLst>
          </p:cNvPr>
          <p:cNvSpPr>
            <a:spLocks noGrp="1"/>
          </p:cNvSpPr>
          <p:nvPr>
            <p:ph type="title"/>
          </p:nvPr>
        </p:nvSpPr>
        <p:spPr>
          <a:xfrm>
            <a:off x="2115879" y="624110"/>
            <a:ext cx="10430540" cy="1280890"/>
          </a:xfrm>
        </p:spPr>
        <p:txBody>
          <a:bodyPr>
            <a:normAutofit/>
          </a:bodyPr>
          <a:lstStyle/>
          <a:p>
            <a:r>
              <a:rPr lang="it-IT" i="1" dirty="0"/>
              <a:t>Cusachs v. Salmen Brick &amp; Lumber Co. </a:t>
            </a:r>
            <a:br>
              <a:rPr lang="it-IT" i="1" dirty="0"/>
            </a:br>
            <a:r>
              <a:rPr lang="it-IT" dirty="0"/>
              <a:t>2 Pelt. 433 (La. Ct. App. 1919)</a:t>
            </a:r>
          </a:p>
        </p:txBody>
      </p:sp>
    </p:spTree>
    <p:extLst>
      <p:ext uri="{BB962C8B-B14F-4D97-AF65-F5344CB8AC3E}">
        <p14:creationId xmlns:p14="http://schemas.microsoft.com/office/powerpoint/2010/main" val="153954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6F54D-961A-8D77-0124-892A51EE48A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50E923-8658-7197-EB22-028D2130BF2D}"/>
              </a:ext>
            </a:extLst>
          </p:cNvPr>
          <p:cNvSpPr>
            <a:spLocks noGrp="1"/>
          </p:cNvSpPr>
          <p:nvPr>
            <p:ph idx="1"/>
          </p:nvPr>
        </p:nvSpPr>
        <p:spPr>
          <a:xfrm>
            <a:off x="1956390" y="2243469"/>
            <a:ext cx="9422839" cy="4327451"/>
          </a:xfrm>
        </p:spPr>
        <p:txBody>
          <a:bodyPr>
            <a:normAutofit/>
          </a:bodyPr>
          <a:lstStyle/>
          <a:p>
            <a:r>
              <a:rPr lang="en-US" sz="2800" dirty="0"/>
              <a:t>“[</a:t>
            </a:r>
            <a:r>
              <a:rPr lang="en-US" sz="2800" dirty="0" err="1"/>
              <a:t>Cuasch’s</a:t>
            </a:r>
            <a:r>
              <a:rPr lang="en-US" sz="2800" dirty="0"/>
              <a:t>]…valuation of the property…is absolutely beyond even what the most reasonable of men have a right to judge or estimate values of the kind in question.”</a:t>
            </a:r>
          </a:p>
          <a:p>
            <a:pPr marL="0" indent="0">
              <a:buNone/>
            </a:pPr>
            <a:r>
              <a:rPr lang="en-US" sz="2800" b="1" dirty="0"/>
              <a:t>HOWEVER</a:t>
            </a:r>
          </a:p>
          <a:p>
            <a:r>
              <a:rPr lang="en-US" sz="2800" dirty="0"/>
              <a:t>“these trees were cut and the property entered without permission…, whether malice was intended or not, the law holds [Salmen] liable for some damages for the unlawful entry”</a:t>
            </a:r>
            <a:endParaRPr lang="en-US" sz="2600" dirty="0"/>
          </a:p>
        </p:txBody>
      </p:sp>
      <p:sp>
        <p:nvSpPr>
          <p:cNvPr id="7" name="Title 1">
            <a:extLst>
              <a:ext uri="{FF2B5EF4-FFF2-40B4-BE49-F238E27FC236}">
                <a16:creationId xmlns:a16="http://schemas.microsoft.com/office/drawing/2014/main" id="{5550669F-BE76-9CA8-709B-1D4CABEA367B}"/>
              </a:ext>
            </a:extLst>
          </p:cNvPr>
          <p:cNvSpPr>
            <a:spLocks noGrp="1"/>
          </p:cNvSpPr>
          <p:nvPr>
            <p:ph type="title"/>
          </p:nvPr>
        </p:nvSpPr>
        <p:spPr>
          <a:xfrm>
            <a:off x="2115879" y="624110"/>
            <a:ext cx="10430540" cy="1280890"/>
          </a:xfrm>
        </p:spPr>
        <p:txBody>
          <a:bodyPr>
            <a:normAutofit/>
          </a:bodyPr>
          <a:lstStyle/>
          <a:p>
            <a:r>
              <a:rPr lang="it-IT" i="1" dirty="0"/>
              <a:t>Cusachs v. Salmen Brick &amp; Lumber Co. </a:t>
            </a:r>
            <a:br>
              <a:rPr lang="it-IT" i="1" dirty="0"/>
            </a:br>
            <a:r>
              <a:rPr lang="it-IT" dirty="0"/>
              <a:t>2 Pelt. 433 (La. Ct. App. 1919)</a:t>
            </a:r>
          </a:p>
        </p:txBody>
      </p:sp>
      <p:sp>
        <p:nvSpPr>
          <p:cNvPr id="2" name="Explosion: 8 Points 1">
            <a:extLst>
              <a:ext uri="{FF2B5EF4-FFF2-40B4-BE49-F238E27FC236}">
                <a16:creationId xmlns:a16="http://schemas.microsoft.com/office/drawing/2014/main" id="{90FCEB0F-AC37-A377-A9E4-AC79D3038809}"/>
              </a:ext>
            </a:extLst>
          </p:cNvPr>
          <p:cNvSpPr/>
          <p:nvPr/>
        </p:nvSpPr>
        <p:spPr>
          <a:xfrm rot="11768658">
            <a:off x="10403158" y="5426573"/>
            <a:ext cx="1404290" cy="1404290"/>
          </a:xfrm>
          <a:prstGeom prst="irregularSeal1">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B172B53-ED9A-F3A0-A599-41259FDA7B66}"/>
              </a:ext>
            </a:extLst>
          </p:cNvPr>
          <p:cNvSpPr txBox="1"/>
          <p:nvPr/>
        </p:nvSpPr>
        <p:spPr>
          <a:xfrm rot="46175">
            <a:off x="10602419" y="5908520"/>
            <a:ext cx="1474087" cy="461665"/>
          </a:xfrm>
          <a:prstGeom prst="rect">
            <a:avLst/>
          </a:prstGeom>
          <a:noFill/>
        </p:spPr>
        <p:txBody>
          <a:bodyPr wrap="square" rtlCol="0">
            <a:spAutoFit/>
          </a:bodyPr>
          <a:lstStyle/>
          <a:p>
            <a:r>
              <a:rPr lang="en-US" sz="2400" b="1" dirty="0"/>
              <a:t>+$50</a:t>
            </a:r>
          </a:p>
        </p:txBody>
      </p:sp>
    </p:spTree>
    <p:extLst>
      <p:ext uri="{BB962C8B-B14F-4D97-AF65-F5344CB8AC3E}">
        <p14:creationId xmlns:p14="http://schemas.microsoft.com/office/powerpoint/2010/main" val="259173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476247-4490-780A-9946-86E40FC0FCD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42067" y="1228610"/>
            <a:ext cx="4689282" cy="5629389"/>
          </a:xfrm>
          <a:prstGeom prst="rect">
            <a:avLst/>
          </a:prstGeom>
        </p:spPr>
      </p:pic>
      <p:sp>
        <p:nvSpPr>
          <p:cNvPr id="2" name="Title 1">
            <a:extLst>
              <a:ext uri="{FF2B5EF4-FFF2-40B4-BE49-F238E27FC236}">
                <a16:creationId xmlns:a16="http://schemas.microsoft.com/office/drawing/2014/main" id="{24D50B82-BCB3-6D69-D7F5-768CC29DB8E8}"/>
              </a:ext>
            </a:extLst>
          </p:cNvPr>
          <p:cNvSpPr>
            <a:spLocks noGrp="1"/>
          </p:cNvSpPr>
          <p:nvPr>
            <p:ph type="title"/>
          </p:nvPr>
        </p:nvSpPr>
        <p:spPr>
          <a:xfrm>
            <a:off x="2115879" y="624110"/>
            <a:ext cx="10430540" cy="1280890"/>
          </a:xfrm>
        </p:spPr>
        <p:txBody>
          <a:bodyPr>
            <a:normAutofit/>
          </a:bodyPr>
          <a:lstStyle/>
          <a:p>
            <a:r>
              <a:rPr lang="en-US" sz="4000" dirty="0"/>
              <a:t>Restatement of the Law of Torts, 2d.</a:t>
            </a:r>
            <a:endParaRPr lang="pl-PL" sz="4000" dirty="0"/>
          </a:p>
        </p:txBody>
      </p:sp>
    </p:spTree>
    <p:extLst>
      <p:ext uri="{BB962C8B-B14F-4D97-AF65-F5344CB8AC3E}">
        <p14:creationId xmlns:p14="http://schemas.microsoft.com/office/powerpoint/2010/main" val="25919144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8424A-741E-52BC-63CE-7087C702DCE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0A772A-BFAA-0C29-BB76-258D5C491030}"/>
              </a:ext>
            </a:extLst>
          </p:cNvPr>
          <p:cNvSpPr>
            <a:spLocks noGrp="1"/>
          </p:cNvSpPr>
          <p:nvPr>
            <p:ph idx="1"/>
          </p:nvPr>
        </p:nvSpPr>
        <p:spPr>
          <a:xfrm>
            <a:off x="1956390" y="2829697"/>
            <a:ext cx="9422839" cy="3120656"/>
          </a:xfrm>
        </p:spPr>
        <p:txBody>
          <a:bodyPr numCol="2">
            <a:normAutofit lnSpcReduction="10000"/>
          </a:bodyPr>
          <a:lstStyle/>
          <a:p>
            <a:pPr marL="914400" lvl="1" indent="-457200">
              <a:buFont typeface="+mj-lt"/>
              <a:buAutoNum type="arabicPeriod"/>
            </a:pPr>
            <a:r>
              <a:rPr lang="en-US" sz="2400" b="1" dirty="0"/>
              <a:t>Probability</a:t>
            </a:r>
          </a:p>
          <a:p>
            <a:pPr marL="914400" lvl="1" indent="-457200">
              <a:buFont typeface="+mj-lt"/>
              <a:buAutoNum type="arabicPeriod"/>
            </a:pPr>
            <a:r>
              <a:rPr lang="en-US" sz="2400" b="1" dirty="0"/>
              <a:t>Consequences</a:t>
            </a:r>
          </a:p>
          <a:p>
            <a:pPr marL="914400" lvl="1" indent="-457200">
              <a:buFont typeface="+mj-lt"/>
              <a:buAutoNum type="arabicPeriod"/>
            </a:pPr>
            <a:r>
              <a:rPr lang="en-US" sz="2400" b="1" dirty="0"/>
              <a:t>Burden of Precautions</a:t>
            </a:r>
          </a:p>
          <a:p>
            <a:pPr marL="914400" lvl="1" indent="-457200">
              <a:buFont typeface="+mj-lt"/>
              <a:buAutoNum type="arabicPeriod"/>
            </a:pPr>
            <a:r>
              <a:rPr lang="en-US" sz="2400" dirty="0"/>
              <a:t>Social Priorities</a:t>
            </a:r>
          </a:p>
          <a:p>
            <a:pPr marL="914400" lvl="1" indent="-457200">
              <a:buFont typeface="+mj-lt"/>
              <a:buAutoNum type="arabicPeriod"/>
            </a:pPr>
            <a:r>
              <a:rPr lang="en-US" sz="2400" dirty="0"/>
              <a:t>Degree of Culpability</a:t>
            </a:r>
          </a:p>
          <a:p>
            <a:pPr marL="914400" lvl="1" indent="-457200">
              <a:buFont typeface="+mj-lt"/>
              <a:buAutoNum type="arabicPeriod"/>
            </a:pPr>
            <a:r>
              <a:rPr lang="en-US" sz="2400" dirty="0"/>
              <a:t>Economic Abilities</a:t>
            </a:r>
            <a:br>
              <a:rPr lang="en-US" sz="2400" dirty="0"/>
            </a:br>
            <a:endParaRPr lang="en-US" sz="2400" dirty="0"/>
          </a:p>
          <a:p>
            <a:pPr marL="914400" lvl="1" indent="-457200">
              <a:buFont typeface="+mj-lt"/>
              <a:buAutoNum type="arabicPeriod"/>
            </a:pPr>
            <a:r>
              <a:rPr lang="en-US" sz="2400" dirty="0"/>
              <a:t>Relationship to Instrumentality</a:t>
            </a:r>
          </a:p>
          <a:p>
            <a:pPr marL="914400" lvl="1" indent="-457200">
              <a:buFont typeface="+mj-lt"/>
              <a:buAutoNum type="arabicPeriod"/>
            </a:pPr>
            <a:r>
              <a:rPr lang="en-US" sz="2400" dirty="0"/>
              <a:t>Foreseeability</a:t>
            </a:r>
          </a:p>
          <a:p>
            <a:pPr marL="914400" lvl="1" indent="-457200">
              <a:buFont typeface="+mj-lt"/>
              <a:buAutoNum type="arabicPeriod"/>
            </a:pPr>
            <a:r>
              <a:rPr lang="en-US" sz="2400" dirty="0"/>
              <a:t>Location of Incident</a:t>
            </a:r>
          </a:p>
          <a:p>
            <a:pPr marL="914400" lvl="1" indent="-457200">
              <a:buFont typeface="+mj-lt"/>
              <a:buAutoNum type="arabicPeriod"/>
            </a:pPr>
            <a:r>
              <a:rPr lang="en-US" sz="2400" dirty="0"/>
              <a:t>Victim’s Assumption of Risk</a:t>
            </a:r>
          </a:p>
        </p:txBody>
      </p:sp>
      <p:sp>
        <p:nvSpPr>
          <p:cNvPr id="7" name="Title 1">
            <a:extLst>
              <a:ext uri="{FF2B5EF4-FFF2-40B4-BE49-F238E27FC236}">
                <a16:creationId xmlns:a16="http://schemas.microsoft.com/office/drawing/2014/main" id="{7134323D-45A2-5CB2-801F-BF2C597AA3EC}"/>
              </a:ext>
            </a:extLst>
          </p:cNvPr>
          <p:cNvSpPr>
            <a:spLocks noGrp="1"/>
          </p:cNvSpPr>
          <p:nvPr>
            <p:ph type="title"/>
          </p:nvPr>
        </p:nvSpPr>
        <p:spPr>
          <a:xfrm>
            <a:off x="2115879" y="624110"/>
            <a:ext cx="10430540" cy="1280890"/>
          </a:xfrm>
        </p:spPr>
        <p:txBody>
          <a:bodyPr>
            <a:normAutofit/>
          </a:bodyPr>
          <a:lstStyle/>
          <a:p>
            <a:r>
              <a:rPr lang="en-US" i="1" dirty="0"/>
              <a:t>Greene v. Fox Crossing Inc</a:t>
            </a:r>
            <a:r>
              <a:rPr lang="en-US" dirty="0"/>
              <a:t>.</a:t>
            </a:r>
            <a:br>
              <a:rPr lang="en-US" dirty="0"/>
            </a:br>
            <a:r>
              <a:rPr lang="de-DE" dirty="0"/>
              <a:t>754 So. 2d 339 (La. Ct. App. 2000)</a:t>
            </a:r>
            <a:endParaRPr lang="sv-SE" dirty="0"/>
          </a:p>
        </p:txBody>
      </p:sp>
      <p:sp>
        <p:nvSpPr>
          <p:cNvPr id="2" name="Content Placeholder 2">
            <a:extLst>
              <a:ext uri="{FF2B5EF4-FFF2-40B4-BE49-F238E27FC236}">
                <a16:creationId xmlns:a16="http://schemas.microsoft.com/office/drawing/2014/main" id="{0C8D56A0-3E66-E3EB-484D-5C1788BC2DDB}"/>
              </a:ext>
            </a:extLst>
          </p:cNvPr>
          <p:cNvSpPr txBox="1">
            <a:spLocks/>
          </p:cNvSpPr>
          <p:nvPr/>
        </p:nvSpPr>
        <p:spPr>
          <a:xfrm>
            <a:off x="1956390" y="2243470"/>
            <a:ext cx="9422839" cy="5862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sz="2800" dirty="0"/>
              <a:t>“Unreasonable Risk of Harm” Factors</a:t>
            </a:r>
          </a:p>
          <a:p>
            <a:endParaRPr lang="en-US" sz="2600" b="1" dirty="0"/>
          </a:p>
        </p:txBody>
      </p:sp>
    </p:spTree>
    <p:extLst>
      <p:ext uri="{BB962C8B-B14F-4D97-AF65-F5344CB8AC3E}">
        <p14:creationId xmlns:p14="http://schemas.microsoft.com/office/powerpoint/2010/main" val="24933146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§929(1)</a:t>
            </a:r>
          </a:p>
          <a:p>
            <a:endParaRPr lang="pl-PL" sz="4000" dirty="0"/>
          </a:p>
        </p:txBody>
      </p:sp>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098158" y="1905000"/>
            <a:ext cx="9712658" cy="4644081"/>
          </a:xfrm>
        </p:spPr>
        <p:txBody>
          <a:bodyPr>
            <a:normAutofit/>
          </a:bodyPr>
          <a:lstStyle/>
          <a:p>
            <a:pPr marL="457200" indent="-457200">
              <a:buFont typeface="+mj-lt"/>
              <a:buAutoNum type="arabicParenR"/>
            </a:pPr>
            <a:r>
              <a:rPr lang="en-US" sz="2800" dirty="0"/>
              <a:t>If one is entitled to a judgment for harm to land resulting from a past invasion and not amounting to a total destruction of value, the damages include compensation for:</a:t>
            </a:r>
          </a:p>
          <a:p>
            <a:pPr marL="914400" lvl="1" indent="-457200">
              <a:buFont typeface="+mj-lt"/>
              <a:buAutoNum type="alphaLcParenR"/>
            </a:pPr>
            <a:r>
              <a:rPr lang="en-US" sz="2400" dirty="0"/>
              <a:t>the difference between the value of the land before the harm and the value after the harm, or at his election in an appropriate case, the cost of restoration that has been or may be reasonably incurred,</a:t>
            </a:r>
          </a:p>
          <a:p>
            <a:pPr marL="914400" lvl="1" indent="-457200">
              <a:buFont typeface="+mj-lt"/>
              <a:buAutoNum type="alphaLcParenR"/>
            </a:pPr>
            <a:r>
              <a:rPr lang="en-US" sz="2400" dirty="0"/>
              <a:t>the loss of use of the land, and</a:t>
            </a:r>
          </a:p>
          <a:p>
            <a:pPr marL="914400" lvl="1" indent="-457200">
              <a:buFont typeface="+mj-lt"/>
              <a:buAutoNum type="alphaLcParenR"/>
            </a:pPr>
            <a:r>
              <a:rPr lang="en-US" sz="2400" dirty="0"/>
              <a:t>discomfort and annoyance to him as an occupant.</a:t>
            </a:r>
          </a:p>
        </p:txBody>
      </p:sp>
    </p:spTree>
    <p:extLst>
      <p:ext uri="{BB962C8B-B14F-4D97-AF65-F5344CB8AC3E}">
        <p14:creationId xmlns:p14="http://schemas.microsoft.com/office/powerpoint/2010/main" val="223012669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564D2-6BDA-A0CF-4B81-7AAA6270BAB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B9EEF744-C845-2C29-CAAB-5AE9BE1905F4}"/>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§929(1)</a:t>
            </a:r>
          </a:p>
          <a:p>
            <a:endParaRPr lang="pl-PL" sz="4000" dirty="0"/>
          </a:p>
        </p:txBody>
      </p:sp>
      <p:sp>
        <p:nvSpPr>
          <p:cNvPr id="3" name="Content Placeholder 2">
            <a:extLst>
              <a:ext uri="{FF2B5EF4-FFF2-40B4-BE49-F238E27FC236}">
                <a16:creationId xmlns:a16="http://schemas.microsoft.com/office/drawing/2014/main" id="{A048134F-8043-E9E9-52B1-1ECF43B5B59E}"/>
              </a:ext>
            </a:extLst>
          </p:cNvPr>
          <p:cNvSpPr>
            <a:spLocks noGrp="1"/>
          </p:cNvSpPr>
          <p:nvPr>
            <p:ph idx="1"/>
          </p:nvPr>
        </p:nvSpPr>
        <p:spPr>
          <a:xfrm>
            <a:off x="2098158" y="1905000"/>
            <a:ext cx="9712658" cy="4644081"/>
          </a:xfrm>
        </p:spPr>
        <p:txBody>
          <a:bodyPr>
            <a:normAutofit/>
          </a:bodyPr>
          <a:lstStyle/>
          <a:p>
            <a:pPr marL="457200" indent="-457200">
              <a:buFont typeface="+mj-lt"/>
              <a:buAutoNum type="arabicParenR"/>
            </a:pPr>
            <a:r>
              <a:rPr lang="en-US" sz="2800" dirty="0"/>
              <a:t>If one is entitled to a judgment for harm to land resulting from a past invasion and not amounting to a total destruction of value, the damages include compensation for:</a:t>
            </a:r>
          </a:p>
          <a:p>
            <a:pPr marL="914400" lvl="1" indent="-457200">
              <a:buFont typeface="+mj-lt"/>
              <a:buAutoNum type="alphaLcParenR"/>
            </a:pPr>
            <a:r>
              <a:rPr lang="en-US" sz="2400" dirty="0"/>
              <a:t>the </a:t>
            </a:r>
            <a:r>
              <a:rPr lang="en-US" sz="2400" b="1" i="1" u="sng" dirty="0"/>
              <a:t>difference between the value</a:t>
            </a:r>
            <a:r>
              <a:rPr lang="en-US" sz="2400" dirty="0"/>
              <a:t> of the land before the harm and the value after the harm, or at his election in an appropriate case, the </a:t>
            </a:r>
            <a:r>
              <a:rPr lang="en-US" sz="2400" b="1" i="1" u="sng" dirty="0"/>
              <a:t>cost of restoration</a:t>
            </a:r>
            <a:r>
              <a:rPr lang="en-US" sz="2400" dirty="0"/>
              <a:t> that has been or may be </a:t>
            </a:r>
            <a:r>
              <a:rPr lang="en-US" sz="2400" b="1" i="1" u="sng" dirty="0"/>
              <a:t>reasonably incurred</a:t>
            </a:r>
            <a:r>
              <a:rPr lang="en-US" sz="2400" dirty="0"/>
              <a:t>,</a:t>
            </a:r>
          </a:p>
          <a:p>
            <a:pPr marL="914400" lvl="1" indent="-457200">
              <a:buFont typeface="+mj-lt"/>
              <a:buAutoNum type="alphaLcParenR"/>
            </a:pPr>
            <a:r>
              <a:rPr lang="en-US" sz="2400" dirty="0"/>
              <a:t>the loss of use of the land, and</a:t>
            </a:r>
          </a:p>
          <a:p>
            <a:pPr marL="914400" lvl="1" indent="-457200">
              <a:buFont typeface="+mj-lt"/>
              <a:buAutoNum type="alphaLcParenR"/>
            </a:pPr>
            <a:r>
              <a:rPr lang="en-US" sz="2400" dirty="0"/>
              <a:t>discomfort and annoyance to him as an occupant.</a:t>
            </a:r>
          </a:p>
        </p:txBody>
      </p:sp>
    </p:spTree>
    <p:extLst>
      <p:ext uri="{BB962C8B-B14F-4D97-AF65-F5344CB8AC3E}">
        <p14:creationId xmlns:p14="http://schemas.microsoft.com/office/powerpoint/2010/main" val="223498982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 </a:t>
            </a:r>
            <a:r>
              <a:rPr lang="en-US" sz="4000" dirty="0" err="1"/>
              <a:t>cmt</a:t>
            </a:r>
            <a:r>
              <a:rPr lang="en-US" sz="4000" dirty="0"/>
              <a:t>. b</a:t>
            </a:r>
          </a:p>
          <a:p>
            <a:endParaRPr lang="pl-PL" sz="4000" dirty="0"/>
          </a:p>
        </p:txBody>
      </p:sp>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098158" y="1905000"/>
            <a:ext cx="9712658" cy="3831265"/>
          </a:xfrm>
        </p:spPr>
        <p:txBody>
          <a:bodyPr>
            <a:normAutofit/>
          </a:bodyPr>
          <a:lstStyle/>
          <a:p>
            <a:pPr marL="0" indent="0">
              <a:buNone/>
            </a:pPr>
            <a:r>
              <a:rPr lang="en-US" sz="2800" dirty="0"/>
              <a:t>“If…the cost of replacing the land in its original condition is disproportionate to the diminution in the value of the land..., </a:t>
            </a:r>
          </a:p>
          <a:p>
            <a:pPr marL="0" indent="0">
              <a:buNone/>
            </a:pPr>
            <a:r>
              <a:rPr lang="en-US" sz="2800" dirty="0"/>
              <a:t>unless there is a reason personal to the owner for restoring the original condition, </a:t>
            </a:r>
          </a:p>
          <a:p>
            <a:pPr marL="0" indent="0">
              <a:buNone/>
            </a:pPr>
            <a:r>
              <a:rPr lang="en-US" sz="2800" dirty="0"/>
              <a:t>damages are measured only by the [diminution in the value of the land].”</a:t>
            </a:r>
          </a:p>
        </p:txBody>
      </p:sp>
    </p:spTree>
    <p:extLst>
      <p:ext uri="{BB962C8B-B14F-4D97-AF65-F5344CB8AC3E}">
        <p14:creationId xmlns:p14="http://schemas.microsoft.com/office/powerpoint/2010/main" val="264947598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F6B40-CEAA-4339-4D90-C53848FDF3B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AF693DF1-BB6F-7C8B-4730-00E250E1B88C}"/>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 </a:t>
            </a:r>
            <a:r>
              <a:rPr lang="en-US" sz="4000" dirty="0" err="1"/>
              <a:t>cmt</a:t>
            </a:r>
            <a:r>
              <a:rPr lang="en-US" sz="4000" dirty="0"/>
              <a:t>. b</a:t>
            </a:r>
          </a:p>
          <a:p>
            <a:endParaRPr lang="pl-PL" sz="4000" dirty="0"/>
          </a:p>
        </p:txBody>
      </p:sp>
      <p:sp>
        <p:nvSpPr>
          <p:cNvPr id="3" name="Content Placeholder 2">
            <a:extLst>
              <a:ext uri="{FF2B5EF4-FFF2-40B4-BE49-F238E27FC236}">
                <a16:creationId xmlns:a16="http://schemas.microsoft.com/office/drawing/2014/main" id="{C34C8FE3-2117-27D3-B371-367D0573288B}"/>
              </a:ext>
            </a:extLst>
          </p:cNvPr>
          <p:cNvSpPr>
            <a:spLocks noGrp="1"/>
          </p:cNvSpPr>
          <p:nvPr>
            <p:ph idx="1"/>
          </p:nvPr>
        </p:nvSpPr>
        <p:spPr>
          <a:xfrm>
            <a:off x="2098158" y="1905000"/>
            <a:ext cx="9712658" cy="3831265"/>
          </a:xfrm>
        </p:spPr>
        <p:txBody>
          <a:bodyPr>
            <a:normAutofit/>
          </a:bodyPr>
          <a:lstStyle/>
          <a:p>
            <a:pPr marL="0" indent="0">
              <a:buNone/>
            </a:pPr>
            <a:r>
              <a:rPr lang="en-US" sz="2800" dirty="0"/>
              <a:t>“If…the cost of replacing the land in its original condition is </a:t>
            </a:r>
            <a:r>
              <a:rPr lang="en-US" sz="2800" b="1" i="1" u="sng" dirty="0"/>
              <a:t>disproportionate</a:t>
            </a:r>
            <a:r>
              <a:rPr lang="en-US" sz="2800" dirty="0"/>
              <a:t> to the diminution in the value of the land..., </a:t>
            </a:r>
          </a:p>
          <a:p>
            <a:pPr marL="0" indent="0">
              <a:buNone/>
            </a:pPr>
            <a:r>
              <a:rPr lang="en-US" sz="2800" dirty="0"/>
              <a:t>unless there is a </a:t>
            </a:r>
            <a:r>
              <a:rPr lang="en-US" sz="2800" b="1" i="1" u="sng" dirty="0"/>
              <a:t>reason personal</a:t>
            </a:r>
            <a:r>
              <a:rPr lang="en-US" sz="2800" dirty="0"/>
              <a:t> to the owner for restoring the original condition, </a:t>
            </a:r>
          </a:p>
          <a:p>
            <a:pPr marL="0" indent="0">
              <a:buNone/>
            </a:pPr>
            <a:r>
              <a:rPr lang="en-US" sz="2800" dirty="0"/>
              <a:t>damages are measured only by the [diminution in the value of the land].”</a:t>
            </a:r>
          </a:p>
        </p:txBody>
      </p:sp>
    </p:spTree>
    <p:extLst>
      <p:ext uri="{BB962C8B-B14F-4D97-AF65-F5344CB8AC3E}">
        <p14:creationId xmlns:p14="http://schemas.microsoft.com/office/powerpoint/2010/main" val="7796629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949D4A-2F83-FC1A-B155-A1E2A640474A}"/>
              </a:ext>
            </a:extLst>
          </p:cNvPr>
          <p:cNvSpPr>
            <a:spLocks noGrp="1"/>
          </p:cNvSpPr>
          <p:nvPr>
            <p:ph idx="1"/>
          </p:nvPr>
        </p:nvSpPr>
        <p:spPr>
          <a:xfrm>
            <a:off x="2264735" y="2133600"/>
            <a:ext cx="9771321" cy="3777622"/>
          </a:xfrm>
        </p:spPr>
        <p:txBody>
          <a:bodyPr>
            <a:normAutofit/>
          </a:bodyPr>
          <a:lstStyle/>
          <a:p>
            <a:r>
              <a:rPr lang="en-US" sz="3200" dirty="0"/>
              <a:t> Restoration Cost vs. Diminution in Value</a:t>
            </a:r>
          </a:p>
          <a:p>
            <a:r>
              <a:rPr lang="en-US" sz="3200" dirty="0"/>
              <a:t>“Reason Personal”</a:t>
            </a:r>
          </a:p>
          <a:p>
            <a:r>
              <a:rPr lang="en-US" sz="3200" dirty="0"/>
              <a:t>“Reasonably Incurred” vs. “Disproportionate”</a:t>
            </a:r>
          </a:p>
        </p:txBody>
      </p:sp>
      <p:sp>
        <p:nvSpPr>
          <p:cNvPr id="6" name="Title 1">
            <a:extLst>
              <a:ext uri="{FF2B5EF4-FFF2-40B4-BE49-F238E27FC236}">
                <a16:creationId xmlns:a16="http://schemas.microsoft.com/office/drawing/2014/main" id="{0C42F350-01E0-FA70-D252-56D60330F3CC}"/>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 Analysis</a:t>
            </a:r>
            <a:endParaRPr lang="pl-PL" sz="4000" dirty="0"/>
          </a:p>
        </p:txBody>
      </p:sp>
    </p:spTree>
    <p:extLst>
      <p:ext uri="{BB962C8B-B14F-4D97-AF65-F5344CB8AC3E}">
        <p14:creationId xmlns:p14="http://schemas.microsoft.com/office/powerpoint/2010/main" val="275753684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74B941-C99F-FF80-CEC8-095AB87433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9313" y="1298537"/>
            <a:ext cx="5802687" cy="5120020"/>
          </a:xfrm>
          <a:prstGeom prst="rect">
            <a:avLst/>
          </a:prstGeom>
        </p:spPr>
      </p:pic>
      <p:pic>
        <p:nvPicPr>
          <p:cNvPr id="3" name="Picture 2">
            <a:extLst>
              <a:ext uri="{FF2B5EF4-FFF2-40B4-BE49-F238E27FC236}">
                <a16:creationId xmlns:a16="http://schemas.microsoft.com/office/drawing/2014/main" id="{7052A45F-6C51-8C72-56A3-D535B26E95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3220" y="1363832"/>
            <a:ext cx="5654685" cy="4989429"/>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Tree>
    <p:extLst>
      <p:ext uri="{BB962C8B-B14F-4D97-AF65-F5344CB8AC3E}">
        <p14:creationId xmlns:p14="http://schemas.microsoft.com/office/powerpoint/2010/main" val="14943976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52A45F-6C51-8C72-56A3-D535B26E95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03220" y="1363832"/>
            <a:ext cx="5654685" cy="4989428"/>
          </a:xfrm>
          <a:prstGeom prst="rect">
            <a:avLst/>
          </a:prstGeom>
        </p:spPr>
      </p:pic>
      <p:pic>
        <p:nvPicPr>
          <p:cNvPr id="6" name="Picture 5">
            <a:extLst>
              <a:ext uri="{FF2B5EF4-FFF2-40B4-BE49-F238E27FC236}">
                <a16:creationId xmlns:a16="http://schemas.microsoft.com/office/drawing/2014/main" id="{EF74B941-C99F-FF80-CEC8-095AB87433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9313" y="1298538"/>
            <a:ext cx="5802687" cy="5120018"/>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Tree>
    <p:extLst>
      <p:ext uri="{BB962C8B-B14F-4D97-AF65-F5344CB8AC3E}">
        <p14:creationId xmlns:p14="http://schemas.microsoft.com/office/powerpoint/2010/main" val="352360429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F74B941-C99F-FF80-CEC8-095AB87433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389313" y="1298538"/>
            <a:ext cx="5802687" cy="5120018"/>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pic>
        <p:nvPicPr>
          <p:cNvPr id="3" name="Picture 2">
            <a:extLst>
              <a:ext uri="{FF2B5EF4-FFF2-40B4-BE49-F238E27FC236}">
                <a16:creationId xmlns:a16="http://schemas.microsoft.com/office/drawing/2014/main" id="{7052A45F-6C51-8C72-56A3-D535B26E95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3220" y="1363832"/>
            <a:ext cx="5654685" cy="4989428"/>
          </a:xfrm>
          <a:prstGeom prst="rect">
            <a:avLst/>
          </a:prstGeom>
        </p:spPr>
      </p:pic>
    </p:spTree>
    <p:extLst>
      <p:ext uri="{BB962C8B-B14F-4D97-AF65-F5344CB8AC3E}">
        <p14:creationId xmlns:p14="http://schemas.microsoft.com/office/powerpoint/2010/main" val="35989632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sp>
        <p:nvSpPr>
          <p:cNvPr id="14" name="TextBox 13">
            <a:extLst>
              <a:ext uri="{FF2B5EF4-FFF2-40B4-BE49-F238E27FC236}">
                <a16:creationId xmlns:a16="http://schemas.microsoft.com/office/drawing/2014/main" id="{09E57F07-6DE3-2728-F0C5-48622F1C8E60}"/>
              </a:ext>
            </a:extLst>
          </p:cNvPr>
          <p:cNvSpPr txBox="1"/>
          <p:nvPr/>
        </p:nvSpPr>
        <p:spPr>
          <a:xfrm>
            <a:off x="7964488" y="1434597"/>
            <a:ext cx="2300630" cy="369332"/>
          </a:xfrm>
          <a:prstGeom prst="rect">
            <a:avLst/>
          </a:prstGeom>
          <a:noFill/>
        </p:spPr>
        <p:txBody>
          <a:bodyPr wrap="none" rtlCol="0">
            <a:spAutoFit/>
          </a:bodyPr>
          <a:lstStyle/>
          <a:p>
            <a:r>
              <a:rPr lang="en-US" b="1" dirty="0"/>
              <a:t> “Reason Personal”</a:t>
            </a:r>
          </a:p>
        </p:txBody>
      </p:sp>
      <p:pic>
        <p:nvPicPr>
          <p:cNvPr id="3" name="Picture 2">
            <a:extLst>
              <a:ext uri="{FF2B5EF4-FFF2-40B4-BE49-F238E27FC236}">
                <a16:creationId xmlns:a16="http://schemas.microsoft.com/office/drawing/2014/main" id="{7052A45F-6C51-8C72-56A3-D535B26E95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03220" y="1363832"/>
            <a:ext cx="5654685" cy="4989428"/>
          </a:xfrm>
          <a:prstGeom prst="rect">
            <a:avLst/>
          </a:prstGeom>
        </p:spPr>
      </p:pic>
      <p:pic>
        <p:nvPicPr>
          <p:cNvPr id="6" name="Picture 5">
            <a:extLst>
              <a:ext uri="{FF2B5EF4-FFF2-40B4-BE49-F238E27FC236}">
                <a16:creationId xmlns:a16="http://schemas.microsoft.com/office/drawing/2014/main" id="{EF74B941-C99F-FF80-CEC8-095AB87433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9313" y="1298538"/>
            <a:ext cx="5802687" cy="5120018"/>
          </a:xfrm>
          <a:prstGeom prst="rect">
            <a:avLst/>
          </a:prstGeom>
        </p:spPr>
      </p:pic>
    </p:spTree>
    <p:extLst>
      <p:ext uri="{BB962C8B-B14F-4D97-AF65-F5344CB8AC3E}">
        <p14:creationId xmlns:p14="http://schemas.microsoft.com/office/powerpoint/2010/main" val="30085661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sp>
        <p:nvSpPr>
          <p:cNvPr id="14" name="TextBox 13">
            <a:extLst>
              <a:ext uri="{FF2B5EF4-FFF2-40B4-BE49-F238E27FC236}">
                <a16:creationId xmlns:a16="http://schemas.microsoft.com/office/drawing/2014/main" id="{09E57F07-6DE3-2728-F0C5-48622F1C8E60}"/>
              </a:ext>
            </a:extLst>
          </p:cNvPr>
          <p:cNvSpPr txBox="1"/>
          <p:nvPr/>
        </p:nvSpPr>
        <p:spPr>
          <a:xfrm>
            <a:off x="7964488" y="1434597"/>
            <a:ext cx="2300630" cy="369332"/>
          </a:xfrm>
          <a:prstGeom prst="rect">
            <a:avLst/>
          </a:prstGeom>
          <a:noFill/>
        </p:spPr>
        <p:txBody>
          <a:bodyPr wrap="none" rtlCol="0">
            <a:spAutoFit/>
          </a:bodyPr>
          <a:lstStyle/>
          <a:p>
            <a:r>
              <a:rPr lang="en-US" b="1" dirty="0"/>
              <a:t> “Reason Personal”</a:t>
            </a:r>
          </a:p>
        </p:txBody>
      </p:sp>
      <p:pic>
        <p:nvPicPr>
          <p:cNvPr id="3" name="Picture 2">
            <a:extLst>
              <a:ext uri="{FF2B5EF4-FFF2-40B4-BE49-F238E27FC236}">
                <a16:creationId xmlns:a16="http://schemas.microsoft.com/office/drawing/2014/main" id="{7052A45F-6C51-8C72-56A3-D535B26E951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03220" y="1363832"/>
            <a:ext cx="5654684" cy="4989428"/>
          </a:xfrm>
          <a:prstGeom prst="rect">
            <a:avLst/>
          </a:prstGeom>
        </p:spPr>
      </p:pic>
      <p:pic>
        <p:nvPicPr>
          <p:cNvPr id="6" name="Picture 5">
            <a:extLst>
              <a:ext uri="{FF2B5EF4-FFF2-40B4-BE49-F238E27FC236}">
                <a16:creationId xmlns:a16="http://schemas.microsoft.com/office/drawing/2014/main" id="{EF74B941-C99F-FF80-CEC8-095AB87433D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89313" y="1298538"/>
            <a:ext cx="5802686" cy="5120018"/>
          </a:xfrm>
          <a:prstGeom prst="rect">
            <a:avLst/>
          </a:prstGeom>
        </p:spPr>
      </p:pic>
    </p:spTree>
    <p:extLst>
      <p:ext uri="{BB962C8B-B14F-4D97-AF65-F5344CB8AC3E}">
        <p14:creationId xmlns:p14="http://schemas.microsoft.com/office/powerpoint/2010/main" val="1122597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AB830-A6FC-3640-ABB2-751402441BB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DD93011-6311-FC08-789D-83CEB221D3BA}"/>
              </a:ext>
            </a:extLst>
          </p:cNvPr>
          <p:cNvSpPr>
            <a:spLocks noGrp="1"/>
          </p:cNvSpPr>
          <p:nvPr>
            <p:ph type="title"/>
          </p:nvPr>
        </p:nvSpPr>
        <p:spPr>
          <a:xfrm>
            <a:off x="2115879" y="624110"/>
            <a:ext cx="10430540" cy="1280890"/>
          </a:xfrm>
        </p:spPr>
        <p:txBody>
          <a:bodyPr>
            <a:normAutofit/>
          </a:bodyPr>
          <a:lstStyle/>
          <a:p>
            <a:r>
              <a:rPr lang="en-US" i="1" dirty="0"/>
              <a:t>Greene v. Fox Crossing Inc</a:t>
            </a:r>
            <a:r>
              <a:rPr lang="en-US" dirty="0"/>
              <a:t>.</a:t>
            </a:r>
            <a:br>
              <a:rPr lang="en-US" dirty="0"/>
            </a:br>
            <a:r>
              <a:rPr lang="de-DE" dirty="0"/>
              <a:t>754 So. 2d 339 (La. Ct. App. 2000)</a:t>
            </a:r>
            <a:endParaRPr lang="sv-SE" dirty="0"/>
          </a:p>
        </p:txBody>
      </p:sp>
      <p:sp>
        <p:nvSpPr>
          <p:cNvPr id="6" name="Content Placeholder 2">
            <a:extLst>
              <a:ext uri="{FF2B5EF4-FFF2-40B4-BE49-F238E27FC236}">
                <a16:creationId xmlns:a16="http://schemas.microsoft.com/office/drawing/2014/main" id="{CBAB84FE-9993-9D5C-EA19-AA5754C315FA}"/>
              </a:ext>
            </a:extLst>
          </p:cNvPr>
          <p:cNvSpPr>
            <a:spLocks noGrp="1"/>
          </p:cNvSpPr>
          <p:nvPr>
            <p:ph idx="1"/>
          </p:nvPr>
        </p:nvSpPr>
        <p:spPr>
          <a:xfrm>
            <a:off x="1956390" y="2243470"/>
            <a:ext cx="9422839" cy="4306186"/>
          </a:xfrm>
        </p:spPr>
        <p:txBody>
          <a:bodyPr>
            <a:normAutofit/>
          </a:bodyPr>
          <a:lstStyle/>
          <a:p>
            <a:r>
              <a:rPr lang="en-US" sz="2800" dirty="0"/>
              <a:t>“…everything in life comes with some degree of risk…”</a:t>
            </a:r>
          </a:p>
        </p:txBody>
      </p:sp>
    </p:spTree>
    <p:extLst>
      <p:ext uri="{BB962C8B-B14F-4D97-AF65-F5344CB8AC3E}">
        <p14:creationId xmlns:p14="http://schemas.microsoft.com/office/powerpoint/2010/main" val="375244508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83C5BB-C6B2-48C5-8BF9-C1CF62064621}"/>
              </a:ext>
            </a:extLst>
          </p:cNvPr>
          <p:cNvPicPr>
            <a:picLocks noChangeAspect="1"/>
          </p:cNvPicPr>
          <p:nvPr/>
        </p:nvPicPr>
        <p:blipFill rotWithShape="1">
          <a:blip r:embed="rId2"/>
          <a:srcRect l="9278"/>
          <a:stretch/>
        </p:blipFill>
        <p:spPr>
          <a:xfrm>
            <a:off x="2902688" y="1357093"/>
            <a:ext cx="7693462" cy="5084505"/>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sp>
        <p:nvSpPr>
          <p:cNvPr id="14" name="TextBox 13">
            <a:extLst>
              <a:ext uri="{FF2B5EF4-FFF2-40B4-BE49-F238E27FC236}">
                <a16:creationId xmlns:a16="http://schemas.microsoft.com/office/drawing/2014/main" id="{09E57F07-6DE3-2728-F0C5-48622F1C8E60}"/>
              </a:ext>
            </a:extLst>
          </p:cNvPr>
          <p:cNvSpPr txBox="1"/>
          <p:nvPr/>
        </p:nvSpPr>
        <p:spPr>
          <a:xfrm>
            <a:off x="7964488" y="1434597"/>
            <a:ext cx="2300630" cy="369332"/>
          </a:xfrm>
          <a:prstGeom prst="rect">
            <a:avLst/>
          </a:prstGeom>
          <a:noFill/>
        </p:spPr>
        <p:txBody>
          <a:bodyPr wrap="none" rtlCol="0">
            <a:spAutoFit/>
          </a:bodyPr>
          <a:lstStyle/>
          <a:p>
            <a:r>
              <a:rPr lang="en-US" b="1" dirty="0"/>
              <a:t> “Reason Personal”</a:t>
            </a:r>
          </a:p>
        </p:txBody>
      </p:sp>
    </p:spTree>
    <p:extLst>
      <p:ext uri="{BB962C8B-B14F-4D97-AF65-F5344CB8AC3E}">
        <p14:creationId xmlns:p14="http://schemas.microsoft.com/office/powerpoint/2010/main" val="20349611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F8C5B3-D8E8-F1C8-6E5B-9CBC10AC819A}"/>
              </a:ext>
            </a:extLst>
          </p:cNvPr>
          <p:cNvPicPr>
            <a:picLocks noChangeAspect="1"/>
          </p:cNvPicPr>
          <p:nvPr/>
        </p:nvPicPr>
        <p:blipFill rotWithShape="1">
          <a:blip r:embed="rId2"/>
          <a:srcRect l="9278"/>
          <a:stretch/>
        </p:blipFill>
        <p:spPr>
          <a:xfrm>
            <a:off x="2902688" y="1357093"/>
            <a:ext cx="7693462" cy="5084505"/>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sp>
        <p:nvSpPr>
          <p:cNvPr id="14" name="TextBox 13">
            <a:extLst>
              <a:ext uri="{FF2B5EF4-FFF2-40B4-BE49-F238E27FC236}">
                <a16:creationId xmlns:a16="http://schemas.microsoft.com/office/drawing/2014/main" id="{09E57F07-6DE3-2728-F0C5-48622F1C8E60}"/>
              </a:ext>
            </a:extLst>
          </p:cNvPr>
          <p:cNvSpPr txBox="1"/>
          <p:nvPr/>
        </p:nvSpPr>
        <p:spPr>
          <a:xfrm>
            <a:off x="7964488" y="1434597"/>
            <a:ext cx="2300630" cy="369332"/>
          </a:xfrm>
          <a:prstGeom prst="rect">
            <a:avLst/>
          </a:prstGeom>
          <a:noFill/>
        </p:spPr>
        <p:txBody>
          <a:bodyPr wrap="none" rtlCol="0">
            <a:spAutoFit/>
          </a:bodyPr>
          <a:lstStyle/>
          <a:p>
            <a:r>
              <a:rPr lang="en-US" b="1" dirty="0"/>
              <a:t> “Reason Personal”</a:t>
            </a:r>
          </a:p>
        </p:txBody>
      </p:sp>
      <p:cxnSp>
        <p:nvCxnSpPr>
          <p:cNvPr id="3" name="Straight Connector 2">
            <a:extLst>
              <a:ext uri="{FF2B5EF4-FFF2-40B4-BE49-F238E27FC236}">
                <a16:creationId xmlns:a16="http://schemas.microsoft.com/office/drawing/2014/main" id="{ECBE6DDF-8A1F-B22D-2F6C-3755F773727A}"/>
              </a:ext>
            </a:extLst>
          </p:cNvPr>
          <p:cNvCxnSpPr/>
          <p:nvPr/>
        </p:nvCxnSpPr>
        <p:spPr>
          <a:xfrm>
            <a:off x="3015926" y="5092995"/>
            <a:ext cx="259434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0434F02-D1C3-4C59-E31E-C5E0411ED482}"/>
              </a:ext>
            </a:extLst>
          </p:cNvPr>
          <p:cNvSpPr txBox="1"/>
          <p:nvPr/>
        </p:nvSpPr>
        <p:spPr>
          <a:xfrm>
            <a:off x="5752309" y="4908329"/>
            <a:ext cx="1476686" cy="369332"/>
          </a:xfrm>
          <a:prstGeom prst="rect">
            <a:avLst/>
          </a:prstGeom>
          <a:noFill/>
        </p:spPr>
        <p:txBody>
          <a:bodyPr wrap="none" rtlCol="0">
            <a:spAutoFit/>
          </a:bodyPr>
          <a:lstStyle/>
          <a:p>
            <a:r>
              <a:rPr lang="en-US" dirty="0"/>
              <a:t>Max Award</a:t>
            </a:r>
          </a:p>
        </p:txBody>
      </p:sp>
    </p:spTree>
    <p:extLst>
      <p:ext uri="{BB962C8B-B14F-4D97-AF65-F5344CB8AC3E}">
        <p14:creationId xmlns:p14="http://schemas.microsoft.com/office/powerpoint/2010/main" val="258822606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6E4A971-EEA1-1542-E6EE-65FD0BC495F2}"/>
              </a:ext>
            </a:extLst>
          </p:cNvPr>
          <p:cNvPicPr>
            <a:picLocks noChangeAspect="1"/>
          </p:cNvPicPr>
          <p:nvPr/>
        </p:nvPicPr>
        <p:blipFill rotWithShape="1">
          <a:blip r:embed="rId2"/>
          <a:srcRect l="9278"/>
          <a:stretch/>
        </p:blipFill>
        <p:spPr>
          <a:xfrm>
            <a:off x="2902688" y="1357093"/>
            <a:ext cx="7693462" cy="5084505"/>
          </a:xfrm>
          <a:prstGeom prst="rect">
            <a:avLst/>
          </a:prstGeom>
        </p:spPr>
      </p:pic>
      <p:sp>
        <p:nvSpPr>
          <p:cNvPr id="5" name="Title 1">
            <a:extLst>
              <a:ext uri="{FF2B5EF4-FFF2-40B4-BE49-F238E27FC236}">
                <a16:creationId xmlns:a16="http://schemas.microsoft.com/office/drawing/2014/main" id="{5A259532-39DD-C43A-0037-52B78AE721A9}"/>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“Reason Personal”</a:t>
            </a:r>
            <a:endParaRPr lang="pl-PL" sz="4000" dirty="0"/>
          </a:p>
        </p:txBody>
      </p:sp>
      <p:sp>
        <p:nvSpPr>
          <p:cNvPr id="13" name="TextBox 12">
            <a:extLst>
              <a:ext uri="{FF2B5EF4-FFF2-40B4-BE49-F238E27FC236}">
                <a16:creationId xmlns:a16="http://schemas.microsoft.com/office/drawing/2014/main" id="{0F072D28-C346-6B42-E137-E5DBC5DD32B5}"/>
              </a:ext>
            </a:extLst>
          </p:cNvPr>
          <p:cNvSpPr txBox="1"/>
          <p:nvPr/>
        </p:nvSpPr>
        <p:spPr>
          <a:xfrm>
            <a:off x="2779344" y="1434597"/>
            <a:ext cx="2632452" cy="369332"/>
          </a:xfrm>
          <a:prstGeom prst="rect">
            <a:avLst/>
          </a:prstGeom>
          <a:noFill/>
        </p:spPr>
        <p:txBody>
          <a:bodyPr wrap="none" rtlCol="0">
            <a:spAutoFit/>
          </a:bodyPr>
          <a:lstStyle/>
          <a:p>
            <a:r>
              <a:rPr lang="en-US" b="1" dirty="0"/>
              <a:t>No “Reason Personal”</a:t>
            </a:r>
          </a:p>
        </p:txBody>
      </p:sp>
      <p:sp>
        <p:nvSpPr>
          <p:cNvPr id="14" name="TextBox 13">
            <a:extLst>
              <a:ext uri="{FF2B5EF4-FFF2-40B4-BE49-F238E27FC236}">
                <a16:creationId xmlns:a16="http://schemas.microsoft.com/office/drawing/2014/main" id="{09E57F07-6DE3-2728-F0C5-48622F1C8E60}"/>
              </a:ext>
            </a:extLst>
          </p:cNvPr>
          <p:cNvSpPr txBox="1"/>
          <p:nvPr/>
        </p:nvSpPr>
        <p:spPr>
          <a:xfrm>
            <a:off x="7964488" y="1434597"/>
            <a:ext cx="2300630" cy="369332"/>
          </a:xfrm>
          <a:prstGeom prst="rect">
            <a:avLst/>
          </a:prstGeom>
          <a:noFill/>
        </p:spPr>
        <p:txBody>
          <a:bodyPr wrap="none" rtlCol="0">
            <a:spAutoFit/>
          </a:bodyPr>
          <a:lstStyle/>
          <a:p>
            <a:r>
              <a:rPr lang="en-US" b="1" dirty="0"/>
              <a:t> “Reason Personal”</a:t>
            </a:r>
          </a:p>
        </p:txBody>
      </p:sp>
      <p:cxnSp>
        <p:nvCxnSpPr>
          <p:cNvPr id="3" name="Straight Connector 2">
            <a:extLst>
              <a:ext uri="{FF2B5EF4-FFF2-40B4-BE49-F238E27FC236}">
                <a16:creationId xmlns:a16="http://schemas.microsoft.com/office/drawing/2014/main" id="{ECBE6DDF-8A1F-B22D-2F6C-3755F773727A}"/>
              </a:ext>
            </a:extLst>
          </p:cNvPr>
          <p:cNvCxnSpPr>
            <a:cxnSpLocks/>
          </p:cNvCxnSpPr>
          <p:nvPr/>
        </p:nvCxnSpPr>
        <p:spPr>
          <a:xfrm>
            <a:off x="3051544" y="5092995"/>
            <a:ext cx="255872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0434F02-D1C3-4C59-E31E-C5E0411ED482}"/>
              </a:ext>
            </a:extLst>
          </p:cNvPr>
          <p:cNvSpPr txBox="1"/>
          <p:nvPr/>
        </p:nvSpPr>
        <p:spPr>
          <a:xfrm>
            <a:off x="5752309" y="4908329"/>
            <a:ext cx="1476686" cy="369332"/>
          </a:xfrm>
          <a:prstGeom prst="rect">
            <a:avLst/>
          </a:prstGeom>
          <a:noFill/>
        </p:spPr>
        <p:txBody>
          <a:bodyPr wrap="none" rtlCol="0">
            <a:spAutoFit/>
          </a:bodyPr>
          <a:lstStyle/>
          <a:p>
            <a:r>
              <a:rPr lang="en-US" dirty="0"/>
              <a:t>Max Award</a:t>
            </a:r>
          </a:p>
        </p:txBody>
      </p:sp>
      <p:sp>
        <p:nvSpPr>
          <p:cNvPr id="6" name="TextBox 5">
            <a:extLst>
              <a:ext uri="{FF2B5EF4-FFF2-40B4-BE49-F238E27FC236}">
                <a16:creationId xmlns:a16="http://schemas.microsoft.com/office/drawing/2014/main" id="{DC7E546D-C96D-8FF5-0E92-8535A2AB6F75}"/>
              </a:ext>
            </a:extLst>
          </p:cNvPr>
          <p:cNvSpPr txBox="1"/>
          <p:nvPr/>
        </p:nvSpPr>
        <p:spPr>
          <a:xfrm>
            <a:off x="10860365" y="1619263"/>
            <a:ext cx="1051891" cy="646331"/>
          </a:xfrm>
          <a:prstGeom prst="rect">
            <a:avLst/>
          </a:prstGeom>
          <a:noFill/>
        </p:spPr>
        <p:txBody>
          <a:bodyPr wrap="none" rtlCol="0">
            <a:spAutoFit/>
          </a:bodyPr>
          <a:lstStyle/>
          <a:p>
            <a:r>
              <a:rPr lang="en-US" dirty="0"/>
              <a:t>Possible</a:t>
            </a:r>
          </a:p>
          <a:p>
            <a:r>
              <a:rPr lang="en-US" dirty="0"/>
              <a:t>Award</a:t>
            </a:r>
          </a:p>
        </p:txBody>
      </p:sp>
      <p:cxnSp>
        <p:nvCxnSpPr>
          <p:cNvPr id="7" name="Straight Connector 6">
            <a:extLst>
              <a:ext uri="{FF2B5EF4-FFF2-40B4-BE49-F238E27FC236}">
                <a16:creationId xmlns:a16="http://schemas.microsoft.com/office/drawing/2014/main" id="{0D27E103-7B60-F72C-E7E3-2FBFB0165E75}"/>
              </a:ext>
            </a:extLst>
          </p:cNvPr>
          <p:cNvCxnSpPr>
            <a:cxnSpLocks/>
          </p:cNvCxnSpPr>
          <p:nvPr/>
        </p:nvCxnSpPr>
        <p:spPr>
          <a:xfrm>
            <a:off x="9484242" y="1905000"/>
            <a:ext cx="137612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3125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21937-7B15-AFE1-87F1-9E25EA3DDBC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18D66B-DC53-1FAC-48D0-2FA323ED2C22}"/>
              </a:ext>
            </a:extLst>
          </p:cNvPr>
          <p:cNvSpPr>
            <a:spLocks noGrp="1"/>
          </p:cNvSpPr>
          <p:nvPr>
            <p:ph idx="1"/>
          </p:nvPr>
        </p:nvSpPr>
        <p:spPr>
          <a:xfrm>
            <a:off x="2264735" y="2133600"/>
            <a:ext cx="9771321" cy="3777622"/>
          </a:xfrm>
        </p:spPr>
        <p:txBody>
          <a:bodyPr>
            <a:normAutofit/>
          </a:bodyPr>
          <a:lstStyle/>
          <a:p>
            <a:r>
              <a:rPr lang="en-US" sz="3200" dirty="0"/>
              <a:t> Restoration Cost vs. Diminution in Value</a:t>
            </a:r>
          </a:p>
          <a:p>
            <a:r>
              <a:rPr lang="en-US" sz="3200" dirty="0"/>
              <a:t>“Reason Personal”</a:t>
            </a:r>
          </a:p>
          <a:p>
            <a:r>
              <a:rPr lang="en-US" sz="3200" dirty="0"/>
              <a:t>“Reasonably Incurred” vs. “Disproportionate”</a:t>
            </a:r>
          </a:p>
        </p:txBody>
      </p:sp>
      <p:sp>
        <p:nvSpPr>
          <p:cNvPr id="6" name="Title 1">
            <a:extLst>
              <a:ext uri="{FF2B5EF4-FFF2-40B4-BE49-F238E27FC236}">
                <a16:creationId xmlns:a16="http://schemas.microsoft.com/office/drawing/2014/main" id="{8C6EF765-780F-8ECE-1520-C45C5CB88DDF}"/>
              </a:ext>
            </a:extLst>
          </p:cNvPr>
          <p:cNvSpPr txBox="1">
            <a:spLocks/>
          </p:cNvSpPr>
          <p:nvPr/>
        </p:nvSpPr>
        <p:spPr>
          <a:xfrm>
            <a:off x="2115879" y="624110"/>
            <a:ext cx="1043054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000" dirty="0"/>
              <a:t>R2D Torts §929 Analysis</a:t>
            </a:r>
            <a:endParaRPr lang="pl-PL" sz="4000" dirty="0"/>
          </a:p>
        </p:txBody>
      </p:sp>
    </p:spTree>
    <p:extLst>
      <p:ext uri="{BB962C8B-B14F-4D97-AF65-F5344CB8AC3E}">
        <p14:creationId xmlns:p14="http://schemas.microsoft.com/office/powerpoint/2010/main" val="260315823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17E33-DA14-2139-2995-012032D814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3B1F58-B752-30C8-1EFF-344BE5E2AF70}"/>
              </a:ext>
            </a:extLst>
          </p:cNvPr>
          <p:cNvSpPr>
            <a:spLocks noGrp="1"/>
          </p:cNvSpPr>
          <p:nvPr>
            <p:ph type="title"/>
          </p:nvPr>
        </p:nvSpPr>
        <p:spPr>
          <a:xfrm>
            <a:off x="2115879" y="624110"/>
            <a:ext cx="10430540" cy="1280890"/>
          </a:xfrm>
        </p:spPr>
        <p:txBody>
          <a:bodyPr>
            <a:normAutofit/>
          </a:bodyPr>
          <a:lstStyle/>
          <a:p>
            <a:r>
              <a:rPr lang="en-US" i="1" dirty="0"/>
              <a:t>Daray v. St. Tammany Parish </a:t>
            </a:r>
            <a:br>
              <a:rPr lang="en-US" i="1" dirty="0"/>
            </a:br>
            <a:r>
              <a:rPr lang="en-US" dirty="0"/>
              <a:t>2009 WL 3255174 (La. Ct. App. 2009)</a:t>
            </a:r>
          </a:p>
        </p:txBody>
      </p:sp>
      <p:pic>
        <p:nvPicPr>
          <p:cNvPr id="4" name="Picture 3">
            <a:extLst>
              <a:ext uri="{FF2B5EF4-FFF2-40B4-BE49-F238E27FC236}">
                <a16:creationId xmlns:a16="http://schemas.microsoft.com/office/drawing/2014/main" id="{AF6EEA91-FFD8-EE8E-C544-F1E713DE399F}"/>
              </a:ext>
            </a:extLst>
          </p:cNvPr>
          <p:cNvPicPr>
            <a:picLocks noChangeAspect="1"/>
          </p:cNvPicPr>
          <p:nvPr/>
        </p:nvPicPr>
        <p:blipFill>
          <a:blip r:embed="rId3">
            <a:extLst>
              <a:ext uri="{28A0092B-C50C-407E-A947-70E740481C1C}">
                <a14:useLocalDpi xmlns:a14="http://schemas.microsoft.com/office/drawing/2010/main" val="0"/>
              </a:ext>
            </a:extLst>
          </a:blip>
          <a:srcRect t="9100" b="21081"/>
          <a:stretch>
            <a:fillRect/>
          </a:stretch>
        </p:blipFill>
        <p:spPr>
          <a:xfrm>
            <a:off x="3810000" y="1905000"/>
            <a:ext cx="4572000" cy="4788149"/>
          </a:xfrm>
          <a:prstGeom prst="rect">
            <a:avLst/>
          </a:prstGeom>
        </p:spPr>
      </p:pic>
    </p:spTree>
    <p:extLst>
      <p:ext uri="{BB962C8B-B14F-4D97-AF65-F5344CB8AC3E}">
        <p14:creationId xmlns:p14="http://schemas.microsoft.com/office/powerpoint/2010/main" val="97566785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8F3C7-564B-8B72-BE08-8EDB633D3B3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BBAAB2-79C1-6D11-42FB-9702954712F4}"/>
              </a:ext>
            </a:extLst>
          </p:cNvPr>
          <p:cNvSpPr>
            <a:spLocks noGrp="1"/>
          </p:cNvSpPr>
          <p:nvPr>
            <p:ph idx="1"/>
          </p:nvPr>
        </p:nvSpPr>
        <p:spPr>
          <a:xfrm>
            <a:off x="1956390" y="2243469"/>
            <a:ext cx="9422839" cy="4327451"/>
          </a:xfrm>
        </p:spPr>
        <p:txBody>
          <a:bodyPr>
            <a:normAutofit/>
          </a:bodyPr>
          <a:lstStyle/>
          <a:p>
            <a:r>
              <a:rPr lang="en-US" sz="2800" dirty="0"/>
              <a:t>“A damage award…that exceeds the value of the property is not impermissibly excessive where the owner is able to articulate “personal reasons” which justify the higher award.”</a:t>
            </a:r>
            <a:endParaRPr lang="en-US" sz="2400" dirty="0"/>
          </a:p>
        </p:txBody>
      </p:sp>
      <p:sp>
        <p:nvSpPr>
          <p:cNvPr id="7" name="Title 1">
            <a:extLst>
              <a:ext uri="{FF2B5EF4-FFF2-40B4-BE49-F238E27FC236}">
                <a16:creationId xmlns:a16="http://schemas.microsoft.com/office/drawing/2014/main" id="{D9EB0403-0AF5-0B05-8387-6F73D4239AFB}"/>
              </a:ext>
            </a:extLst>
          </p:cNvPr>
          <p:cNvSpPr>
            <a:spLocks noGrp="1"/>
          </p:cNvSpPr>
          <p:nvPr>
            <p:ph type="title"/>
          </p:nvPr>
        </p:nvSpPr>
        <p:spPr>
          <a:xfrm>
            <a:off x="2115879" y="624110"/>
            <a:ext cx="10430540" cy="1280890"/>
          </a:xfrm>
        </p:spPr>
        <p:txBody>
          <a:bodyPr>
            <a:normAutofit/>
          </a:bodyPr>
          <a:lstStyle/>
          <a:p>
            <a:r>
              <a:rPr lang="en-US" i="1" dirty="0"/>
              <a:t>Daray v. St. Tammany Parish </a:t>
            </a:r>
            <a:br>
              <a:rPr lang="en-US" i="1" dirty="0"/>
            </a:br>
            <a:r>
              <a:rPr lang="en-US" dirty="0"/>
              <a:t>2009 WL 3255174 (La. Ct. App. 2009)</a:t>
            </a:r>
            <a:endParaRPr lang="it-IT" dirty="0"/>
          </a:p>
        </p:txBody>
      </p:sp>
    </p:spTree>
    <p:extLst>
      <p:ext uri="{BB962C8B-B14F-4D97-AF65-F5344CB8AC3E}">
        <p14:creationId xmlns:p14="http://schemas.microsoft.com/office/powerpoint/2010/main" val="34373239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AD287-E0EA-9D6F-6295-3AA50FBC97A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95E7F0-49AD-581F-9E5D-3F474326C934}"/>
              </a:ext>
            </a:extLst>
          </p:cNvPr>
          <p:cNvSpPr>
            <a:spLocks noGrp="1"/>
          </p:cNvSpPr>
          <p:nvPr>
            <p:ph idx="1"/>
          </p:nvPr>
        </p:nvSpPr>
        <p:spPr>
          <a:xfrm>
            <a:off x="1956390" y="2243469"/>
            <a:ext cx="9422839" cy="4327451"/>
          </a:xfrm>
        </p:spPr>
        <p:txBody>
          <a:bodyPr>
            <a:normAutofit/>
          </a:bodyPr>
          <a:lstStyle/>
          <a:p>
            <a:r>
              <a:rPr lang="en-US" sz="2800" dirty="0"/>
              <a:t>“there is evidence supporting the court’s conclusion that they had personal reasons to restore it:</a:t>
            </a:r>
          </a:p>
          <a:p>
            <a:pPr lvl="1"/>
            <a:r>
              <a:rPr lang="en-US" sz="2400" dirty="0"/>
              <a:t>“[the </a:t>
            </a:r>
            <a:r>
              <a:rPr lang="en-US" sz="2400" dirty="0" err="1"/>
              <a:t>Darays</a:t>
            </a:r>
            <a:r>
              <a:rPr lang="en-US" sz="2400" dirty="0"/>
              <a:t>] had no intentions of developing it.”</a:t>
            </a:r>
          </a:p>
          <a:p>
            <a:pPr lvl="1"/>
            <a:r>
              <a:rPr lang="en-US" sz="2400" dirty="0"/>
              <a:t>“[Daray] stated, ‘We want to keep our property just the way it is. We think its beautiful in its natural state.”</a:t>
            </a:r>
          </a:p>
        </p:txBody>
      </p:sp>
      <p:sp>
        <p:nvSpPr>
          <p:cNvPr id="7" name="Title 1">
            <a:extLst>
              <a:ext uri="{FF2B5EF4-FFF2-40B4-BE49-F238E27FC236}">
                <a16:creationId xmlns:a16="http://schemas.microsoft.com/office/drawing/2014/main" id="{3587166C-1F68-85AB-9D10-51995B53180A}"/>
              </a:ext>
            </a:extLst>
          </p:cNvPr>
          <p:cNvSpPr>
            <a:spLocks noGrp="1"/>
          </p:cNvSpPr>
          <p:nvPr>
            <p:ph type="title"/>
          </p:nvPr>
        </p:nvSpPr>
        <p:spPr>
          <a:xfrm>
            <a:off x="2115879" y="624110"/>
            <a:ext cx="10430540" cy="1280890"/>
          </a:xfrm>
        </p:spPr>
        <p:txBody>
          <a:bodyPr>
            <a:normAutofit/>
          </a:bodyPr>
          <a:lstStyle/>
          <a:p>
            <a:r>
              <a:rPr lang="en-US" i="1" dirty="0"/>
              <a:t>Daray v. St. Tammany Parish </a:t>
            </a:r>
            <a:br>
              <a:rPr lang="en-US" i="1" dirty="0"/>
            </a:br>
            <a:r>
              <a:rPr lang="en-US" dirty="0"/>
              <a:t>2009 WL 3255174 (La. Ct. App. 2009)</a:t>
            </a:r>
            <a:endParaRPr lang="it-IT" dirty="0"/>
          </a:p>
        </p:txBody>
      </p:sp>
    </p:spTree>
    <p:extLst>
      <p:ext uri="{BB962C8B-B14F-4D97-AF65-F5344CB8AC3E}">
        <p14:creationId xmlns:p14="http://schemas.microsoft.com/office/powerpoint/2010/main" val="252193105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252C4-B6A1-2C04-1814-2EDD212CE6A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D9E310-1BFA-CBE5-0634-DC6405EBEAFB}"/>
              </a:ext>
            </a:extLst>
          </p:cNvPr>
          <p:cNvSpPr>
            <a:spLocks noGrp="1"/>
          </p:cNvSpPr>
          <p:nvPr>
            <p:ph idx="1"/>
          </p:nvPr>
        </p:nvSpPr>
        <p:spPr>
          <a:xfrm>
            <a:off x="1956390" y="2243469"/>
            <a:ext cx="9422839" cy="4327451"/>
          </a:xfrm>
        </p:spPr>
        <p:txBody>
          <a:bodyPr>
            <a:normAutofit/>
          </a:bodyPr>
          <a:lstStyle/>
          <a:p>
            <a:pPr marL="0" indent="0">
              <a:buNone/>
            </a:pPr>
            <a:r>
              <a:rPr lang="en-US" sz="2800" b="1" dirty="0"/>
              <a:t>HOWEVER</a:t>
            </a:r>
          </a:p>
          <a:p>
            <a:r>
              <a:rPr lang="en-US" sz="2800" dirty="0"/>
              <a:t>General damages award TOO HIGH:</a:t>
            </a:r>
          </a:p>
          <a:p>
            <a:pPr lvl="1"/>
            <a:r>
              <a:rPr lang="en-US" sz="2600" dirty="0"/>
              <a:t>“Daray residence is not located anywhere near the damaged portion of their property”</a:t>
            </a:r>
          </a:p>
          <a:p>
            <a:pPr lvl="1"/>
            <a:r>
              <a:rPr lang="en-US" sz="2600" dirty="0"/>
              <a:t>“physical privacy was not invaded”</a:t>
            </a:r>
          </a:p>
          <a:p>
            <a:pPr lvl="1"/>
            <a:r>
              <a:rPr lang="en-US" sz="2600" dirty="0"/>
              <a:t>“[the </a:t>
            </a:r>
            <a:r>
              <a:rPr lang="en-US" sz="2600" dirty="0" err="1"/>
              <a:t>Darays</a:t>
            </a:r>
            <a:r>
              <a:rPr lang="en-US" sz="2600" dirty="0"/>
              <a:t>] have not had to view the unsightly mess on a daily basis”</a:t>
            </a:r>
          </a:p>
        </p:txBody>
      </p:sp>
      <p:sp>
        <p:nvSpPr>
          <p:cNvPr id="7" name="Title 1">
            <a:extLst>
              <a:ext uri="{FF2B5EF4-FFF2-40B4-BE49-F238E27FC236}">
                <a16:creationId xmlns:a16="http://schemas.microsoft.com/office/drawing/2014/main" id="{3CED7412-873E-146A-D93F-DF589F3ACD6E}"/>
              </a:ext>
            </a:extLst>
          </p:cNvPr>
          <p:cNvSpPr>
            <a:spLocks noGrp="1"/>
          </p:cNvSpPr>
          <p:nvPr>
            <p:ph type="title"/>
          </p:nvPr>
        </p:nvSpPr>
        <p:spPr>
          <a:xfrm>
            <a:off x="2115879" y="624110"/>
            <a:ext cx="10430540" cy="1280890"/>
          </a:xfrm>
        </p:spPr>
        <p:txBody>
          <a:bodyPr>
            <a:normAutofit/>
          </a:bodyPr>
          <a:lstStyle/>
          <a:p>
            <a:r>
              <a:rPr lang="en-US" i="1" dirty="0"/>
              <a:t>Daray v. St. Tammany Parish </a:t>
            </a:r>
            <a:br>
              <a:rPr lang="en-US" i="1" dirty="0"/>
            </a:br>
            <a:r>
              <a:rPr lang="en-US" dirty="0"/>
              <a:t>2009 WL 3255174 (La. Ct. App. 2009)</a:t>
            </a:r>
            <a:endParaRPr lang="it-IT" dirty="0"/>
          </a:p>
        </p:txBody>
      </p:sp>
    </p:spTree>
    <p:extLst>
      <p:ext uri="{BB962C8B-B14F-4D97-AF65-F5344CB8AC3E}">
        <p14:creationId xmlns:p14="http://schemas.microsoft.com/office/powerpoint/2010/main" val="213672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72E90F-EBBC-3216-BEC4-E619569FFA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80159B-0098-FE44-EA53-69DA64CEF816}"/>
              </a:ext>
            </a:extLst>
          </p:cNvPr>
          <p:cNvSpPr>
            <a:spLocks noGrp="1"/>
          </p:cNvSpPr>
          <p:nvPr>
            <p:ph type="title"/>
          </p:nvPr>
        </p:nvSpPr>
        <p:spPr>
          <a:xfrm>
            <a:off x="2115879" y="624110"/>
            <a:ext cx="10636294" cy="1822528"/>
          </a:xfrm>
        </p:spPr>
        <p:txBody>
          <a:bodyPr>
            <a:noAutofit/>
          </a:bodyPr>
          <a:lstStyle/>
          <a:p>
            <a:r>
              <a:rPr lang="en-US" sz="2800" i="1" dirty="0"/>
              <a:t>Sicily Island Holdings, LLC v. U.S. Aviation Underwriters Inc.</a:t>
            </a:r>
            <a:br>
              <a:rPr lang="en-US" sz="2800" i="1" dirty="0"/>
            </a:br>
            <a:r>
              <a:rPr lang="en-US" sz="2800" dirty="0"/>
              <a:t>297 So. 3d 935 (La. Ct. App. 2020)</a:t>
            </a:r>
          </a:p>
        </p:txBody>
      </p:sp>
      <p:pic>
        <p:nvPicPr>
          <p:cNvPr id="4" name="Picture 3">
            <a:extLst>
              <a:ext uri="{FF2B5EF4-FFF2-40B4-BE49-F238E27FC236}">
                <a16:creationId xmlns:a16="http://schemas.microsoft.com/office/drawing/2014/main" id="{E0A483A9-DF95-414C-1D84-962D89FE1F9E}"/>
              </a:ext>
            </a:extLst>
          </p:cNvPr>
          <p:cNvPicPr>
            <a:picLocks noChangeAspect="1"/>
          </p:cNvPicPr>
          <p:nvPr/>
        </p:nvPicPr>
        <p:blipFill>
          <a:blip r:embed="rId3">
            <a:extLst>
              <a:ext uri="{28A0092B-C50C-407E-A947-70E740481C1C}">
                <a14:useLocalDpi xmlns:a14="http://schemas.microsoft.com/office/drawing/2010/main" val="0"/>
              </a:ext>
            </a:extLst>
          </a:blip>
          <a:srcRect t="9101" b="35676"/>
          <a:stretch>
            <a:fillRect/>
          </a:stretch>
        </p:blipFill>
        <p:spPr>
          <a:xfrm>
            <a:off x="3439297" y="1649721"/>
            <a:ext cx="6112476" cy="5063319"/>
          </a:xfrm>
          <a:prstGeom prst="rect">
            <a:avLst/>
          </a:prstGeom>
        </p:spPr>
      </p:pic>
    </p:spTree>
    <p:extLst>
      <p:ext uri="{BB962C8B-B14F-4D97-AF65-F5344CB8AC3E}">
        <p14:creationId xmlns:p14="http://schemas.microsoft.com/office/powerpoint/2010/main" val="53180933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16C2A-10F8-E59C-46FB-AB0D9B0D939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A076A5-FDF0-5E32-193F-7CAB067E4B25}"/>
              </a:ext>
            </a:extLst>
          </p:cNvPr>
          <p:cNvSpPr>
            <a:spLocks noGrp="1"/>
          </p:cNvSpPr>
          <p:nvPr>
            <p:ph idx="1"/>
          </p:nvPr>
        </p:nvSpPr>
        <p:spPr>
          <a:xfrm>
            <a:off x="1956390" y="2243469"/>
            <a:ext cx="9422839" cy="4327451"/>
          </a:xfrm>
        </p:spPr>
        <p:txBody>
          <a:bodyPr>
            <a:normAutofit/>
          </a:bodyPr>
          <a:lstStyle/>
          <a:p>
            <a:r>
              <a:rPr lang="en-US" sz="2800" dirty="0"/>
              <a:t>“The issue of whether damages are exorbitant or economically wasteful is a question of fact. Therefore, it is for the jury to determine.”</a:t>
            </a:r>
            <a:endParaRPr lang="en-US" sz="2600" dirty="0"/>
          </a:p>
        </p:txBody>
      </p:sp>
      <p:sp>
        <p:nvSpPr>
          <p:cNvPr id="7" name="Title 1">
            <a:extLst>
              <a:ext uri="{FF2B5EF4-FFF2-40B4-BE49-F238E27FC236}">
                <a16:creationId xmlns:a16="http://schemas.microsoft.com/office/drawing/2014/main" id="{536FF3FF-F28C-CDC0-A78E-0C27F015EBE4}"/>
              </a:ext>
            </a:extLst>
          </p:cNvPr>
          <p:cNvSpPr>
            <a:spLocks noGrp="1"/>
          </p:cNvSpPr>
          <p:nvPr>
            <p:ph type="title"/>
          </p:nvPr>
        </p:nvSpPr>
        <p:spPr>
          <a:xfrm>
            <a:off x="2115879" y="624110"/>
            <a:ext cx="10430540" cy="1280890"/>
          </a:xfrm>
        </p:spPr>
        <p:txBody>
          <a:bodyPr>
            <a:noAutofit/>
          </a:bodyPr>
          <a:lstStyle/>
          <a:p>
            <a:r>
              <a:rPr lang="en-US" sz="2800" i="1" dirty="0"/>
              <a:t>Sicily Island Holdings, LLC v. U.S. Aviation Underwriters Inc.</a:t>
            </a:r>
            <a:br>
              <a:rPr lang="en-US" sz="2800" i="1" dirty="0"/>
            </a:br>
            <a:r>
              <a:rPr lang="en-US" sz="2800" dirty="0"/>
              <a:t>297 So. 3d 935 (La. Ct. App. 2020)</a:t>
            </a:r>
            <a:endParaRPr lang="it-IT" sz="2800" dirty="0"/>
          </a:p>
        </p:txBody>
      </p:sp>
    </p:spTree>
    <p:extLst>
      <p:ext uri="{BB962C8B-B14F-4D97-AF65-F5344CB8AC3E}">
        <p14:creationId xmlns:p14="http://schemas.microsoft.com/office/powerpoint/2010/main" val="824641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86FCB-AB04-8306-F208-1616D9BC423E}"/>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21CF9CD-D44A-F482-CB29-359E13F9A72D}"/>
              </a:ext>
            </a:extLst>
          </p:cNvPr>
          <p:cNvSpPr>
            <a:spLocks noGrp="1"/>
          </p:cNvSpPr>
          <p:nvPr>
            <p:ph type="title"/>
          </p:nvPr>
        </p:nvSpPr>
        <p:spPr>
          <a:xfrm>
            <a:off x="2115879" y="624110"/>
            <a:ext cx="10430540" cy="1280890"/>
          </a:xfrm>
        </p:spPr>
        <p:txBody>
          <a:bodyPr>
            <a:normAutofit/>
          </a:bodyPr>
          <a:lstStyle/>
          <a:p>
            <a:r>
              <a:rPr lang="en-US" i="1" dirty="0"/>
              <a:t>Greene v. Fox Crossing Inc</a:t>
            </a:r>
            <a:r>
              <a:rPr lang="en-US" dirty="0"/>
              <a:t>.</a:t>
            </a:r>
            <a:br>
              <a:rPr lang="en-US" dirty="0"/>
            </a:br>
            <a:r>
              <a:rPr lang="de-DE" dirty="0"/>
              <a:t>754 So. 2d 339 (La. Ct. App. 2000)</a:t>
            </a:r>
            <a:endParaRPr lang="sv-SE" dirty="0"/>
          </a:p>
        </p:txBody>
      </p:sp>
      <p:sp>
        <p:nvSpPr>
          <p:cNvPr id="6" name="Content Placeholder 2">
            <a:extLst>
              <a:ext uri="{FF2B5EF4-FFF2-40B4-BE49-F238E27FC236}">
                <a16:creationId xmlns:a16="http://schemas.microsoft.com/office/drawing/2014/main" id="{E72632AE-136A-0071-D60A-74DC9811970F}"/>
              </a:ext>
            </a:extLst>
          </p:cNvPr>
          <p:cNvSpPr>
            <a:spLocks noGrp="1"/>
          </p:cNvSpPr>
          <p:nvPr>
            <p:ph idx="1"/>
          </p:nvPr>
        </p:nvSpPr>
        <p:spPr>
          <a:xfrm>
            <a:off x="1956390" y="2243470"/>
            <a:ext cx="9422839" cy="4306186"/>
          </a:xfrm>
        </p:spPr>
        <p:txBody>
          <a:bodyPr>
            <a:normAutofit/>
          </a:bodyPr>
          <a:lstStyle/>
          <a:p>
            <a:r>
              <a:rPr lang="en-US" sz="2800" dirty="0"/>
              <a:t>“…everything in life comes with some degree of risk…”</a:t>
            </a:r>
          </a:p>
          <a:p>
            <a:pPr marL="0" indent="0">
              <a:buNone/>
            </a:pPr>
            <a:r>
              <a:rPr lang="en-US" sz="2800" b="1" dirty="0"/>
              <a:t>HOWEVER</a:t>
            </a:r>
          </a:p>
        </p:txBody>
      </p:sp>
    </p:spTree>
    <p:extLst>
      <p:ext uri="{BB962C8B-B14F-4D97-AF65-F5344CB8AC3E}">
        <p14:creationId xmlns:p14="http://schemas.microsoft.com/office/powerpoint/2010/main" val="6717857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Hornsby v. Bayou Jack Logging</a:t>
            </a:r>
            <a:br>
              <a:rPr lang="en-US" i="1" dirty="0"/>
            </a:br>
            <a:r>
              <a:rPr lang="en-US" dirty="0"/>
              <a:t>902 So. 2d 361 (La. 2005)</a:t>
            </a:r>
          </a:p>
        </p:txBody>
      </p:sp>
      <p:pic>
        <p:nvPicPr>
          <p:cNvPr id="7" name="Picture 6">
            <a:extLst>
              <a:ext uri="{FF2B5EF4-FFF2-40B4-BE49-F238E27FC236}">
                <a16:creationId xmlns:a16="http://schemas.microsoft.com/office/drawing/2014/main" id="{CBED0641-CDFF-21CA-2C53-820D72CE3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214" y="1796806"/>
            <a:ext cx="11355572" cy="5061194"/>
          </a:xfrm>
          <a:prstGeom prst="rect">
            <a:avLst/>
          </a:prstGeom>
        </p:spPr>
      </p:pic>
    </p:spTree>
    <p:extLst>
      <p:ext uri="{BB962C8B-B14F-4D97-AF65-F5344CB8AC3E}">
        <p14:creationId xmlns:p14="http://schemas.microsoft.com/office/powerpoint/2010/main" val="275403084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Hornsby v. Bayou Jack Logging</a:t>
            </a:r>
            <a:br>
              <a:rPr lang="en-US" i="1" dirty="0"/>
            </a:br>
            <a:r>
              <a:rPr lang="en-US" dirty="0"/>
              <a:t>902 So. 2d 361 (La. 2005)</a:t>
            </a:r>
          </a:p>
        </p:txBody>
      </p:sp>
      <p:pic>
        <p:nvPicPr>
          <p:cNvPr id="7" name="Picture 6">
            <a:extLst>
              <a:ext uri="{FF2B5EF4-FFF2-40B4-BE49-F238E27FC236}">
                <a16:creationId xmlns:a16="http://schemas.microsoft.com/office/drawing/2014/main" id="{CBED0641-CDFF-21CA-2C53-820D72CE37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18214" y="1796806"/>
            <a:ext cx="11355572" cy="5061193"/>
          </a:xfrm>
          <a:prstGeom prst="rect">
            <a:avLst/>
          </a:prstGeom>
        </p:spPr>
      </p:pic>
    </p:spTree>
    <p:extLst>
      <p:ext uri="{BB962C8B-B14F-4D97-AF65-F5344CB8AC3E}">
        <p14:creationId xmlns:p14="http://schemas.microsoft.com/office/powerpoint/2010/main" val="183728855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334030" y="2133600"/>
            <a:ext cx="9712658" cy="3831265"/>
          </a:xfrm>
        </p:spPr>
        <p:txBody>
          <a:bodyPr>
            <a:normAutofit/>
          </a:bodyPr>
          <a:lstStyle/>
          <a:p>
            <a:r>
              <a:rPr lang="en-US" sz="2400" dirty="0"/>
              <a:t>“when </a:t>
            </a:r>
            <a:r>
              <a:rPr lang="el-GR" sz="2400" dirty="0"/>
              <a:t>π</a:t>
            </a:r>
            <a:r>
              <a:rPr lang="en-US" sz="2400" dirty="0"/>
              <a:t> was a child, he and his cousins would play on the property every Sunday”</a:t>
            </a:r>
          </a:p>
          <a:p>
            <a:r>
              <a:rPr lang="en-US" sz="2400" dirty="0"/>
              <a:t>“the land has primarily been used for cattle grazing” </a:t>
            </a:r>
          </a:p>
          <a:p>
            <a:r>
              <a:rPr lang="en-US" sz="2400" dirty="0"/>
              <a:t>“there are no utility lines, water lines, or structures on the land”</a:t>
            </a:r>
          </a:p>
          <a:p>
            <a:r>
              <a:rPr lang="en-US" sz="2400" dirty="0"/>
              <a:t>“intent to build, at a future date, but failed to produce any tangible proof or documentation to support their intent”</a:t>
            </a:r>
          </a:p>
        </p:txBody>
      </p:sp>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Hornsby v. Bayou Jack Logging</a:t>
            </a:r>
            <a:br>
              <a:rPr lang="en-US" i="1" dirty="0"/>
            </a:br>
            <a:r>
              <a:rPr lang="en-US" dirty="0"/>
              <a:t>902 So. 2d 361 (La. 2005)</a:t>
            </a:r>
          </a:p>
        </p:txBody>
      </p:sp>
    </p:spTree>
    <p:extLst>
      <p:ext uri="{BB962C8B-B14F-4D97-AF65-F5344CB8AC3E}">
        <p14:creationId xmlns:p14="http://schemas.microsoft.com/office/powerpoint/2010/main" val="311538818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334030" y="2133600"/>
            <a:ext cx="9712658" cy="3831265"/>
          </a:xfrm>
        </p:spPr>
        <p:txBody>
          <a:bodyPr>
            <a:normAutofit/>
          </a:bodyPr>
          <a:lstStyle/>
          <a:p>
            <a:r>
              <a:rPr lang="en-US" sz="2400" dirty="0"/>
              <a:t>“We do not find that plaintiffs' self-serving testimony of their inchoate intent to develop the land at some undetermined future point is sufficient to justify recovery of restoration costs in excess of the actual market value of the land and the trees cut.</a:t>
            </a:r>
            <a:r>
              <a:rPr lang="en-US" sz="2400" b="1" dirty="0"/>
              <a:t>	“</a:t>
            </a:r>
            <a:endParaRPr lang="en-US" sz="2400" dirty="0"/>
          </a:p>
        </p:txBody>
      </p:sp>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Hornsby v. Bayou Jack Logging</a:t>
            </a:r>
            <a:br>
              <a:rPr lang="en-US" i="1" dirty="0"/>
            </a:br>
            <a:r>
              <a:rPr lang="en-US" dirty="0"/>
              <a:t>902 So. 2d 361 (La. 2005)</a:t>
            </a:r>
          </a:p>
        </p:txBody>
      </p:sp>
    </p:spTree>
    <p:extLst>
      <p:ext uri="{BB962C8B-B14F-4D97-AF65-F5344CB8AC3E}">
        <p14:creationId xmlns:p14="http://schemas.microsoft.com/office/powerpoint/2010/main" val="21591842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864065-A2D0-0CFB-56C3-B2733B764F54}"/>
              </a:ext>
            </a:extLst>
          </p:cNvPr>
          <p:cNvSpPr>
            <a:spLocks noGrp="1"/>
          </p:cNvSpPr>
          <p:nvPr>
            <p:ph idx="1"/>
          </p:nvPr>
        </p:nvSpPr>
        <p:spPr>
          <a:xfrm>
            <a:off x="2334030" y="2133600"/>
            <a:ext cx="9712658" cy="3831265"/>
          </a:xfrm>
        </p:spPr>
        <p:txBody>
          <a:bodyPr>
            <a:normAutofit/>
          </a:bodyPr>
          <a:lstStyle/>
          <a:p>
            <a:r>
              <a:rPr lang="en-US" sz="2400" dirty="0"/>
              <a:t>“We do not find that plaintiffs' </a:t>
            </a:r>
            <a:r>
              <a:rPr lang="en-US" sz="2400" i="1" u="sng" dirty="0"/>
              <a:t>self-serving</a:t>
            </a:r>
            <a:r>
              <a:rPr lang="en-US" sz="2400" dirty="0"/>
              <a:t> testimony of their </a:t>
            </a:r>
            <a:r>
              <a:rPr lang="en-US" sz="2400" i="1" u="sng" dirty="0"/>
              <a:t>inchoate intent</a:t>
            </a:r>
            <a:r>
              <a:rPr lang="en-US" sz="2400" dirty="0"/>
              <a:t> to develop the land </a:t>
            </a:r>
            <a:r>
              <a:rPr lang="en-US" sz="2400" i="1" u="sng" dirty="0"/>
              <a:t>at some undetermined future point</a:t>
            </a:r>
            <a:r>
              <a:rPr lang="en-US" sz="2400" dirty="0"/>
              <a:t> is sufficient to justify recovery of restoration costs in excess of the actual market value of the land and the trees cut.</a:t>
            </a:r>
            <a:r>
              <a:rPr lang="en-US" sz="2400" b="1" dirty="0"/>
              <a:t>	“</a:t>
            </a:r>
            <a:endParaRPr lang="en-US" sz="2400" dirty="0"/>
          </a:p>
        </p:txBody>
      </p:sp>
      <p:sp>
        <p:nvSpPr>
          <p:cNvPr id="6" name="Title 1">
            <a:extLst>
              <a:ext uri="{FF2B5EF4-FFF2-40B4-BE49-F238E27FC236}">
                <a16:creationId xmlns:a16="http://schemas.microsoft.com/office/drawing/2014/main" id="{B6182A0A-B16F-13B6-24E5-13CBB3546A7B}"/>
              </a:ext>
            </a:extLst>
          </p:cNvPr>
          <p:cNvSpPr>
            <a:spLocks noGrp="1"/>
          </p:cNvSpPr>
          <p:nvPr>
            <p:ph type="title"/>
          </p:nvPr>
        </p:nvSpPr>
        <p:spPr>
          <a:xfrm>
            <a:off x="2115879" y="624110"/>
            <a:ext cx="9930809" cy="1280890"/>
          </a:xfrm>
        </p:spPr>
        <p:txBody>
          <a:bodyPr>
            <a:normAutofit/>
          </a:bodyPr>
          <a:lstStyle/>
          <a:p>
            <a:r>
              <a:rPr lang="en-US" i="1" dirty="0"/>
              <a:t>Hornsby v. Bayou Jack Logging</a:t>
            </a:r>
            <a:br>
              <a:rPr lang="en-US" i="1" dirty="0"/>
            </a:br>
            <a:r>
              <a:rPr lang="en-US" dirty="0"/>
              <a:t>902 So. 2d 361 (La. 2005)</a:t>
            </a:r>
          </a:p>
        </p:txBody>
      </p:sp>
    </p:spTree>
    <p:extLst>
      <p:ext uri="{BB962C8B-B14F-4D97-AF65-F5344CB8AC3E}">
        <p14:creationId xmlns:p14="http://schemas.microsoft.com/office/powerpoint/2010/main" val="349890834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1D952-13AE-57AE-9950-C06213FAC1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A6064F-9EC3-D2CD-96A4-88035E94CBCC}"/>
              </a:ext>
            </a:extLst>
          </p:cNvPr>
          <p:cNvSpPr>
            <a:spLocks noGrp="1"/>
          </p:cNvSpPr>
          <p:nvPr>
            <p:ph type="title"/>
          </p:nvPr>
        </p:nvSpPr>
        <p:spPr>
          <a:xfrm>
            <a:off x="2115879" y="624110"/>
            <a:ext cx="10430540" cy="1280890"/>
          </a:xfrm>
        </p:spPr>
        <p:txBody>
          <a:bodyPr>
            <a:normAutofit/>
          </a:bodyPr>
          <a:lstStyle/>
          <a:p>
            <a:r>
              <a:rPr lang="en-US" i="1" dirty="0"/>
              <a:t>Sagnibene v. Roy O. Martin Lumber Co., LLC  </a:t>
            </a:r>
            <a:r>
              <a:rPr lang="en-US" dirty="0"/>
              <a:t>68 So. 3d 32 (La. Ct. App. 2011)</a:t>
            </a:r>
          </a:p>
        </p:txBody>
      </p:sp>
      <p:pic>
        <p:nvPicPr>
          <p:cNvPr id="4" name="Picture 3">
            <a:extLst>
              <a:ext uri="{FF2B5EF4-FFF2-40B4-BE49-F238E27FC236}">
                <a16:creationId xmlns:a16="http://schemas.microsoft.com/office/drawing/2014/main" id="{B5E7872C-55FC-C9D3-A314-9703CA40FC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3496" y="1905000"/>
            <a:ext cx="5896494" cy="4906067"/>
          </a:xfrm>
          <a:prstGeom prst="rect">
            <a:avLst/>
          </a:prstGeom>
        </p:spPr>
      </p:pic>
    </p:spTree>
    <p:extLst>
      <p:ext uri="{BB962C8B-B14F-4D97-AF65-F5344CB8AC3E}">
        <p14:creationId xmlns:p14="http://schemas.microsoft.com/office/powerpoint/2010/main" val="3795301479"/>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9CAC3-B252-E55D-6FBC-BBF91FF76D4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37903B-C20C-13A8-F659-3ED9A2CE864F}"/>
              </a:ext>
            </a:extLst>
          </p:cNvPr>
          <p:cNvSpPr>
            <a:spLocks noGrp="1"/>
          </p:cNvSpPr>
          <p:nvPr>
            <p:ph idx="1"/>
          </p:nvPr>
        </p:nvSpPr>
        <p:spPr>
          <a:xfrm>
            <a:off x="1956390" y="2243469"/>
            <a:ext cx="9422839" cy="4327451"/>
          </a:xfrm>
        </p:spPr>
        <p:txBody>
          <a:bodyPr>
            <a:normAutofit/>
          </a:bodyPr>
          <a:lstStyle/>
          <a:p>
            <a:r>
              <a:rPr lang="en-US" sz="2800" dirty="0"/>
              <a:t>Property Value: $9,433</a:t>
            </a:r>
          </a:p>
          <a:p>
            <a:r>
              <a:rPr lang="en-US" sz="2800" dirty="0"/>
              <a:t>Timber Value: $13,459</a:t>
            </a:r>
          </a:p>
          <a:p>
            <a:r>
              <a:rPr lang="en-US" sz="2800" dirty="0"/>
              <a:t>Restoration Cost: $288,998</a:t>
            </a:r>
          </a:p>
          <a:p>
            <a:pPr lvl="1"/>
            <a:r>
              <a:rPr lang="en-US" sz="2400" dirty="0"/>
              <a:t>Removing stumps</a:t>
            </a:r>
          </a:p>
          <a:p>
            <a:pPr lvl="1"/>
            <a:r>
              <a:rPr lang="en-US" sz="2400" dirty="0"/>
              <a:t>Returning property to natural grade</a:t>
            </a:r>
          </a:p>
        </p:txBody>
      </p:sp>
      <p:sp>
        <p:nvSpPr>
          <p:cNvPr id="7" name="Title 1">
            <a:extLst>
              <a:ext uri="{FF2B5EF4-FFF2-40B4-BE49-F238E27FC236}">
                <a16:creationId xmlns:a16="http://schemas.microsoft.com/office/drawing/2014/main" id="{88E01DC5-8EC3-3002-E784-A61F5DF0F36F}"/>
              </a:ext>
            </a:extLst>
          </p:cNvPr>
          <p:cNvSpPr>
            <a:spLocks noGrp="1"/>
          </p:cNvSpPr>
          <p:nvPr>
            <p:ph type="title"/>
          </p:nvPr>
        </p:nvSpPr>
        <p:spPr>
          <a:xfrm>
            <a:off x="2115879" y="624110"/>
            <a:ext cx="10430540" cy="1280890"/>
          </a:xfrm>
        </p:spPr>
        <p:txBody>
          <a:bodyPr>
            <a:normAutofit/>
          </a:bodyPr>
          <a:lstStyle/>
          <a:p>
            <a:r>
              <a:rPr lang="en-US" i="1" dirty="0"/>
              <a:t>Sagnibene v. Roy O. Martin Lumber Co., LLC  </a:t>
            </a:r>
            <a:r>
              <a:rPr lang="en-US" dirty="0"/>
              <a:t>68 So. 3d 32 (La. Ct. App. 2011)</a:t>
            </a:r>
            <a:endParaRPr lang="it-IT" dirty="0"/>
          </a:p>
        </p:txBody>
      </p:sp>
    </p:spTree>
    <p:extLst>
      <p:ext uri="{BB962C8B-B14F-4D97-AF65-F5344CB8AC3E}">
        <p14:creationId xmlns:p14="http://schemas.microsoft.com/office/powerpoint/2010/main" val="153309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7EE57-043F-339A-557A-BD6F9A9F4D9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6A65DE-AAD9-87AC-0AF6-104688A41791}"/>
              </a:ext>
            </a:extLst>
          </p:cNvPr>
          <p:cNvSpPr>
            <a:spLocks noGrp="1"/>
          </p:cNvSpPr>
          <p:nvPr>
            <p:ph idx="1"/>
          </p:nvPr>
        </p:nvSpPr>
        <p:spPr>
          <a:xfrm>
            <a:off x="1956390" y="2243469"/>
            <a:ext cx="9422839" cy="4327451"/>
          </a:xfrm>
        </p:spPr>
        <p:txBody>
          <a:bodyPr>
            <a:normAutofit/>
          </a:bodyPr>
          <a:lstStyle/>
          <a:p>
            <a:r>
              <a:rPr lang="en-US" sz="2800" dirty="0"/>
              <a:t>“if the land was left alone, without restoration work, merchantable trees would once again grow within fifteen years”</a:t>
            </a:r>
          </a:p>
          <a:p>
            <a:r>
              <a:rPr lang="en-US" sz="2800" dirty="0"/>
              <a:t>“testimony did not indicate that [the property] could no longer be used for [hunting]”</a:t>
            </a:r>
          </a:p>
          <a:p>
            <a:r>
              <a:rPr lang="en-US" sz="2800" dirty="0"/>
              <a:t>“the cost of restoring the property…is undoubtedly disproportionate to the value of the property”</a:t>
            </a:r>
          </a:p>
        </p:txBody>
      </p:sp>
      <p:sp>
        <p:nvSpPr>
          <p:cNvPr id="7" name="Title 1">
            <a:extLst>
              <a:ext uri="{FF2B5EF4-FFF2-40B4-BE49-F238E27FC236}">
                <a16:creationId xmlns:a16="http://schemas.microsoft.com/office/drawing/2014/main" id="{DD46EFD5-D1E8-A653-FA61-016036166061}"/>
              </a:ext>
            </a:extLst>
          </p:cNvPr>
          <p:cNvSpPr>
            <a:spLocks noGrp="1"/>
          </p:cNvSpPr>
          <p:nvPr>
            <p:ph type="title"/>
          </p:nvPr>
        </p:nvSpPr>
        <p:spPr>
          <a:xfrm>
            <a:off x="2115879" y="624110"/>
            <a:ext cx="10430540" cy="1280890"/>
          </a:xfrm>
        </p:spPr>
        <p:txBody>
          <a:bodyPr>
            <a:normAutofit/>
          </a:bodyPr>
          <a:lstStyle/>
          <a:p>
            <a:r>
              <a:rPr lang="en-US" i="1" dirty="0"/>
              <a:t>Sagnibene v. Roy O. Martin Lumber Co., LLC  </a:t>
            </a:r>
            <a:r>
              <a:rPr lang="en-US" dirty="0"/>
              <a:t>68 So. 3d 32 (La. Ct. App. 2011)</a:t>
            </a:r>
            <a:endParaRPr lang="it-IT" dirty="0"/>
          </a:p>
        </p:txBody>
      </p:sp>
    </p:spTree>
    <p:extLst>
      <p:ext uri="{BB962C8B-B14F-4D97-AF65-F5344CB8AC3E}">
        <p14:creationId xmlns:p14="http://schemas.microsoft.com/office/powerpoint/2010/main" val="371121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63AB7-5357-9852-8C3A-0F6419D68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7EAE6C-ED88-7F9D-6479-F505BF474A1A}"/>
              </a:ext>
            </a:extLst>
          </p:cNvPr>
          <p:cNvSpPr>
            <a:spLocks noGrp="1"/>
          </p:cNvSpPr>
          <p:nvPr>
            <p:ph type="title"/>
          </p:nvPr>
        </p:nvSpPr>
        <p:spPr>
          <a:xfrm>
            <a:off x="2115879" y="624110"/>
            <a:ext cx="10430540" cy="1280890"/>
          </a:xfrm>
        </p:spPr>
        <p:txBody>
          <a:bodyPr>
            <a:normAutofit/>
          </a:bodyPr>
          <a:lstStyle/>
          <a:p>
            <a:r>
              <a:rPr lang="it-IT" i="1" dirty="0"/>
              <a:t>Curole v. Acosta </a:t>
            </a:r>
            <a:br>
              <a:rPr lang="it-IT" i="1" dirty="0"/>
            </a:br>
            <a:r>
              <a:rPr lang="it-IT" dirty="0"/>
              <a:t>303 So. 2d 530 (La. Ct. App. 1974)</a:t>
            </a:r>
          </a:p>
        </p:txBody>
      </p:sp>
      <p:pic>
        <p:nvPicPr>
          <p:cNvPr id="4" name="Picture 3">
            <a:extLst>
              <a:ext uri="{FF2B5EF4-FFF2-40B4-BE49-F238E27FC236}">
                <a16:creationId xmlns:a16="http://schemas.microsoft.com/office/drawing/2014/main" id="{F7B0E569-A6C7-F81A-4666-4E772A433D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2350" y="1775020"/>
            <a:ext cx="8558002" cy="5082980"/>
          </a:xfrm>
          <a:prstGeom prst="rect">
            <a:avLst/>
          </a:prstGeom>
        </p:spPr>
      </p:pic>
    </p:spTree>
    <p:extLst>
      <p:ext uri="{BB962C8B-B14F-4D97-AF65-F5344CB8AC3E}">
        <p14:creationId xmlns:p14="http://schemas.microsoft.com/office/powerpoint/2010/main" val="22182254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58327-BC57-AD69-F346-527E1BC6ABB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0AD961A-3EC4-7B6A-BFC7-EA88FEAB0929}"/>
              </a:ext>
            </a:extLst>
          </p:cNvPr>
          <p:cNvSpPr>
            <a:spLocks noGrp="1"/>
          </p:cNvSpPr>
          <p:nvPr>
            <p:ph idx="1"/>
          </p:nvPr>
        </p:nvSpPr>
        <p:spPr>
          <a:xfrm>
            <a:off x="1956390" y="2243469"/>
            <a:ext cx="9422839" cy="4327451"/>
          </a:xfrm>
        </p:spPr>
        <p:txBody>
          <a:bodyPr>
            <a:normAutofit/>
          </a:bodyPr>
          <a:lstStyle/>
          <a:p>
            <a:r>
              <a:rPr lang="en-US" sz="2800" dirty="0"/>
              <a:t>Timber Value:     $1,296.56</a:t>
            </a:r>
          </a:p>
          <a:p>
            <a:r>
              <a:rPr lang="en-US" sz="2800" dirty="0"/>
              <a:t>Land Value:        $2,550.00</a:t>
            </a:r>
          </a:p>
          <a:p>
            <a:r>
              <a:rPr lang="en-US" sz="2800" dirty="0"/>
              <a:t>Trunk Formula:  $22,548.00</a:t>
            </a:r>
            <a:br>
              <a:rPr lang="en-US" sz="2800" dirty="0"/>
            </a:br>
            <a:endParaRPr lang="en-US" sz="2800" dirty="0"/>
          </a:p>
          <a:p>
            <a:r>
              <a:rPr lang="en-US" sz="2800" dirty="0"/>
              <a:t>Actual Award:       $750.00</a:t>
            </a:r>
            <a:endParaRPr lang="en-US" sz="2600" dirty="0"/>
          </a:p>
        </p:txBody>
      </p:sp>
      <p:sp>
        <p:nvSpPr>
          <p:cNvPr id="7" name="Title 1">
            <a:extLst>
              <a:ext uri="{FF2B5EF4-FFF2-40B4-BE49-F238E27FC236}">
                <a16:creationId xmlns:a16="http://schemas.microsoft.com/office/drawing/2014/main" id="{E31527D5-35C3-950B-E96A-88505773BE8C}"/>
              </a:ext>
            </a:extLst>
          </p:cNvPr>
          <p:cNvSpPr>
            <a:spLocks noGrp="1"/>
          </p:cNvSpPr>
          <p:nvPr>
            <p:ph type="title"/>
          </p:nvPr>
        </p:nvSpPr>
        <p:spPr>
          <a:xfrm>
            <a:off x="2115879" y="624110"/>
            <a:ext cx="10430540" cy="1280890"/>
          </a:xfrm>
        </p:spPr>
        <p:txBody>
          <a:bodyPr>
            <a:normAutofit/>
          </a:bodyPr>
          <a:lstStyle/>
          <a:p>
            <a:r>
              <a:rPr lang="it-IT" i="1" dirty="0"/>
              <a:t>Curole v. Acosta </a:t>
            </a:r>
            <a:br>
              <a:rPr lang="it-IT" i="1" dirty="0"/>
            </a:br>
            <a:r>
              <a:rPr lang="it-IT" dirty="0"/>
              <a:t>303 So. 2d 530 (La. Ct. App. 1974)</a:t>
            </a:r>
          </a:p>
        </p:txBody>
      </p:sp>
    </p:spTree>
    <p:extLst>
      <p:ext uri="{BB962C8B-B14F-4D97-AF65-F5344CB8AC3E}">
        <p14:creationId xmlns:p14="http://schemas.microsoft.com/office/powerpoint/2010/main" val="263483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F43F1-27AF-4F5E-AAE9-37D2F540134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7C08F5E-F32E-1384-E4F4-3CCAC098B72F}"/>
              </a:ext>
            </a:extLst>
          </p:cNvPr>
          <p:cNvSpPr>
            <a:spLocks noGrp="1"/>
          </p:cNvSpPr>
          <p:nvPr>
            <p:ph type="title"/>
          </p:nvPr>
        </p:nvSpPr>
        <p:spPr>
          <a:xfrm>
            <a:off x="2115879" y="624110"/>
            <a:ext cx="10430540" cy="1280890"/>
          </a:xfrm>
        </p:spPr>
        <p:txBody>
          <a:bodyPr>
            <a:normAutofit/>
          </a:bodyPr>
          <a:lstStyle/>
          <a:p>
            <a:r>
              <a:rPr lang="en-US" i="1" dirty="0"/>
              <a:t>Greene v. Fox Crossing Inc</a:t>
            </a:r>
            <a:r>
              <a:rPr lang="en-US" dirty="0"/>
              <a:t>.</a:t>
            </a:r>
            <a:br>
              <a:rPr lang="en-US" dirty="0"/>
            </a:br>
            <a:r>
              <a:rPr lang="de-DE" dirty="0"/>
              <a:t>754 So. 2d 339 (La. Ct. App. 2000)</a:t>
            </a:r>
            <a:endParaRPr lang="sv-SE" dirty="0"/>
          </a:p>
        </p:txBody>
      </p:sp>
      <p:sp>
        <p:nvSpPr>
          <p:cNvPr id="6" name="Content Placeholder 2">
            <a:extLst>
              <a:ext uri="{FF2B5EF4-FFF2-40B4-BE49-F238E27FC236}">
                <a16:creationId xmlns:a16="http://schemas.microsoft.com/office/drawing/2014/main" id="{B037E8B1-7C4D-09FF-2E32-16E2F5487A32}"/>
              </a:ext>
            </a:extLst>
          </p:cNvPr>
          <p:cNvSpPr>
            <a:spLocks noGrp="1"/>
          </p:cNvSpPr>
          <p:nvPr>
            <p:ph idx="1"/>
          </p:nvPr>
        </p:nvSpPr>
        <p:spPr>
          <a:xfrm>
            <a:off x="1956390" y="2243470"/>
            <a:ext cx="9422839" cy="4306186"/>
          </a:xfrm>
        </p:spPr>
        <p:txBody>
          <a:bodyPr>
            <a:normAutofit/>
          </a:bodyPr>
          <a:lstStyle/>
          <a:p>
            <a:r>
              <a:rPr lang="en-US" sz="2800" dirty="0"/>
              <a:t>“…everything in life comes with some degree of risk…”</a:t>
            </a:r>
          </a:p>
          <a:p>
            <a:pPr marL="0" indent="0">
              <a:buNone/>
            </a:pPr>
            <a:r>
              <a:rPr lang="en-US" sz="2800" b="1" dirty="0"/>
              <a:t>HOWEVER</a:t>
            </a:r>
          </a:p>
          <a:p>
            <a:r>
              <a:rPr lang="en-US" sz="2800" dirty="0"/>
              <a:t>“the limb had been dead for at least one year.”</a:t>
            </a:r>
          </a:p>
        </p:txBody>
      </p:sp>
    </p:spTree>
    <p:extLst>
      <p:ext uri="{BB962C8B-B14F-4D97-AF65-F5344CB8AC3E}">
        <p14:creationId xmlns:p14="http://schemas.microsoft.com/office/powerpoint/2010/main" val="390241864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6EFDB-CDEF-8BAD-6675-BC662ADB3B0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F84F81-66C3-648C-28A0-0C34BE4244C1}"/>
              </a:ext>
            </a:extLst>
          </p:cNvPr>
          <p:cNvSpPr>
            <a:spLocks noGrp="1"/>
          </p:cNvSpPr>
          <p:nvPr>
            <p:ph idx="1"/>
          </p:nvPr>
        </p:nvSpPr>
        <p:spPr>
          <a:xfrm>
            <a:off x="1956390" y="2243469"/>
            <a:ext cx="9422839" cy="4327451"/>
          </a:xfrm>
        </p:spPr>
        <p:txBody>
          <a:bodyPr>
            <a:normAutofit/>
          </a:bodyPr>
          <a:lstStyle/>
          <a:p>
            <a:r>
              <a:rPr lang="en-US" sz="2800" dirty="0"/>
              <a:t>“Replacement value is not the criterion for damages where trees and shrubs are concerned.”</a:t>
            </a:r>
          </a:p>
          <a:p>
            <a:pPr marL="0" indent="0">
              <a:buNone/>
            </a:pPr>
            <a:r>
              <a:rPr lang="en-US" sz="2800" b="1" dirty="0"/>
              <a:t>HOWEVER</a:t>
            </a:r>
          </a:p>
          <a:p>
            <a:r>
              <a:rPr lang="en-US" sz="2800" dirty="0"/>
              <a:t>“the principal value of the destroyed trees was their aesthetic value rather than their value as commercial timber.”</a:t>
            </a:r>
          </a:p>
          <a:p>
            <a:r>
              <a:rPr lang="en-US" sz="2800" dirty="0"/>
              <a:t>Defers to trial judge to do “substantial justice”</a:t>
            </a:r>
          </a:p>
        </p:txBody>
      </p:sp>
      <p:sp>
        <p:nvSpPr>
          <p:cNvPr id="7" name="Title 1">
            <a:extLst>
              <a:ext uri="{FF2B5EF4-FFF2-40B4-BE49-F238E27FC236}">
                <a16:creationId xmlns:a16="http://schemas.microsoft.com/office/drawing/2014/main" id="{58C7DB40-F5CD-DE0E-12FA-47512A5C39BB}"/>
              </a:ext>
            </a:extLst>
          </p:cNvPr>
          <p:cNvSpPr>
            <a:spLocks noGrp="1"/>
          </p:cNvSpPr>
          <p:nvPr>
            <p:ph type="title"/>
          </p:nvPr>
        </p:nvSpPr>
        <p:spPr>
          <a:xfrm>
            <a:off x="2115879" y="624110"/>
            <a:ext cx="10430540" cy="1280890"/>
          </a:xfrm>
        </p:spPr>
        <p:txBody>
          <a:bodyPr>
            <a:normAutofit/>
          </a:bodyPr>
          <a:lstStyle/>
          <a:p>
            <a:r>
              <a:rPr lang="it-IT" i="1" dirty="0"/>
              <a:t>Curole v. Acosta </a:t>
            </a:r>
            <a:br>
              <a:rPr lang="it-IT" i="1" dirty="0"/>
            </a:br>
            <a:r>
              <a:rPr lang="it-IT" dirty="0"/>
              <a:t>303 So. 2d 530 (La. Ct. App. 1974)</a:t>
            </a:r>
          </a:p>
        </p:txBody>
      </p:sp>
    </p:spTree>
    <p:extLst>
      <p:ext uri="{BB962C8B-B14F-4D97-AF65-F5344CB8AC3E}">
        <p14:creationId xmlns:p14="http://schemas.microsoft.com/office/powerpoint/2010/main" val="203623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D7CC0D-C1AD-4CCB-36B6-0B3E0B761E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DA4B7C-7BCB-5B78-6812-8CF6E14573C7}"/>
              </a:ext>
            </a:extLst>
          </p:cNvPr>
          <p:cNvSpPr>
            <a:spLocks noGrp="1"/>
          </p:cNvSpPr>
          <p:nvPr>
            <p:ph type="title"/>
          </p:nvPr>
        </p:nvSpPr>
        <p:spPr>
          <a:xfrm>
            <a:off x="2115879" y="624110"/>
            <a:ext cx="10430540" cy="1280890"/>
          </a:xfrm>
        </p:spPr>
        <p:txBody>
          <a:bodyPr>
            <a:noAutofit/>
          </a:bodyPr>
          <a:lstStyle/>
          <a:p>
            <a:r>
              <a:rPr lang="en-US" sz="2800" i="1" dirty="0"/>
              <a:t>State, Dep't of Transp. &amp; Dev. v. Knoll &amp; Dufour Lands, LLC</a:t>
            </a:r>
            <a:br>
              <a:rPr lang="en-US" sz="2800" i="1" dirty="0"/>
            </a:br>
            <a:r>
              <a:rPr lang="en-US" sz="2800" dirty="0"/>
              <a:t>158 So.3d 1 (La. Ct. App. 2013)</a:t>
            </a:r>
          </a:p>
        </p:txBody>
      </p:sp>
      <p:pic>
        <p:nvPicPr>
          <p:cNvPr id="4" name="Picture 3">
            <a:extLst>
              <a:ext uri="{FF2B5EF4-FFF2-40B4-BE49-F238E27FC236}">
                <a16:creationId xmlns:a16="http://schemas.microsoft.com/office/drawing/2014/main" id="{9BF63BEA-59B0-1FA8-D28A-1375C7225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7017" y="1685813"/>
            <a:ext cx="9776118" cy="4827878"/>
          </a:xfrm>
          <a:prstGeom prst="rect">
            <a:avLst/>
          </a:prstGeom>
        </p:spPr>
      </p:pic>
    </p:spTree>
    <p:extLst>
      <p:ext uri="{BB962C8B-B14F-4D97-AF65-F5344CB8AC3E}">
        <p14:creationId xmlns:p14="http://schemas.microsoft.com/office/powerpoint/2010/main" val="94604637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70470-02BA-1C8C-A0C1-112614DF341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ACDE35-C51F-6394-629C-4FF77F917170}"/>
              </a:ext>
            </a:extLst>
          </p:cNvPr>
          <p:cNvSpPr>
            <a:spLocks noGrp="1"/>
          </p:cNvSpPr>
          <p:nvPr>
            <p:ph idx="1"/>
          </p:nvPr>
        </p:nvSpPr>
        <p:spPr>
          <a:xfrm>
            <a:off x="1956390" y="2243469"/>
            <a:ext cx="9422839" cy="4327451"/>
          </a:xfrm>
        </p:spPr>
        <p:txBody>
          <a:bodyPr>
            <a:normAutofit/>
          </a:bodyPr>
          <a:lstStyle/>
          <a:p>
            <a:r>
              <a:rPr lang="en-US" sz="2800" dirty="0"/>
              <a:t>“a property owner is not allowed compensation for the value of the land plus the individual value of the trees, but only for the value that the trees contribute to the value of the land.”</a:t>
            </a:r>
          </a:p>
          <a:p>
            <a:endParaRPr lang="en-US" sz="2800" dirty="0"/>
          </a:p>
          <a:p>
            <a:endParaRPr lang="en-US" sz="2600" dirty="0"/>
          </a:p>
        </p:txBody>
      </p:sp>
      <p:sp>
        <p:nvSpPr>
          <p:cNvPr id="7" name="Title 1">
            <a:extLst>
              <a:ext uri="{FF2B5EF4-FFF2-40B4-BE49-F238E27FC236}">
                <a16:creationId xmlns:a16="http://schemas.microsoft.com/office/drawing/2014/main" id="{2E72F6CB-F0D8-6AFA-B7B3-09DE0EB032FA}"/>
              </a:ext>
            </a:extLst>
          </p:cNvPr>
          <p:cNvSpPr>
            <a:spLocks noGrp="1"/>
          </p:cNvSpPr>
          <p:nvPr>
            <p:ph type="title"/>
          </p:nvPr>
        </p:nvSpPr>
        <p:spPr>
          <a:xfrm>
            <a:off x="2115879" y="624110"/>
            <a:ext cx="10430540" cy="1280890"/>
          </a:xfrm>
        </p:spPr>
        <p:txBody>
          <a:bodyPr>
            <a:noAutofit/>
          </a:bodyPr>
          <a:lstStyle/>
          <a:p>
            <a:r>
              <a:rPr lang="en-US" sz="2800" i="1" dirty="0"/>
              <a:t>State, Dep't of Transp. &amp; Dev. v. Knoll &amp; Dufour Lands, LLC</a:t>
            </a:r>
            <a:br>
              <a:rPr lang="en-US" sz="2800" i="1" dirty="0"/>
            </a:br>
            <a:r>
              <a:rPr lang="en-US" sz="2800" dirty="0"/>
              <a:t>158 So.3d 1 (La. Ct. App. 2013)</a:t>
            </a:r>
            <a:endParaRPr lang="it-IT" sz="2800" dirty="0"/>
          </a:p>
        </p:txBody>
      </p:sp>
    </p:spTree>
    <p:extLst>
      <p:ext uri="{BB962C8B-B14F-4D97-AF65-F5344CB8AC3E}">
        <p14:creationId xmlns:p14="http://schemas.microsoft.com/office/powerpoint/2010/main" val="190244561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970D92-51BC-B26E-4018-C6655C9509F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9CC17E-FB73-9B9E-08F1-58CA3ED6F5C9}"/>
              </a:ext>
            </a:extLst>
          </p:cNvPr>
          <p:cNvSpPr>
            <a:spLocks noGrp="1"/>
          </p:cNvSpPr>
          <p:nvPr>
            <p:ph idx="1"/>
          </p:nvPr>
        </p:nvSpPr>
        <p:spPr>
          <a:xfrm>
            <a:off x="1956390" y="2243469"/>
            <a:ext cx="9422839" cy="4327451"/>
          </a:xfrm>
        </p:spPr>
        <p:txBody>
          <a:bodyPr>
            <a:normAutofit/>
          </a:bodyPr>
          <a:lstStyle/>
          <a:p>
            <a:r>
              <a:rPr lang="en-US" sz="2800" dirty="0"/>
              <a:t>“a property owner is not allowed compensation for the value of the land </a:t>
            </a:r>
            <a:r>
              <a:rPr lang="en-US" sz="2800" b="1" u="sng" dirty="0"/>
              <a:t>PLUS</a:t>
            </a:r>
            <a:r>
              <a:rPr lang="en-US" sz="2800" dirty="0"/>
              <a:t> the individual value of the trees, but only for the value that the trees </a:t>
            </a:r>
            <a:r>
              <a:rPr lang="en-US" sz="2800" b="1" i="1" u="sng" dirty="0"/>
              <a:t>contribute</a:t>
            </a:r>
            <a:r>
              <a:rPr lang="en-US" sz="2800" dirty="0"/>
              <a:t> to the value of the land.”</a:t>
            </a:r>
          </a:p>
          <a:p>
            <a:endParaRPr lang="en-US" sz="2800" dirty="0"/>
          </a:p>
          <a:p>
            <a:endParaRPr lang="en-US" sz="2600" dirty="0"/>
          </a:p>
        </p:txBody>
      </p:sp>
      <p:sp>
        <p:nvSpPr>
          <p:cNvPr id="7" name="Title 1">
            <a:extLst>
              <a:ext uri="{FF2B5EF4-FFF2-40B4-BE49-F238E27FC236}">
                <a16:creationId xmlns:a16="http://schemas.microsoft.com/office/drawing/2014/main" id="{16A1DBFA-E4C6-A866-8935-9E8BFFE416EF}"/>
              </a:ext>
            </a:extLst>
          </p:cNvPr>
          <p:cNvSpPr>
            <a:spLocks noGrp="1"/>
          </p:cNvSpPr>
          <p:nvPr>
            <p:ph type="title"/>
          </p:nvPr>
        </p:nvSpPr>
        <p:spPr>
          <a:xfrm>
            <a:off x="2115879" y="624110"/>
            <a:ext cx="10430540" cy="1280890"/>
          </a:xfrm>
        </p:spPr>
        <p:txBody>
          <a:bodyPr>
            <a:noAutofit/>
          </a:bodyPr>
          <a:lstStyle/>
          <a:p>
            <a:r>
              <a:rPr lang="en-US" sz="2800" i="1" dirty="0"/>
              <a:t>State, Dep't of Transp. &amp; Dev. v. Knoll &amp; Dufour Lands, LLC</a:t>
            </a:r>
            <a:br>
              <a:rPr lang="en-US" sz="2800" i="1" dirty="0"/>
            </a:br>
            <a:r>
              <a:rPr lang="en-US" sz="2800" dirty="0"/>
              <a:t>158 So.3d 1 (La. Ct. App. 2013)</a:t>
            </a:r>
            <a:endParaRPr lang="it-IT" sz="2800" dirty="0"/>
          </a:p>
        </p:txBody>
      </p:sp>
    </p:spTree>
    <p:extLst>
      <p:ext uri="{BB962C8B-B14F-4D97-AF65-F5344CB8AC3E}">
        <p14:creationId xmlns:p14="http://schemas.microsoft.com/office/powerpoint/2010/main" val="39414625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FCD0F-7B97-09C1-1D4A-F369B71779A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74AB29-A0A0-40FC-AE17-E70374CDB031}"/>
              </a:ext>
            </a:extLst>
          </p:cNvPr>
          <p:cNvSpPr>
            <a:spLocks noGrp="1"/>
          </p:cNvSpPr>
          <p:nvPr>
            <p:ph idx="1"/>
          </p:nvPr>
        </p:nvSpPr>
        <p:spPr>
          <a:xfrm>
            <a:off x="1956390" y="2243469"/>
            <a:ext cx="9422839" cy="4327451"/>
          </a:xfrm>
        </p:spPr>
        <p:txBody>
          <a:bodyPr>
            <a:normAutofit/>
          </a:bodyPr>
          <a:lstStyle/>
          <a:p>
            <a:r>
              <a:rPr lang="en-US" sz="2800" dirty="0"/>
              <a:t>“a property owner is not allowed compensation for the value of the land </a:t>
            </a:r>
            <a:r>
              <a:rPr lang="en-US" sz="2800" b="1" u="sng" dirty="0"/>
              <a:t>PLUS</a:t>
            </a:r>
            <a:r>
              <a:rPr lang="en-US" sz="2800" dirty="0"/>
              <a:t> the individual value of the trees, but only for the value that the trees </a:t>
            </a:r>
            <a:r>
              <a:rPr lang="en-US" sz="2800" b="1" i="1" u="sng" dirty="0"/>
              <a:t>contribute</a:t>
            </a:r>
            <a:r>
              <a:rPr lang="en-US" sz="2800" dirty="0"/>
              <a:t> to the value of the land.”</a:t>
            </a:r>
          </a:p>
          <a:p>
            <a:r>
              <a:rPr lang="en-US" sz="2800" dirty="0"/>
              <a:t>“There was no evidence that the loss of the trees decreased the value of the [land].”</a:t>
            </a:r>
          </a:p>
          <a:p>
            <a:endParaRPr lang="en-US" sz="2800" dirty="0"/>
          </a:p>
          <a:p>
            <a:endParaRPr lang="en-US" sz="2600" dirty="0"/>
          </a:p>
        </p:txBody>
      </p:sp>
      <p:sp>
        <p:nvSpPr>
          <p:cNvPr id="7" name="Title 1">
            <a:extLst>
              <a:ext uri="{FF2B5EF4-FFF2-40B4-BE49-F238E27FC236}">
                <a16:creationId xmlns:a16="http://schemas.microsoft.com/office/drawing/2014/main" id="{780920C9-4FB9-E8E2-EF85-C5B5C9E1B870}"/>
              </a:ext>
            </a:extLst>
          </p:cNvPr>
          <p:cNvSpPr>
            <a:spLocks noGrp="1"/>
          </p:cNvSpPr>
          <p:nvPr>
            <p:ph type="title"/>
          </p:nvPr>
        </p:nvSpPr>
        <p:spPr>
          <a:xfrm>
            <a:off x="2115879" y="624110"/>
            <a:ext cx="10430540" cy="1280890"/>
          </a:xfrm>
        </p:spPr>
        <p:txBody>
          <a:bodyPr>
            <a:noAutofit/>
          </a:bodyPr>
          <a:lstStyle/>
          <a:p>
            <a:r>
              <a:rPr lang="en-US" sz="2800" i="1" dirty="0"/>
              <a:t>State, Dep't of Transp. &amp; Dev. v. Knoll &amp; Dufour Lands, LLC</a:t>
            </a:r>
            <a:br>
              <a:rPr lang="en-US" sz="2800" i="1" dirty="0"/>
            </a:br>
            <a:r>
              <a:rPr lang="en-US" sz="2800" dirty="0"/>
              <a:t>158 So.3d 1 (La. Ct. App. 2013)</a:t>
            </a:r>
            <a:endParaRPr lang="it-IT" sz="2800" dirty="0"/>
          </a:p>
        </p:txBody>
      </p:sp>
    </p:spTree>
    <p:extLst>
      <p:ext uri="{BB962C8B-B14F-4D97-AF65-F5344CB8AC3E}">
        <p14:creationId xmlns:p14="http://schemas.microsoft.com/office/powerpoint/2010/main" val="284647509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E7986-1A60-9E41-4F51-5BD38C1244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1CED7C-1FDA-193C-DD8E-5710A84AA0C4}"/>
              </a:ext>
            </a:extLst>
          </p:cNvPr>
          <p:cNvSpPr>
            <a:spLocks noGrp="1"/>
          </p:cNvSpPr>
          <p:nvPr>
            <p:ph type="title"/>
          </p:nvPr>
        </p:nvSpPr>
        <p:spPr/>
        <p:txBody>
          <a:bodyPr>
            <a:normAutofit/>
          </a:bodyPr>
          <a:lstStyle/>
          <a:p>
            <a:r>
              <a:rPr lang="en-US" dirty="0"/>
              <a:t>Valuation - Summary</a:t>
            </a:r>
          </a:p>
        </p:txBody>
      </p:sp>
      <p:sp>
        <p:nvSpPr>
          <p:cNvPr id="3" name="Content Placeholder 2">
            <a:extLst>
              <a:ext uri="{FF2B5EF4-FFF2-40B4-BE49-F238E27FC236}">
                <a16:creationId xmlns:a16="http://schemas.microsoft.com/office/drawing/2014/main" id="{9214A2CD-0B6A-D578-587B-7818321873E6}"/>
              </a:ext>
            </a:extLst>
          </p:cNvPr>
          <p:cNvSpPr>
            <a:spLocks noGrp="1"/>
          </p:cNvSpPr>
          <p:nvPr>
            <p:ph idx="1"/>
          </p:nvPr>
        </p:nvSpPr>
        <p:spPr>
          <a:xfrm>
            <a:off x="1533930" y="2133600"/>
            <a:ext cx="6016048" cy="4600832"/>
          </a:xfrm>
        </p:spPr>
        <p:txBody>
          <a:bodyPr numCol="1">
            <a:normAutofit/>
          </a:bodyPr>
          <a:lstStyle/>
          <a:p>
            <a:r>
              <a:rPr lang="en-US" sz="3000" dirty="0"/>
              <a:t>R2D §929</a:t>
            </a:r>
          </a:p>
          <a:p>
            <a:pPr lvl="1"/>
            <a:r>
              <a:rPr lang="en-US" sz="2800" dirty="0"/>
              <a:t>Change in Value vs. Restoration Cost</a:t>
            </a:r>
          </a:p>
          <a:p>
            <a:pPr lvl="1"/>
            <a:r>
              <a:rPr lang="en-US" sz="2800" dirty="0"/>
              <a:t>Reason Personal</a:t>
            </a:r>
          </a:p>
          <a:p>
            <a:pPr lvl="1"/>
            <a:r>
              <a:rPr lang="en-US" sz="2800" dirty="0"/>
              <a:t>Reasonableness</a:t>
            </a:r>
          </a:p>
          <a:p>
            <a:pPr lvl="1"/>
            <a:r>
              <a:rPr lang="en-US" sz="2800" dirty="0"/>
              <a:t>Loss of Use</a:t>
            </a:r>
          </a:p>
          <a:p>
            <a:r>
              <a:rPr lang="en-US" sz="3000" dirty="0"/>
              <a:t>Expropriation</a:t>
            </a:r>
          </a:p>
          <a:p>
            <a:endParaRPr lang="en-US" sz="2600" dirty="0"/>
          </a:p>
        </p:txBody>
      </p:sp>
      <p:pic>
        <p:nvPicPr>
          <p:cNvPr id="5" name="Picture 4">
            <a:extLst>
              <a:ext uri="{FF2B5EF4-FFF2-40B4-BE49-F238E27FC236}">
                <a16:creationId xmlns:a16="http://schemas.microsoft.com/office/drawing/2014/main" id="{30565701-1DAC-DCB1-1249-D0D6B3944F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8461" y="1949804"/>
            <a:ext cx="5308738" cy="4417036"/>
          </a:xfrm>
          <a:prstGeom prst="rect">
            <a:avLst/>
          </a:prstGeom>
        </p:spPr>
      </p:pic>
    </p:spTree>
    <p:extLst>
      <p:ext uri="{BB962C8B-B14F-4D97-AF65-F5344CB8AC3E}">
        <p14:creationId xmlns:p14="http://schemas.microsoft.com/office/powerpoint/2010/main" val="48550659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EFFEF-A912-AC62-871C-AA77AC3212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95AF59-1A39-D649-9D67-41BEC3B4235F}"/>
              </a:ext>
            </a:extLst>
          </p:cNvPr>
          <p:cNvSpPr>
            <a:spLocks noGrp="1"/>
          </p:cNvSpPr>
          <p:nvPr>
            <p:ph type="title"/>
          </p:nvPr>
        </p:nvSpPr>
        <p:spPr/>
        <p:txBody>
          <a:bodyPr/>
          <a:lstStyle/>
          <a:p>
            <a:r>
              <a:rPr lang="en-US" dirty="0"/>
              <a:t>Urban Forestry</a:t>
            </a:r>
          </a:p>
        </p:txBody>
      </p:sp>
      <p:sp>
        <p:nvSpPr>
          <p:cNvPr id="3" name="Text Placeholder 2">
            <a:extLst>
              <a:ext uri="{FF2B5EF4-FFF2-40B4-BE49-F238E27FC236}">
                <a16:creationId xmlns:a16="http://schemas.microsoft.com/office/drawing/2014/main" id="{6AEF5F26-F1C1-5947-0DE9-B6F8333A0D30}"/>
              </a:ext>
            </a:extLst>
          </p:cNvPr>
          <p:cNvSpPr>
            <a:spLocks noGrp="1"/>
          </p:cNvSpPr>
          <p:nvPr>
            <p:ph type="body" idx="1"/>
          </p:nvPr>
        </p:nvSpPr>
        <p:spPr>
          <a:xfrm>
            <a:off x="2394282" y="3530129"/>
            <a:ext cx="9797718" cy="2228120"/>
          </a:xfrm>
        </p:spPr>
        <p:txBody>
          <a:bodyPr>
            <a:normAutofit/>
          </a:bodyPr>
          <a:lstStyle/>
          <a:p>
            <a:r>
              <a:rPr lang="en-US" i="1" dirty="0"/>
              <a:t>Pepitone v. State Farm Mut. Auto. Ins. Co.  </a:t>
            </a:r>
            <a:r>
              <a:rPr lang="en-US" dirty="0"/>
              <a:t>369 So. 2d 267 (La. Ct. App. 1979)</a:t>
            </a:r>
          </a:p>
          <a:p>
            <a:r>
              <a:rPr lang="en-US" i="1" dirty="0"/>
              <a:t>	Brown v. Merz </a:t>
            </a:r>
            <a:r>
              <a:rPr lang="en-US" dirty="0"/>
              <a:t> 429 So. 2d 463 (La. Ct. App. 1983)</a:t>
            </a:r>
          </a:p>
          <a:p>
            <a:r>
              <a:rPr lang="de-DE" i="1" dirty="0"/>
              <a:t>Alexander v. Lafayette  </a:t>
            </a:r>
            <a:r>
              <a:rPr lang="de-DE" dirty="0"/>
              <a:t>584 So. 2d 327 (La. Ct. App. 1991)</a:t>
            </a:r>
          </a:p>
          <a:p>
            <a:r>
              <a:rPr lang="en-US" i="1" dirty="0"/>
              <a:t>White v. Louviere  </a:t>
            </a:r>
            <a:r>
              <a:rPr lang="en-US" dirty="0"/>
              <a:t>664 So. 2d 603 (La. Ct. App. 1995)</a:t>
            </a:r>
          </a:p>
        </p:txBody>
      </p:sp>
    </p:spTree>
    <p:extLst>
      <p:ext uri="{BB962C8B-B14F-4D97-AF65-F5344CB8AC3E}">
        <p14:creationId xmlns:p14="http://schemas.microsoft.com/office/powerpoint/2010/main" val="11226757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F41F5-3904-5AB6-ED1C-480A9477D6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2BAD65-8516-BF5B-43B6-45B4D80F6F2F}"/>
              </a:ext>
            </a:extLst>
          </p:cNvPr>
          <p:cNvSpPr>
            <a:spLocks noGrp="1"/>
          </p:cNvSpPr>
          <p:nvPr>
            <p:ph type="title"/>
          </p:nvPr>
        </p:nvSpPr>
        <p:spPr>
          <a:xfrm>
            <a:off x="2115879" y="624110"/>
            <a:ext cx="10430540" cy="1280890"/>
          </a:xfrm>
        </p:spPr>
        <p:txBody>
          <a:bodyPr>
            <a:normAutofit/>
          </a:bodyPr>
          <a:lstStyle/>
          <a:p>
            <a:r>
              <a:rPr lang="en-US" i="1" dirty="0"/>
              <a:t>Pepitone v. State Farm Mut. Auto. Ins. Co. </a:t>
            </a:r>
            <a:br>
              <a:rPr lang="en-US" i="1" dirty="0"/>
            </a:br>
            <a:r>
              <a:rPr lang="en-US" dirty="0"/>
              <a:t>369 So. 2d 267 (La. Ct. App. 1979)</a:t>
            </a:r>
          </a:p>
        </p:txBody>
      </p:sp>
      <p:pic>
        <p:nvPicPr>
          <p:cNvPr id="4" name="Picture 3">
            <a:extLst>
              <a:ext uri="{FF2B5EF4-FFF2-40B4-BE49-F238E27FC236}">
                <a16:creationId xmlns:a16="http://schemas.microsoft.com/office/drawing/2014/main" id="{69E27125-87B9-20D1-D068-533FE0804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7024" y="1948249"/>
            <a:ext cx="9456666" cy="4777733"/>
          </a:xfrm>
          <a:prstGeom prst="rect">
            <a:avLst/>
          </a:prstGeom>
        </p:spPr>
      </p:pic>
    </p:spTree>
    <p:extLst>
      <p:ext uri="{BB962C8B-B14F-4D97-AF65-F5344CB8AC3E}">
        <p14:creationId xmlns:p14="http://schemas.microsoft.com/office/powerpoint/2010/main" val="2352352441"/>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91C47A-F00A-4A23-B348-46F07C32F5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6132E9-A2B7-0B1B-6A25-C566D0F9030A}"/>
              </a:ext>
            </a:extLst>
          </p:cNvPr>
          <p:cNvSpPr>
            <a:spLocks noGrp="1"/>
          </p:cNvSpPr>
          <p:nvPr>
            <p:ph type="title"/>
          </p:nvPr>
        </p:nvSpPr>
        <p:spPr>
          <a:xfrm>
            <a:off x="2115879" y="624110"/>
            <a:ext cx="10430540" cy="1280890"/>
          </a:xfrm>
        </p:spPr>
        <p:txBody>
          <a:bodyPr>
            <a:normAutofit/>
          </a:bodyPr>
          <a:lstStyle/>
          <a:p>
            <a:r>
              <a:rPr lang="en-US" i="1" dirty="0"/>
              <a:t>Pepitone v. State Farm Mut. Auto. Ins. Co. </a:t>
            </a:r>
            <a:br>
              <a:rPr lang="en-US" i="1" dirty="0"/>
            </a:br>
            <a:r>
              <a:rPr lang="en-US" dirty="0"/>
              <a:t>369 So. 2d 267 (La. Ct. App. 1979)</a:t>
            </a:r>
          </a:p>
        </p:txBody>
      </p:sp>
      <p:pic>
        <p:nvPicPr>
          <p:cNvPr id="4" name="Picture 3">
            <a:extLst>
              <a:ext uri="{FF2B5EF4-FFF2-40B4-BE49-F238E27FC236}">
                <a16:creationId xmlns:a16="http://schemas.microsoft.com/office/drawing/2014/main" id="{2763E10B-072E-DB60-BC4C-22C33FC8890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17024" y="1948249"/>
            <a:ext cx="9456665" cy="4777733"/>
          </a:xfrm>
          <a:prstGeom prst="rect">
            <a:avLst/>
          </a:prstGeom>
        </p:spPr>
      </p:pic>
    </p:spTree>
    <p:extLst>
      <p:ext uri="{BB962C8B-B14F-4D97-AF65-F5344CB8AC3E}">
        <p14:creationId xmlns:p14="http://schemas.microsoft.com/office/powerpoint/2010/main" val="380868323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52870-B038-5120-4D54-3B9A3AF01E3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A186C3-B948-F59D-0256-82C4A036F1E2}"/>
              </a:ext>
            </a:extLst>
          </p:cNvPr>
          <p:cNvSpPr>
            <a:spLocks noGrp="1"/>
          </p:cNvSpPr>
          <p:nvPr>
            <p:ph idx="1"/>
          </p:nvPr>
        </p:nvSpPr>
        <p:spPr>
          <a:xfrm>
            <a:off x="1956390" y="2243469"/>
            <a:ext cx="9422839" cy="4327451"/>
          </a:xfrm>
        </p:spPr>
        <p:txBody>
          <a:bodyPr>
            <a:normAutofit/>
          </a:bodyPr>
          <a:lstStyle/>
          <a:p>
            <a:r>
              <a:rPr lang="en-US" sz="2800" dirty="0"/>
              <a:t>“The owner of property abutting the right of way…has no duty to motorists using the street to trim or remove trees…growing on the right of way which may obstruct traffic signs and controls.”</a:t>
            </a:r>
          </a:p>
          <a:p>
            <a:r>
              <a:rPr lang="en-US" sz="2800" dirty="0"/>
              <a:t>“‘damage occasioned by…things which we have in our custody’ does not extend to…things located on adjoining property”</a:t>
            </a:r>
            <a:endParaRPr lang="en-US" sz="2600" dirty="0"/>
          </a:p>
        </p:txBody>
      </p:sp>
      <p:sp>
        <p:nvSpPr>
          <p:cNvPr id="7" name="Title 1">
            <a:extLst>
              <a:ext uri="{FF2B5EF4-FFF2-40B4-BE49-F238E27FC236}">
                <a16:creationId xmlns:a16="http://schemas.microsoft.com/office/drawing/2014/main" id="{B348DF07-B477-8B8B-1EE0-9CFE5EEAB7E3}"/>
              </a:ext>
            </a:extLst>
          </p:cNvPr>
          <p:cNvSpPr>
            <a:spLocks noGrp="1"/>
          </p:cNvSpPr>
          <p:nvPr>
            <p:ph type="title"/>
          </p:nvPr>
        </p:nvSpPr>
        <p:spPr>
          <a:xfrm>
            <a:off x="2115879" y="624110"/>
            <a:ext cx="10430540" cy="1280890"/>
          </a:xfrm>
        </p:spPr>
        <p:txBody>
          <a:bodyPr>
            <a:normAutofit/>
          </a:bodyPr>
          <a:lstStyle/>
          <a:p>
            <a:r>
              <a:rPr lang="en-US" i="1" dirty="0"/>
              <a:t>Pepitone v. State Farm Mut. Auto. Ins. Co. </a:t>
            </a:r>
            <a:br>
              <a:rPr lang="en-US" i="1" dirty="0"/>
            </a:br>
            <a:r>
              <a:rPr lang="en-US" dirty="0"/>
              <a:t>369 So. 2d 267 (La. Ct. App. 1979)</a:t>
            </a:r>
            <a:endParaRPr lang="it-IT" dirty="0"/>
          </a:p>
        </p:txBody>
      </p:sp>
    </p:spTree>
    <p:extLst>
      <p:ext uri="{BB962C8B-B14F-4D97-AF65-F5344CB8AC3E}">
        <p14:creationId xmlns:p14="http://schemas.microsoft.com/office/powerpoint/2010/main" val="39651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1D057-58FB-E519-4EBB-6F450DEE2BD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7407E4D-28FB-48DC-2251-146608624A63}"/>
              </a:ext>
            </a:extLst>
          </p:cNvPr>
          <p:cNvSpPr>
            <a:spLocks noGrp="1"/>
          </p:cNvSpPr>
          <p:nvPr>
            <p:ph type="title"/>
          </p:nvPr>
        </p:nvSpPr>
        <p:spPr>
          <a:xfrm>
            <a:off x="2115879" y="624110"/>
            <a:ext cx="10430540" cy="1280890"/>
          </a:xfrm>
        </p:spPr>
        <p:txBody>
          <a:bodyPr>
            <a:normAutofit/>
          </a:bodyPr>
          <a:lstStyle/>
          <a:p>
            <a:r>
              <a:rPr lang="en-US" i="1" dirty="0"/>
              <a:t>Greene v. Fox Crossing Inc</a:t>
            </a:r>
            <a:r>
              <a:rPr lang="en-US" dirty="0"/>
              <a:t>.</a:t>
            </a:r>
            <a:br>
              <a:rPr lang="en-US" dirty="0"/>
            </a:br>
            <a:r>
              <a:rPr lang="de-DE" dirty="0"/>
              <a:t>754 So. 2d 339 (La. Ct. App. 2000)</a:t>
            </a:r>
            <a:endParaRPr lang="sv-SE" dirty="0"/>
          </a:p>
        </p:txBody>
      </p:sp>
      <p:sp>
        <p:nvSpPr>
          <p:cNvPr id="6" name="Content Placeholder 2">
            <a:extLst>
              <a:ext uri="{FF2B5EF4-FFF2-40B4-BE49-F238E27FC236}">
                <a16:creationId xmlns:a16="http://schemas.microsoft.com/office/drawing/2014/main" id="{8F8B8BA3-C088-8603-30F2-1F81B0536794}"/>
              </a:ext>
            </a:extLst>
          </p:cNvPr>
          <p:cNvSpPr>
            <a:spLocks noGrp="1"/>
          </p:cNvSpPr>
          <p:nvPr>
            <p:ph idx="1"/>
          </p:nvPr>
        </p:nvSpPr>
        <p:spPr>
          <a:xfrm>
            <a:off x="1956390" y="2243470"/>
            <a:ext cx="9422839" cy="4306186"/>
          </a:xfrm>
        </p:spPr>
        <p:txBody>
          <a:bodyPr>
            <a:normAutofit/>
          </a:bodyPr>
          <a:lstStyle/>
          <a:p>
            <a:r>
              <a:rPr lang="en-US" sz="2800" dirty="0"/>
              <a:t>“…everything in life comes with some degree of risk…”</a:t>
            </a:r>
          </a:p>
          <a:p>
            <a:pPr marL="0" indent="0">
              <a:buNone/>
            </a:pPr>
            <a:r>
              <a:rPr lang="en-US" sz="2800" b="1" dirty="0"/>
              <a:t>HOWEVER</a:t>
            </a:r>
          </a:p>
          <a:p>
            <a:r>
              <a:rPr lang="en-US" sz="2800" dirty="0"/>
              <a:t>“the limb had been dead for at least one year.”</a:t>
            </a:r>
          </a:p>
          <a:p>
            <a:r>
              <a:rPr lang="en-US" sz="2800" dirty="0"/>
              <a:t>“even a cursory, periodic inspection by grounds keepers would have identified the dead limb, which could have been removed at negligible cost.”</a:t>
            </a:r>
            <a:endParaRPr lang="en-US" sz="2600" dirty="0"/>
          </a:p>
        </p:txBody>
      </p:sp>
    </p:spTree>
    <p:extLst>
      <p:ext uri="{BB962C8B-B14F-4D97-AF65-F5344CB8AC3E}">
        <p14:creationId xmlns:p14="http://schemas.microsoft.com/office/powerpoint/2010/main" val="73672667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E8287-FD1F-7FCF-09D7-B88E070AA00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890862-0549-BF7B-7E33-D6EA5D707706}"/>
              </a:ext>
            </a:extLst>
          </p:cNvPr>
          <p:cNvSpPr>
            <a:spLocks noGrp="1"/>
          </p:cNvSpPr>
          <p:nvPr>
            <p:ph idx="1"/>
          </p:nvPr>
        </p:nvSpPr>
        <p:spPr>
          <a:xfrm>
            <a:off x="1956390" y="2243469"/>
            <a:ext cx="9422839" cy="4327451"/>
          </a:xfrm>
        </p:spPr>
        <p:txBody>
          <a:bodyPr>
            <a:normAutofit/>
          </a:bodyPr>
          <a:lstStyle/>
          <a:p>
            <a:r>
              <a:rPr lang="en-US" sz="2800" dirty="0"/>
              <a:t>“a motorist approaching an uncontrolled intersection must proceed as if there were yield signs controlling traffic in all directions”</a:t>
            </a:r>
          </a:p>
          <a:p>
            <a:r>
              <a:rPr lang="en-US" sz="2800" dirty="0"/>
              <a:t>“an obstructed stop sign at an intersection of local neighborhood streets of equal dignity does not, as a matter of law, constitute a trap to motorists”</a:t>
            </a:r>
          </a:p>
          <a:p>
            <a:r>
              <a:rPr lang="en-US" sz="2800" dirty="0"/>
              <a:t>Trees obstructing the sign did not </a:t>
            </a:r>
            <a:r>
              <a:rPr lang="en-US" sz="2800" b="1" i="1" u="sng" dirty="0"/>
              <a:t>cause</a:t>
            </a:r>
            <a:r>
              <a:rPr lang="en-US" sz="2800" dirty="0"/>
              <a:t> the crash</a:t>
            </a:r>
            <a:endParaRPr lang="en-US" sz="2600" dirty="0"/>
          </a:p>
        </p:txBody>
      </p:sp>
      <p:sp>
        <p:nvSpPr>
          <p:cNvPr id="7" name="Title 1">
            <a:extLst>
              <a:ext uri="{FF2B5EF4-FFF2-40B4-BE49-F238E27FC236}">
                <a16:creationId xmlns:a16="http://schemas.microsoft.com/office/drawing/2014/main" id="{85DC16B4-F3FB-C981-889D-104ADD1AE8F8}"/>
              </a:ext>
            </a:extLst>
          </p:cNvPr>
          <p:cNvSpPr>
            <a:spLocks noGrp="1"/>
          </p:cNvSpPr>
          <p:nvPr>
            <p:ph type="title"/>
          </p:nvPr>
        </p:nvSpPr>
        <p:spPr>
          <a:xfrm>
            <a:off x="2115879" y="624110"/>
            <a:ext cx="10430540" cy="1280890"/>
          </a:xfrm>
        </p:spPr>
        <p:txBody>
          <a:bodyPr>
            <a:normAutofit/>
          </a:bodyPr>
          <a:lstStyle/>
          <a:p>
            <a:r>
              <a:rPr lang="en-US" i="1" dirty="0"/>
              <a:t>Pepitone v. State Farm Mut. Auto. Ins. Co. </a:t>
            </a:r>
            <a:br>
              <a:rPr lang="en-US" i="1" dirty="0"/>
            </a:br>
            <a:r>
              <a:rPr lang="en-US" dirty="0"/>
              <a:t>369 So. 2d 267 (La. Ct. App. 1979)</a:t>
            </a:r>
            <a:endParaRPr lang="it-IT" dirty="0"/>
          </a:p>
        </p:txBody>
      </p:sp>
    </p:spTree>
    <p:extLst>
      <p:ext uri="{BB962C8B-B14F-4D97-AF65-F5344CB8AC3E}">
        <p14:creationId xmlns:p14="http://schemas.microsoft.com/office/powerpoint/2010/main" val="423104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64796-C6D6-E388-80C2-8928BF34FD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C32E8B-74B5-BC67-D0F4-79732EA625B5}"/>
              </a:ext>
            </a:extLst>
          </p:cNvPr>
          <p:cNvSpPr>
            <a:spLocks noGrp="1"/>
          </p:cNvSpPr>
          <p:nvPr>
            <p:ph type="title"/>
          </p:nvPr>
        </p:nvSpPr>
        <p:spPr>
          <a:xfrm>
            <a:off x="2115879" y="624110"/>
            <a:ext cx="10430540" cy="1280890"/>
          </a:xfrm>
        </p:spPr>
        <p:txBody>
          <a:bodyPr>
            <a:normAutofit/>
          </a:bodyPr>
          <a:lstStyle/>
          <a:p>
            <a:r>
              <a:rPr lang="en-US" i="1" dirty="0"/>
              <a:t>Pepitone v. State Farm Mut. Auto. Ins. Co. </a:t>
            </a:r>
            <a:br>
              <a:rPr lang="en-US" i="1" dirty="0"/>
            </a:br>
            <a:r>
              <a:rPr lang="en-US" dirty="0"/>
              <a:t>369 So. 2d 267 (La. Ct. App. 1979)</a:t>
            </a:r>
          </a:p>
        </p:txBody>
      </p:sp>
      <p:pic>
        <p:nvPicPr>
          <p:cNvPr id="4" name="Picture 3">
            <a:extLst>
              <a:ext uri="{FF2B5EF4-FFF2-40B4-BE49-F238E27FC236}">
                <a16:creationId xmlns:a16="http://schemas.microsoft.com/office/drawing/2014/main" id="{B7FC668B-638E-F845-484B-6DB764E0484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17024" y="1948249"/>
            <a:ext cx="9456665" cy="4777733"/>
          </a:xfrm>
          <a:prstGeom prst="rect">
            <a:avLst/>
          </a:prstGeom>
        </p:spPr>
      </p:pic>
    </p:spTree>
    <p:extLst>
      <p:ext uri="{BB962C8B-B14F-4D97-AF65-F5344CB8AC3E}">
        <p14:creationId xmlns:p14="http://schemas.microsoft.com/office/powerpoint/2010/main" val="194008214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3EB441-577C-433F-2073-AC823234127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200C66-9F4B-31B5-7C9F-B0AF8FBCE2CD}"/>
              </a:ext>
            </a:extLst>
          </p:cNvPr>
          <p:cNvSpPr>
            <a:spLocks noGrp="1"/>
          </p:cNvSpPr>
          <p:nvPr>
            <p:ph type="title"/>
          </p:nvPr>
        </p:nvSpPr>
        <p:spPr>
          <a:xfrm>
            <a:off x="2115879" y="624110"/>
            <a:ext cx="10430540" cy="1280890"/>
          </a:xfrm>
        </p:spPr>
        <p:txBody>
          <a:bodyPr>
            <a:normAutofit/>
          </a:bodyPr>
          <a:lstStyle/>
          <a:p>
            <a:r>
              <a:rPr lang="en-US" i="1" dirty="0"/>
              <a:t>Pepitone v. State Farm Mut. Auto. Ins. Co. </a:t>
            </a:r>
            <a:br>
              <a:rPr lang="en-US" i="1" dirty="0"/>
            </a:br>
            <a:r>
              <a:rPr lang="en-US" dirty="0"/>
              <a:t>369 So. 2d 267 (La. Ct. App. 1979)</a:t>
            </a:r>
          </a:p>
        </p:txBody>
      </p:sp>
      <p:pic>
        <p:nvPicPr>
          <p:cNvPr id="4" name="Picture 3">
            <a:extLst>
              <a:ext uri="{FF2B5EF4-FFF2-40B4-BE49-F238E27FC236}">
                <a16:creationId xmlns:a16="http://schemas.microsoft.com/office/drawing/2014/main" id="{67779CF0-CE0C-E934-B573-32DA0B1A291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17024" y="1948249"/>
            <a:ext cx="9456665" cy="4777732"/>
          </a:xfrm>
          <a:prstGeom prst="rect">
            <a:avLst/>
          </a:prstGeom>
        </p:spPr>
      </p:pic>
    </p:spTree>
    <p:extLst>
      <p:ext uri="{BB962C8B-B14F-4D97-AF65-F5344CB8AC3E}">
        <p14:creationId xmlns:p14="http://schemas.microsoft.com/office/powerpoint/2010/main" val="419540642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93E89-F434-637E-8456-1E6EED20BA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5D25F3-151D-2A4F-A78A-9D2E377C1AE0}"/>
              </a:ext>
            </a:extLst>
          </p:cNvPr>
          <p:cNvSpPr>
            <a:spLocks noGrp="1"/>
          </p:cNvSpPr>
          <p:nvPr>
            <p:ph type="title"/>
          </p:nvPr>
        </p:nvSpPr>
        <p:spPr>
          <a:xfrm>
            <a:off x="2115879" y="624110"/>
            <a:ext cx="10430540" cy="1280890"/>
          </a:xfrm>
        </p:spPr>
        <p:txBody>
          <a:bodyPr>
            <a:normAutofit/>
          </a:bodyPr>
          <a:lstStyle/>
          <a:p>
            <a:r>
              <a:rPr lang="en-US" i="1" dirty="0"/>
              <a:t>Brown v. Merz </a:t>
            </a:r>
            <a:br>
              <a:rPr lang="en-US" i="1" dirty="0"/>
            </a:br>
            <a:r>
              <a:rPr lang="en-US" dirty="0"/>
              <a:t>429 So. 2d 463 (La. Ct. App. 1983)</a:t>
            </a:r>
          </a:p>
        </p:txBody>
      </p:sp>
      <p:pic>
        <p:nvPicPr>
          <p:cNvPr id="4" name="Picture 3">
            <a:extLst>
              <a:ext uri="{FF2B5EF4-FFF2-40B4-BE49-F238E27FC236}">
                <a16:creationId xmlns:a16="http://schemas.microsoft.com/office/drawing/2014/main" id="{CAE08D5E-FCBB-AF46-2CF6-375E0EE57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7850" y="1905000"/>
            <a:ext cx="8343338" cy="4600587"/>
          </a:xfrm>
          <a:prstGeom prst="rect">
            <a:avLst/>
          </a:prstGeom>
        </p:spPr>
      </p:pic>
    </p:spTree>
    <p:extLst>
      <p:ext uri="{BB962C8B-B14F-4D97-AF65-F5344CB8AC3E}">
        <p14:creationId xmlns:p14="http://schemas.microsoft.com/office/powerpoint/2010/main" val="183488825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93723-EA6E-E070-01EC-63C47B1EDC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BC91D7F-840E-0AAD-92C0-B772F03503DF}"/>
              </a:ext>
            </a:extLst>
          </p:cNvPr>
          <p:cNvSpPr>
            <a:spLocks noGrp="1"/>
          </p:cNvSpPr>
          <p:nvPr>
            <p:ph type="title"/>
          </p:nvPr>
        </p:nvSpPr>
        <p:spPr>
          <a:xfrm>
            <a:off x="2115879" y="624110"/>
            <a:ext cx="10430540" cy="1280890"/>
          </a:xfrm>
        </p:spPr>
        <p:txBody>
          <a:bodyPr>
            <a:normAutofit/>
          </a:bodyPr>
          <a:lstStyle/>
          <a:p>
            <a:r>
              <a:rPr lang="en-US" i="1" dirty="0"/>
              <a:t>Brown v. Merz </a:t>
            </a:r>
            <a:br>
              <a:rPr lang="en-US" i="1" dirty="0"/>
            </a:br>
            <a:r>
              <a:rPr lang="en-US" dirty="0"/>
              <a:t>429 So. 2d 463 (La. Ct. App. 1983)</a:t>
            </a:r>
          </a:p>
        </p:txBody>
      </p:sp>
      <p:pic>
        <p:nvPicPr>
          <p:cNvPr id="4" name="Picture 3">
            <a:extLst>
              <a:ext uri="{FF2B5EF4-FFF2-40B4-BE49-F238E27FC236}">
                <a16:creationId xmlns:a16="http://schemas.microsoft.com/office/drawing/2014/main" id="{FEDDCE05-24C7-36DF-4982-B7DE0BC148C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57850" y="1905000"/>
            <a:ext cx="8343338" cy="4600586"/>
          </a:xfrm>
          <a:prstGeom prst="rect">
            <a:avLst/>
          </a:prstGeom>
        </p:spPr>
      </p:pic>
    </p:spTree>
    <p:extLst>
      <p:ext uri="{BB962C8B-B14F-4D97-AF65-F5344CB8AC3E}">
        <p14:creationId xmlns:p14="http://schemas.microsoft.com/office/powerpoint/2010/main" val="2216088148"/>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323E7-4932-7743-6818-8D0EC7A0C13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6C2463-B68E-6599-FFA5-9A6749912339}"/>
              </a:ext>
            </a:extLst>
          </p:cNvPr>
          <p:cNvSpPr>
            <a:spLocks noGrp="1"/>
          </p:cNvSpPr>
          <p:nvPr>
            <p:ph idx="1"/>
          </p:nvPr>
        </p:nvSpPr>
        <p:spPr>
          <a:xfrm>
            <a:off x="1956390" y="2243469"/>
            <a:ext cx="9422839" cy="4327451"/>
          </a:xfrm>
        </p:spPr>
        <p:txBody>
          <a:bodyPr>
            <a:normAutofit lnSpcReduction="10000"/>
          </a:bodyPr>
          <a:lstStyle/>
          <a:p>
            <a:r>
              <a:rPr lang="en-US" sz="2800" dirty="0"/>
              <a:t>“a motorist who approaches an uncontrolled intersection with a street of equal dignity…must regard such an intersection as having an imaginary yield sign facing him”</a:t>
            </a:r>
          </a:p>
          <a:p>
            <a:r>
              <a:rPr lang="en-US" sz="2800" dirty="0"/>
              <a:t>“if there can be no trap created where the intersection streets appear to be of equal dignity, there certainly can be no trap…on an inferior street”</a:t>
            </a:r>
          </a:p>
          <a:p>
            <a:r>
              <a:rPr lang="en-US" sz="2800" dirty="0"/>
              <a:t>“Merz’ negligence [was] the </a:t>
            </a:r>
            <a:r>
              <a:rPr lang="en-US" sz="2800" i="1" u="sng" dirty="0"/>
              <a:t>sole legal cause</a:t>
            </a:r>
            <a:r>
              <a:rPr lang="en-US" sz="2800" dirty="0"/>
              <a:t> of the accident”</a:t>
            </a:r>
            <a:endParaRPr lang="en-US" sz="2600" dirty="0"/>
          </a:p>
        </p:txBody>
      </p:sp>
      <p:sp>
        <p:nvSpPr>
          <p:cNvPr id="7" name="Title 1">
            <a:extLst>
              <a:ext uri="{FF2B5EF4-FFF2-40B4-BE49-F238E27FC236}">
                <a16:creationId xmlns:a16="http://schemas.microsoft.com/office/drawing/2014/main" id="{93E5B282-46AA-3DFC-8652-E761EB98637A}"/>
              </a:ext>
            </a:extLst>
          </p:cNvPr>
          <p:cNvSpPr>
            <a:spLocks noGrp="1"/>
          </p:cNvSpPr>
          <p:nvPr>
            <p:ph type="title"/>
          </p:nvPr>
        </p:nvSpPr>
        <p:spPr>
          <a:xfrm>
            <a:off x="2115879" y="624110"/>
            <a:ext cx="10430540" cy="1280890"/>
          </a:xfrm>
        </p:spPr>
        <p:txBody>
          <a:bodyPr>
            <a:normAutofit/>
          </a:bodyPr>
          <a:lstStyle/>
          <a:p>
            <a:r>
              <a:rPr lang="en-US" i="1" dirty="0"/>
              <a:t>Brown v. Merz </a:t>
            </a:r>
            <a:br>
              <a:rPr lang="en-US" i="1" dirty="0"/>
            </a:br>
            <a:r>
              <a:rPr lang="en-US" dirty="0"/>
              <a:t>429 So. 2d 463 (La. Ct. App. 1983)</a:t>
            </a:r>
            <a:endParaRPr lang="it-IT" dirty="0"/>
          </a:p>
        </p:txBody>
      </p:sp>
    </p:spTree>
    <p:extLst>
      <p:ext uri="{BB962C8B-B14F-4D97-AF65-F5344CB8AC3E}">
        <p14:creationId xmlns:p14="http://schemas.microsoft.com/office/powerpoint/2010/main" val="42423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A4C8A-6FD9-108B-7189-1BF671A4EE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1706F9-4003-5803-8A8F-7630B9FB3D8C}"/>
              </a:ext>
            </a:extLst>
          </p:cNvPr>
          <p:cNvSpPr>
            <a:spLocks noGrp="1"/>
          </p:cNvSpPr>
          <p:nvPr>
            <p:ph type="title"/>
          </p:nvPr>
        </p:nvSpPr>
        <p:spPr>
          <a:xfrm>
            <a:off x="2115879" y="624110"/>
            <a:ext cx="10430540" cy="1280890"/>
          </a:xfrm>
        </p:spPr>
        <p:txBody>
          <a:bodyPr>
            <a:normAutofit/>
          </a:bodyPr>
          <a:lstStyle/>
          <a:p>
            <a:r>
              <a:rPr lang="de-DE" i="1" dirty="0"/>
              <a:t>Alexander v. Lafayette </a:t>
            </a:r>
            <a:br>
              <a:rPr lang="de-DE" i="1" dirty="0"/>
            </a:br>
            <a:r>
              <a:rPr lang="de-DE" dirty="0"/>
              <a:t>584 So. 2d 327 (La. Ct. App. 1991)</a:t>
            </a:r>
            <a:endParaRPr lang="en-US" dirty="0"/>
          </a:p>
        </p:txBody>
      </p:sp>
      <p:pic>
        <p:nvPicPr>
          <p:cNvPr id="4" name="Picture 3">
            <a:extLst>
              <a:ext uri="{FF2B5EF4-FFF2-40B4-BE49-F238E27FC236}">
                <a16:creationId xmlns:a16="http://schemas.microsoft.com/office/drawing/2014/main" id="{EAA783DF-A0D9-4773-C4DE-60FFCCD2B5D9}"/>
              </a:ext>
            </a:extLst>
          </p:cNvPr>
          <p:cNvPicPr>
            <a:picLocks noChangeAspect="1"/>
          </p:cNvPicPr>
          <p:nvPr/>
        </p:nvPicPr>
        <p:blipFill>
          <a:blip r:embed="rId3">
            <a:extLst>
              <a:ext uri="{28A0092B-C50C-407E-A947-70E740481C1C}">
                <a14:useLocalDpi xmlns:a14="http://schemas.microsoft.com/office/drawing/2010/main" val="0"/>
              </a:ext>
            </a:extLst>
          </a:blip>
          <a:srcRect t="22703" b="14054"/>
          <a:stretch>
            <a:fillRect/>
          </a:stretch>
        </p:blipFill>
        <p:spPr>
          <a:xfrm>
            <a:off x="3365156" y="1806145"/>
            <a:ext cx="5198075" cy="4931148"/>
          </a:xfrm>
          <a:prstGeom prst="rect">
            <a:avLst/>
          </a:prstGeom>
        </p:spPr>
      </p:pic>
    </p:spTree>
    <p:extLst>
      <p:ext uri="{BB962C8B-B14F-4D97-AF65-F5344CB8AC3E}">
        <p14:creationId xmlns:p14="http://schemas.microsoft.com/office/powerpoint/2010/main" val="222765845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B0013-D1D9-9E2B-EA2C-1DF47582012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362CEA-D1CC-855E-990E-26C5FBD7BA2F}"/>
              </a:ext>
            </a:extLst>
          </p:cNvPr>
          <p:cNvSpPr>
            <a:spLocks noGrp="1"/>
          </p:cNvSpPr>
          <p:nvPr>
            <p:ph idx="1"/>
          </p:nvPr>
        </p:nvSpPr>
        <p:spPr>
          <a:xfrm>
            <a:off x="1956390" y="2243469"/>
            <a:ext cx="9422839" cy="4327451"/>
          </a:xfrm>
        </p:spPr>
        <p:txBody>
          <a:bodyPr>
            <a:normAutofit/>
          </a:bodyPr>
          <a:lstStyle/>
          <a:p>
            <a:r>
              <a:rPr lang="en-US" sz="2800" dirty="0"/>
              <a:t>“An exposed tree root alone does not present an unreasonable risk of harm any more than irregularities and depressions such as ruts in a driveway…; or a cup-shaped hole on a vacant lot…; or a stump hole”</a:t>
            </a:r>
          </a:p>
          <a:p>
            <a:r>
              <a:rPr lang="en-US" sz="2800" dirty="0"/>
              <a:t>“The yard of a residence is not intended or expected to have a completely ‘tabletop’ smooth surface.”</a:t>
            </a:r>
            <a:endParaRPr lang="en-US" sz="2600" dirty="0"/>
          </a:p>
        </p:txBody>
      </p:sp>
      <p:sp>
        <p:nvSpPr>
          <p:cNvPr id="7" name="Title 1">
            <a:extLst>
              <a:ext uri="{FF2B5EF4-FFF2-40B4-BE49-F238E27FC236}">
                <a16:creationId xmlns:a16="http://schemas.microsoft.com/office/drawing/2014/main" id="{98E10233-AF95-99D0-1FB4-C71290B967D1}"/>
              </a:ext>
            </a:extLst>
          </p:cNvPr>
          <p:cNvSpPr>
            <a:spLocks noGrp="1"/>
          </p:cNvSpPr>
          <p:nvPr>
            <p:ph type="title"/>
          </p:nvPr>
        </p:nvSpPr>
        <p:spPr>
          <a:xfrm>
            <a:off x="2115879" y="624110"/>
            <a:ext cx="10430540" cy="1280890"/>
          </a:xfrm>
        </p:spPr>
        <p:txBody>
          <a:bodyPr>
            <a:normAutofit/>
          </a:bodyPr>
          <a:lstStyle/>
          <a:p>
            <a:r>
              <a:rPr lang="de-DE" i="1" dirty="0"/>
              <a:t>Alexander v. Lafayette </a:t>
            </a:r>
            <a:br>
              <a:rPr lang="de-DE" i="1" dirty="0"/>
            </a:br>
            <a:r>
              <a:rPr lang="de-DE" dirty="0"/>
              <a:t>584 So. 2d 327 (La. Ct. App. 1991)</a:t>
            </a:r>
            <a:endParaRPr lang="it-IT" dirty="0"/>
          </a:p>
        </p:txBody>
      </p:sp>
    </p:spTree>
    <p:extLst>
      <p:ext uri="{BB962C8B-B14F-4D97-AF65-F5344CB8AC3E}">
        <p14:creationId xmlns:p14="http://schemas.microsoft.com/office/powerpoint/2010/main" val="303854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B7B5F-B350-72C7-2099-429BE61306D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E05C90-6C8F-E512-9C00-F0033863408A}"/>
              </a:ext>
            </a:extLst>
          </p:cNvPr>
          <p:cNvSpPr>
            <a:spLocks noGrp="1"/>
          </p:cNvSpPr>
          <p:nvPr>
            <p:ph type="title"/>
          </p:nvPr>
        </p:nvSpPr>
        <p:spPr>
          <a:xfrm>
            <a:off x="2115879" y="624110"/>
            <a:ext cx="10430540" cy="1280890"/>
          </a:xfrm>
        </p:spPr>
        <p:txBody>
          <a:bodyPr>
            <a:normAutofit/>
          </a:bodyPr>
          <a:lstStyle/>
          <a:p>
            <a:r>
              <a:rPr lang="en-US" i="1" dirty="0"/>
              <a:t>White v. Louviere </a:t>
            </a:r>
            <a:br>
              <a:rPr lang="en-US" i="1" dirty="0"/>
            </a:br>
            <a:r>
              <a:rPr lang="en-US" dirty="0"/>
              <a:t>664 So. 2d 603 (La. Ct. App. 1995)</a:t>
            </a:r>
          </a:p>
        </p:txBody>
      </p:sp>
      <p:pic>
        <p:nvPicPr>
          <p:cNvPr id="4" name="Picture 3">
            <a:extLst>
              <a:ext uri="{FF2B5EF4-FFF2-40B4-BE49-F238E27FC236}">
                <a16:creationId xmlns:a16="http://schemas.microsoft.com/office/drawing/2014/main" id="{E3C7BFC5-BF56-7F12-718F-92574DF113FF}"/>
              </a:ext>
            </a:extLst>
          </p:cNvPr>
          <p:cNvPicPr>
            <a:picLocks noChangeAspect="1"/>
          </p:cNvPicPr>
          <p:nvPr/>
        </p:nvPicPr>
        <p:blipFill>
          <a:blip r:embed="rId3">
            <a:extLst>
              <a:ext uri="{28A0092B-C50C-407E-A947-70E740481C1C}">
                <a14:useLocalDpi xmlns:a14="http://schemas.microsoft.com/office/drawing/2010/main" val="0"/>
              </a:ext>
            </a:extLst>
          </a:blip>
          <a:srcRect t="23063" b="16577"/>
          <a:stretch>
            <a:fillRect/>
          </a:stretch>
        </p:blipFill>
        <p:spPr>
          <a:xfrm>
            <a:off x="3426941" y="1905000"/>
            <a:ext cx="5371070" cy="4862996"/>
          </a:xfrm>
          <a:prstGeom prst="rect">
            <a:avLst/>
          </a:prstGeom>
        </p:spPr>
      </p:pic>
    </p:spTree>
    <p:extLst>
      <p:ext uri="{BB962C8B-B14F-4D97-AF65-F5344CB8AC3E}">
        <p14:creationId xmlns:p14="http://schemas.microsoft.com/office/powerpoint/2010/main" val="328386468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8E069-6595-CA8C-9D0B-A4B82630E1E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C44F98-8F5F-F8DD-C4C5-0FA6C21926E2}"/>
              </a:ext>
            </a:extLst>
          </p:cNvPr>
          <p:cNvSpPr>
            <a:spLocks noGrp="1"/>
          </p:cNvSpPr>
          <p:nvPr>
            <p:ph idx="1"/>
          </p:nvPr>
        </p:nvSpPr>
        <p:spPr>
          <a:xfrm>
            <a:off x="1956390" y="2243469"/>
            <a:ext cx="9422839" cy="4327451"/>
          </a:xfrm>
        </p:spPr>
        <p:txBody>
          <a:bodyPr>
            <a:normAutofit/>
          </a:bodyPr>
          <a:lstStyle/>
          <a:p>
            <a:r>
              <a:rPr lang="en-US" sz="2800" dirty="0"/>
              <a:t>By giving White permission to cut the roots, “Louviere exercised supervision and control over the roots”</a:t>
            </a:r>
          </a:p>
          <a:p>
            <a:r>
              <a:rPr lang="en-US" sz="2800" dirty="0"/>
              <a:t>Louviere planted the trees</a:t>
            </a:r>
          </a:p>
          <a:p>
            <a:r>
              <a:rPr lang="en-US" sz="2800" dirty="0"/>
              <a:t>“Ownership allows </a:t>
            </a:r>
            <a:r>
              <a:rPr lang="en-US" sz="2800" i="1" u="sng" dirty="0"/>
              <a:t>presumption of custody</a:t>
            </a:r>
            <a:r>
              <a:rPr lang="en-US" sz="2800" dirty="0"/>
              <a:t>”</a:t>
            </a:r>
          </a:p>
          <a:p>
            <a:pPr marL="0" indent="0">
              <a:buNone/>
            </a:pPr>
            <a:r>
              <a:rPr lang="en-US" sz="2800" b="1" dirty="0"/>
              <a:t>BUT</a:t>
            </a:r>
          </a:p>
          <a:p>
            <a:r>
              <a:rPr lang="en-US" sz="2800" dirty="0"/>
              <a:t>Not “unreasonable risk”</a:t>
            </a:r>
            <a:endParaRPr lang="en-US" sz="2600" dirty="0"/>
          </a:p>
        </p:txBody>
      </p:sp>
      <p:sp>
        <p:nvSpPr>
          <p:cNvPr id="7" name="Title 1">
            <a:extLst>
              <a:ext uri="{FF2B5EF4-FFF2-40B4-BE49-F238E27FC236}">
                <a16:creationId xmlns:a16="http://schemas.microsoft.com/office/drawing/2014/main" id="{24DAF16F-251C-DE23-1DCC-AB3444232472}"/>
              </a:ext>
            </a:extLst>
          </p:cNvPr>
          <p:cNvSpPr>
            <a:spLocks noGrp="1"/>
          </p:cNvSpPr>
          <p:nvPr>
            <p:ph type="title"/>
          </p:nvPr>
        </p:nvSpPr>
        <p:spPr>
          <a:xfrm>
            <a:off x="2115879" y="624110"/>
            <a:ext cx="10430540" cy="1280890"/>
          </a:xfrm>
        </p:spPr>
        <p:txBody>
          <a:bodyPr>
            <a:normAutofit/>
          </a:bodyPr>
          <a:lstStyle/>
          <a:p>
            <a:r>
              <a:rPr lang="en-US" i="1" dirty="0"/>
              <a:t>White v. Louviere </a:t>
            </a:r>
            <a:br>
              <a:rPr lang="en-US" i="1" dirty="0"/>
            </a:br>
            <a:r>
              <a:rPr lang="en-US" dirty="0"/>
              <a:t>664 So. 2d 603 (La. Ct. App. 1995)</a:t>
            </a:r>
            <a:endParaRPr lang="it-IT" dirty="0"/>
          </a:p>
        </p:txBody>
      </p:sp>
    </p:spTree>
    <p:extLst>
      <p:ext uri="{BB962C8B-B14F-4D97-AF65-F5344CB8AC3E}">
        <p14:creationId xmlns:p14="http://schemas.microsoft.com/office/powerpoint/2010/main" val="2940073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3F6BD-0591-D7CC-99BD-0430285D9E0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8978E94C-4E16-51D0-3FBA-7791439748E6}"/>
              </a:ext>
            </a:extLst>
          </p:cNvPr>
          <p:cNvSpPr>
            <a:spLocks noGrp="1"/>
          </p:cNvSpPr>
          <p:nvPr>
            <p:ph type="title"/>
          </p:nvPr>
        </p:nvSpPr>
        <p:spPr>
          <a:xfrm>
            <a:off x="2115879" y="624110"/>
            <a:ext cx="10430540" cy="1280890"/>
          </a:xfrm>
        </p:spPr>
        <p:txBody>
          <a:bodyPr>
            <a:normAutofit/>
          </a:bodyPr>
          <a:lstStyle/>
          <a:p>
            <a:r>
              <a:rPr lang="en-US" i="1" dirty="0"/>
              <a:t>Greene v. Fox Crossing Inc</a:t>
            </a:r>
            <a:r>
              <a:rPr lang="en-US" dirty="0"/>
              <a:t>.</a:t>
            </a:r>
            <a:br>
              <a:rPr lang="en-US" dirty="0"/>
            </a:br>
            <a:r>
              <a:rPr lang="de-DE" dirty="0"/>
              <a:t>754 So. 2d 339 (La. Ct. App. 2000)</a:t>
            </a:r>
            <a:endParaRPr lang="sv-SE" dirty="0"/>
          </a:p>
        </p:txBody>
      </p:sp>
      <p:sp>
        <p:nvSpPr>
          <p:cNvPr id="6" name="Content Placeholder 2">
            <a:extLst>
              <a:ext uri="{FF2B5EF4-FFF2-40B4-BE49-F238E27FC236}">
                <a16:creationId xmlns:a16="http://schemas.microsoft.com/office/drawing/2014/main" id="{C3E601FC-5898-A02E-AD82-F569D3088B1E}"/>
              </a:ext>
            </a:extLst>
          </p:cNvPr>
          <p:cNvSpPr>
            <a:spLocks noGrp="1"/>
          </p:cNvSpPr>
          <p:nvPr>
            <p:ph idx="1"/>
          </p:nvPr>
        </p:nvSpPr>
        <p:spPr>
          <a:xfrm>
            <a:off x="1956390" y="2243470"/>
            <a:ext cx="9422839" cy="4306186"/>
          </a:xfrm>
        </p:spPr>
        <p:txBody>
          <a:bodyPr>
            <a:normAutofit/>
          </a:bodyPr>
          <a:lstStyle/>
          <a:p>
            <a:r>
              <a:rPr lang="en-US" sz="2800" dirty="0"/>
              <a:t>“Act of God”</a:t>
            </a:r>
          </a:p>
        </p:txBody>
      </p:sp>
    </p:spTree>
    <p:extLst>
      <p:ext uri="{BB962C8B-B14F-4D97-AF65-F5344CB8AC3E}">
        <p14:creationId xmlns:p14="http://schemas.microsoft.com/office/powerpoint/2010/main" val="393606445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8D96DB-67F3-3482-DA29-52D3471D418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80D1A7-6041-4B7B-E755-6BA9AEF64807}"/>
              </a:ext>
            </a:extLst>
          </p:cNvPr>
          <p:cNvSpPr>
            <a:spLocks noGrp="1"/>
          </p:cNvSpPr>
          <p:nvPr>
            <p:ph idx="1"/>
          </p:nvPr>
        </p:nvSpPr>
        <p:spPr>
          <a:xfrm>
            <a:off x="1956390" y="2243469"/>
            <a:ext cx="9422839" cy="4327451"/>
          </a:xfrm>
        </p:spPr>
        <p:txBody>
          <a:bodyPr>
            <a:normAutofit/>
          </a:bodyPr>
          <a:lstStyle/>
          <a:p>
            <a:pPr marL="0" indent="0">
              <a:buNone/>
            </a:pPr>
            <a:r>
              <a:rPr lang="en-US" sz="2800" b="1" dirty="0"/>
              <a:t>HOWEVER</a:t>
            </a:r>
          </a:p>
          <a:p>
            <a:r>
              <a:rPr lang="en-US" sz="2600" dirty="0"/>
              <a:t>LA Civ. Code §667: “Although a proprietor may do with his estate whatever he pleases, still he can not make any work on it, which may deprive his neighbor of the liberty of enjoying his own, or which may be the cause of any damage to him.”</a:t>
            </a:r>
          </a:p>
        </p:txBody>
      </p:sp>
      <p:sp>
        <p:nvSpPr>
          <p:cNvPr id="7" name="Title 1">
            <a:extLst>
              <a:ext uri="{FF2B5EF4-FFF2-40B4-BE49-F238E27FC236}">
                <a16:creationId xmlns:a16="http://schemas.microsoft.com/office/drawing/2014/main" id="{4D07CDF4-E10D-4863-3821-A1D74D0DD6D5}"/>
              </a:ext>
            </a:extLst>
          </p:cNvPr>
          <p:cNvSpPr>
            <a:spLocks noGrp="1"/>
          </p:cNvSpPr>
          <p:nvPr>
            <p:ph type="title"/>
          </p:nvPr>
        </p:nvSpPr>
        <p:spPr>
          <a:xfrm>
            <a:off x="2115879" y="624110"/>
            <a:ext cx="10430540" cy="1280890"/>
          </a:xfrm>
        </p:spPr>
        <p:txBody>
          <a:bodyPr>
            <a:normAutofit/>
          </a:bodyPr>
          <a:lstStyle/>
          <a:p>
            <a:r>
              <a:rPr lang="en-US" i="1" dirty="0"/>
              <a:t>White v. Louviere </a:t>
            </a:r>
            <a:br>
              <a:rPr lang="en-US" i="1" dirty="0"/>
            </a:br>
            <a:r>
              <a:rPr lang="en-US" dirty="0"/>
              <a:t>664 So. 2d 603 (La. Ct. App. 1995)</a:t>
            </a:r>
            <a:endParaRPr lang="it-IT" dirty="0"/>
          </a:p>
        </p:txBody>
      </p:sp>
    </p:spTree>
    <p:extLst>
      <p:ext uri="{BB962C8B-B14F-4D97-AF65-F5344CB8AC3E}">
        <p14:creationId xmlns:p14="http://schemas.microsoft.com/office/powerpoint/2010/main" val="257734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F8FD5-3C31-92DE-2032-41CC8C23AAD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1D5B71-8C5B-08A4-ABEE-164B72689ED6}"/>
              </a:ext>
            </a:extLst>
          </p:cNvPr>
          <p:cNvSpPr>
            <a:spLocks noGrp="1"/>
          </p:cNvSpPr>
          <p:nvPr>
            <p:ph idx="1"/>
          </p:nvPr>
        </p:nvSpPr>
        <p:spPr>
          <a:xfrm>
            <a:off x="1956390" y="2243469"/>
            <a:ext cx="9422839" cy="4327451"/>
          </a:xfrm>
        </p:spPr>
        <p:txBody>
          <a:bodyPr>
            <a:normAutofit/>
          </a:bodyPr>
          <a:lstStyle/>
          <a:p>
            <a:r>
              <a:rPr lang="en-US" sz="2600" dirty="0"/>
              <a:t>“The basis for liability under LA Civ. Code §667 is that an owner is abusing his right of ownership to the point where it interferes with his neighbor’s right to enjoy the ownership of his property.”</a:t>
            </a:r>
          </a:p>
          <a:p>
            <a:r>
              <a:rPr lang="en-US" sz="2600" dirty="0"/>
              <a:t>“[White] has satisfied his burden of proof by showing that he has suffered damages to his knee and that his injuries were caused by the tree roots growing on his property from defendant’s tree.”</a:t>
            </a:r>
          </a:p>
        </p:txBody>
      </p:sp>
      <p:sp>
        <p:nvSpPr>
          <p:cNvPr id="7" name="Title 1">
            <a:extLst>
              <a:ext uri="{FF2B5EF4-FFF2-40B4-BE49-F238E27FC236}">
                <a16:creationId xmlns:a16="http://schemas.microsoft.com/office/drawing/2014/main" id="{BF793721-0A4E-DE77-F8FE-F3F3642334B5}"/>
              </a:ext>
            </a:extLst>
          </p:cNvPr>
          <p:cNvSpPr>
            <a:spLocks noGrp="1"/>
          </p:cNvSpPr>
          <p:nvPr>
            <p:ph type="title"/>
          </p:nvPr>
        </p:nvSpPr>
        <p:spPr>
          <a:xfrm>
            <a:off x="2115879" y="624110"/>
            <a:ext cx="10430540" cy="1280890"/>
          </a:xfrm>
        </p:spPr>
        <p:txBody>
          <a:bodyPr>
            <a:normAutofit/>
          </a:bodyPr>
          <a:lstStyle/>
          <a:p>
            <a:r>
              <a:rPr lang="en-US" i="1" dirty="0"/>
              <a:t>White v. Louviere </a:t>
            </a:r>
            <a:br>
              <a:rPr lang="en-US" i="1" dirty="0"/>
            </a:br>
            <a:r>
              <a:rPr lang="en-US" dirty="0"/>
              <a:t>664 So. 2d 603 (La. Ct. App. 1995)</a:t>
            </a:r>
            <a:endParaRPr lang="it-IT" dirty="0"/>
          </a:p>
        </p:txBody>
      </p:sp>
    </p:spTree>
    <p:extLst>
      <p:ext uri="{BB962C8B-B14F-4D97-AF65-F5344CB8AC3E}">
        <p14:creationId xmlns:p14="http://schemas.microsoft.com/office/powerpoint/2010/main" val="2441658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183AA-8E3E-9895-E67C-108F4BA41C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17E271-7399-9F0F-410D-2F9355A20275}"/>
              </a:ext>
            </a:extLst>
          </p:cNvPr>
          <p:cNvSpPr>
            <a:spLocks noGrp="1"/>
          </p:cNvSpPr>
          <p:nvPr>
            <p:ph type="title"/>
          </p:nvPr>
        </p:nvSpPr>
        <p:spPr/>
        <p:txBody>
          <a:bodyPr>
            <a:normAutofit/>
          </a:bodyPr>
          <a:lstStyle/>
          <a:p>
            <a:r>
              <a:rPr lang="en-US" dirty="0"/>
              <a:t>Urban Forestry - Summary</a:t>
            </a:r>
          </a:p>
        </p:txBody>
      </p:sp>
      <p:sp>
        <p:nvSpPr>
          <p:cNvPr id="3" name="Content Placeholder 2">
            <a:extLst>
              <a:ext uri="{FF2B5EF4-FFF2-40B4-BE49-F238E27FC236}">
                <a16:creationId xmlns:a16="http://schemas.microsoft.com/office/drawing/2014/main" id="{2F0242E8-1682-BD9F-469B-2281AB2D1E40}"/>
              </a:ext>
            </a:extLst>
          </p:cNvPr>
          <p:cNvSpPr>
            <a:spLocks noGrp="1"/>
          </p:cNvSpPr>
          <p:nvPr>
            <p:ph idx="1"/>
          </p:nvPr>
        </p:nvSpPr>
        <p:spPr>
          <a:xfrm>
            <a:off x="1533930" y="2133600"/>
            <a:ext cx="6016048" cy="4600832"/>
          </a:xfrm>
        </p:spPr>
        <p:txBody>
          <a:bodyPr numCol="1">
            <a:normAutofit/>
          </a:bodyPr>
          <a:lstStyle/>
          <a:p>
            <a:r>
              <a:rPr lang="en-US" sz="2600" dirty="0"/>
              <a:t>Stop Signs</a:t>
            </a:r>
          </a:p>
          <a:p>
            <a:r>
              <a:rPr lang="en-US" sz="2600" dirty="0"/>
              <a:t>Trip and Fall</a:t>
            </a:r>
          </a:p>
          <a:p>
            <a:pPr lvl="1"/>
            <a:r>
              <a:rPr lang="en-US" sz="2400" dirty="0"/>
              <a:t>Unreasonable Risk of Harm</a:t>
            </a:r>
          </a:p>
          <a:p>
            <a:pPr lvl="1"/>
            <a:r>
              <a:rPr lang="en-US" sz="2400" dirty="0"/>
              <a:t>Nuisance</a:t>
            </a:r>
          </a:p>
        </p:txBody>
      </p:sp>
      <p:pic>
        <p:nvPicPr>
          <p:cNvPr id="4" name="Picture 3">
            <a:extLst>
              <a:ext uri="{FF2B5EF4-FFF2-40B4-BE49-F238E27FC236}">
                <a16:creationId xmlns:a16="http://schemas.microsoft.com/office/drawing/2014/main" id="{CEFFFCF4-8202-8603-5934-2BA9511C390B}"/>
              </a:ext>
            </a:extLst>
          </p:cNvPr>
          <p:cNvPicPr>
            <a:picLocks noChangeAspect="1"/>
          </p:cNvPicPr>
          <p:nvPr/>
        </p:nvPicPr>
        <p:blipFill>
          <a:blip r:embed="rId3">
            <a:extLst>
              <a:ext uri="{28A0092B-C50C-407E-A947-70E740481C1C}">
                <a14:useLocalDpi xmlns:a14="http://schemas.microsoft.com/office/drawing/2010/main" val="0"/>
              </a:ext>
            </a:extLst>
          </a:blip>
          <a:srcRect t="23063" b="16577"/>
          <a:stretch>
            <a:fillRect/>
          </a:stretch>
        </p:blipFill>
        <p:spPr>
          <a:xfrm>
            <a:off x="6981568" y="1808817"/>
            <a:ext cx="5029200" cy="4553465"/>
          </a:xfrm>
          <a:prstGeom prst="rect">
            <a:avLst/>
          </a:prstGeom>
        </p:spPr>
      </p:pic>
    </p:spTree>
    <p:extLst>
      <p:ext uri="{BB962C8B-B14F-4D97-AF65-F5344CB8AC3E}">
        <p14:creationId xmlns:p14="http://schemas.microsoft.com/office/powerpoint/2010/main" val="316828499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6A065-1D0B-776D-3905-E98CE45C942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79AF920D-EC9B-392B-FF11-1E93BD0BCCF7}"/>
              </a:ext>
            </a:extLst>
          </p:cNvPr>
          <p:cNvSpPr>
            <a:spLocks noGrp="1"/>
          </p:cNvSpPr>
          <p:nvPr>
            <p:ph idx="1"/>
          </p:nvPr>
        </p:nvSpPr>
        <p:spPr>
          <a:xfrm>
            <a:off x="1954060" y="2133600"/>
            <a:ext cx="9550552" cy="3777622"/>
          </a:xfrm>
        </p:spPr>
        <p:txBody>
          <a:bodyPr numCol="1">
            <a:normAutofit/>
          </a:bodyPr>
          <a:lstStyle/>
          <a:p>
            <a:r>
              <a:rPr lang="en-US" sz="2800" dirty="0"/>
              <a:t>Risk Assessments and Acts of God</a:t>
            </a:r>
          </a:p>
          <a:p>
            <a:r>
              <a:rPr lang="en-US" sz="2800" dirty="0"/>
              <a:t>Right of Self-Help</a:t>
            </a:r>
          </a:p>
          <a:p>
            <a:r>
              <a:rPr lang="en-US" sz="2800" dirty="0"/>
              <a:t>Tree Valuation</a:t>
            </a:r>
          </a:p>
          <a:p>
            <a:r>
              <a:rPr lang="en-US" sz="2800" dirty="0"/>
              <a:t>Urban Forestry</a:t>
            </a:r>
          </a:p>
          <a:p>
            <a:endParaRPr lang="en-US" sz="2800" dirty="0"/>
          </a:p>
        </p:txBody>
      </p:sp>
    </p:spTree>
    <p:extLst>
      <p:ext uri="{BB962C8B-B14F-4D97-AF65-F5344CB8AC3E}">
        <p14:creationId xmlns:p14="http://schemas.microsoft.com/office/powerpoint/2010/main" val="280302257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22B83-FF41-3113-CCCE-C866636094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E33D88-D6CF-BC01-B626-86016CF5C7D8}"/>
              </a:ext>
            </a:extLst>
          </p:cNvPr>
          <p:cNvSpPr>
            <a:spLocks noGrp="1"/>
          </p:cNvSpPr>
          <p:nvPr>
            <p:ph type="ctrTitle"/>
          </p:nvPr>
        </p:nvSpPr>
        <p:spPr/>
        <p:txBody>
          <a:bodyPr>
            <a:normAutofit/>
          </a:bodyPr>
          <a:lstStyle/>
          <a:p>
            <a:r>
              <a:rPr lang="en-US" dirty="0"/>
              <a:t>Battle of the Branches:</a:t>
            </a:r>
            <a:br>
              <a:rPr lang="en-US" dirty="0"/>
            </a:br>
            <a:r>
              <a:rPr lang="en-US" sz="3200" dirty="0"/>
              <a:t>Key Rulings Illustrating Louisiana Tree Law</a:t>
            </a:r>
            <a:endParaRPr lang="en-US" dirty="0"/>
          </a:p>
        </p:txBody>
      </p:sp>
      <p:sp>
        <p:nvSpPr>
          <p:cNvPr id="3" name="Subtitle 2">
            <a:extLst>
              <a:ext uri="{FF2B5EF4-FFF2-40B4-BE49-F238E27FC236}">
                <a16:creationId xmlns:a16="http://schemas.microsoft.com/office/drawing/2014/main" id="{707F6081-5301-A9E5-FA0F-ABADF03CDB32}"/>
              </a:ext>
            </a:extLst>
          </p:cNvPr>
          <p:cNvSpPr>
            <a:spLocks noGrp="1"/>
          </p:cNvSpPr>
          <p:nvPr>
            <p:ph type="subTitle" idx="1"/>
          </p:nvPr>
        </p:nvSpPr>
        <p:spPr/>
        <p:txBody>
          <a:bodyPr>
            <a:normAutofit lnSpcReduction="10000"/>
          </a:bodyPr>
          <a:lstStyle/>
          <a:p>
            <a:r>
              <a:rPr lang="en-US" dirty="0"/>
              <a:t>James Komen</a:t>
            </a:r>
          </a:p>
          <a:p>
            <a:r>
              <a:rPr lang="en-US" dirty="0"/>
              <a:t>BCMA #WE-9909B</a:t>
            </a:r>
          </a:p>
          <a:p>
            <a:r>
              <a:rPr lang="en-US" dirty="0"/>
              <a:t>RCA #555</a:t>
            </a:r>
          </a:p>
        </p:txBody>
      </p:sp>
    </p:spTree>
    <p:extLst>
      <p:ext uri="{BB962C8B-B14F-4D97-AF65-F5344CB8AC3E}">
        <p14:creationId xmlns:p14="http://schemas.microsoft.com/office/powerpoint/2010/main" val="235706372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089CE-2121-128C-BD57-1364DF8707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D45A05-7D9C-9A9A-96FC-60A45943CDEC}"/>
              </a:ext>
            </a:extLst>
          </p:cNvPr>
          <p:cNvSpPr>
            <a:spLocks noGrp="1"/>
          </p:cNvSpPr>
          <p:nvPr>
            <p:ph type="title"/>
          </p:nvPr>
        </p:nvSpPr>
        <p:spPr>
          <a:xfrm>
            <a:off x="2115879" y="624110"/>
            <a:ext cx="10430540" cy="1280890"/>
          </a:xfrm>
        </p:spPr>
        <p:txBody>
          <a:bodyPr>
            <a:normAutofit/>
          </a:bodyPr>
          <a:lstStyle/>
          <a:p>
            <a:r>
              <a:rPr lang="en-US" i="1" dirty="0"/>
              <a:t>Hoerner v. Title </a:t>
            </a:r>
            <a:br>
              <a:rPr lang="en-US" i="1" dirty="0"/>
            </a:br>
            <a:r>
              <a:rPr lang="de-DE" dirty="0"/>
              <a:t>968 So. 2d 217 (La. Ct. App. 2007)</a:t>
            </a:r>
            <a:endParaRPr lang="en-US" dirty="0"/>
          </a:p>
        </p:txBody>
      </p:sp>
      <p:pic>
        <p:nvPicPr>
          <p:cNvPr id="4" name="Picture 3">
            <a:extLst>
              <a:ext uri="{FF2B5EF4-FFF2-40B4-BE49-F238E27FC236}">
                <a16:creationId xmlns:a16="http://schemas.microsoft.com/office/drawing/2014/main" id="{61361451-7B7F-B655-1445-F76BEEB32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562" y="1867929"/>
            <a:ext cx="7818546" cy="4944081"/>
          </a:xfrm>
          <a:prstGeom prst="rect">
            <a:avLst/>
          </a:prstGeom>
        </p:spPr>
      </p:pic>
    </p:spTree>
    <p:extLst>
      <p:ext uri="{BB962C8B-B14F-4D97-AF65-F5344CB8AC3E}">
        <p14:creationId xmlns:p14="http://schemas.microsoft.com/office/powerpoint/2010/main" val="292052842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EE7A9-7AE0-304C-7871-4F3CF46E8C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C78447-9C20-6954-0531-071FFCA5C115}"/>
              </a:ext>
            </a:extLst>
          </p:cNvPr>
          <p:cNvSpPr>
            <a:spLocks noGrp="1"/>
          </p:cNvSpPr>
          <p:nvPr>
            <p:ph type="title"/>
          </p:nvPr>
        </p:nvSpPr>
        <p:spPr>
          <a:xfrm>
            <a:off x="2115879" y="624110"/>
            <a:ext cx="10430540" cy="1280890"/>
          </a:xfrm>
        </p:spPr>
        <p:txBody>
          <a:bodyPr>
            <a:normAutofit/>
          </a:bodyPr>
          <a:lstStyle/>
          <a:p>
            <a:r>
              <a:rPr lang="en-US" i="1" dirty="0"/>
              <a:t>Hoerner v. Title </a:t>
            </a:r>
            <a:br>
              <a:rPr lang="en-US" i="1" dirty="0"/>
            </a:br>
            <a:r>
              <a:rPr lang="de-DE" dirty="0"/>
              <a:t>968 So. 2d 217 (La. Ct. App. 2007)</a:t>
            </a:r>
            <a:endParaRPr lang="en-US" dirty="0"/>
          </a:p>
        </p:txBody>
      </p:sp>
      <p:pic>
        <p:nvPicPr>
          <p:cNvPr id="4" name="Picture 3">
            <a:extLst>
              <a:ext uri="{FF2B5EF4-FFF2-40B4-BE49-F238E27FC236}">
                <a16:creationId xmlns:a16="http://schemas.microsoft.com/office/drawing/2014/main" id="{B3BDE362-FBD1-5DCC-0CC9-F0C80A3A4CF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82562" y="1882203"/>
            <a:ext cx="7818546" cy="4915532"/>
          </a:xfrm>
          <a:prstGeom prst="rect">
            <a:avLst/>
          </a:prstGeom>
        </p:spPr>
      </p:pic>
    </p:spTree>
    <p:extLst>
      <p:ext uri="{BB962C8B-B14F-4D97-AF65-F5344CB8AC3E}">
        <p14:creationId xmlns:p14="http://schemas.microsoft.com/office/powerpoint/2010/main" val="152229537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6F476-EB37-E016-F34F-EDF725F2DA9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37F23F-B3AA-43B7-38E5-CDDA54D3AD5E}"/>
              </a:ext>
            </a:extLst>
          </p:cNvPr>
          <p:cNvSpPr>
            <a:spLocks noGrp="1"/>
          </p:cNvSpPr>
          <p:nvPr>
            <p:ph idx="1"/>
          </p:nvPr>
        </p:nvSpPr>
        <p:spPr>
          <a:xfrm>
            <a:off x="1956390" y="2243470"/>
            <a:ext cx="9422839" cy="4306186"/>
          </a:xfrm>
        </p:spPr>
        <p:txBody>
          <a:bodyPr>
            <a:normAutofit/>
          </a:bodyPr>
          <a:lstStyle/>
          <a:p>
            <a:r>
              <a:rPr lang="en-US" sz="2800" dirty="0"/>
              <a:t>“…the trees were blown over by the hurricane; the damage was not caused by branches hanging over the wall”</a:t>
            </a:r>
          </a:p>
          <a:p>
            <a:r>
              <a:rPr lang="en-US" sz="2800" dirty="0"/>
              <a:t>“Hurricane Katrina caused trees to fall and damage property regardless of maintenance and/or location”</a:t>
            </a:r>
          </a:p>
          <a:p>
            <a:endParaRPr lang="en-US" sz="2800" dirty="0"/>
          </a:p>
        </p:txBody>
      </p:sp>
      <p:sp>
        <p:nvSpPr>
          <p:cNvPr id="7" name="Title 1">
            <a:extLst>
              <a:ext uri="{FF2B5EF4-FFF2-40B4-BE49-F238E27FC236}">
                <a16:creationId xmlns:a16="http://schemas.microsoft.com/office/drawing/2014/main" id="{3024279E-6F01-BED6-2457-D13225614FD0}"/>
              </a:ext>
            </a:extLst>
          </p:cNvPr>
          <p:cNvSpPr>
            <a:spLocks noGrp="1"/>
          </p:cNvSpPr>
          <p:nvPr>
            <p:ph type="title"/>
          </p:nvPr>
        </p:nvSpPr>
        <p:spPr>
          <a:xfrm>
            <a:off x="2115879" y="624110"/>
            <a:ext cx="10430540" cy="1280890"/>
          </a:xfrm>
        </p:spPr>
        <p:txBody>
          <a:bodyPr>
            <a:normAutofit/>
          </a:bodyPr>
          <a:lstStyle/>
          <a:p>
            <a:r>
              <a:rPr lang="en-US" i="1" dirty="0"/>
              <a:t>Hoerner v. Title </a:t>
            </a:r>
            <a:br>
              <a:rPr lang="en-US" i="1" dirty="0"/>
            </a:br>
            <a:r>
              <a:rPr lang="de-DE" dirty="0"/>
              <a:t>968 So. 2d 217 (La. Ct. App. 2007)</a:t>
            </a:r>
            <a:endParaRPr lang="sv-SE" dirty="0"/>
          </a:p>
        </p:txBody>
      </p:sp>
    </p:spTree>
    <p:extLst>
      <p:ext uri="{BB962C8B-B14F-4D97-AF65-F5344CB8AC3E}">
        <p14:creationId xmlns:p14="http://schemas.microsoft.com/office/powerpoint/2010/main" val="2305065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448A4-64C4-A336-946C-BE6E0DD253B7}"/>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7C7372E-661E-5DA6-F508-C674951E6A2B}"/>
              </a:ext>
            </a:extLst>
          </p:cNvPr>
          <p:cNvSpPr>
            <a:spLocks noGrp="1"/>
          </p:cNvSpPr>
          <p:nvPr>
            <p:ph type="title"/>
          </p:nvPr>
        </p:nvSpPr>
        <p:spPr>
          <a:xfrm>
            <a:off x="2115879" y="624110"/>
            <a:ext cx="10430540" cy="1280890"/>
          </a:xfrm>
        </p:spPr>
        <p:txBody>
          <a:bodyPr>
            <a:normAutofit/>
          </a:bodyPr>
          <a:lstStyle/>
          <a:p>
            <a:r>
              <a:rPr lang="en-US" i="1" dirty="0"/>
              <a:t>Greene v. Fox Crossing Inc</a:t>
            </a:r>
            <a:r>
              <a:rPr lang="en-US" dirty="0"/>
              <a:t>.</a:t>
            </a:r>
            <a:br>
              <a:rPr lang="en-US" dirty="0"/>
            </a:br>
            <a:r>
              <a:rPr lang="de-DE" dirty="0"/>
              <a:t>754 So. 2d 339 (La. Ct. App. 2000)</a:t>
            </a:r>
            <a:endParaRPr lang="sv-SE" dirty="0"/>
          </a:p>
        </p:txBody>
      </p:sp>
      <p:sp>
        <p:nvSpPr>
          <p:cNvPr id="6" name="Content Placeholder 2">
            <a:extLst>
              <a:ext uri="{FF2B5EF4-FFF2-40B4-BE49-F238E27FC236}">
                <a16:creationId xmlns:a16="http://schemas.microsoft.com/office/drawing/2014/main" id="{CBE411B4-9095-5827-78CE-8515D5E17E84}"/>
              </a:ext>
            </a:extLst>
          </p:cNvPr>
          <p:cNvSpPr>
            <a:spLocks noGrp="1"/>
          </p:cNvSpPr>
          <p:nvPr>
            <p:ph idx="1"/>
          </p:nvPr>
        </p:nvSpPr>
        <p:spPr>
          <a:xfrm>
            <a:off x="1956390" y="2243470"/>
            <a:ext cx="9422839" cy="4306186"/>
          </a:xfrm>
        </p:spPr>
        <p:txBody>
          <a:bodyPr>
            <a:normAutofit/>
          </a:bodyPr>
          <a:lstStyle/>
          <a:p>
            <a:r>
              <a:rPr lang="en-US" sz="2800" dirty="0"/>
              <a:t>“Act of God”</a:t>
            </a:r>
          </a:p>
          <a:p>
            <a:pPr lvl="1"/>
            <a:r>
              <a:rPr lang="en-US" sz="2600" dirty="0"/>
              <a:t>“irresistible force…sufficient to excuse a defendant’s neglect of a duty and relieve him of liability”</a:t>
            </a:r>
          </a:p>
        </p:txBody>
      </p:sp>
    </p:spTree>
    <p:extLst>
      <p:ext uri="{BB962C8B-B14F-4D97-AF65-F5344CB8AC3E}">
        <p14:creationId xmlns:p14="http://schemas.microsoft.com/office/powerpoint/2010/main" val="2270195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CE52A-AC0E-B956-15B0-D2AA7B9CECFB}"/>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67083738-A2A9-F786-2E06-8727715E9995}"/>
              </a:ext>
            </a:extLst>
          </p:cNvPr>
          <p:cNvSpPr>
            <a:spLocks noGrp="1"/>
          </p:cNvSpPr>
          <p:nvPr>
            <p:ph type="title"/>
          </p:nvPr>
        </p:nvSpPr>
        <p:spPr>
          <a:xfrm>
            <a:off x="2115879" y="624110"/>
            <a:ext cx="10430540" cy="1280890"/>
          </a:xfrm>
        </p:spPr>
        <p:txBody>
          <a:bodyPr>
            <a:normAutofit/>
          </a:bodyPr>
          <a:lstStyle/>
          <a:p>
            <a:r>
              <a:rPr lang="en-US" i="1" dirty="0"/>
              <a:t>Greene v. Fox Crossing Inc</a:t>
            </a:r>
            <a:r>
              <a:rPr lang="en-US" dirty="0"/>
              <a:t>.</a:t>
            </a:r>
            <a:br>
              <a:rPr lang="en-US" dirty="0"/>
            </a:br>
            <a:r>
              <a:rPr lang="de-DE" dirty="0"/>
              <a:t>754 So. 2d 339 (La. Ct. App. 2000)</a:t>
            </a:r>
            <a:endParaRPr lang="sv-SE" dirty="0"/>
          </a:p>
        </p:txBody>
      </p:sp>
      <p:sp>
        <p:nvSpPr>
          <p:cNvPr id="6" name="Content Placeholder 2">
            <a:extLst>
              <a:ext uri="{FF2B5EF4-FFF2-40B4-BE49-F238E27FC236}">
                <a16:creationId xmlns:a16="http://schemas.microsoft.com/office/drawing/2014/main" id="{8ECDA4F3-8D07-1A12-A98B-1BA00E8476D6}"/>
              </a:ext>
            </a:extLst>
          </p:cNvPr>
          <p:cNvSpPr>
            <a:spLocks noGrp="1"/>
          </p:cNvSpPr>
          <p:nvPr>
            <p:ph idx="1"/>
          </p:nvPr>
        </p:nvSpPr>
        <p:spPr>
          <a:xfrm>
            <a:off x="1956390" y="2243470"/>
            <a:ext cx="9422839" cy="4306186"/>
          </a:xfrm>
        </p:spPr>
        <p:txBody>
          <a:bodyPr>
            <a:normAutofit/>
          </a:bodyPr>
          <a:lstStyle/>
          <a:p>
            <a:r>
              <a:rPr lang="en-US" sz="2800" dirty="0"/>
              <a:t>“Act of God”</a:t>
            </a:r>
          </a:p>
          <a:p>
            <a:pPr lvl="1"/>
            <a:r>
              <a:rPr lang="en-US" sz="2600" dirty="0"/>
              <a:t>“irresistible force…sufficient to excuse a defendant’s neglect of a duty and relieve him of liability”</a:t>
            </a:r>
          </a:p>
          <a:p>
            <a:pPr lvl="1"/>
            <a:r>
              <a:rPr lang="en-US" sz="2600" dirty="0"/>
              <a:t>“injury due directly and exclusively to natural causes which could not have been prevented by the exercise of reasonable care and foresight”</a:t>
            </a:r>
            <a:endParaRPr lang="en-US" sz="2400" dirty="0"/>
          </a:p>
        </p:txBody>
      </p:sp>
    </p:spTree>
    <p:extLst>
      <p:ext uri="{BB962C8B-B14F-4D97-AF65-F5344CB8AC3E}">
        <p14:creationId xmlns:p14="http://schemas.microsoft.com/office/powerpoint/2010/main" val="3874977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5E995C-AFF5-79EF-ED00-8B395D462F15}"/>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12BC6C5D-ED02-BAB9-5ADE-A2F6563B89D3}"/>
              </a:ext>
            </a:extLst>
          </p:cNvPr>
          <p:cNvSpPr>
            <a:spLocks noGrp="1"/>
          </p:cNvSpPr>
          <p:nvPr>
            <p:ph type="title"/>
          </p:nvPr>
        </p:nvSpPr>
        <p:spPr>
          <a:xfrm>
            <a:off x="2115879" y="624110"/>
            <a:ext cx="10430540" cy="1280890"/>
          </a:xfrm>
        </p:spPr>
        <p:txBody>
          <a:bodyPr>
            <a:normAutofit/>
          </a:bodyPr>
          <a:lstStyle/>
          <a:p>
            <a:r>
              <a:rPr lang="en-US" i="1" dirty="0"/>
              <a:t>Greene v. Fox Crossing Inc</a:t>
            </a:r>
            <a:r>
              <a:rPr lang="en-US" dirty="0"/>
              <a:t>.</a:t>
            </a:r>
            <a:br>
              <a:rPr lang="en-US" dirty="0"/>
            </a:br>
            <a:r>
              <a:rPr lang="de-DE" dirty="0"/>
              <a:t>754 So. 2d 339 (La. Ct. App. 2000)</a:t>
            </a:r>
            <a:endParaRPr lang="sv-SE" dirty="0"/>
          </a:p>
        </p:txBody>
      </p:sp>
      <p:sp>
        <p:nvSpPr>
          <p:cNvPr id="6" name="Content Placeholder 2">
            <a:extLst>
              <a:ext uri="{FF2B5EF4-FFF2-40B4-BE49-F238E27FC236}">
                <a16:creationId xmlns:a16="http://schemas.microsoft.com/office/drawing/2014/main" id="{C382A7BB-C005-92CB-31BA-756BB40E7CED}"/>
              </a:ext>
            </a:extLst>
          </p:cNvPr>
          <p:cNvSpPr>
            <a:spLocks noGrp="1"/>
          </p:cNvSpPr>
          <p:nvPr>
            <p:ph idx="1"/>
          </p:nvPr>
        </p:nvSpPr>
        <p:spPr>
          <a:xfrm>
            <a:off x="1956390" y="2243470"/>
            <a:ext cx="9422839" cy="4306186"/>
          </a:xfrm>
        </p:spPr>
        <p:txBody>
          <a:bodyPr>
            <a:normAutofit/>
          </a:bodyPr>
          <a:lstStyle/>
          <a:p>
            <a:r>
              <a:rPr lang="en-US" sz="2800" dirty="0"/>
              <a:t>“Act of God”</a:t>
            </a:r>
          </a:p>
          <a:p>
            <a:pPr lvl="1"/>
            <a:r>
              <a:rPr lang="en-US" sz="2600" dirty="0"/>
              <a:t>“irresistible force…sufficient to excuse a defendant’s neglect of a duty and relieve him of liability”</a:t>
            </a:r>
          </a:p>
          <a:p>
            <a:pPr lvl="1"/>
            <a:r>
              <a:rPr lang="en-US" sz="2600" dirty="0"/>
              <a:t>“injury due </a:t>
            </a:r>
            <a:r>
              <a:rPr lang="en-US" sz="2600" b="1" i="1" u="sng" dirty="0"/>
              <a:t>directly</a:t>
            </a:r>
            <a:r>
              <a:rPr lang="en-US" sz="2600" dirty="0"/>
              <a:t> and </a:t>
            </a:r>
            <a:r>
              <a:rPr lang="en-US" sz="2600" b="1" i="1" u="sng" dirty="0"/>
              <a:t>exclusively</a:t>
            </a:r>
            <a:r>
              <a:rPr lang="en-US" sz="2600" dirty="0"/>
              <a:t> to natural causes which could not have been prevented by the exercise of reasonable care and foresight”</a:t>
            </a:r>
            <a:endParaRPr lang="en-US" sz="2400" dirty="0"/>
          </a:p>
        </p:txBody>
      </p:sp>
    </p:spTree>
    <p:extLst>
      <p:ext uri="{BB962C8B-B14F-4D97-AF65-F5344CB8AC3E}">
        <p14:creationId xmlns:p14="http://schemas.microsoft.com/office/powerpoint/2010/main" val="10272128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4E8C7-D3EF-403A-AA78-FF0350F166CD}"/>
              </a:ext>
            </a:extLst>
          </p:cNvPr>
          <p:cNvSpPr>
            <a:spLocks noGrp="1"/>
          </p:cNvSpPr>
          <p:nvPr>
            <p:ph type="title"/>
          </p:nvPr>
        </p:nvSpPr>
        <p:spPr>
          <a:xfrm>
            <a:off x="2589212" y="776050"/>
            <a:ext cx="8915399" cy="1468800"/>
          </a:xfrm>
        </p:spPr>
        <p:txBody>
          <a:bodyPr/>
          <a:lstStyle/>
          <a:p>
            <a:r>
              <a:rPr lang="en-US" dirty="0"/>
              <a:t>Risk Assessments and Acts of God</a:t>
            </a:r>
          </a:p>
        </p:txBody>
      </p:sp>
      <p:sp>
        <p:nvSpPr>
          <p:cNvPr id="3" name="Text Placeholder 2">
            <a:extLst>
              <a:ext uri="{FF2B5EF4-FFF2-40B4-BE49-F238E27FC236}">
                <a16:creationId xmlns:a16="http://schemas.microsoft.com/office/drawing/2014/main" id="{4CD69348-AB3C-B041-1FD4-8EA107C43210}"/>
              </a:ext>
            </a:extLst>
          </p:cNvPr>
          <p:cNvSpPr>
            <a:spLocks noGrp="1"/>
          </p:cNvSpPr>
          <p:nvPr>
            <p:ph type="body" idx="1"/>
          </p:nvPr>
        </p:nvSpPr>
        <p:spPr>
          <a:xfrm>
            <a:off x="2589212" y="2561865"/>
            <a:ext cx="9026139" cy="4102571"/>
          </a:xfrm>
        </p:spPr>
        <p:txBody>
          <a:bodyPr>
            <a:normAutofit/>
          </a:bodyPr>
          <a:lstStyle/>
          <a:p>
            <a:r>
              <a:rPr lang="en-US" i="1" dirty="0"/>
              <a:t>Gibbs v. Tourres</a:t>
            </a:r>
            <a:r>
              <a:rPr lang="en-US" dirty="0"/>
              <a:t>  </a:t>
            </a:r>
            <a:r>
              <a:rPr lang="de-DE" dirty="0"/>
              <a:t>50 So. 2d 652 (La. Ct. App. 1951)</a:t>
            </a:r>
          </a:p>
          <a:p>
            <a:r>
              <a:rPr lang="en-US" i="1" dirty="0"/>
              <a:t>Greene v. Fox Crossing Inc</a:t>
            </a:r>
            <a:r>
              <a:rPr lang="en-US" dirty="0"/>
              <a:t>. </a:t>
            </a:r>
            <a:r>
              <a:rPr lang="de-DE" dirty="0"/>
              <a:t>754 So. 2d 339 (La. Ct. App. 2000)</a:t>
            </a:r>
          </a:p>
          <a:p>
            <a:r>
              <a:rPr lang="en-US" i="1" dirty="0"/>
              <a:t>Rector v. Hartford Acci. &amp; Indem. Co</a:t>
            </a:r>
            <a:r>
              <a:rPr lang="en-US" dirty="0"/>
              <a:t>. </a:t>
            </a:r>
            <a:r>
              <a:rPr lang="de-DE" dirty="0"/>
              <a:t>120 So. 2d 511 (La. Ct. App. 1960)</a:t>
            </a:r>
          </a:p>
          <a:p>
            <a:r>
              <a:rPr lang="sv-SE" dirty="0"/>
              <a:t>	</a:t>
            </a:r>
            <a:r>
              <a:rPr lang="sv-SE" i="1" dirty="0"/>
              <a:t>Kirsch v. Kappa Alpha Order</a:t>
            </a:r>
            <a:r>
              <a:rPr lang="sv-SE" dirty="0"/>
              <a:t>  </a:t>
            </a:r>
            <a:r>
              <a:rPr lang="de-DE" dirty="0"/>
              <a:t>373 So. 2d 775 (La. Ct. App. 1979)</a:t>
            </a:r>
          </a:p>
          <a:p>
            <a:r>
              <a:rPr lang="en-US" i="1" dirty="0"/>
              <a:t>Walker v. Dept. of Transp. &amp; Dev</a:t>
            </a:r>
            <a:r>
              <a:rPr lang="en-US" dirty="0"/>
              <a:t>. </a:t>
            </a:r>
            <a:r>
              <a:rPr lang="de-DE" dirty="0"/>
              <a:t>460 So. 2d 1132 (La. Ct. App. 1984)</a:t>
            </a:r>
          </a:p>
          <a:p>
            <a:r>
              <a:rPr lang="en-US" i="1" dirty="0"/>
              <a:t>Brown v. Williams  </a:t>
            </a:r>
            <a:r>
              <a:rPr lang="de-DE" dirty="0"/>
              <a:t>850 So. 2d 1116 (La. Ct. App. 2003)</a:t>
            </a:r>
          </a:p>
          <a:p>
            <a:r>
              <a:rPr lang="en-US" i="1" dirty="0"/>
              <a:t>Lewis v. State ex rel. Department of Transp. &amp; Dev. </a:t>
            </a:r>
            <a:br>
              <a:rPr lang="en-US" i="1" dirty="0"/>
            </a:br>
            <a:r>
              <a:rPr lang="en-US" i="1" dirty="0"/>
              <a:t>										</a:t>
            </a:r>
            <a:r>
              <a:rPr lang="de-DE" dirty="0"/>
              <a:t>654 So. 2d 311 (La. 1995)</a:t>
            </a:r>
          </a:p>
        </p:txBody>
      </p:sp>
    </p:spTree>
    <p:extLst>
      <p:ext uri="{BB962C8B-B14F-4D97-AF65-F5344CB8AC3E}">
        <p14:creationId xmlns:p14="http://schemas.microsoft.com/office/powerpoint/2010/main" val="155624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34DD5-AF78-9AC4-18AF-FD40DE02F15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16E136B-81C6-1B5E-FA39-2C2C4D07ADDD}"/>
              </a:ext>
            </a:extLst>
          </p:cNvPr>
          <p:cNvSpPr>
            <a:spLocks noGrp="1"/>
          </p:cNvSpPr>
          <p:nvPr>
            <p:ph type="title"/>
          </p:nvPr>
        </p:nvSpPr>
        <p:spPr>
          <a:xfrm>
            <a:off x="2115879" y="624110"/>
            <a:ext cx="10430540" cy="1280890"/>
          </a:xfrm>
        </p:spPr>
        <p:txBody>
          <a:bodyPr>
            <a:normAutofit/>
          </a:bodyPr>
          <a:lstStyle/>
          <a:p>
            <a:r>
              <a:rPr lang="en-US" i="1" dirty="0"/>
              <a:t>Greene v. Fox Crossing Inc</a:t>
            </a:r>
            <a:r>
              <a:rPr lang="en-US" dirty="0"/>
              <a:t>.</a:t>
            </a:r>
            <a:br>
              <a:rPr lang="en-US" dirty="0"/>
            </a:br>
            <a:r>
              <a:rPr lang="de-DE" dirty="0"/>
              <a:t>754 So. 2d 339 (La. Ct. App. 2000)</a:t>
            </a:r>
            <a:endParaRPr lang="sv-SE" dirty="0"/>
          </a:p>
        </p:txBody>
      </p:sp>
      <p:sp>
        <p:nvSpPr>
          <p:cNvPr id="6" name="Content Placeholder 2">
            <a:extLst>
              <a:ext uri="{FF2B5EF4-FFF2-40B4-BE49-F238E27FC236}">
                <a16:creationId xmlns:a16="http://schemas.microsoft.com/office/drawing/2014/main" id="{0933083F-41AC-4594-1E62-B4D087AF3A9A}"/>
              </a:ext>
            </a:extLst>
          </p:cNvPr>
          <p:cNvSpPr>
            <a:spLocks noGrp="1"/>
          </p:cNvSpPr>
          <p:nvPr>
            <p:ph idx="1"/>
          </p:nvPr>
        </p:nvSpPr>
        <p:spPr>
          <a:xfrm>
            <a:off x="1956390" y="2243470"/>
            <a:ext cx="9422839" cy="4306186"/>
          </a:xfrm>
        </p:spPr>
        <p:txBody>
          <a:bodyPr>
            <a:normAutofit/>
          </a:bodyPr>
          <a:lstStyle/>
          <a:p>
            <a:r>
              <a:rPr lang="en-US" sz="2800" dirty="0"/>
              <a:t>“Act of God”</a:t>
            </a:r>
          </a:p>
          <a:p>
            <a:pPr lvl="1"/>
            <a:r>
              <a:rPr lang="en-US" sz="2600" dirty="0"/>
              <a:t>“irresistible force…sufficient to excuse a defendant’s neglect of a duty and relieve him of liability”</a:t>
            </a:r>
          </a:p>
          <a:p>
            <a:pPr lvl="1"/>
            <a:r>
              <a:rPr lang="en-US" sz="2600" dirty="0"/>
              <a:t>“injury due </a:t>
            </a:r>
            <a:r>
              <a:rPr lang="en-US" sz="2600" b="1" i="1" u="sng" dirty="0"/>
              <a:t>directly</a:t>
            </a:r>
            <a:r>
              <a:rPr lang="en-US" sz="2600" dirty="0"/>
              <a:t> and </a:t>
            </a:r>
            <a:r>
              <a:rPr lang="en-US" sz="2600" b="1" i="1" u="sng" dirty="0"/>
              <a:t>exclusively</a:t>
            </a:r>
            <a:r>
              <a:rPr lang="en-US" sz="2600" dirty="0"/>
              <a:t> to natural causes which </a:t>
            </a:r>
            <a:r>
              <a:rPr lang="en-US" sz="2600" b="1" i="1" u="sng" dirty="0"/>
              <a:t>could not have been prevented</a:t>
            </a:r>
            <a:r>
              <a:rPr lang="en-US" sz="2600" dirty="0"/>
              <a:t> by the exercise of reasonable care and foresight”</a:t>
            </a:r>
            <a:endParaRPr lang="en-US" sz="2400" dirty="0"/>
          </a:p>
        </p:txBody>
      </p:sp>
    </p:spTree>
    <p:extLst>
      <p:ext uri="{BB962C8B-B14F-4D97-AF65-F5344CB8AC3E}">
        <p14:creationId xmlns:p14="http://schemas.microsoft.com/office/powerpoint/2010/main" val="1444073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BE36C-F370-3148-836D-ED5B2D47925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1C262D3-37C3-0DEC-88CC-1A4FA2526EBE}"/>
              </a:ext>
            </a:extLst>
          </p:cNvPr>
          <p:cNvSpPr>
            <a:spLocks noGrp="1"/>
          </p:cNvSpPr>
          <p:nvPr>
            <p:ph type="title"/>
          </p:nvPr>
        </p:nvSpPr>
        <p:spPr>
          <a:xfrm>
            <a:off x="2115879" y="624110"/>
            <a:ext cx="10430540" cy="1280890"/>
          </a:xfrm>
        </p:spPr>
        <p:txBody>
          <a:bodyPr>
            <a:normAutofit/>
          </a:bodyPr>
          <a:lstStyle/>
          <a:p>
            <a:r>
              <a:rPr lang="en-US" i="1" dirty="0"/>
              <a:t>Greene v. Fox Crossing Inc</a:t>
            </a:r>
            <a:r>
              <a:rPr lang="en-US" dirty="0"/>
              <a:t>.</a:t>
            </a:r>
            <a:br>
              <a:rPr lang="en-US" dirty="0"/>
            </a:br>
            <a:r>
              <a:rPr lang="de-DE" dirty="0"/>
              <a:t>754 So. 2d 339 (La. Ct. App. 2000)</a:t>
            </a:r>
            <a:endParaRPr lang="sv-SE" dirty="0"/>
          </a:p>
        </p:txBody>
      </p:sp>
      <p:sp>
        <p:nvSpPr>
          <p:cNvPr id="6" name="Content Placeholder 2">
            <a:extLst>
              <a:ext uri="{FF2B5EF4-FFF2-40B4-BE49-F238E27FC236}">
                <a16:creationId xmlns:a16="http://schemas.microsoft.com/office/drawing/2014/main" id="{80653AA0-BEF8-6315-3A65-D3FD82F8F074}"/>
              </a:ext>
            </a:extLst>
          </p:cNvPr>
          <p:cNvSpPr>
            <a:spLocks noGrp="1"/>
          </p:cNvSpPr>
          <p:nvPr>
            <p:ph idx="1"/>
          </p:nvPr>
        </p:nvSpPr>
        <p:spPr>
          <a:xfrm>
            <a:off x="1956390" y="2243470"/>
            <a:ext cx="9422839" cy="4614530"/>
          </a:xfrm>
        </p:spPr>
        <p:txBody>
          <a:bodyPr>
            <a:normAutofit/>
          </a:bodyPr>
          <a:lstStyle/>
          <a:p>
            <a:r>
              <a:rPr lang="en-US" sz="2800" dirty="0"/>
              <a:t>“Act of God”</a:t>
            </a:r>
          </a:p>
          <a:p>
            <a:pPr lvl="1"/>
            <a:r>
              <a:rPr lang="en-US" sz="2600" dirty="0"/>
              <a:t>“irresistible force…sufficient to excuse a defendant’s neglect of a duty and relieve him of liability”</a:t>
            </a:r>
          </a:p>
          <a:p>
            <a:pPr lvl="1"/>
            <a:r>
              <a:rPr lang="en-US" sz="2600" dirty="0"/>
              <a:t>“injury due </a:t>
            </a:r>
            <a:r>
              <a:rPr lang="en-US" sz="2600" b="1" i="1" u="sng" dirty="0"/>
              <a:t>directly</a:t>
            </a:r>
            <a:r>
              <a:rPr lang="en-US" sz="2600" dirty="0"/>
              <a:t> and </a:t>
            </a:r>
            <a:r>
              <a:rPr lang="en-US" sz="2600" b="1" i="1" u="sng" dirty="0"/>
              <a:t>exclusively</a:t>
            </a:r>
            <a:r>
              <a:rPr lang="en-US" sz="2600" dirty="0"/>
              <a:t> to natural causes which </a:t>
            </a:r>
            <a:r>
              <a:rPr lang="en-US" sz="2600" b="1" i="1" u="sng" dirty="0"/>
              <a:t>could not have been prevented</a:t>
            </a:r>
            <a:r>
              <a:rPr lang="en-US" sz="2600" dirty="0"/>
              <a:t> by the exercise of reasonable care and foresight”</a:t>
            </a:r>
          </a:p>
          <a:p>
            <a:r>
              <a:rPr lang="en-US" sz="2600" dirty="0"/>
              <a:t>“the dead limb’s falling could have been foreseen and…the damaging effects of the fall could have been avoided by the exercise of reasonable care and foresight”</a:t>
            </a:r>
          </a:p>
        </p:txBody>
      </p:sp>
    </p:spTree>
    <p:extLst>
      <p:ext uri="{BB962C8B-B14F-4D97-AF65-F5344CB8AC3E}">
        <p14:creationId xmlns:p14="http://schemas.microsoft.com/office/powerpoint/2010/main" val="39319138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0C32A-2821-97E1-27AC-ED1ECDEB51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D9AB74-38B0-5F0C-670C-E05915D4BD67}"/>
              </a:ext>
            </a:extLst>
          </p:cNvPr>
          <p:cNvSpPr>
            <a:spLocks noGrp="1"/>
          </p:cNvSpPr>
          <p:nvPr>
            <p:ph type="title"/>
          </p:nvPr>
        </p:nvSpPr>
        <p:spPr>
          <a:xfrm>
            <a:off x="2115879" y="624110"/>
            <a:ext cx="10430540" cy="1280890"/>
          </a:xfrm>
        </p:spPr>
        <p:txBody>
          <a:bodyPr>
            <a:normAutofit/>
          </a:bodyPr>
          <a:lstStyle/>
          <a:p>
            <a:r>
              <a:rPr lang="en-US" i="1" dirty="0"/>
              <a:t>Rector v. Hartford Acci. &amp; Indem. Co</a:t>
            </a:r>
            <a:r>
              <a:rPr lang="en-US" dirty="0"/>
              <a:t>.</a:t>
            </a:r>
            <a:br>
              <a:rPr lang="en-US" dirty="0"/>
            </a:br>
            <a:r>
              <a:rPr lang="de-DE" dirty="0"/>
              <a:t>120 So. 2d 511 (La. Ct. App. 1960)</a:t>
            </a:r>
          </a:p>
        </p:txBody>
      </p:sp>
      <p:pic>
        <p:nvPicPr>
          <p:cNvPr id="4" name="Picture 3">
            <a:extLst>
              <a:ext uri="{FF2B5EF4-FFF2-40B4-BE49-F238E27FC236}">
                <a16:creationId xmlns:a16="http://schemas.microsoft.com/office/drawing/2014/main" id="{1B088B83-8C4F-5CB8-E11B-B423E8C46F59}"/>
              </a:ext>
            </a:extLst>
          </p:cNvPr>
          <p:cNvPicPr>
            <a:picLocks noChangeAspect="1"/>
          </p:cNvPicPr>
          <p:nvPr/>
        </p:nvPicPr>
        <p:blipFill>
          <a:blip r:embed="rId3">
            <a:extLst>
              <a:ext uri="{28A0092B-C50C-407E-A947-70E740481C1C}">
                <a14:useLocalDpi xmlns:a14="http://schemas.microsoft.com/office/drawing/2010/main" val="0"/>
              </a:ext>
            </a:extLst>
          </a:blip>
          <a:srcRect t="4365" b="4365"/>
          <a:stretch/>
        </p:blipFill>
        <p:spPr>
          <a:xfrm>
            <a:off x="3021227" y="1905000"/>
            <a:ext cx="6598508" cy="4848700"/>
          </a:xfrm>
          <a:prstGeom prst="rect">
            <a:avLst/>
          </a:prstGeom>
        </p:spPr>
      </p:pic>
    </p:spTree>
    <p:extLst>
      <p:ext uri="{BB962C8B-B14F-4D97-AF65-F5344CB8AC3E}">
        <p14:creationId xmlns:p14="http://schemas.microsoft.com/office/powerpoint/2010/main" val="36567221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25306-E5D3-B8BB-A968-2A8780B1DF7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8ECFDC-63E6-253A-FFEA-2EA6E54B7276}"/>
              </a:ext>
            </a:extLst>
          </p:cNvPr>
          <p:cNvSpPr>
            <a:spLocks noGrp="1"/>
          </p:cNvSpPr>
          <p:nvPr>
            <p:ph idx="1"/>
          </p:nvPr>
        </p:nvSpPr>
        <p:spPr>
          <a:xfrm>
            <a:off x="1956390" y="2243470"/>
            <a:ext cx="9422839" cy="4306186"/>
          </a:xfrm>
        </p:spPr>
        <p:txBody>
          <a:bodyPr>
            <a:normAutofit/>
          </a:bodyPr>
          <a:lstStyle/>
          <a:p>
            <a:r>
              <a:rPr lang="en-US" sz="2800" dirty="0"/>
              <a:t>Tree was outwardly healthy</a:t>
            </a:r>
          </a:p>
          <a:p>
            <a:r>
              <a:rPr lang="en-US" sz="2800" dirty="0"/>
              <a:t>Broke at base by splintering</a:t>
            </a:r>
          </a:p>
          <a:p>
            <a:r>
              <a:rPr lang="en-US" sz="2800" dirty="0"/>
              <a:t>Large internal cavity not outwardly visible</a:t>
            </a:r>
          </a:p>
          <a:p>
            <a:r>
              <a:rPr lang="en-US" sz="2800" dirty="0"/>
              <a:t>Drilling would have been necessary to determine extent of decay</a:t>
            </a:r>
          </a:p>
          <a:p>
            <a:r>
              <a:rPr lang="en-US" sz="2800" dirty="0"/>
              <a:t>Both arborists would have recommended removal if they had inspected tree before failure</a:t>
            </a:r>
          </a:p>
          <a:p>
            <a:r>
              <a:rPr lang="en-US" sz="2800" dirty="0"/>
              <a:t>Other nearby trees had defects</a:t>
            </a:r>
          </a:p>
        </p:txBody>
      </p:sp>
      <p:sp>
        <p:nvSpPr>
          <p:cNvPr id="7" name="Title 1">
            <a:extLst>
              <a:ext uri="{FF2B5EF4-FFF2-40B4-BE49-F238E27FC236}">
                <a16:creationId xmlns:a16="http://schemas.microsoft.com/office/drawing/2014/main" id="{C73F1C64-C695-F03F-E8B9-34A5BE77131F}"/>
              </a:ext>
            </a:extLst>
          </p:cNvPr>
          <p:cNvSpPr>
            <a:spLocks noGrp="1"/>
          </p:cNvSpPr>
          <p:nvPr>
            <p:ph type="title"/>
          </p:nvPr>
        </p:nvSpPr>
        <p:spPr>
          <a:xfrm>
            <a:off x="2115879" y="624110"/>
            <a:ext cx="10430540" cy="1280890"/>
          </a:xfrm>
        </p:spPr>
        <p:txBody>
          <a:bodyPr>
            <a:normAutofit/>
          </a:bodyPr>
          <a:lstStyle/>
          <a:p>
            <a:r>
              <a:rPr lang="en-US" i="1" dirty="0"/>
              <a:t>Rector v. Hartford Acci. &amp; Indem. Co</a:t>
            </a:r>
            <a:r>
              <a:rPr lang="en-US" dirty="0"/>
              <a:t>.</a:t>
            </a:r>
            <a:br>
              <a:rPr lang="en-US" dirty="0"/>
            </a:br>
            <a:r>
              <a:rPr lang="de-DE" dirty="0"/>
              <a:t>120 So. 2d 511 (La. Ct. App. 1960)</a:t>
            </a:r>
            <a:endParaRPr lang="sv-SE" dirty="0"/>
          </a:p>
        </p:txBody>
      </p:sp>
    </p:spTree>
    <p:extLst>
      <p:ext uri="{BB962C8B-B14F-4D97-AF65-F5344CB8AC3E}">
        <p14:creationId xmlns:p14="http://schemas.microsoft.com/office/powerpoint/2010/main" val="402694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44B39-9FCC-953B-62EB-09641261509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11670B-32B4-7959-038A-DDE944B658D1}"/>
              </a:ext>
            </a:extLst>
          </p:cNvPr>
          <p:cNvSpPr>
            <a:spLocks noGrp="1"/>
          </p:cNvSpPr>
          <p:nvPr>
            <p:ph idx="1"/>
          </p:nvPr>
        </p:nvSpPr>
        <p:spPr>
          <a:xfrm>
            <a:off x="1956390" y="2243470"/>
            <a:ext cx="9422839" cy="4306186"/>
          </a:xfrm>
        </p:spPr>
        <p:txBody>
          <a:bodyPr>
            <a:normAutofit/>
          </a:bodyPr>
          <a:lstStyle/>
          <a:p>
            <a:r>
              <a:rPr lang="en-US" sz="2800" dirty="0"/>
              <a:t>“Act of God” = “unusual, extraordinary, sudden and unexpected manifestation of the forces of nature which cannot be prevented by human care, skill or foresight”</a:t>
            </a:r>
          </a:p>
        </p:txBody>
      </p:sp>
      <p:sp>
        <p:nvSpPr>
          <p:cNvPr id="7" name="Title 1">
            <a:extLst>
              <a:ext uri="{FF2B5EF4-FFF2-40B4-BE49-F238E27FC236}">
                <a16:creationId xmlns:a16="http://schemas.microsoft.com/office/drawing/2014/main" id="{990767CF-AC33-4E12-2A71-1AA6D54D1159}"/>
              </a:ext>
            </a:extLst>
          </p:cNvPr>
          <p:cNvSpPr>
            <a:spLocks noGrp="1"/>
          </p:cNvSpPr>
          <p:nvPr>
            <p:ph type="title"/>
          </p:nvPr>
        </p:nvSpPr>
        <p:spPr>
          <a:xfrm>
            <a:off x="2115879" y="624110"/>
            <a:ext cx="10430540" cy="1280890"/>
          </a:xfrm>
        </p:spPr>
        <p:txBody>
          <a:bodyPr>
            <a:normAutofit/>
          </a:bodyPr>
          <a:lstStyle/>
          <a:p>
            <a:r>
              <a:rPr lang="en-US" i="1" dirty="0"/>
              <a:t>Rector v. Hartford Acci. &amp; Indem. Co</a:t>
            </a:r>
            <a:r>
              <a:rPr lang="en-US" dirty="0"/>
              <a:t>.</a:t>
            </a:r>
            <a:br>
              <a:rPr lang="en-US" dirty="0"/>
            </a:br>
            <a:r>
              <a:rPr lang="de-DE" dirty="0"/>
              <a:t>120 So. 2d 511 (La. Ct. App. 1960)</a:t>
            </a:r>
            <a:endParaRPr lang="sv-SE" dirty="0"/>
          </a:p>
        </p:txBody>
      </p:sp>
    </p:spTree>
    <p:extLst>
      <p:ext uri="{BB962C8B-B14F-4D97-AF65-F5344CB8AC3E}">
        <p14:creationId xmlns:p14="http://schemas.microsoft.com/office/powerpoint/2010/main" val="4968842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E4D250-A4AD-D9D9-025A-792F93EB423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6703A3E-F2AA-A0BA-C701-C98255C6D224}"/>
              </a:ext>
            </a:extLst>
          </p:cNvPr>
          <p:cNvSpPr>
            <a:spLocks noGrp="1"/>
          </p:cNvSpPr>
          <p:nvPr>
            <p:ph idx="1"/>
          </p:nvPr>
        </p:nvSpPr>
        <p:spPr>
          <a:xfrm>
            <a:off x="1956390" y="2243470"/>
            <a:ext cx="9422839" cy="4306186"/>
          </a:xfrm>
        </p:spPr>
        <p:txBody>
          <a:bodyPr>
            <a:normAutofit/>
          </a:bodyPr>
          <a:lstStyle/>
          <a:p>
            <a:r>
              <a:rPr lang="en-US" sz="2800" dirty="0"/>
              <a:t>“Act of God” = “unusual, extraordinary, sudden and unexpected manifestation of the forces of nature which cannot be prevented by human care, skill or foresight”</a:t>
            </a:r>
          </a:p>
          <a:p>
            <a:pPr marL="0" indent="0">
              <a:buNone/>
            </a:pPr>
            <a:r>
              <a:rPr lang="en-US" sz="2800" b="1" dirty="0"/>
              <a:t>BUT</a:t>
            </a:r>
          </a:p>
          <a:p>
            <a:r>
              <a:rPr lang="en-US" sz="2800" dirty="0"/>
              <a:t>“when an Act of God combines or concurs with the negligence of the defendant to produce an injury, the defendant is liable”</a:t>
            </a:r>
          </a:p>
        </p:txBody>
      </p:sp>
      <p:sp>
        <p:nvSpPr>
          <p:cNvPr id="7" name="Title 1">
            <a:extLst>
              <a:ext uri="{FF2B5EF4-FFF2-40B4-BE49-F238E27FC236}">
                <a16:creationId xmlns:a16="http://schemas.microsoft.com/office/drawing/2014/main" id="{F86BDE7E-BA87-FD39-E490-2EDEF732C3B9}"/>
              </a:ext>
            </a:extLst>
          </p:cNvPr>
          <p:cNvSpPr>
            <a:spLocks noGrp="1"/>
          </p:cNvSpPr>
          <p:nvPr>
            <p:ph type="title"/>
          </p:nvPr>
        </p:nvSpPr>
        <p:spPr>
          <a:xfrm>
            <a:off x="2115879" y="624110"/>
            <a:ext cx="10430540" cy="1280890"/>
          </a:xfrm>
        </p:spPr>
        <p:txBody>
          <a:bodyPr>
            <a:normAutofit/>
          </a:bodyPr>
          <a:lstStyle/>
          <a:p>
            <a:r>
              <a:rPr lang="en-US" i="1" dirty="0"/>
              <a:t>Rector v. Hartford Acci. &amp; Indem. Co</a:t>
            </a:r>
            <a:r>
              <a:rPr lang="en-US" dirty="0"/>
              <a:t>.</a:t>
            </a:r>
            <a:br>
              <a:rPr lang="en-US" dirty="0"/>
            </a:br>
            <a:r>
              <a:rPr lang="de-DE" dirty="0"/>
              <a:t>120 So. 2d 511 (La. Ct. App. 1960)</a:t>
            </a:r>
            <a:endParaRPr lang="sv-SE" dirty="0"/>
          </a:p>
        </p:txBody>
      </p:sp>
    </p:spTree>
    <p:extLst>
      <p:ext uri="{BB962C8B-B14F-4D97-AF65-F5344CB8AC3E}">
        <p14:creationId xmlns:p14="http://schemas.microsoft.com/office/powerpoint/2010/main" val="279214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5124B-1745-D115-794A-446593540AD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3FD467-91A2-DDDC-3592-B01332BBF827}"/>
              </a:ext>
            </a:extLst>
          </p:cNvPr>
          <p:cNvSpPr>
            <a:spLocks noGrp="1"/>
          </p:cNvSpPr>
          <p:nvPr>
            <p:ph idx="1"/>
          </p:nvPr>
        </p:nvSpPr>
        <p:spPr>
          <a:xfrm>
            <a:off x="1956390" y="2243470"/>
            <a:ext cx="9422839" cy="4306186"/>
          </a:xfrm>
        </p:spPr>
        <p:txBody>
          <a:bodyPr>
            <a:normAutofit/>
          </a:bodyPr>
          <a:lstStyle/>
          <a:p>
            <a:r>
              <a:rPr lang="en-US" sz="2800" dirty="0"/>
              <a:t>“had the tree been blown down because of its defective condition it would not have been twisted in splinters”</a:t>
            </a:r>
          </a:p>
          <a:p>
            <a:r>
              <a:rPr lang="en-US" sz="2800" dirty="0"/>
              <a:t>“the wind which blew this tree down…was of sufficient velocity and violence so that when it struck a tree, whether sound or defective,…it twisted it off”</a:t>
            </a:r>
          </a:p>
        </p:txBody>
      </p:sp>
      <p:sp>
        <p:nvSpPr>
          <p:cNvPr id="7" name="Title 1">
            <a:extLst>
              <a:ext uri="{FF2B5EF4-FFF2-40B4-BE49-F238E27FC236}">
                <a16:creationId xmlns:a16="http://schemas.microsoft.com/office/drawing/2014/main" id="{036731C6-D608-736E-C814-6E6A3DA03F76}"/>
              </a:ext>
            </a:extLst>
          </p:cNvPr>
          <p:cNvSpPr>
            <a:spLocks noGrp="1"/>
          </p:cNvSpPr>
          <p:nvPr>
            <p:ph type="title"/>
          </p:nvPr>
        </p:nvSpPr>
        <p:spPr>
          <a:xfrm>
            <a:off x="2115879" y="624110"/>
            <a:ext cx="10430540" cy="1280890"/>
          </a:xfrm>
        </p:spPr>
        <p:txBody>
          <a:bodyPr>
            <a:normAutofit/>
          </a:bodyPr>
          <a:lstStyle/>
          <a:p>
            <a:r>
              <a:rPr lang="en-US" i="1" dirty="0"/>
              <a:t>Rector v. Hartford Acci. &amp; Indem. Co</a:t>
            </a:r>
            <a:r>
              <a:rPr lang="en-US" dirty="0"/>
              <a:t>.</a:t>
            </a:r>
            <a:br>
              <a:rPr lang="en-US" dirty="0"/>
            </a:br>
            <a:r>
              <a:rPr lang="de-DE" dirty="0"/>
              <a:t>120 So. 2d 511 (La. Ct. App. 1960)</a:t>
            </a:r>
            <a:endParaRPr lang="sv-SE" dirty="0"/>
          </a:p>
        </p:txBody>
      </p:sp>
    </p:spTree>
    <p:extLst>
      <p:ext uri="{BB962C8B-B14F-4D97-AF65-F5344CB8AC3E}">
        <p14:creationId xmlns:p14="http://schemas.microsoft.com/office/powerpoint/2010/main" val="11992578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62FF1-8379-28CC-54F4-96F8D38130F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9F5279-AB3F-62B8-BC05-F715A76FB744}"/>
              </a:ext>
            </a:extLst>
          </p:cNvPr>
          <p:cNvSpPr>
            <a:spLocks noGrp="1"/>
          </p:cNvSpPr>
          <p:nvPr>
            <p:ph idx="1"/>
          </p:nvPr>
        </p:nvSpPr>
        <p:spPr>
          <a:xfrm>
            <a:off x="1956390" y="2243470"/>
            <a:ext cx="9422839" cy="4306186"/>
          </a:xfrm>
        </p:spPr>
        <p:txBody>
          <a:bodyPr>
            <a:normAutofit/>
          </a:bodyPr>
          <a:lstStyle/>
          <a:p>
            <a:r>
              <a:rPr lang="en-US" sz="2800" dirty="0"/>
              <a:t>“There was no reason…to believe different from every other resident of the trailer park who had observed this tree and thought that it was sound and healthy”</a:t>
            </a:r>
          </a:p>
        </p:txBody>
      </p:sp>
      <p:sp>
        <p:nvSpPr>
          <p:cNvPr id="7" name="Title 1">
            <a:extLst>
              <a:ext uri="{FF2B5EF4-FFF2-40B4-BE49-F238E27FC236}">
                <a16:creationId xmlns:a16="http://schemas.microsoft.com/office/drawing/2014/main" id="{EFFC474A-A036-FB29-F5FE-8B16133ECCF4}"/>
              </a:ext>
            </a:extLst>
          </p:cNvPr>
          <p:cNvSpPr>
            <a:spLocks noGrp="1"/>
          </p:cNvSpPr>
          <p:nvPr>
            <p:ph type="title"/>
          </p:nvPr>
        </p:nvSpPr>
        <p:spPr>
          <a:xfrm>
            <a:off x="2115879" y="624110"/>
            <a:ext cx="10430540" cy="1280890"/>
          </a:xfrm>
        </p:spPr>
        <p:txBody>
          <a:bodyPr>
            <a:normAutofit/>
          </a:bodyPr>
          <a:lstStyle/>
          <a:p>
            <a:r>
              <a:rPr lang="en-US" i="1" dirty="0"/>
              <a:t>Rector v. Hartford Acci. &amp; Indem. Co</a:t>
            </a:r>
            <a:r>
              <a:rPr lang="en-US" dirty="0"/>
              <a:t>.</a:t>
            </a:r>
            <a:br>
              <a:rPr lang="en-US" dirty="0"/>
            </a:br>
            <a:r>
              <a:rPr lang="de-DE" dirty="0"/>
              <a:t>120 So. 2d 511 (La. Ct. App. 1960)</a:t>
            </a:r>
            <a:endParaRPr lang="sv-SE" dirty="0"/>
          </a:p>
        </p:txBody>
      </p:sp>
    </p:spTree>
    <p:extLst>
      <p:ext uri="{BB962C8B-B14F-4D97-AF65-F5344CB8AC3E}">
        <p14:creationId xmlns:p14="http://schemas.microsoft.com/office/powerpoint/2010/main" val="4459237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39DB55-707E-BF9B-117F-62DF37048C7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6870A8-F626-9BA8-83A7-62FFFB68ABB0}"/>
              </a:ext>
            </a:extLst>
          </p:cNvPr>
          <p:cNvSpPr>
            <a:spLocks noGrp="1"/>
          </p:cNvSpPr>
          <p:nvPr>
            <p:ph idx="1"/>
          </p:nvPr>
        </p:nvSpPr>
        <p:spPr>
          <a:xfrm>
            <a:off x="1956390" y="2243470"/>
            <a:ext cx="9422839" cy="4306186"/>
          </a:xfrm>
        </p:spPr>
        <p:txBody>
          <a:bodyPr>
            <a:normAutofit/>
          </a:bodyPr>
          <a:lstStyle/>
          <a:p>
            <a:r>
              <a:rPr lang="en-US" sz="2800" dirty="0"/>
              <a:t>“There was no reason…to believe different from every other resident of the trailer park who had observed this tree and thought that it was sound and healthy”</a:t>
            </a:r>
          </a:p>
          <a:p>
            <a:r>
              <a:rPr lang="en-US" sz="2800" dirty="0"/>
              <a:t>“damage…was caused herein by an Act of God in the legal sense”</a:t>
            </a:r>
          </a:p>
        </p:txBody>
      </p:sp>
      <p:sp>
        <p:nvSpPr>
          <p:cNvPr id="7" name="Title 1">
            <a:extLst>
              <a:ext uri="{FF2B5EF4-FFF2-40B4-BE49-F238E27FC236}">
                <a16:creationId xmlns:a16="http://schemas.microsoft.com/office/drawing/2014/main" id="{597ACF10-C24B-9FAD-D7A1-C20AD08099FD}"/>
              </a:ext>
            </a:extLst>
          </p:cNvPr>
          <p:cNvSpPr>
            <a:spLocks noGrp="1"/>
          </p:cNvSpPr>
          <p:nvPr>
            <p:ph type="title"/>
          </p:nvPr>
        </p:nvSpPr>
        <p:spPr>
          <a:xfrm>
            <a:off x="2115879" y="624110"/>
            <a:ext cx="10430540" cy="1280890"/>
          </a:xfrm>
        </p:spPr>
        <p:txBody>
          <a:bodyPr>
            <a:normAutofit/>
          </a:bodyPr>
          <a:lstStyle/>
          <a:p>
            <a:r>
              <a:rPr lang="en-US" i="1" dirty="0"/>
              <a:t>Rector v. Hartford Acci. &amp; Indem. Co</a:t>
            </a:r>
            <a:r>
              <a:rPr lang="en-US" dirty="0"/>
              <a:t>.</a:t>
            </a:r>
            <a:br>
              <a:rPr lang="en-US" dirty="0"/>
            </a:br>
            <a:r>
              <a:rPr lang="de-DE" dirty="0"/>
              <a:t>120 So. 2d 511 (La. Ct. App. 1960)</a:t>
            </a:r>
            <a:endParaRPr lang="sv-SE" dirty="0"/>
          </a:p>
        </p:txBody>
      </p:sp>
    </p:spTree>
    <p:extLst>
      <p:ext uri="{BB962C8B-B14F-4D97-AF65-F5344CB8AC3E}">
        <p14:creationId xmlns:p14="http://schemas.microsoft.com/office/powerpoint/2010/main" val="2900948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F11DD-3ECF-AA10-FE02-1BF4F11D12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D8DFAD-BBDD-D966-5EEB-73628A79C5BD}"/>
              </a:ext>
            </a:extLst>
          </p:cNvPr>
          <p:cNvSpPr>
            <a:spLocks noGrp="1"/>
          </p:cNvSpPr>
          <p:nvPr>
            <p:ph type="title"/>
          </p:nvPr>
        </p:nvSpPr>
        <p:spPr>
          <a:xfrm>
            <a:off x="2115879" y="624110"/>
            <a:ext cx="10430540" cy="1280890"/>
          </a:xfrm>
        </p:spPr>
        <p:txBody>
          <a:bodyPr>
            <a:normAutofit/>
          </a:bodyPr>
          <a:lstStyle/>
          <a:p>
            <a:r>
              <a:rPr lang="sv-SE" i="1" dirty="0"/>
              <a:t>Kirsch v. Kappa Alpha Order</a:t>
            </a:r>
            <a:r>
              <a:rPr lang="sv-SE" dirty="0"/>
              <a:t> </a:t>
            </a:r>
            <a:br>
              <a:rPr lang="sv-SE" dirty="0"/>
            </a:br>
            <a:r>
              <a:rPr lang="de-DE" dirty="0"/>
              <a:t>373 So. 2d 775 (La. Ct. App. 1979)</a:t>
            </a:r>
          </a:p>
        </p:txBody>
      </p:sp>
      <p:pic>
        <p:nvPicPr>
          <p:cNvPr id="7" name="Picture 6">
            <a:extLst>
              <a:ext uri="{FF2B5EF4-FFF2-40B4-BE49-F238E27FC236}">
                <a16:creationId xmlns:a16="http://schemas.microsoft.com/office/drawing/2014/main" id="{DFA6E334-507C-B7FE-3499-9B9340981F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879" y="1905000"/>
            <a:ext cx="8601488" cy="4867183"/>
          </a:xfrm>
          <a:prstGeom prst="rect">
            <a:avLst/>
          </a:prstGeom>
        </p:spPr>
      </p:pic>
    </p:spTree>
    <p:extLst>
      <p:ext uri="{BB962C8B-B14F-4D97-AF65-F5344CB8AC3E}">
        <p14:creationId xmlns:p14="http://schemas.microsoft.com/office/powerpoint/2010/main" val="4055447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7DCE6E-266C-C7C2-0563-9F0D70CBA2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258B46-3D3F-1A5A-03AD-60AA2AC48E09}"/>
              </a:ext>
            </a:extLst>
          </p:cNvPr>
          <p:cNvSpPr>
            <a:spLocks noGrp="1"/>
          </p:cNvSpPr>
          <p:nvPr>
            <p:ph type="title"/>
          </p:nvPr>
        </p:nvSpPr>
        <p:spPr>
          <a:xfrm>
            <a:off x="2115879" y="624110"/>
            <a:ext cx="10430540" cy="1280890"/>
          </a:xfrm>
        </p:spPr>
        <p:txBody>
          <a:bodyPr>
            <a:normAutofit/>
          </a:bodyPr>
          <a:lstStyle/>
          <a:p>
            <a:r>
              <a:rPr lang="en-US" i="1" dirty="0"/>
              <a:t>Gibbs v. Tourres</a:t>
            </a:r>
            <a:r>
              <a:rPr lang="en-US" dirty="0"/>
              <a:t> </a:t>
            </a:r>
            <a:br>
              <a:rPr lang="en-US" dirty="0"/>
            </a:br>
            <a:r>
              <a:rPr lang="de-DE" dirty="0"/>
              <a:t>50 So. 2d 652 (La. Ct. App. 1951)</a:t>
            </a:r>
          </a:p>
        </p:txBody>
      </p:sp>
      <p:pic>
        <p:nvPicPr>
          <p:cNvPr id="5" name="Picture 4">
            <a:extLst>
              <a:ext uri="{FF2B5EF4-FFF2-40B4-BE49-F238E27FC236}">
                <a16:creationId xmlns:a16="http://schemas.microsoft.com/office/drawing/2014/main" id="{774DCD3B-0571-F7BA-163F-A467004C9C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879" y="1226063"/>
            <a:ext cx="8349673" cy="5631937"/>
          </a:xfrm>
          <a:prstGeom prst="rect">
            <a:avLst/>
          </a:prstGeom>
        </p:spPr>
      </p:pic>
    </p:spTree>
    <p:extLst>
      <p:ext uri="{BB962C8B-B14F-4D97-AF65-F5344CB8AC3E}">
        <p14:creationId xmlns:p14="http://schemas.microsoft.com/office/powerpoint/2010/main" val="159665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6BCA1-0BBC-080A-9270-4ABA79CABB1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09214811-637B-AE90-C83E-B063E82A50BD}"/>
              </a:ext>
            </a:extLst>
          </p:cNvPr>
          <p:cNvSpPr>
            <a:spLocks noGrp="1"/>
          </p:cNvSpPr>
          <p:nvPr>
            <p:ph type="title"/>
          </p:nvPr>
        </p:nvSpPr>
        <p:spPr>
          <a:xfrm>
            <a:off x="2115879" y="624110"/>
            <a:ext cx="10430540" cy="1280890"/>
          </a:xfrm>
        </p:spPr>
        <p:txBody>
          <a:bodyPr>
            <a:normAutofit/>
          </a:bodyPr>
          <a:lstStyle/>
          <a:p>
            <a:r>
              <a:rPr lang="sv-SE" i="1" dirty="0"/>
              <a:t>Kirsch v. Kappa Alpha Order</a:t>
            </a:r>
            <a:r>
              <a:rPr lang="sv-SE" dirty="0"/>
              <a:t> </a:t>
            </a:r>
            <a:br>
              <a:rPr lang="sv-SE" dirty="0"/>
            </a:br>
            <a:r>
              <a:rPr lang="de-DE" dirty="0"/>
              <a:t>373 So. 2d 775 (La. Ct. App. 1979)</a:t>
            </a:r>
            <a:endParaRPr lang="sv-SE" dirty="0"/>
          </a:p>
        </p:txBody>
      </p:sp>
      <p:sp>
        <p:nvSpPr>
          <p:cNvPr id="5" name="Content Placeholder 2">
            <a:extLst>
              <a:ext uri="{FF2B5EF4-FFF2-40B4-BE49-F238E27FC236}">
                <a16:creationId xmlns:a16="http://schemas.microsoft.com/office/drawing/2014/main" id="{AA144D5C-7789-D7D6-2D73-C8BA70B24CDA}"/>
              </a:ext>
            </a:extLst>
          </p:cNvPr>
          <p:cNvSpPr>
            <a:spLocks noGrp="1"/>
          </p:cNvSpPr>
          <p:nvPr>
            <p:ph idx="1"/>
          </p:nvPr>
        </p:nvSpPr>
        <p:spPr>
          <a:xfrm>
            <a:off x="1956390" y="2243470"/>
            <a:ext cx="9422839" cy="4306186"/>
          </a:xfrm>
        </p:spPr>
        <p:txBody>
          <a:bodyPr>
            <a:normAutofit/>
          </a:bodyPr>
          <a:lstStyle/>
          <a:p>
            <a:r>
              <a:rPr lang="en-US" sz="2800" dirty="0"/>
              <a:t>LA C.C. Art 2317: “We are responsible…for that which is caused by the things which we have in our custody.”</a:t>
            </a:r>
          </a:p>
          <a:p>
            <a:pPr marL="971550" lvl="1" indent="-514350">
              <a:buFont typeface="+mj-lt"/>
              <a:buAutoNum type="arabicPeriod"/>
            </a:pPr>
            <a:r>
              <a:rPr lang="en-US" sz="2600" dirty="0"/>
              <a:t>Vice or Defect</a:t>
            </a:r>
          </a:p>
          <a:p>
            <a:pPr marL="971550" lvl="1" indent="-514350">
              <a:buFont typeface="+mj-lt"/>
              <a:buAutoNum type="arabicPeriod"/>
            </a:pPr>
            <a:r>
              <a:rPr lang="en-US" sz="2600" dirty="0"/>
              <a:t>Unreasonable Risk of Harm</a:t>
            </a:r>
          </a:p>
          <a:p>
            <a:pPr marL="971550" lvl="1" indent="-514350">
              <a:buFont typeface="+mj-lt"/>
              <a:buAutoNum type="arabicPeriod"/>
            </a:pPr>
            <a:r>
              <a:rPr lang="en-US" sz="2600" dirty="0"/>
              <a:t>Custody</a:t>
            </a:r>
          </a:p>
          <a:p>
            <a:pPr marL="971550" lvl="1" indent="-514350">
              <a:buFont typeface="+mj-lt"/>
              <a:buAutoNum type="arabicPeriod"/>
            </a:pPr>
            <a:r>
              <a:rPr lang="en-US" sz="2600" dirty="0"/>
              <a:t>Causation</a:t>
            </a:r>
          </a:p>
        </p:txBody>
      </p:sp>
    </p:spTree>
    <p:extLst>
      <p:ext uri="{BB962C8B-B14F-4D97-AF65-F5344CB8AC3E}">
        <p14:creationId xmlns:p14="http://schemas.microsoft.com/office/powerpoint/2010/main" val="14711386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91A98D-7E72-9DD2-F834-1CCB3E529A8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DB7208-9B3D-4F1F-4393-A4CEBC4AF004}"/>
              </a:ext>
            </a:extLst>
          </p:cNvPr>
          <p:cNvSpPr>
            <a:spLocks noGrp="1"/>
          </p:cNvSpPr>
          <p:nvPr>
            <p:ph idx="1"/>
          </p:nvPr>
        </p:nvSpPr>
        <p:spPr>
          <a:xfrm>
            <a:off x="1956390" y="2243470"/>
            <a:ext cx="9422839" cy="4306186"/>
          </a:xfrm>
        </p:spPr>
        <p:txBody>
          <a:bodyPr>
            <a:normAutofit/>
          </a:bodyPr>
          <a:lstStyle/>
          <a:p>
            <a:r>
              <a:rPr lang="en-US" sz="2800" dirty="0"/>
              <a:t>LA C.C. Art 2317 is NOT APPLICABLE</a:t>
            </a:r>
          </a:p>
        </p:txBody>
      </p:sp>
      <p:sp>
        <p:nvSpPr>
          <p:cNvPr id="7" name="Title 1">
            <a:extLst>
              <a:ext uri="{FF2B5EF4-FFF2-40B4-BE49-F238E27FC236}">
                <a16:creationId xmlns:a16="http://schemas.microsoft.com/office/drawing/2014/main" id="{5C17026C-CC1A-AD65-06AA-AA3D61BE9ECA}"/>
              </a:ext>
            </a:extLst>
          </p:cNvPr>
          <p:cNvSpPr>
            <a:spLocks noGrp="1"/>
          </p:cNvSpPr>
          <p:nvPr>
            <p:ph type="title"/>
          </p:nvPr>
        </p:nvSpPr>
        <p:spPr>
          <a:xfrm>
            <a:off x="2115879" y="624110"/>
            <a:ext cx="10430540" cy="1280890"/>
          </a:xfrm>
        </p:spPr>
        <p:txBody>
          <a:bodyPr>
            <a:normAutofit/>
          </a:bodyPr>
          <a:lstStyle/>
          <a:p>
            <a:r>
              <a:rPr lang="sv-SE" i="1" dirty="0"/>
              <a:t>Kirsch v. Kappa Alpha Order</a:t>
            </a:r>
            <a:r>
              <a:rPr lang="sv-SE" dirty="0"/>
              <a:t> </a:t>
            </a:r>
            <a:br>
              <a:rPr lang="sv-SE" dirty="0"/>
            </a:br>
            <a:r>
              <a:rPr lang="de-DE" dirty="0"/>
              <a:t>373 So. 2d 775 (La. Ct. App. 1979)</a:t>
            </a:r>
            <a:endParaRPr lang="sv-SE" dirty="0"/>
          </a:p>
        </p:txBody>
      </p:sp>
    </p:spTree>
    <p:extLst>
      <p:ext uri="{BB962C8B-B14F-4D97-AF65-F5344CB8AC3E}">
        <p14:creationId xmlns:p14="http://schemas.microsoft.com/office/powerpoint/2010/main" val="22627901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D2A3D-54DA-02B3-B81F-0AB5C1BCF41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17E3B6-44D8-81F8-0A2B-828C36F88923}"/>
              </a:ext>
            </a:extLst>
          </p:cNvPr>
          <p:cNvSpPr>
            <a:spLocks noGrp="1"/>
          </p:cNvSpPr>
          <p:nvPr>
            <p:ph idx="1"/>
          </p:nvPr>
        </p:nvSpPr>
        <p:spPr>
          <a:xfrm>
            <a:off x="1956390" y="2243470"/>
            <a:ext cx="9422839" cy="4306186"/>
          </a:xfrm>
        </p:spPr>
        <p:txBody>
          <a:bodyPr>
            <a:normAutofit/>
          </a:bodyPr>
          <a:lstStyle/>
          <a:p>
            <a:r>
              <a:rPr lang="en-US" sz="2800" dirty="0"/>
              <a:t>LA C.C. Art 2317 is NOT APPLICABLE</a:t>
            </a:r>
          </a:p>
          <a:p>
            <a:pPr lvl="1"/>
            <a:r>
              <a:rPr lang="en-US" sz="2600" dirty="0"/>
              <a:t>No “vice or defect”</a:t>
            </a:r>
          </a:p>
        </p:txBody>
      </p:sp>
      <p:sp>
        <p:nvSpPr>
          <p:cNvPr id="7" name="Title 1">
            <a:extLst>
              <a:ext uri="{FF2B5EF4-FFF2-40B4-BE49-F238E27FC236}">
                <a16:creationId xmlns:a16="http://schemas.microsoft.com/office/drawing/2014/main" id="{CA31C7C4-E528-FD35-16CA-4AF054FA8DFD}"/>
              </a:ext>
            </a:extLst>
          </p:cNvPr>
          <p:cNvSpPr>
            <a:spLocks noGrp="1"/>
          </p:cNvSpPr>
          <p:nvPr>
            <p:ph type="title"/>
          </p:nvPr>
        </p:nvSpPr>
        <p:spPr>
          <a:xfrm>
            <a:off x="2115879" y="624110"/>
            <a:ext cx="10430540" cy="1280890"/>
          </a:xfrm>
        </p:spPr>
        <p:txBody>
          <a:bodyPr>
            <a:normAutofit/>
          </a:bodyPr>
          <a:lstStyle/>
          <a:p>
            <a:r>
              <a:rPr lang="sv-SE" i="1" dirty="0"/>
              <a:t>Kirsch v. Kappa Alpha Order</a:t>
            </a:r>
            <a:r>
              <a:rPr lang="sv-SE" dirty="0"/>
              <a:t> </a:t>
            </a:r>
            <a:br>
              <a:rPr lang="sv-SE" dirty="0"/>
            </a:br>
            <a:r>
              <a:rPr lang="de-DE" dirty="0"/>
              <a:t>373 So. 2d 775 (La. Ct. App. 1979)</a:t>
            </a:r>
            <a:endParaRPr lang="sv-SE" dirty="0"/>
          </a:p>
        </p:txBody>
      </p:sp>
    </p:spTree>
    <p:extLst>
      <p:ext uri="{BB962C8B-B14F-4D97-AF65-F5344CB8AC3E}">
        <p14:creationId xmlns:p14="http://schemas.microsoft.com/office/powerpoint/2010/main" val="334305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6525F-DDAB-01AC-8FBF-3ADF2CC91AF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FEAF96-1625-5834-3837-3AC20F8369A1}"/>
              </a:ext>
            </a:extLst>
          </p:cNvPr>
          <p:cNvSpPr>
            <a:spLocks noGrp="1"/>
          </p:cNvSpPr>
          <p:nvPr>
            <p:ph idx="1"/>
          </p:nvPr>
        </p:nvSpPr>
        <p:spPr>
          <a:xfrm>
            <a:off x="1956390" y="2243470"/>
            <a:ext cx="9422839" cy="4306186"/>
          </a:xfrm>
        </p:spPr>
        <p:txBody>
          <a:bodyPr>
            <a:normAutofit/>
          </a:bodyPr>
          <a:lstStyle/>
          <a:p>
            <a:r>
              <a:rPr lang="en-US" sz="2800" dirty="0"/>
              <a:t>LA C.C. Art 2317 is NOT APPLICABLE</a:t>
            </a:r>
          </a:p>
          <a:p>
            <a:pPr lvl="1"/>
            <a:r>
              <a:rPr lang="en-US" sz="2600" dirty="0"/>
              <a:t>No “vice or defect”</a:t>
            </a:r>
          </a:p>
          <a:p>
            <a:pPr lvl="1"/>
            <a:r>
              <a:rPr lang="en-US" sz="2600" dirty="0"/>
              <a:t>AND “tree fell as the result of a reasonably unforeseeable violent manifestation of nature, which…caused the damage independent of any defect in the tree” (Act of God)</a:t>
            </a:r>
          </a:p>
        </p:txBody>
      </p:sp>
      <p:sp>
        <p:nvSpPr>
          <p:cNvPr id="7" name="Title 1">
            <a:extLst>
              <a:ext uri="{FF2B5EF4-FFF2-40B4-BE49-F238E27FC236}">
                <a16:creationId xmlns:a16="http://schemas.microsoft.com/office/drawing/2014/main" id="{AEB5CD59-C265-6D74-04A0-34EF4EA5FB97}"/>
              </a:ext>
            </a:extLst>
          </p:cNvPr>
          <p:cNvSpPr>
            <a:spLocks noGrp="1"/>
          </p:cNvSpPr>
          <p:nvPr>
            <p:ph type="title"/>
          </p:nvPr>
        </p:nvSpPr>
        <p:spPr>
          <a:xfrm>
            <a:off x="2115879" y="624110"/>
            <a:ext cx="10430540" cy="1280890"/>
          </a:xfrm>
        </p:spPr>
        <p:txBody>
          <a:bodyPr>
            <a:normAutofit/>
          </a:bodyPr>
          <a:lstStyle/>
          <a:p>
            <a:r>
              <a:rPr lang="sv-SE" i="1" dirty="0"/>
              <a:t>Kirsch v. Kappa Alpha Order</a:t>
            </a:r>
            <a:r>
              <a:rPr lang="sv-SE" dirty="0"/>
              <a:t> </a:t>
            </a:r>
            <a:br>
              <a:rPr lang="sv-SE" dirty="0"/>
            </a:br>
            <a:r>
              <a:rPr lang="de-DE" dirty="0"/>
              <a:t>373 So. 2d 775 (La. Ct. App. 1979)</a:t>
            </a:r>
            <a:endParaRPr lang="sv-SE" dirty="0"/>
          </a:p>
        </p:txBody>
      </p:sp>
    </p:spTree>
    <p:extLst>
      <p:ext uri="{BB962C8B-B14F-4D97-AF65-F5344CB8AC3E}">
        <p14:creationId xmlns:p14="http://schemas.microsoft.com/office/powerpoint/2010/main" val="12965913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AB161-120F-6A68-18ED-1644EF0528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22C8A9-E29B-F35D-5282-3E0EE53825E0}"/>
              </a:ext>
            </a:extLst>
          </p:cNvPr>
          <p:cNvSpPr>
            <a:spLocks noGrp="1"/>
          </p:cNvSpPr>
          <p:nvPr>
            <p:ph type="title"/>
          </p:nvPr>
        </p:nvSpPr>
        <p:spPr>
          <a:xfrm>
            <a:off x="2115879" y="624110"/>
            <a:ext cx="10430540" cy="1280890"/>
          </a:xfrm>
        </p:spPr>
        <p:txBody>
          <a:bodyPr>
            <a:normAutofit/>
          </a:bodyPr>
          <a:lstStyle/>
          <a:p>
            <a:r>
              <a:rPr lang="en-US" i="1" dirty="0"/>
              <a:t>Walker v. Dept. of Transp. &amp; Dev</a:t>
            </a:r>
            <a:r>
              <a:rPr lang="en-US" dirty="0"/>
              <a:t>.</a:t>
            </a:r>
            <a:br>
              <a:rPr lang="en-US" dirty="0"/>
            </a:br>
            <a:r>
              <a:rPr lang="de-DE" dirty="0"/>
              <a:t>460 So. 2d 1132 (La. Ct. App. 1984)</a:t>
            </a:r>
            <a:endParaRPr lang="en-US" dirty="0"/>
          </a:p>
        </p:txBody>
      </p:sp>
      <p:pic>
        <p:nvPicPr>
          <p:cNvPr id="4" name="Picture 3">
            <a:extLst>
              <a:ext uri="{FF2B5EF4-FFF2-40B4-BE49-F238E27FC236}">
                <a16:creationId xmlns:a16="http://schemas.microsoft.com/office/drawing/2014/main" id="{A850DB1D-3114-6604-3D80-E4419CB79E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9373" y="1905000"/>
            <a:ext cx="9252506" cy="4585534"/>
          </a:xfrm>
          <a:prstGeom prst="rect">
            <a:avLst/>
          </a:prstGeom>
        </p:spPr>
      </p:pic>
    </p:spTree>
    <p:extLst>
      <p:ext uri="{BB962C8B-B14F-4D97-AF65-F5344CB8AC3E}">
        <p14:creationId xmlns:p14="http://schemas.microsoft.com/office/powerpoint/2010/main" val="3714726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2461E-A31D-9BE4-1321-665BB575A14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33E77FF-98DB-7B50-5C46-5800B527F656}"/>
              </a:ext>
            </a:extLst>
          </p:cNvPr>
          <p:cNvSpPr>
            <a:spLocks noGrp="1"/>
          </p:cNvSpPr>
          <p:nvPr>
            <p:ph idx="1"/>
          </p:nvPr>
        </p:nvSpPr>
        <p:spPr>
          <a:xfrm>
            <a:off x="1956390" y="2243470"/>
            <a:ext cx="9422839" cy="4306186"/>
          </a:xfrm>
        </p:spPr>
        <p:txBody>
          <a:bodyPr>
            <a:normAutofit/>
          </a:bodyPr>
          <a:lstStyle/>
          <a:p>
            <a:r>
              <a:rPr lang="en-US" sz="2800" dirty="0"/>
              <a:t>LA C.C. Art 2317: “We are responsible…for that which is caused by the things which we have in our custody.”</a:t>
            </a:r>
          </a:p>
          <a:p>
            <a:pPr marL="971550" lvl="1" indent="-514350">
              <a:buFont typeface="+mj-lt"/>
              <a:buAutoNum type="arabicPeriod"/>
            </a:pPr>
            <a:r>
              <a:rPr lang="en-US" sz="2600" dirty="0"/>
              <a:t>Vice or Defect</a:t>
            </a:r>
          </a:p>
          <a:p>
            <a:pPr marL="971550" lvl="1" indent="-514350">
              <a:buFont typeface="+mj-lt"/>
              <a:buAutoNum type="arabicPeriod"/>
            </a:pPr>
            <a:r>
              <a:rPr lang="en-US" sz="2600" dirty="0"/>
              <a:t>Unreasonable Risk of Harm</a:t>
            </a:r>
          </a:p>
          <a:p>
            <a:pPr marL="971550" lvl="1" indent="-514350">
              <a:buFont typeface="+mj-lt"/>
              <a:buAutoNum type="arabicPeriod"/>
            </a:pPr>
            <a:r>
              <a:rPr lang="en-US" sz="2600" dirty="0"/>
              <a:t>Custody</a:t>
            </a:r>
          </a:p>
          <a:p>
            <a:pPr marL="971550" lvl="1" indent="-514350">
              <a:buFont typeface="+mj-lt"/>
              <a:buAutoNum type="arabicPeriod"/>
            </a:pPr>
            <a:r>
              <a:rPr lang="en-US" sz="2600" dirty="0"/>
              <a:t>Causation</a:t>
            </a:r>
          </a:p>
          <a:p>
            <a:endParaRPr lang="en-US" sz="2800" dirty="0"/>
          </a:p>
        </p:txBody>
      </p:sp>
      <p:sp>
        <p:nvSpPr>
          <p:cNvPr id="7" name="Title 1">
            <a:extLst>
              <a:ext uri="{FF2B5EF4-FFF2-40B4-BE49-F238E27FC236}">
                <a16:creationId xmlns:a16="http://schemas.microsoft.com/office/drawing/2014/main" id="{ACF46599-9823-D7D7-205E-50C308FB8AD8}"/>
              </a:ext>
            </a:extLst>
          </p:cNvPr>
          <p:cNvSpPr>
            <a:spLocks noGrp="1"/>
          </p:cNvSpPr>
          <p:nvPr>
            <p:ph type="title"/>
          </p:nvPr>
        </p:nvSpPr>
        <p:spPr>
          <a:xfrm>
            <a:off x="2115879" y="624110"/>
            <a:ext cx="10430540" cy="1280890"/>
          </a:xfrm>
        </p:spPr>
        <p:txBody>
          <a:bodyPr>
            <a:normAutofit/>
          </a:bodyPr>
          <a:lstStyle/>
          <a:p>
            <a:r>
              <a:rPr lang="en-US" i="1" dirty="0"/>
              <a:t>Walker v. Dept. of Transp. &amp; Dev</a:t>
            </a:r>
            <a:r>
              <a:rPr lang="en-US" dirty="0"/>
              <a:t>.</a:t>
            </a:r>
            <a:br>
              <a:rPr lang="en-US" dirty="0"/>
            </a:br>
            <a:r>
              <a:rPr lang="de-DE" dirty="0"/>
              <a:t>460 So. 2d 1132 (La. Ct. App. 1984)</a:t>
            </a:r>
            <a:endParaRPr lang="sv-SE" dirty="0"/>
          </a:p>
        </p:txBody>
      </p:sp>
    </p:spTree>
    <p:extLst>
      <p:ext uri="{BB962C8B-B14F-4D97-AF65-F5344CB8AC3E}">
        <p14:creationId xmlns:p14="http://schemas.microsoft.com/office/powerpoint/2010/main" val="34589297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41E6D-0829-C76D-FD44-BEB36457BA2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DA6C09-362D-5C0F-90BE-4A8317EB511C}"/>
              </a:ext>
            </a:extLst>
          </p:cNvPr>
          <p:cNvSpPr>
            <a:spLocks noGrp="1"/>
          </p:cNvSpPr>
          <p:nvPr>
            <p:ph idx="1"/>
          </p:nvPr>
        </p:nvSpPr>
        <p:spPr>
          <a:xfrm>
            <a:off x="1956390" y="2243470"/>
            <a:ext cx="9422839" cy="4306186"/>
          </a:xfrm>
        </p:spPr>
        <p:txBody>
          <a:bodyPr>
            <a:normAutofit/>
          </a:bodyPr>
          <a:lstStyle/>
          <a:p>
            <a:r>
              <a:rPr lang="en-US" sz="2800" dirty="0"/>
              <a:t>“[The tree] did not become part of the highway. It was not a defect IN the highway which was under control of the DOTD.”</a:t>
            </a:r>
          </a:p>
          <a:p>
            <a:endParaRPr lang="en-US" sz="2800" dirty="0"/>
          </a:p>
        </p:txBody>
      </p:sp>
      <p:sp>
        <p:nvSpPr>
          <p:cNvPr id="7" name="Title 1">
            <a:extLst>
              <a:ext uri="{FF2B5EF4-FFF2-40B4-BE49-F238E27FC236}">
                <a16:creationId xmlns:a16="http://schemas.microsoft.com/office/drawing/2014/main" id="{FC958E2D-2A6B-814E-0D00-251291FCC35B}"/>
              </a:ext>
            </a:extLst>
          </p:cNvPr>
          <p:cNvSpPr>
            <a:spLocks noGrp="1"/>
          </p:cNvSpPr>
          <p:nvPr>
            <p:ph type="title"/>
          </p:nvPr>
        </p:nvSpPr>
        <p:spPr>
          <a:xfrm>
            <a:off x="2115879" y="624110"/>
            <a:ext cx="10430540" cy="1280890"/>
          </a:xfrm>
        </p:spPr>
        <p:txBody>
          <a:bodyPr>
            <a:normAutofit/>
          </a:bodyPr>
          <a:lstStyle/>
          <a:p>
            <a:r>
              <a:rPr lang="en-US" i="1" dirty="0"/>
              <a:t>Walker v. Dept. of Transp. &amp; Dev</a:t>
            </a:r>
            <a:r>
              <a:rPr lang="en-US" dirty="0"/>
              <a:t>.</a:t>
            </a:r>
            <a:br>
              <a:rPr lang="en-US" dirty="0"/>
            </a:br>
            <a:r>
              <a:rPr lang="de-DE" dirty="0"/>
              <a:t>460 So. 2d 1132 (La. Ct. App. 1984)</a:t>
            </a:r>
            <a:endParaRPr lang="sv-SE" dirty="0"/>
          </a:p>
        </p:txBody>
      </p:sp>
    </p:spTree>
    <p:extLst>
      <p:ext uri="{BB962C8B-B14F-4D97-AF65-F5344CB8AC3E}">
        <p14:creationId xmlns:p14="http://schemas.microsoft.com/office/powerpoint/2010/main" val="21614231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4D480-C550-61E5-BBA6-4FDB194F174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DC1EAF-7169-2D55-DBD6-FE268AB60C86}"/>
              </a:ext>
            </a:extLst>
          </p:cNvPr>
          <p:cNvSpPr>
            <a:spLocks noGrp="1"/>
          </p:cNvSpPr>
          <p:nvPr>
            <p:ph idx="1"/>
          </p:nvPr>
        </p:nvSpPr>
        <p:spPr>
          <a:xfrm>
            <a:off x="1956390" y="2243470"/>
            <a:ext cx="9422839" cy="4306186"/>
          </a:xfrm>
        </p:spPr>
        <p:txBody>
          <a:bodyPr>
            <a:normAutofit/>
          </a:bodyPr>
          <a:lstStyle/>
          <a:p>
            <a:r>
              <a:rPr lang="en-US" sz="2800" dirty="0"/>
              <a:t>“[The tree] did not become </a:t>
            </a:r>
            <a:r>
              <a:rPr lang="en-US" sz="2800" b="1" i="1" u="sng" dirty="0"/>
              <a:t>part of</a:t>
            </a:r>
            <a:r>
              <a:rPr lang="en-US" sz="2800" dirty="0"/>
              <a:t> the highway. It was not a defect </a:t>
            </a:r>
            <a:r>
              <a:rPr lang="en-US" sz="2800" b="1" i="1" u="sng" dirty="0"/>
              <a:t>IN</a:t>
            </a:r>
            <a:r>
              <a:rPr lang="en-US" sz="2800" dirty="0"/>
              <a:t> the highway which was </a:t>
            </a:r>
            <a:r>
              <a:rPr lang="en-US" sz="2800" b="1" i="1" u="sng" dirty="0"/>
              <a:t>under control</a:t>
            </a:r>
            <a:r>
              <a:rPr lang="en-US" sz="2800" dirty="0"/>
              <a:t> of the DOTD.”</a:t>
            </a:r>
          </a:p>
          <a:p>
            <a:endParaRPr lang="en-US" sz="2800" dirty="0"/>
          </a:p>
        </p:txBody>
      </p:sp>
      <p:sp>
        <p:nvSpPr>
          <p:cNvPr id="7" name="Title 1">
            <a:extLst>
              <a:ext uri="{FF2B5EF4-FFF2-40B4-BE49-F238E27FC236}">
                <a16:creationId xmlns:a16="http://schemas.microsoft.com/office/drawing/2014/main" id="{7693234A-7E27-C5D2-BA07-E81068366870}"/>
              </a:ext>
            </a:extLst>
          </p:cNvPr>
          <p:cNvSpPr>
            <a:spLocks noGrp="1"/>
          </p:cNvSpPr>
          <p:nvPr>
            <p:ph type="title"/>
          </p:nvPr>
        </p:nvSpPr>
        <p:spPr>
          <a:xfrm>
            <a:off x="2115879" y="624110"/>
            <a:ext cx="10430540" cy="1280890"/>
          </a:xfrm>
        </p:spPr>
        <p:txBody>
          <a:bodyPr>
            <a:normAutofit/>
          </a:bodyPr>
          <a:lstStyle/>
          <a:p>
            <a:r>
              <a:rPr lang="en-US" i="1" dirty="0"/>
              <a:t>Walker v. Dept. of Transp. &amp; Dev</a:t>
            </a:r>
            <a:r>
              <a:rPr lang="en-US" dirty="0"/>
              <a:t>.</a:t>
            </a:r>
            <a:br>
              <a:rPr lang="en-US" dirty="0"/>
            </a:br>
            <a:r>
              <a:rPr lang="de-DE" dirty="0"/>
              <a:t>460 So. 2d 1132 (La. Ct. App. 1984)</a:t>
            </a:r>
            <a:endParaRPr lang="sv-SE" dirty="0"/>
          </a:p>
        </p:txBody>
      </p:sp>
    </p:spTree>
    <p:extLst>
      <p:ext uri="{BB962C8B-B14F-4D97-AF65-F5344CB8AC3E}">
        <p14:creationId xmlns:p14="http://schemas.microsoft.com/office/powerpoint/2010/main" val="26390271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4536B-482A-EB62-8B5E-232B047BDD6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CD9ED05-7550-72DD-6646-CECFF4FEC27F}"/>
              </a:ext>
            </a:extLst>
          </p:cNvPr>
          <p:cNvSpPr>
            <a:spLocks noGrp="1"/>
          </p:cNvSpPr>
          <p:nvPr>
            <p:ph idx="1"/>
          </p:nvPr>
        </p:nvSpPr>
        <p:spPr>
          <a:xfrm>
            <a:off x="1956390" y="2243470"/>
            <a:ext cx="9422839" cy="4306186"/>
          </a:xfrm>
        </p:spPr>
        <p:txBody>
          <a:bodyPr>
            <a:normAutofit/>
          </a:bodyPr>
          <a:lstStyle/>
          <a:p>
            <a:r>
              <a:rPr lang="en-US" sz="2800" dirty="0"/>
              <a:t>“[The tree] did not become </a:t>
            </a:r>
            <a:r>
              <a:rPr lang="en-US" sz="2800" b="1" i="1" u="sng" dirty="0"/>
              <a:t>part of</a:t>
            </a:r>
            <a:r>
              <a:rPr lang="en-US" sz="2800" dirty="0"/>
              <a:t> the highway. It was not a defect </a:t>
            </a:r>
            <a:r>
              <a:rPr lang="en-US" sz="2800" b="1" i="1" u="sng" dirty="0"/>
              <a:t>IN</a:t>
            </a:r>
            <a:r>
              <a:rPr lang="en-US" sz="2800" dirty="0"/>
              <a:t> the highway which was </a:t>
            </a:r>
            <a:r>
              <a:rPr lang="en-US" sz="2800" b="1" i="1" u="sng" dirty="0"/>
              <a:t>under control</a:t>
            </a:r>
            <a:r>
              <a:rPr lang="en-US" sz="2800" dirty="0"/>
              <a:t> of the DOTD.”</a:t>
            </a:r>
          </a:p>
          <a:p>
            <a:r>
              <a:rPr lang="en-US" sz="2800" dirty="0"/>
              <a:t>LA C.C. 2317 is NOT APPLICABLE</a:t>
            </a:r>
            <a:endParaRPr lang="en-US" sz="2600" dirty="0"/>
          </a:p>
          <a:p>
            <a:endParaRPr lang="en-US" sz="2800" dirty="0"/>
          </a:p>
        </p:txBody>
      </p:sp>
      <p:sp>
        <p:nvSpPr>
          <p:cNvPr id="7" name="Title 1">
            <a:extLst>
              <a:ext uri="{FF2B5EF4-FFF2-40B4-BE49-F238E27FC236}">
                <a16:creationId xmlns:a16="http://schemas.microsoft.com/office/drawing/2014/main" id="{12FDC7B5-0EBC-4EB1-DCA7-E9D7780D68D4}"/>
              </a:ext>
            </a:extLst>
          </p:cNvPr>
          <p:cNvSpPr>
            <a:spLocks noGrp="1"/>
          </p:cNvSpPr>
          <p:nvPr>
            <p:ph type="title"/>
          </p:nvPr>
        </p:nvSpPr>
        <p:spPr>
          <a:xfrm>
            <a:off x="2115879" y="624110"/>
            <a:ext cx="10430540" cy="1280890"/>
          </a:xfrm>
        </p:spPr>
        <p:txBody>
          <a:bodyPr>
            <a:normAutofit/>
          </a:bodyPr>
          <a:lstStyle/>
          <a:p>
            <a:r>
              <a:rPr lang="en-US" i="1" dirty="0"/>
              <a:t>Walker v. Dept. of Transp. &amp; Dev</a:t>
            </a:r>
            <a:r>
              <a:rPr lang="en-US" dirty="0"/>
              <a:t>.</a:t>
            </a:r>
            <a:br>
              <a:rPr lang="en-US" dirty="0"/>
            </a:br>
            <a:r>
              <a:rPr lang="de-DE" dirty="0"/>
              <a:t>460 So. 2d 1132 (La. Ct. App. 1984)</a:t>
            </a:r>
            <a:endParaRPr lang="sv-SE" dirty="0"/>
          </a:p>
        </p:txBody>
      </p:sp>
    </p:spTree>
    <p:extLst>
      <p:ext uri="{BB962C8B-B14F-4D97-AF65-F5344CB8AC3E}">
        <p14:creationId xmlns:p14="http://schemas.microsoft.com/office/powerpoint/2010/main" val="22381340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23E6F-5768-DEB1-DC01-E020837EBFD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4093E5-B2AC-75EC-DDAE-917572EDB75F}"/>
              </a:ext>
            </a:extLst>
          </p:cNvPr>
          <p:cNvSpPr>
            <a:spLocks noGrp="1"/>
          </p:cNvSpPr>
          <p:nvPr>
            <p:ph idx="1"/>
          </p:nvPr>
        </p:nvSpPr>
        <p:spPr>
          <a:xfrm>
            <a:off x="1956390" y="2243470"/>
            <a:ext cx="9422839" cy="4306186"/>
          </a:xfrm>
        </p:spPr>
        <p:txBody>
          <a:bodyPr>
            <a:normAutofit/>
          </a:bodyPr>
          <a:lstStyle/>
          <a:p>
            <a:r>
              <a:rPr lang="en-US" sz="2800" dirty="0"/>
              <a:t>“DOTD is not required to make a minute examination of the base of every tree along its right-of-way.”</a:t>
            </a:r>
          </a:p>
          <a:p>
            <a:endParaRPr lang="en-US" sz="2800" dirty="0"/>
          </a:p>
        </p:txBody>
      </p:sp>
      <p:sp>
        <p:nvSpPr>
          <p:cNvPr id="7" name="Title 1">
            <a:extLst>
              <a:ext uri="{FF2B5EF4-FFF2-40B4-BE49-F238E27FC236}">
                <a16:creationId xmlns:a16="http://schemas.microsoft.com/office/drawing/2014/main" id="{7B97FD80-C860-58A1-6BA1-FFAE625980BB}"/>
              </a:ext>
            </a:extLst>
          </p:cNvPr>
          <p:cNvSpPr>
            <a:spLocks noGrp="1"/>
          </p:cNvSpPr>
          <p:nvPr>
            <p:ph type="title"/>
          </p:nvPr>
        </p:nvSpPr>
        <p:spPr>
          <a:xfrm>
            <a:off x="2115879" y="624110"/>
            <a:ext cx="10430540" cy="1280890"/>
          </a:xfrm>
        </p:spPr>
        <p:txBody>
          <a:bodyPr>
            <a:normAutofit/>
          </a:bodyPr>
          <a:lstStyle/>
          <a:p>
            <a:r>
              <a:rPr lang="en-US" i="1" dirty="0"/>
              <a:t>Walker v. Dept. of Transp. &amp; Dev</a:t>
            </a:r>
            <a:r>
              <a:rPr lang="en-US" dirty="0"/>
              <a:t>.</a:t>
            </a:r>
            <a:br>
              <a:rPr lang="en-US" dirty="0"/>
            </a:br>
            <a:r>
              <a:rPr lang="de-DE" dirty="0"/>
              <a:t>460 So. 2d 1132 (La. Ct. App. 1984)</a:t>
            </a:r>
            <a:endParaRPr lang="sv-SE" dirty="0"/>
          </a:p>
        </p:txBody>
      </p:sp>
    </p:spTree>
    <p:extLst>
      <p:ext uri="{BB962C8B-B14F-4D97-AF65-F5344CB8AC3E}">
        <p14:creationId xmlns:p14="http://schemas.microsoft.com/office/powerpoint/2010/main" val="2828313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A0FCA-124A-4E4F-DAE4-E4C1E5CA8C0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D3231F-ADDD-FD88-17B0-C0147C5C3D3F}"/>
              </a:ext>
            </a:extLst>
          </p:cNvPr>
          <p:cNvSpPr>
            <a:spLocks noGrp="1"/>
          </p:cNvSpPr>
          <p:nvPr>
            <p:ph type="title"/>
          </p:nvPr>
        </p:nvSpPr>
        <p:spPr>
          <a:xfrm>
            <a:off x="2115879" y="624110"/>
            <a:ext cx="10430540" cy="1280890"/>
          </a:xfrm>
        </p:spPr>
        <p:txBody>
          <a:bodyPr>
            <a:normAutofit/>
          </a:bodyPr>
          <a:lstStyle/>
          <a:p>
            <a:r>
              <a:rPr lang="en-US" i="1" dirty="0"/>
              <a:t>Gibbs v. Tourres</a:t>
            </a:r>
            <a:r>
              <a:rPr lang="en-US" dirty="0"/>
              <a:t> </a:t>
            </a:r>
            <a:br>
              <a:rPr lang="en-US" dirty="0"/>
            </a:br>
            <a:r>
              <a:rPr lang="de-DE" dirty="0"/>
              <a:t>50 So. 2d 652 (La. Ct. App. 1951)</a:t>
            </a:r>
          </a:p>
        </p:txBody>
      </p:sp>
      <p:pic>
        <p:nvPicPr>
          <p:cNvPr id="5" name="Picture 4">
            <a:extLst>
              <a:ext uri="{FF2B5EF4-FFF2-40B4-BE49-F238E27FC236}">
                <a16:creationId xmlns:a16="http://schemas.microsoft.com/office/drawing/2014/main" id="{23695347-B5FC-0ABB-DBBC-EDA1C717C34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115879" y="1226063"/>
            <a:ext cx="8349673" cy="5631936"/>
          </a:xfrm>
          <a:prstGeom prst="rect">
            <a:avLst/>
          </a:prstGeom>
        </p:spPr>
      </p:pic>
    </p:spTree>
    <p:extLst>
      <p:ext uri="{BB962C8B-B14F-4D97-AF65-F5344CB8AC3E}">
        <p14:creationId xmlns:p14="http://schemas.microsoft.com/office/powerpoint/2010/main" val="21378059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C162E-9E63-B36F-619E-4709E0373D3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76116C-59AF-A0FA-F532-B8A5F586EE48}"/>
              </a:ext>
            </a:extLst>
          </p:cNvPr>
          <p:cNvSpPr>
            <a:spLocks noGrp="1"/>
          </p:cNvSpPr>
          <p:nvPr>
            <p:ph idx="1"/>
          </p:nvPr>
        </p:nvSpPr>
        <p:spPr>
          <a:xfrm>
            <a:off x="1956390" y="2243470"/>
            <a:ext cx="9422839" cy="4306186"/>
          </a:xfrm>
        </p:spPr>
        <p:txBody>
          <a:bodyPr>
            <a:normAutofit/>
          </a:bodyPr>
          <a:lstStyle/>
          <a:p>
            <a:r>
              <a:rPr lang="en-US" sz="2800" dirty="0"/>
              <a:t>“DOTD is not required to make a minute examination of the base of every tree along its right-of-way.”</a:t>
            </a:r>
          </a:p>
          <a:p>
            <a:r>
              <a:rPr lang="en-US" sz="2800" dirty="0"/>
              <a:t>“The duty of DOTD is to observe and remove trees that are dead or leaning or otherwise appear defective by general observation.”</a:t>
            </a:r>
          </a:p>
          <a:p>
            <a:endParaRPr lang="en-US" sz="2800" dirty="0"/>
          </a:p>
        </p:txBody>
      </p:sp>
      <p:sp>
        <p:nvSpPr>
          <p:cNvPr id="7" name="Title 1">
            <a:extLst>
              <a:ext uri="{FF2B5EF4-FFF2-40B4-BE49-F238E27FC236}">
                <a16:creationId xmlns:a16="http://schemas.microsoft.com/office/drawing/2014/main" id="{1D22D503-322D-1E3C-950B-02CF8C152437}"/>
              </a:ext>
            </a:extLst>
          </p:cNvPr>
          <p:cNvSpPr>
            <a:spLocks noGrp="1"/>
          </p:cNvSpPr>
          <p:nvPr>
            <p:ph type="title"/>
          </p:nvPr>
        </p:nvSpPr>
        <p:spPr>
          <a:xfrm>
            <a:off x="2115879" y="624110"/>
            <a:ext cx="10430540" cy="1280890"/>
          </a:xfrm>
        </p:spPr>
        <p:txBody>
          <a:bodyPr>
            <a:normAutofit/>
          </a:bodyPr>
          <a:lstStyle/>
          <a:p>
            <a:r>
              <a:rPr lang="en-US" i="1" dirty="0"/>
              <a:t>Walker v. Dept. of Transp. &amp; Dev</a:t>
            </a:r>
            <a:r>
              <a:rPr lang="en-US" dirty="0"/>
              <a:t>.</a:t>
            </a:r>
            <a:br>
              <a:rPr lang="en-US" dirty="0"/>
            </a:br>
            <a:r>
              <a:rPr lang="de-DE" dirty="0"/>
              <a:t>460 So. 2d 1132 (La. Ct. App. 1984)</a:t>
            </a:r>
            <a:endParaRPr lang="sv-SE" dirty="0"/>
          </a:p>
        </p:txBody>
      </p:sp>
    </p:spTree>
    <p:extLst>
      <p:ext uri="{BB962C8B-B14F-4D97-AF65-F5344CB8AC3E}">
        <p14:creationId xmlns:p14="http://schemas.microsoft.com/office/powerpoint/2010/main" val="8705610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C5A85-A9CA-452E-6650-78C3F8F765F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6B4BD9-9997-398B-DCDB-35472FFBED3D}"/>
              </a:ext>
            </a:extLst>
          </p:cNvPr>
          <p:cNvSpPr>
            <a:spLocks noGrp="1"/>
          </p:cNvSpPr>
          <p:nvPr>
            <p:ph idx="1"/>
          </p:nvPr>
        </p:nvSpPr>
        <p:spPr>
          <a:xfrm>
            <a:off x="1956390" y="2243470"/>
            <a:ext cx="9422839" cy="4306186"/>
          </a:xfrm>
        </p:spPr>
        <p:txBody>
          <a:bodyPr>
            <a:normAutofit/>
          </a:bodyPr>
          <a:lstStyle/>
          <a:p>
            <a:r>
              <a:rPr lang="en-US" sz="2800" dirty="0"/>
              <a:t>“DOTD is not required to make a minute examination of the base of every tree along its right-of-way.”</a:t>
            </a:r>
          </a:p>
          <a:p>
            <a:r>
              <a:rPr lang="en-US" sz="2800" dirty="0"/>
              <a:t>“The duty of DOTD is to observe and remove trees that are dead or leaning or otherwise appear defective by </a:t>
            </a:r>
            <a:r>
              <a:rPr lang="en-US" sz="2800" b="1" i="1" u="sng" dirty="0"/>
              <a:t>general observation</a:t>
            </a:r>
            <a:r>
              <a:rPr lang="en-US" sz="2800" dirty="0"/>
              <a:t>.”</a:t>
            </a:r>
          </a:p>
          <a:p>
            <a:endParaRPr lang="en-US" sz="2800" dirty="0"/>
          </a:p>
        </p:txBody>
      </p:sp>
      <p:sp>
        <p:nvSpPr>
          <p:cNvPr id="7" name="Title 1">
            <a:extLst>
              <a:ext uri="{FF2B5EF4-FFF2-40B4-BE49-F238E27FC236}">
                <a16:creationId xmlns:a16="http://schemas.microsoft.com/office/drawing/2014/main" id="{DDEE8D36-5220-E37F-7D80-FABC1C5DB2C6}"/>
              </a:ext>
            </a:extLst>
          </p:cNvPr>
          <p:cNvSpPr>
            <a:spLocks noGrp="1"/>
          </p:cNvSpPr>
          <p:nvPr>
            <p:ph type="title"/>
          </p:nvPr>
        </p:nvSpPr>
        <p:spPr>
          <a:xfrm>
            <a:off x="2115879" y="624110"/>
            <a:ext cx="10430540" cy="1280890"/>
          </a:xfrm>
        </p:spPr>
        <p:txBody>
          <a:bodyPr>
            <a:normAutofit/>
          </a:bodyPr>
          <a:lstStyle/>
          <a:p>
            <a:r>
              <a:rPr lang="en-US" i="1" dirty="0"/>
              <a:t>Walker v. Dept. of Transp. &amp; Dev</a:t>
            </a:r>
            <a:r>
              <a:rPr lang="en-US" dirty="0"/>
              <a:t>.</a:t>
            </a:r>
            <a:br>
              <a:rPr lang="en-US" dirty="0"/>
            </a:br>
            <a:r>
              <a:rPr lang="de-DE" dirty="0"/>
              <a:t>460 So. 2d 1132 (La. Ct. App. 1984)</a:t>
            </a:r>
            <a:endParaRPr lang="sv-SE" dirty="0"/>
          </a:p>
        </p:txBody>
      </p:sp>
    </p:spTree>
    <p:extLst>
      <p:ext uri="{BB962C8B-B14F-4D97-AF65-F5344CB8AC3E}">
        <p14:creationId xmlns:p14="http://schemas.microsoft.com/office/powerpoint/2010/main" val="4143548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8C585A-29BB-07F8-90A7-8952C0703A0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5630283-DCAC-23A6-5970-C61361CCDC4F}"/>
              </a:ext>
            </a:extLst>
          </p:cNvPr>
          <p:cNvSpPr>
            <a:spLocks noGrp="1"/>
          </p:cNvSpPr>
          <p:nvPr>
            <p:ph idx="1"/>
          </p:nvPr>
        </p:nvSpPr>
        <p:spPr>
          <a:xfrm>
            <a:off x="1956390" y="2243470"/>
            <a:ext cx="9422839" cy="4306186"/>
          </a:xfrm>
        </p:spPr>
        <p:txBody>
          <a:bodyPr>
            <a:normAutofit/>
          </a:bodyPr>
          <a:lstStyle/>
          <a:p>
            <a:r>
              <a:rPr lang="en-US" sz="2800" dirty="0"/>
              <a:t>“DOTD is not required to make a minute examination of the base of every tree along its right-of-way.”</a:t>
            </a:r>
          </a:p>
          <a:p>
            <a:r>
              <a:rPr lang="en-US" sz="2800" dirty="0"/>
              <a:t>“The duty of DOTD is to observe and remove trees that are dead or leaning or otherwise appear defective by </a:t>
            </a:r>
            <a:r>
              <a:rPr lang="en-US" sz="2800" b="1" i="1" u="sng" dirty="0"/>
              <a:t>general observation</a:t>
            </a:r>
            <a:r>
              <a:rPr lang="en-US" sz="2800" dirty="0"/>
              <a:t>.”</a:t>
            </a:r>
          </a:p>
          <a:p>
            <a:r>
              <a:rPr lang="en-US" sz="2800" dirty="0"/>
              <a:t>“It would be an impossible task to carefully inspect every tree on property adjacent to the highway right-of-way”</a:t>
            </a:r>
            <a:endParaRPr lang="en-US" sz="2600" dirty="0"/>
          </a:p>
          <a:p>
            <a:endParaRPr lang="en-US" sz="2800" dirty="0"/>
          </a:p>
        </p:txBody>
      </p:sp>
      <p:sp>
        <p:nvSpPr>
          <p:cNvPr id="7" name="Title 1">
            <a:extLst>
              <a:ext uri="{FF2B5EF4-FFF2-40B4-BE49-F238E27FC236}">
                <a16:creationId xmlns:a16="http://schemas.microsoft.com/office/drawing/2014/main" id="{ACF28816-7AC3-0417-20E8-87A2ABAFC8E0}"/>
              </a:ext>
            </a:extLst>
          </p:cNvPr>
          <p:cNvSpPr>
            <a:spLocks noGrp="1"/>
          </p:cNvSpPr>
          <p:nvPr>
            <p:ph type="title"/>
          </p:nvPr>
        </p:nvSpPr>
        <p:spPr>
          <a:xfrm>
            <a:off x="2115879" y="624110"/>
            <a:ext cx="10430540" cy="1280890"/>
          </a:xfrm>
        </p:spPr>
        <p:txBody>
          <a:bodyPr>
            <a:normAutofit/>
          </a:bodyPr>
          <a:lstStyle/>
          <a:p>
            <a:r>
              <a:rPr lang="en-US" i="1" dirty="0"/>
              <a:t>Walker v. Dept. of Transp. &amp; Dev</a:t>
            </a:r>
            <a:r>
              <a:rPr lang="en-US" dirty="0"/>
              <a:t>.</a:t>
            </a:r>
            <a:br>
              <a:rPr lang="en-US" dirty="0"/>
            </a:br>
            <a:r>
              <a:rPr lang="de-DE" dirty="0"/>
              <a:t>460 So. 2d 1132 (La. Ct. App. 1984)</a:t>
            </a:r>
            <a:endParaRPr lang="sv-SE" dirty="0"/>
          </a:p>
        </p:txBody>
      </p:sp>
    </p:spTree>
    <p:extLst>
      <p:ext uri="{BB962C8B-B14F-4D97-AF65-F5344CB8AC3E}">
        <p14:creationId xmlns:p14="http://schemas.microsoft.com/office/powerpoint/2010/main" val="16244613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47937-6C45-9BF3-7372-A2B65D16D64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4CACE8A3-A3C5-BDAD-C8F4-99A7C53C33BB}"/>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Tree>
    <p:extLst>
      <p:ext uri="{BB962C8B-B14F-4D97-AF65-F5344CB8AC3E}">
        <p14:creationId xmlns:p14="http://schemas.microsoft.com/office/powerpoint/2010/main" val="9338827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007C6-5542-75F8-66AC-47E0AF9D2C5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C19588FF-02E5-2FB2-BCBC-55869E26C77C}"/>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
        <p:nvSpPr>
          <p:cNvPr id="5" name="Content Placeholder 2">
            <a:extLst>
              <a:ext uri="{FF2B5EF4-FFF2-40B4-BE49-F238E27FC236}">
                <a16:creationId xmlns:a16="http://schemas.microsoft.com/office/drawing/2014/main" id="{BE8DCE97-8FC4-9BE3-3261-20B771B220E7}"/>
              </a:ext>
            </a:extLst>
          </p:cNvPr>
          <p:cNvSpPr>
            <a:spLocks noGrp="1"/>
          </p:cNvSpPr>
          <p:nvPr>
            <p:ph idx="1"/>
          </p:nvPr>
        </p:nvSpPr>
        <p:spPr>
          <a:xfrm>
            <a:off x="1956390" y="2243470"/>
            <a:ext cx="9422839" cy="4306186"/>
          </a:xfrm>
        </p:spPr>
        <p:txBody>
          <a:bodyPr>
            <a:normAutofit/>
          </a:bodyPr>
          <a:lstStyle/>
          <a:p>
            <a:r>
              <a:rPr lang="en-US" sz="2800" dirty="0"/>
              <a:t>LA C.C. Art 2317: “We are responsible…for that which is caused by the things which we have in our custody.”</a:t>
            </a:r>
          </a:p>
          <a:p>
            <a:pPr marL="971550" lvl="1" indent="-514350">
              <a:buFont typeface="+mj-lt"/>
              <a:buAutoNum type="arabicPeriod"/>
            </a:pPr>
            <a:r>
              <a:rPr lang="en-US" sz="2600" dirty="0"/>
              <a:t>Vice or Defect</a:t>
            </a:r>
          </a:p>
          <a:p>
            <a:pPr marL="971550" lvl="1" indent="-514350">
              <a:buFont typeface="+mj-lt"/>
              <a:buAutoNum type="arabicPeriod"/>
            </a:pPr>
            <a:r>
              <a:rPr lang="en-US" sz="2600" dirty="0"/>
              <a:t>Unreasonable Risk of Harm</a:t>
            </a:r>
          </a:p>
          <a:p>
            <a:pPr marL="971550" lvl="1" indent="-514350">
              <a:buFont typeface="+mj-lt"/>
              <a:buAutoNum type="arabicPeriod"/>
            </a:pPr>
            <a:r>
              <a:rPr lang="en-US" sz="2600" dirty="0"/>
              <a:t>Custody</a:t>
            </a:r>
          </a:p>
          <a:p>
            <a:pPr marL="971550" lvl="1" indent="-514350">
              <a:buFont typeface="+mj-lt"/>
              <a:buAutoNum type="arabicPeriod"/>
            </a:pPr>
            <a:r>
              <a:rPr lang="en-US" sz="2600" dirty="0"/>
              <a:t>Causation</a:t>
            </a:r>
          </a:p>
        </p:txBody>
      </p:sp>
    </p:spTree>
    <p:extLst>
      <p:ext uri="{BB962C8B-B14F-4D97-AF65-F5344CB8AC3E}">
        <p14:creationId xmlns:p14="http://schemas.microsoft.com/office/powerpoint/2010/main" val="42634032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88DB0-7F87-B9D3-0B84-D778B314D152}"/>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57A4D667-17D6-B86C-92E1-F1194577392E}"/>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
        <p:nvSpPr>
          <p:cNvPr id="5" name="Content Placeholder 2">
            <a:extLst>
              <a:ext uri="{FF2B5EF4-FFF2-40B4-BE49-F238E27FC236}">
                <a16:creationId xmlns:a16="http://schemas.microsoft.com/office/drawing/2014/main" id="{7B455F87-4937-D72F-0BC3-FC0352910BE9}"/>
              </a:ext>
            </a:extLst>
          </p:cNvPr>
          <p:cNvSpPr>
            <a:spLocks noGrp="1"/>
          </p:cNvSpPr>
          <p:nvPr>
            <p:ph idx="1"/>
          </p:nvPr>
        </p:nvSpPr>
        <p:spPr>
          <a:xfrm>
            <a:off x="1956390" y="2243470"/>
            <a:ext cx="9422839" cy="4306186"/>
          </a:xfrm>
        </p:spPr>
        <p:txBody>
          <a:bodyPr>
            <a:normAutofit/>
          </a:bodyPr>
          <a:lstStyle/>
          <a:p>
            <a:r>
              <a:rPr lang="en-US" sz="2800" dirty="0"/>
              <a:t>LA C.C. Art 2317.1</a:t>
            </a:r>
          </a:p>
        </p:txBody>
      </p:sp>
      <p:sp>
        <p:nvSpPr>
          <p:cNvPr id="2" name="Content Placeholder 2">
            <a:extLst>
              <a:ext uri="{FF2B5EF4-FFF2-40B4-BE49-F238E27FC236}">
                <a16:creationId xmlns:a16="http://schemas.microsoft.com/office/drawing/2014/main" id="{C6F1B85F-68F6-A705-F260-7DBEA84FC15E}"/>
              </a:ext>
            </a:extLst>
          </p:cNvPr>
          <p:cNvSpPr txBox="1">
            <a:spLocks/>
          </p:cNvSpPr>
          <p:nvPr/>
        </p:nvSpPr>
        <p:spPr>
          <a:xfrm>
            <a:off x="8007178" y="5614711"/>
            <a:ext cx="3948129" cy="619179"/>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dirty="0"/>
              <a:t>Effective April 16, 1996</a:t>
            </a:r>
            <a:endParaRPr lang="en-US" sz="2400" dirty="0"/>
          </a:p>
        </p:txBody>
      </p:sp>
    </p:spTree>
    <p:extLst>
      <p:ext uri="{BB962C8B-B14F-4D97-AF65-F5344CB8AC3E}">
        <p14:creationId xmlns:p14="http://schemas.microsoft.com/office/powerpoint/2010/main" val="3658981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F468DE-63A4-28D2-D54A-55461A35F9C1}"/>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B67BB072-44E1-2BC2-C296-C97BF16AFD99}"/>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
        <p:nvSpPr>
          <p:cNvPr id="5" name="Content Placeholder 2">
            <a:extLst>
              <a:ext uri="{FF2B5EF4-FFF2-40B4-BE49-F238E27FC236}">
                <a16:creationId xmlns:a16="http://schemas.microsoft.com/office/drawing/2014/main" id="{58C26399-C0E3-E024-1F56-3C9D6739AB15}"/>
              </a:ext>
            </a:extLst>
          </p:cNvPr>
          <p:cNvSpPr>
            <a:spLocks noGrp="1"/>
          </p:cNvSpPr>
          <p:nvPr>
            <p:ph idx="1"/>
          </p:nvPr>
        </p:nvSpPr>
        <p:spPr>
          <a:xfrm>
            <a:off x="1956390" y="2243470"/>
            <a:ext cx="9422839" cy="4306186"/>
          </a:xfrm>
        </p:spPr>
        <p:txBody>
          <a:bodyPr>
            <a:normAutofit/>
          </a:bodyPr>
          <a:lstStyle/>
          <a:p>
            <a:r>
              <a:rPr lang="en-US" sz="2800" dirty="0"/>
              <a:t>LA C.C. Art 2317.1: “The…custodian…of a thing is answerable for damage…only upon a showing:</a:t>
            </a:r>
          </a:p>
        </p:txBody>
      </p:sp>
      <p:sp>
        <p:nvSpPr>
          <p:cNvPr id="2" name="Content Placeholder 2">
            <a:extLst>
              <a:ext uri="{FF2B5EF4-FFF2-40B4-BE49-F238E27FC236}">
                <a16:creationId xmlns:a16="http://schemas.microsoft.com/office/drawing/2014/main" id="{C486436B-FE5C-7A33-3124-72A796043233}"/>
              </a:ext>
            </a:extLst>
          </p:cNvPr>
          <p:cNvSpPr txBox="1">
            <a:spLocks/>
          </p:cNvSpPr>
          <p:nvPr/>
        </p:nvSpPr>
        <p:spPr>
          <a:xfrm>
            <a:off x="8007178" y="5614711"/>
            <a:ext cx="3948129" cy="619179"/>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dirty="0"/>
              <a:t>Effective April 16, 1996</a:t>
            </a:r>
            <a:endParaRPr lang="en-US" sz="2400" dirty="0"/>
          </a:p>
        </p:txBody>
      </p:sp>
    </p:spTree>
    <p:extLst>
      <p:ext uri="{BB962C8B-B14F-4D97-AF65-F5344CB8AC3E}">
        <p14:creationId xmlns:p14="http://schemas.microsoft.com/office/powerpoint/2010/main" val="8076383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9A725-007C-6DB7-3E4C-B78279166869}"/>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036E8BA-2E61-148A-3995-418DC6FAF23B}"/>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
        <p:nvSpPr>
          <p:cNvPr id="5" name="Content Placeholder 2">
            <a:extLst>
              <a:ext uri="{FF2B5EF4-FFF2-40B4-BE49-F238E27FC236}">
                <a16:creationId xmlns:a16="http://schemas.microsoft.com/office/drawing/2014/main" id="{00FF30EA-C01A-3501-A615-09C74741B060}"/>
              </a:ext>
            </a:extLst>
          </p:cNvPr>
          <p:cNvSpPr>
            <a:spLocks noGrp="1"/>
          </p:cNvSpPr>
          <p:nvPr>
            <p:ph idx="1"/>
          </p:nvPr>
        </p:nvSpPr>
        <p:spPr>
          <a:xfrm>
            <a:off x="1956390" y="2243470"/>
            <a:ext cx="9422839" cy="4306186"/>
          </a:xfrm>
        </p:spPr>
        <p:txBody>
          <a:bodyPr>
            <a:normAutofit/>
          </a:bodyPr>
          <a:lstStyle/>
          <a:p>
            <a:r>
              <a:rPr lang="en-US" sz="2800" dirty="0"/>
              <a:t>LA C.C. Art 2317.1: “The…custodian…of a thing is answerable for damage…only upon a showing:</a:t>
            </a:r>
          </a:p>
          <a:p>
            <a:pPr lvl="1"/>
            <a:r>
              <a:rPr lang="en-US" sz="2600" dirty="0"/>
              <a:t>that he knew or…should have known of the… defect which caused the damage,</a:t>
            </a:r>
          </a:p>
        </p:txBody>
      </p:sp>
      <p:sp>
        <p:nvSpPr>
          <p:cNvPr id="2" name="Content Placeholder 2">
            <a:extLst>
              <a:ext uri="{FF2B5EF4-FFF2-40B4-BE49-F238E27FC236}">
                <a16:creationId xmlns:a16="http://schemas.microsoft.com/office/drawing/2014/main" id="{66B05ADB-3ACB-78BA-E392-474697EABAE6}"/>
              </a:ext>
            </a:extLst>
          </p:cNvPr>
          <p:cNvSpPr txBox="1">
            <a:spLocks/>
          </p:cNvSpPr>
          <p:nvPr/>
        </p:nvSpPr>
        <p:spPr>
          <a:xfrm>
            <a:off x="8007178" y="5614711"/>
            <a:ext cx="3948129" cy="619179"/>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dirty="0"/>
              <a:t>Effective April 16, 1996</a:t>
            </a:r>
            <a:endParaRPr lang="en-US" sz="2400" dirty="0"/>
          </a:p>
        </p:txBody>
      </p:sp>
    </p:spTree>
    <p:extLst>
      <p:ext uri="{BB962C8B-B14F-4D97-AF65-F5344CB8AC3E}">
        <p14:creationId xmlns:p14="http://schemas.microsoft.com/office/powerpoint/2010/main" val="3470935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9DACB-F7C3-8194-AF57-FB190E60D4FD}"/>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D28FC38B-2E15-DE6B-604F-43B731CA0742}"/>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
        <p:nvSpPr>
          <p:cNvPr id="5" name="Content Placeholder 2">
            <a:extLst>
              <a:ext uri="{FF2B5EF4-FFF2-40B4-BE49-F238E27FC236}">
                <a16:creationId xmlns:a16="http://schemas.microsoft.com/office/drawing/2014/main" id="{49995CC3-7EFB-6AC2-18CC-3BF98F9AFB14}"/>
              </a:ext>
            </a:extLst>
          </p:cNvPr>
          <p:cNvSpPr>
            <a:spLocks noGrp="1"/>
          </p:cNvSpPr>
          <p:nvPr>
            <p:ph idx="1"/>
          </p:nvPr>
        </p:nvSpPr>
        <p:spPr>
          <a:xfrm>
            <a:off x="1956390" y="2243470"/>
            <a:ext cx="9422839" cy="4306186"/>
          </a:xfrm>
        </p:spPr>
        <p:txBody>
          <a:bodyPr>
            <a:normAutofit/>
          </a:bodyPr>
          <a:lstStyle/>
          <a:p>
            <a:r>
              <a:rPr lang="en-US" sz="2800" dirty="0"/>
              <a:t>LA C.C. Art 2317.1: “The…custodian…of a thing is answerable for damage…only upon a showing:</a:t>
            </a:r>
          </a:p>
          <a:p>
            <a:pPr lvl="1"/>
            <a:r>
              <a:rPr lang="en-US" sz="2600" dirty="0"/>
              <a:t>that he knew or…should have known of the… defect which caused the damage,</a:t>
            </a:r>
          </a:p>
          <a:p>
            <a:pPr lvl="1"/>
            <a:r>
              <a:rPr lang="en-US" sz="2600" dirty="0"/>
              <a:t>that the damage could have been prevented by the exercise of reasonable care, and </a:t>
            </a:r>
          </a:p>
        </p:txBody>
      </p:sp>
      <p:sp>
        <p:nvSpPr>
          <p:cNvPr id="2" name="Content Placeholder 2">
            <a:extLst>
              <a:ext uri="{FF2B5EF4-FFF2-40B4-BE49-F238E27FC236}">
                <a16:creationId xmlns:a16="http://schemas.microsoft.com/office/drawing/2014/main" id="{FBAE2544-C648-B052-FA0C-57D0EE901FF8}"/>
              </a:ext>
            </a:extLst>
          </p:cNvPr>
          <p:cNvSpPr txBox="1">
            <a:spLocks/>
          </p:cNvSpPr>
          <p:nvPr/>
        </p:nvSpPr>
        <p:spPr>
          <a:xfrm>
            <a:off x="8007178" y="5614711"/>
            <a:ext cx="3948129" cy="619179"/>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dirty="0"/>
              <a:t>Effective April 16, 1996</a:t>
            </a:r>
            <a:endParaRPr lang="en-US" sz="2400" dirty="0"/>
          </a:p>
        </p:txBody>
      </p:sp>
    </p:spTree>
    <p:extLst>
      <p:ext uri="{BB962C8B-B14F-4D97-AF65-F5344CB8AC3E}">
        <p14:creationId xmlns:p14="http://schemas.microsoft.com/office/powerpoint/2010/main" val="39394307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AD690-AAB2-6D9F-5F9D-B14C28462D8A}"/>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756057C9-6BA2-7E2A-D2D3-B2A19879B874}"/>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
        <p:nvSpPr>
          <p:cNvPr id="5" name="Content Placeholder 2">
            <a:extLst>
              <a:ext uri="{FF2B5EF4-FFF2-40B4-BE49-F238E27FC236}">
                <a16:creationId xmlns:a16="http://schemas.microsoft.com/office/drawing/2014/main" id="{ECC6875E-C52E-54B0-853E-41C0BC8A1859}"/>
              </a:ext>
            </a:extLst>
          </p:cNvPr>
          <p:cNvSpPr>
            <a:spLocks noGrp="1"/>
          </p:cNvSpPr>
          <p:nvPr>
            <p:ph idx="1"/>
          </p:nvPr>
        </p:nvSpPr>
        <p:spPr>
          <a:xfrm>
            <a:off x="1956390" y="2243470"/>
            <a:ext cx="9422839" cy="4306186"/>
          </a:xfrm>
        </p:spPr>
        <p:txBody>
          <a:bodyPr>
            <a:normAutofit/>
          </a:bodyPr>
          <a:lstStyle/>
          <a:p>
            <a:r>
              <a:rPr lang="en-US" sz="2800" dirty="0"/>
              <a:t>LA C.C. Art 2317.1: “The…custodian…of a thing is answerable for damage…only upon a showing:</a:t>
            </a:r>
          </a:p>
          <a:p>
            <a:pPr lvl="1"/>
            <a:r>
              <a:rPr lang="en-US" sz="2600" dirty="0"/>
              <a:t>that he knew or…should have known of the… defect which caused the damage,</a:t>
            </a:r>
          </a:p>
          <a:p>
            <a:pPr lvl="1"/>
            <a:r>
              <a:rPr lang="en-US" sz="2600" dirty="0"/>
              <a:t>that the damage could have been prevented by the exercise of reasonable care, and </a:t>
            </a:r>
          </a:p>
          <a:p>
            <a:pPr lvl="1"/>
            <a:r>
              <a:rPr lang="en-US" sz="2600" dirty="0"/>
              <a:t>that he failed to exercise such reasonable care.”</a:t>
            </a:r>
            <a:endParaRPr lang="en-US" sz="2400" dirty="0"/>
          </a:p>
        </p:txBody>
      </p:sp>
      <p:sp>
        <p:nvSpPr>
          <p:cNvPr id="2" name="Content Placeholder 2">
            <a:extLst>
              <a:ext uri="{FF2B5EF4-FFF2-40B4-BE49-F238E27FC236}">
                <a16:creationId xmlns:a16="http://schemas.microsoft.com/office/drawing/2014/main" id="{CC56FBD6-2AF1-ED68-3B60-C4FFFE8206C2}"/>
              </a:ext>
            </a:extLst>
          </p:cNvPr>
          <p:cNvSpPr txBox="1">
            <a:spLocks/>
          </p:cNvSpPr>
          <p:nvPr/>
        </p:nvSpPr>
        <p:spPr>
          <a:xfrm>
            <a:off x="8007178" y="5614711"/>
            <a:ext cx="3948129" cy="619179"/>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en-US" sz="2800" dirty="0"/>
              <a:t>Effective April 16, 1996</a:t>
            </a:r>
            <a:endParaRPr lang="en-US" sz="2400" dirty="0"/>
          </a:p>
        </p:txBody>
      </p:sp>
    </p:spTree>
    <p:extLst>
      <p:ext uri="{BB962C8B-B14F-4D97-AF65-F5344CB8AC3E}">
        <p14:creationId xmlns:p14="http://schemas.microsoft.com/office/powerpoint/2010/main" val="643719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91FF6-4B36-E43D-9CEE-B8B529154F4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E6040EC-61F1-E753-F02B-D2D8A9316EA9}"/>
              </a:ext>
            </a:extLst>
          </p:cNvPr>
          <p:cNvSpPr>
            <a:spLocks noGrp="1"/>
          </p:cNvSpPr>
          <p:nvPr>
            <p:ph idx="1"/>
          </p:nvPr>
        </p:nvSpPr>
        <p:spPr>
          <a:xfrm>
            <a:off x="1956390" y="2243470"/>
            <a:ext cx="9422839" cy="4306186"/>
          </a:xfrm>
        </p:spPr>
        <p:txBody>
          <a:bodyPr>
            <a:normAutofit/>
          </a:bodyPr>
          <a:lstStyle/>
          <a:p>
            <a:r>
              <a:rPr lang="en-US" sz="2800" dirty="0"/>
              <a:t>“one is not responsible for unforeseen and improbable results”</a:t>
            </a:r>
          </a:p>
        </p:txBody>
      </p:sp>
      <p:sp>
        <p:nvSpPr>
          <p:cNvPr id="7" name="Title 1">
            <a:extLst>
              <a:ext uri="{FF2B5EF4-FFF2-40B4-BE49-F238E27FC236}">
                <a16:creationId xmlns:a16="http://schemas.microsoft.com/office/drawing/2014/main" id="{B5F1EEFD-BAA0-3E14-BDD5-3BED62A2100C}"/>
              </a:ext>
            </a:extLst>
          </p:cNvPr>
          <p:cNvSpPr>
            <a:spLocks noGrp="1"/>
          </p:cNvSpPr>
          <p:nvPr>
            <p:ph type="title"/>
          </p:nvPr>
        </p:nvSpPr>
        <p:spPr>
          <a:xfrm>
            <a:off x="2115879" y="624110"/>
            <a:ext cx="10430540" cy="1280890"/>
          </a:xfrm>
        </p:spPr>
        <p:txBody>
          <a:bodyPr>
            <a:normAutofit/>
          </a:bodyPr>
          <a:lstStyle/>
          <a:p>
            <a:r>
              <a:rPr lang="en-US" i="1" dirty="0"/>
              <a:t>Gibbs v. Tourres</a:t>
            </a:r>
            <a:r>
              <a:rPr lang="en-US" dirty="0"/>
              <a:t> </a:t>
            </a:r>
            <a:br>
              <a:rPr lang="en-US" dirty="0"/>
            </a:br>
            <a:r>
              <a:rPr lang="de-DE" dirty="0"/>
              <a:t>50 So. 2d 652 (La. Ct. App. 1951)</a:t>
            </a:r>
            <a:endParaRPr lang="sv-SE" dirty="0"/>
          </a:p>
        </p:txBody>
      </p:sp>
    </p:spTree>
    <p:extLst>
      <p:ext uri="{BB962C8B-B14F-4D97-AF65-F5344CB8AC3E}">
        <p14:creationId xmlns:p14="http://schemas.microsoft.com/office/powerpoint/2010/main" val="1672101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C21EB-954C-EA4C-98F0-743556624B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85DF19-9337-D05A-A691-F4D1E9BA4326}"/>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p>
        </p:txBody>
      </p:sp>
      <p:pic>
        <p:nvPicPr>
          <p:cNvPr id="4" name="Picture 3">
            <a:extLst>
              <a:ext uri="{FF2B5EF4-FFF2-40B4-BE49-F238E27FC236}">
                <a16:creationId xmlns:a16="http://schemas.microsoft.com/office/drawing/2014/main" id="{EDA955EB-69B1-3830-D125-82BF8C4A782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221827" y="2004583"/>
            <a:ext cx="6537832" cy="4416412"/>
          </a:xfrm>
          <a:prstGeom prst="rect">
            <a:avLst/>
          </a:prstGeom>
        </p:spPr>
      </p:pic>
    </p:spTree>
    <p:extLst>
      <p:ext uri="{BB962C8B-B14F-4D97-AF65-F5344CB8AC3E}">
        <p14:creationId xmlns:p14="http://schemas.microsoft.com/office/powerpoint/2010/main" val="4601298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BB3384-B11D-C8E9-E58C-AA786036A6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6B67C5D-7825-9AB7-A8CF-425AA2387A2E}"/>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p>
        </p:txBody>
      </p:sp>
      <p:pic>
        <p:nvPicPr>
          <p:cNvPr id="4" name="Picture 3">
            <a:extLst>
              <a:ext uri="{FF2B5EF4-FFF2-40B4-BE49-F238E27FC236}">
                <a16:creationId xmlns:a16="http://schemas.microsoft.com/office/drawing/2014/main" id="{F0AC87FB-3AEE-16BA-A0BF-23F30BDCB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107" y="2004583"/>
            <a:ext cx="8519272" cy="4416412"/>
          </a:xfrm>
          <a:prstGeom prst="rect">
            <a:avLst/>
          </a:prstGeom>
        </p:spPr>
      </p:pic>
    </p:spTree>
    <p:extLst>
      <p:ext uri="{BB962C8B-B14F-4D97-AF65-F5344CB8AC3E}">
        <p14:creationId xmlns:p14="http://schemas.microsoft.com/office/powerpoint/2010/main" val="19368090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2D8BC1-0036-2A65-B858-004E6D93E1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0709C2-605A-5E74-CC3D-11441596F8D2}"/>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p>
        </p:txBody>
      </p:sp>
      <p:sp>
        <p:nvSpPr>
          <p:cNvPr id="5" name="Content Placeholder 3">
            <a:extLst>
              <a:ext uri="{FF2B5EF4-FFF2-40B4-BE49-F238E27FC236}">
                <a16:creationId xmlns:a16="http://schemas.microsoft.com/office/drawing/2014/main" id="{D722C9C8-D691-920B-CA2A-1F2E390C7B3E}"/>
              </a:ext>
            </a:extLst>
          </p:cNvPr>
          <p:cNvSpPr txBox="1">
            <a:spLocks/>
          </p:cNvSpPr>
          <p:nvPr/>
        </p:nvSpPr>
        <p:spPr>
          <a:xfrm>
            <a:off x="7366841" y="3191449"/>
            <a:ext cx="4825159" cy="3416300"/>
          </a:xfrm>
          <a:prstGeom prst="rect">
            <a:avLst/>
          </a:prstGeom>
        </p:spPr>
        <p:txBody>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r>
              <a:rPr lang="en-US" dirty="0"/>
              <a:t>Didn’t know of any defect or problem</a:t>
            </a:r>
          </a:p>
          <a:p>
            <a:r>
              <a:rPr lang="en-US" dirty="0"/>
              <a:t>Only 19% of cross-sectional area decayed</a:t>
            </a:r>
          </a:p>
          <a:p>
            <a:r>
              <a:rPr lang="en-US" dirty="0"/>
              <a:t>Meteorologist: tree would have failed regardless of decay</a:t>
            </a:r>
          </a:p>
          <a:p>
            <a:endParaRPr lang="en-US" dirty="0"/>
          </a:p>
        </p:txBody>
      </p:sp>
      <p:pic>
        <p:nvPicPr>
          <p:cNvPr id="6" name="Content Placeholder 5">
            <a:extLst>
              <a:ext uri="{FF2B5EF4-FFF2-40B4-BE49-F238E27FC236}">
                <a16:creationId xmlns:a16="http://schemas.microsoft.com/office/drawing/2014/main" id="{6175F531-4D68-83E9-6678-21FBEE107C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72278" y="2420752"/>
            <a:ext cx="2980952" cy="3238094"/>
          </a:xfrm>
          <a:prstGeom prst="rect">
            <a:avLst/>
          </a:prstGeom>
        </p:spPr>
      </p:pic>
      <p:sp>
        <p:nvSpPr>
          <p:cNvPr id="7" name="TextBox 6">
            <a:extLst>
              <a:ext uri="{FF2B5EF4-FFF2-40B4-BE49-F238E27FC236}">
                <a16:creationId xmlns:a16="http://schemas.microsoft.com/office/drawing/2014/main" id="{62841EDF-48D9-9D70-40D7-85ACB055EB54}"/>
              </a:ext>
            </a:extLst>
          </p:cNvPr>
          <p:cNvSpPr txBox="1"/>
          <p:nvPr/>
        </p:nvSpPr>
        <p:spPr>
          <a:xfrm>
            <a:off x="1071480" y="2630818"/>
            <a:ext cx="2980952" cy="461665"/>
          </a:xfrm>
          <a:prstGeom prst="rect">
            <a:avLst/>
          </a:prstGeom>
          <a:noFill/>
        </p:spPr>
        <p:txBody>
          <a:bodyPr wrap="square" rtlCol="0">
            <a:spAutoFit/>
          </a:bodyPr>
          <a:lstStyle/>
          <a:p>
            <a:r>
              <a:rPr lang="en-US" sz="2400" b="1" dirty="0"/>
              <a:t>Brown’s Evidence</a:t>
            </a:r>
          </a:p>
        </p:txBody>
      </p:sp>
      <p:sp>
        <p:nvSpPr>
          <p:cNvPr id="8" name="TextBox 7">
            <a:extLst>
              <a:ext uri="{FF2B5EF4-FFF2-40B4-BE49-F238E27FC236}">
                <a16:creationId xmlns:a16="http://schemas.microsoft.com/office/drawing/2014/main" id="{495EE813-9D06-6CDB-6DD7-0BDF81F0509C}"/>
              </a:ext>
            </a:extLst>
          </p:cNvPr>
          <p:cNvSpPr txBox="1"/>
          <p:nvPr/>
        </p:nvSpPr>
        <p:spPr>
          <a:xfrm>
            <a:off x="7453230" y="2630817"/>
            <a:ext cx="4186835" cy="461665"/>
          </a:xfrm>
          <a:prstGeom prst="rect">
            <a:avLst/>
          </a:prstGeom>
          <a:noFill/>
        </p:spPr>
        <p:txBody>
          <a:bodyPr wrap="square" rtlCol="0">
            <a:spAutoFit/>
          </a:bodyPr>
          <a:lstStyle/>
          <a:p>
            <a:r>
              <a:rPr lang="en-US" sz="2400" b="1" i="0" dirty="0">
                <a:solidFill>
                  <a:srgbClr val="202124"/>
                </a:solidFill>
                <a:effectLst/>
                <a:latin typeface="+mj-lt"/>
              </a:rPr>
              <a:t>Williams’ </a:t>
            </a:r>
            <a:r>
              <a:rPr lang="en-US" sz="2400" b="1" dirty="0">
                <a:latin typeface="+mj-lt"/>
              </a:rPr>
              <a:t>Evidence</a:t>
            </a:r>
          </a:p>
        </p:txBody>
      </p:sp>
      <p:sp>
        <p:nvSpPr>
          <p:cNvPr id="3" name="Content Placeholder 2">
            <a:extLst>
              <a:ext uri="{FF2B5EF4-FFF2-40B4-BE49-F238E27FC236}">
                <a16:creationId xmlns:a16="http://schemas.microsoft.com/office/drawing/2014/main" id="{DE2955C7-5B4F-1757-D934-A0540007CB3A}"/>
              </a:ext>
            </a:extLst>
          </p:cNvPr>
          <p:cNvSpPr>
            <a:spLocks noGrp="1"/>
          </p:cNvSpPr>
          <p:nvPr>
            <p:ph sz="half" idx="1"/>
          </p:nvPr>
        </p:nvSpPr>
        <p:spPr>
          <a:xfrm>
            <a:off x="889414" y="3191449"/>
            <a:ext cx="4008673" cy="3416301"/>
          </a:xfrm>
        </p:spPr>
        <p:txBody>
          <a:bodyPr/>
          <a:lstStyle/>
          <a:p>
            <a:r>
              <a:rPr lang="en-US" dirty="0"/>
              <a:t>Tree had “heart rot”</a:t>
            </a:r>
          </a:p>
          <a:p>
            <a:r>
              <a:rPr lang="en-US" dirty="0"/>
              <a:t>Tree broke above grade</a:t>
            </a:r>
          </a:p>
          <a:p>
            <a:r>
              <a:rPr lang="en-US" dirty="0"/>
              <a:t>Williams had NEVER hired a tree service to perform work on the tree</a:t>
            </a:r>
          </a:p>
          <a:p>
            <a:r>
              <a:rPr lang="en-US" dirty="0"/>
              <a:t>A large branch broke 10 years ago</a:t>
            </a:r>
          </a:p>
          <a:p>
            <a:pPr marL="0" indent="0">
              <a:buNone/>
            </a:pPr>
            <a:endParaRPr lang="en-US" dirty="0"/>
          </a:p>
        </p:txBody>
      </p:sp>
    </p:spTree>
    <p:extLst>
      <p:ext uri="{BB962C8B-B14F-4D97-AF65-F5344CB8AC3E}">
        <p14:creationId xmlns:p14="http://schemas.microsoft.com/office/powerpoint/2010/main" val="15021633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F3105-F393-1F64-3577-2B388182131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96AD90-2BB0-5FBF-D0BD-791272EDA984}"/>
              </a:ext>
            </a:extLst>
          </p:cNvPr>
          <p:cNvSpPr>
            <a:spLocks noGrp="1"/>
          </p:cNvSpPr>
          <p:nvPr>
            <p:ph idx="1"/>
          </p:nvPr>
        </p:nvSpPr>
        <p:spPr>
          <a:xfrm>
            <a:off x="1956390" y="2243470"/>
            <a:ext cx="9422839" cy="4306186"/>
          </a:xfrm>
        </p:spPr>
        <p:txBody>
          <a:bodyPr>
            <a:normAutofit/>
          </a:bodyPr>
          <a:lstStyle/>
          <a:p>
            <a:r>
              <a:rPr lang="en-US" sz="2800" dirty="0"/>
              <a:t>“Given the size of the tree, its proximity to [Brown’s] home, the gravity of the potential injury and the likelihood of serious harm to persons or property if the tree fell in this residential neighborhood, the trial court could reasonably find…an unreasonable risk”</a:t>
            </a:r>
          </a:p>
        </p:txBody>
      </p:sp>
      <p:sp>
        <p:nvSpPr>
          <p:cNvPr id="7" name="Title 1">
            <a:extLst>
              <a:ext uri="{FF2B5EF4-FFF2-40B4-BE49-F238E27FC236}">
                <a16:creationId xmlns:a16="http://schemas.microsoft.com/office/drawing/2014/main" id="{997EB869-00A1-2F02-633E-62C860E7253C}"/>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Tree>
    <p:extLst>
      <p:ext uri="{BB962C8B-B14F-4D97-AF65-F5344CB8AC3E}">
        <p14:creationId xmlns:p14="http://schemas.microsoft.com/office/powerpoint/2010/main" val="8112992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841F30-74E4-CBB0-4522-4A6F4635586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AD3AFED-3F18-5CBA-2E16-7F673F04C27B}"/>
              </a:ext>
            </a:extLst>
          </p:cNvPr>
          <p:cNvSpPr>
            <a:spLocks noGrp="1"/>
          </p:cNvSpPr>
          <p:nvPr>
            <p:ph idx="1"/>
          </p:nvPr>
        </p:nvSpPr>
        <p:spPr>
          <a:xfrm>
            <a:off x="1956390" y="2243470"/>
            <a:ext cx="9422839" cy="4306186"/>
          </a:xfrm>
        </p:spPr>
        <p:txBody>
          <a:bodyPr>
            <a:normAutofit/>
          </a:bodyPr>
          <a:lstStyle/>
          <a:p>
            <a:r>
              <a:rPr lang="en-US" sz="2800" dirty="0"/>
              <a:t>“Given the </a:t>
            </a:r>
            <a:r>
              <a:rPr lang="en-US" sz="2800" b="1" i="1" u="sng" dirty="0"/>
              <a:t>size</a:t>
            </a:r>
            <a:r>
              <a:rPr lang="en-US" sz="2800" dirty="0"/>
              <a:t> of the tree, its </a:t>
            </a:r>
            <a:r>
              <a:rPr lang="en-US" sz="2800" b="1" i="1" u="sng" dirty="0"/>
              <a:t>proximity</a:t>
            </a:r>
            <a:r>
              <a:rPr lang="en-US" sz="2800" dirty="0"/>
              <a:t> to [Brown’s] home, the </a:t>
            </a:r>
            <a:r>
              <a:rPr lang="en-US" sz="2800" b="1" i="1" u="sng" dirty="0"/>
              <a:t>gravity</a:t>
            </a:r>
            <a:r>
              <a:rPr lang="en-US" sz="2800" dirty="0"/>
              <a:t> of the potential injury and the </a:t>
            </a:r>
            <a:r>
              <a:rPr lang="en-US" sz="2800" b="1" i="1" u="sng" dirty="0"/>
              <a:t>likelihood</a:t>
            </a:r>
            <a:r>
              <a:rPr lang="en-US" sz="2800" dirty="0"/>
              <a:t> of serious harm to persons or property </a:t>
            </a:r>
            <a:r>
              <a:rPr lang="en-US" sz="2800" b="1" i="1" u="sng" dirty="0"/>
              <a:t>IF</a:t>
            </a:r>
            <a:r>
              <a:rPr lang="en-US" sz="2800" dirty="0"/>
              <a:t> the tree fell in this residential neighborhood, the trial court could reasonably find…an unreasonable risk”</a:t>
            </a:r>
          </a:p>
        </p:txBody>
      </p:sp>
      <p:sp>
        <p:nvSpPr>
          <p:cNvPr id="7" name="Title 1">
            <a:extLst>
              <a:ext uri="{FF2B5EF4-FFF2-40B4-BE49-F238E27FC236}">
                <a16:creationId xmlns:a16="http://schemas.microsoft.com/office/drawing/2014/main" id="{C13E9331-D1BF-77BA-DE7B-D8A2537D971D}"/>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Tree>
    <p:extLst>
      <p:ext uri="{BB962C8B-B14F-4D97-AF65-F5344CB8AC3E}">
        <p14:creationId xmlns:p14="http://schemas.microsoft.com/office/powerpoint/2010/main" val="15551761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5CF5C-F297-85A3-3997-ED5E76C6492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1C5794-A8F2-4743-0414-140912B604A2}"/>
              </a:ext>
            </a:extLst>
          </p:cNvPr>
          <p:cNvSpPr>
            <a:spLocks noGrp="1"/>
          </p:cNvSpPr>
          <p:nvPr>
            <p:ph idx="1"/>
          </p:nvPr>
        </p:nvSpPr>
        <p:spPr>
          <a:xfrm>
            <a:off x="1956390" y="2243470"/>
            <a:ext cx="9422839" cy="4306186"/>
          </a:xfrm>
        </p:spPr>
        <p:txBody>
          <a:bodyPr>
            <a:normAutofit/>
          </a:bodyPr>
          <a:lstStyle/>
          <a:p>
            <a:r>
              <a:rPr lang="en-US" sz="2800" dirty="0"/>
              <a:t>“[Williams] accepted the benefits of the tree, but refused to act to provide minimal care for the tree or to assess the health of the tree, despite the risk of significant harm”</a:t>
            </a:r>
          </a:p>
        </p:txBody>
      </p:sp>
      <p:sp>
        <p:nvSpPr>
          <p:cNvPr id="7" name="Title 1">
            <a:extLst>
              <a:ext uri="{FF2B5EF4-FFF2-40B4-BE49-F238E27FC236}">
                <a16:creationId xmlns:a16="http://schemas.microsoft.com/office/drawing/2014/main" id="{8156DAF1-5A52-4B74-AD6B-7EF1F4B61DDD}"/>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Tree>
    <p:extLst>
      <p:ext uri="{BB962C8B-B14F-4D97-AF65-F5344CB8AC3E}">
        <p14:creationId xmlns:p14="http://schemas.microsoft.com/office/powerpoint/2010/main" val="35179339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7905E-2030-9F05-727D-769C1C8FD6D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9417BDB-6BE6-CDA4-E75C-C74413099527}"/>
              </a:ext>
            </a:extLst>
          </p:cNvPr>
          <p:cNvSpPr>
            <a:spLocks noGrp="1"/>
          </p:cNvSpPr>
          <p:nvPr>
            <p:ph idx="1"/>
          </p:nvPr>
        </p:nvSpPr>
        <p:spPr>
          <a:xfrm>
            <a:off x="1956390" y="2243470"/>
            <a:ext cx="9422839" cy="4306186"/>
          </a:xfrm>
        </p:spPr>
        <p:txBody>
          <a:bodyPr>
            <a:normAutofit/>
          </a:bodyPr>
          <a:lstStyle/>
          <a:p>
            <a:r>
              <a:rPr lang="en-US" sz="2800" dirty="0"/>
              <a:t>“[Williams] accepted the benefits of the tree, but refused to act to provide minimal care for the tree or to assess the health of the tree, despite the risk of significant harm”</a:t>
            </a:r>
          </a:p>
          <a:p>
            <a:r>
              <a:rPr lang="en-US" sz="2800" dirty="0"/>
              <a:t>NOT Act of God</a:t>
            </a:r>
          </a:p>
          <a:p>
            <a:pPr lvl="1"/>
            <a:r>
              <a:rPr lang="en-US" sz="2600" dirty="0"/>
              <a:t>Broke mid-stem; did not uproot</a:t>
            </a:r>
          </a:p>
          <a:p>
            <a:pPr lvl="1"/>
            <a:r>
              <a:rPr lang="en-US" sz="2600" dirty="0"/>
              <a:t>Tree was weakened by disease</a:t>
            </a:r>
          </a:p>
        </p:txBody>
      </p:sp>
      <p:sp>
        <p:nvSpPr>
          <p:cNvPr id="7" name="Title 1">
            <a:extLst>
              <a:ext uri="{FF2B5EF4-FFF2-40B4-BE49-F238E27FC236}">
                <a16:creationId xmlns:a16="http://schemas.microsoft.com/office/drawing/2014/main" id="{3CE9661E-BCAD-19BF-24BE-C0D28520F704}"/>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Tree>
    <p:extLst>
      <p:ext uri="{BB962C8B-B14F-4D97-AF65-F5344CB8AC3E}">
        <p14:creationId xmlns:p14="http://schemas.microsoft.com/office/powerpoint/2010/main" val="307401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47F9C-883E-B79A-9470-FD7B76841DF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0D246A-7391-7042-6067-4B82A47B235C}"/>
              </a:ext>
            </a:extLst>
          </p:cNvPr>
          <p:cNvSpPr>
            <a:spLocks noGrp="1"/>
          </p:cNvSpPr>
          <p:nvPr>
            <p:ph idx="1"/>
          </p:nvPr>
        </p:nvSpPr>
        <p:spPr>
          <a:xfrm>
            <a:off x="1956390" y="2243470"/>
            <a:ext cx="9422839" cy="4306186"/>
          </a:xfrm>
        </p:spPr>
        <p:txBody>
          <a:bodyPr>
            <a:normAutofit/>
          </a:bodyPr>
          <a:lstStyle/>
          <a:p>
            <a:pPr marL="0" indent="0">
              <a:buNone/>
            </a:pPr>
            <a:r>
              <a:rPr lang="en-US" sz="2800" b="1" dirty="0"/>
              <a:t>CONCUR</a:t>
            </a:r>
          </a:p>
        </p:txBody>
      </p:sp>
      <p:sp>
        <p:nvSpPr>
          <p:cNvPr id="7" name="Title 1">
            <a:extLst>
              <a:ext uri="{FF2B5EF4-FFF2-40B4-BE49-F238E27FC236}">
                <a16:creationId xmlns:a16="http://schemas.microsoft.com/office/drawing/2014/main" id="{4851D50D-6C44-AEED-F3B5-8C90EBB79EB4}"/>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Tree>
    <p:extLst>
      <p:ext uri="{BB962C8B-B14F-4D97-AF65-F5344CB8AC3E}">
        <p14:creationId xmlns:p14="http://schemas.microsoft.com/office/powerpoint/2010/main" val="21294050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BC7A8-991F-7725-18A9-F5DDB04D1A7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800E51-3C0B-6C14-DDC5-4DF02E0AB851}"/>
              </a:ext>
            </a:extLst>
          </p:cNvPr>
          <p:cNvSpPr>
            <a:spLocks noGrp="1"/>
          </p:cNvSpPr>
          <p:nvPr>
            <p:ph idx="1"/>
          </p:nvPr>
        </p:nvSpPr>
        <p:spPr>
          <a:xfrm>
            <a:off x="1956390" y="2243470"/>
            <a:ext cx="9422839" cy="4306186"/>
          </a:xfrm>
        </p:spPr>
        <p:txBody>
          <a:bodyPr>
            <a:normAutofit/>
          </a:bodyPr>
          <a:lstStyle/>
          <a:p>
            <a:pPr marL="0" indent="0">
              <a:buNone/>
            </a:pPr>
            <a:r>
              <a:rPr lang="en-US" sz="2800" b="1" dirty="0"/>
              <a:t>CONCUR</a:t>
            </a:r>
          </a:p>
          <a:p>
            <a:r>
              <a:rPr lang="en-US" sz="2800" dirty="0"/>
              <a:t>“Once the tree’s branches encroached upon a neighboring tract, [Williams was] charged with the knowledge that the tree’s debris might cause damage”</a:t>
            </a:r>
          </a:p>
        </p:txBody>
      </p:sp>
      <p:sp>
        <p:nvSpPr>
          <p:cNvPr id="7" name="Title 1">
            <a:extLst>
              <a:ext uri="{FF2B5EF4-FFF2-40B4-BE49-F238E27FC236}">
                <a16:creationId xmlns:a16="http://schemas.microsoft.com/office/drawing/2014/main" id="{44D6E3BD-CBD8-FB86-D5B3-E85D49A04F11}"/>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Tree>
    <p:extLst>
      <p:ext uri="{BB962C8B-B14F-4D97-AF65-F5344CB8AC3E}">
        <p14:creationId xmlns:p14="http://schemas.microsoft.com/office/powerpoint/2010/main" val="26686105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BCB29-8994-778F-928F-F8892DCC658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81C981-88B5-4797-F4CC-08C564CBC3E3}"/>
              </a:ext>
            </a:extLst>
          </p:cNvPr>
          <p:cNvSpPr>
            <a:spLocks noGrp="1"/>
          </p:cNvSpPr>
          <p:nvPr>
            <p:ph idx="1"/>
          </p:nvPr>
        </p:nvSpPr>
        <p:spPr>
          <a:xfrm>
            <a:off x="1956390" y="2243470"/>
            <a:ext cx="9422839" cy="4306186"/>
          </a:xfrm>
        </p:spPr>
        <p:txBody>
          <a:bodyPr>
            <a:normAutofit/>
          </a:bodyPr>
          <a:lstStyle/>
          <a:p>
            <a:pPr marL="0" indent="0">
              <a:buNone/>
            </a:pPr>
            <a:r>
              <a:rPr lang="en-US" sz="2800" b="1" dirty="0"/>
              <a:t>CONCUR</a:t>
            </a:r>
          </a:p>
          <a:p>
            <a:r>
              <a:rPr lang="en-US" sz="2800" dirty="0"/>
              <a:t>“Once the tree’s branches encroached upon a neighboring tract, [Williams was] charged with the knowledge that the tree’s debris might cause damage”</a:t>
            </a:r>
          </a:p>
          <a:p>
            <a:r>
              <a:rPr lang="en-US" sz="2800" dirty="0"/>
              <a:t>“At what velocity such winds become an act of God is a question which I will humbly avoid in this case.”</a:t>
            </a:r>
            <a:endParaRPr lang="en-US" sz="2600" dirty="0"/>
          </a:p>
        </p:txBody>
      </p:sp>
      <p:sp>
        <p:nvSpPr>
          <p:cNvPr id="7" name="Title 1">
            <a:extLst>
              <a:ext uri="{FF2B5EF4-FFF2-40B4-BE49-F238E27FC236}">
                <a16:creationId xmlns:a16="http://schemas.microsoft.com/office/drawing/2014/main" id="{A48122AB-B39D-D5CB-7F8A-9DCCDDCE04B3}"/>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Tree>
    <p:extLst>
      <p:ext uri="{BB962C8B-B14F-4D97-AF65-F5344CB8AC3E}">
        <p14:creationId xmlns:p14="http://schemas.microsoft.com/office/powerpoint/2010/main" val="3533299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DFF31-B651-467F-9E21-3B1F1F2D31F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11D8B9-48B8-5538-84B7-52DAA71487E6}"/>
              </a:ext>
            </a:extLst>
          </p:cNvPr>
          <p:cNvSpPr>
            <a:spLocks noGrp="1"/>
          </p:cNvSpPr>
          <p:nvPr>
            <p:ph idx="1"/>
          </p:nvPr>
        </p:nvSpPr>
        <p:spPr>
          <a:xfrm>
            <a:off x="1956390" y="2243470"/>
            <a:ext cx="9422839" cy="4306186"/>
          </a:xfrm>
        </p:spPr>
        <p:txBody>
          <a:bodyPr>
            <a:normAutofit/>
          </a:bodyPr>
          <a:lstStyle/>
          <a:p>
            <a:r>
              <a:rPr lang="en-US" sz="2800" dirty="0"/>
              <a:t>“one is not responsible for unforeseen and improbable results”</a:t>
            </a:r>
          </a:p>
          <a:p>
            <a:pPr marL="0" indent="0">
              <a:buNone/>
            </a:pPr>
            <a:r>
              <a:rPr lang="en-US" sz="2800" b="1" dirty="0"/>
              <a:t>HOWEVER</a:t>
            </a:r>
          </a:p>
          <a:p>
            <a:r>
              <a:rPr lang="en-US" sz="2800" dirty="0"/>
              <a:t>“there was some element of danger involved which was brought to the attention of [Tourres]”</a:t>
            </a:r>
          </a:p>
        </p:txBody>
      </p:sp>
      <p:sp>
        <p:nvSpPr>
          <p:cNvPr id="7" name="Title 1">
            <a:extLst>
              <a:ext uri="{FF2B5EF4-FFF2-40B4-BE49-F238E27FC236}">
                <a16:creationId xmlns:a16="http://schemas.microsoft.com/office/drawing/2014/main" id="{2EBF51AE-005F-F387-8790-49AE5602AF13}"/>
              </a:ext>
            </a:extLst>
          </p:cNvPr>
          <p:cNvSpPr>
            <a:spLocks noGrp="1"/>
          </p:cNvSpPr>
          <p:nvPr>
            <p:ph type="title"/>
          </p:nvPr>
        </p:nvSpPr>
        <p:spPr>
          <a:xfrm>
            <a:off x="2115879" y="624110"/>
            <a:ext cx="10430540" cy="1280890"/>
          </a:xfrm>
        </p:spPr>
        <p:txBody>
          <a:bodyPr>
            <a:normAutofit/>
          </a:bodyPr>
          <a:lstStyle/>
          <a:p>
            <a:r>
              <a:rPr lang="en-US" i="1" dirty="0"/>
              <a:t>Gibbs v. Tourres</a:t>
            </a:r>
            <a:r>
              <a:rPr lang="en-US" dirty="0"/>
              <a:t> </a:t>
            </a:r>
            <a:br>
              <a:rPr lang="en-US" dirty="0"/>
            </a:br>
            <a:r>
              <a:rPr lang="de-DE" dirty="0"/>
              <a:t>50 So. 2d 652 (La. Ct. App. 1951)</a:t>
            </a:r>
            <a:endParaRPr lang="sv-SE" dirty="0"/>
          </a:p>
        </p:txBody>
      </p:sp>
    </p:spTree>
    <p:extLst>
      <p:ext uri="{BB962C8B-B14F-4D97-AF65-F5344CB8AC3E}">
        <p14:creationId xmlns:p14="http://schemas.microsoft.com/office/powerpoint/2010/main" val="18118022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7E961-3422-D130-8607-359B2C39D16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7975E2-B182-1880-54B1-CAFF5E390F30}"/>
              </a:ext>
            </a:extLst>
          </p:cNvPr>
          <p:cNvSpPr>
            <a:spLocks noGrp="1"/>
          </p:cNvSpPr>
          <p:nvPr>
            <p:ph idx="1"/>
          </p:nvPr>
        </p:nvSpPr>
        <p:spPr>
          <a:xfrm>
            <a:off x="1956390" y="2243470"/>
            <a:ext cx="9422839" cy="4306186"/>
          </a:xfrm>
        </p:spPr>
        <p:txBody>
          <a:bodyPr>
            <a:normAutofit/>
          </a:bodyPr>
          <a:lstStyle/>
          <a:p>
            <a:pPr marL="0" indent="0">
              <a:buNone/>
            </a:pPr>
            <a:r>
              <a:rPr lang="en-US" sz="2800" b="1" dirty="0"/>
              <a:t>DISSENT</a:t>
            </a:r>
          </a:p>
        </p:txBody>
      </p:sp>
      <p:sp>
        <p:nvSpPr>
          <p:cNvPr id="7" name="Title 1">
            <a:extLst>
              <a:ext uri="{FF2B5EF4-FFF2-40B4-BE49-F238E27FC236}">
                <a16:creationId xmlns:a16="http://schemas.microsoft.com/office/drawing/2014/main" id="{910FCF82-05F6-90CF-657A-4922BA530D19}"/>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Tree>
    <p:extLst>
      <p:ext uri="{BB962C8B-B14F-4D97-AF65-F5344CB8AC3E}">
        <p14:creationId xmlns:p14="http://schemas.microsoft.com/office/powerpoint/2010/main" val="16206920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B89A6A-948E-5571-C433-5471FF35502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5D094B9-AEF1-13C3-6F15-08D2C562F97C}"/>
              </a:ext>
            </a:extLst>
          </p:cNvPr>
          <p:cNvSpPr>
            <a:spLocks noGrp="1"/>
          </p:cNvSpPr>
          <p:nvPr>
            <p:ph idx="1"/>
          </p:nvPr>
        </p:nvSpPr>
        <p:spPr>
          <a:xfrm>
            <a:off x="1956390" y="2243470"/>
            <a:ext cx="9422839" cy="4306186"/>
          </a:xfrm>
        </p:spPr>
        <p:txBody>
          <a:bodyPr>
            <a:normAutofit/>
          </a:bodyPr>
          <a:lstStyle/>
          <a:p>
            <a:pPr marL="0" indent="0">
              <a:buNone/>
            </a:pPr>
            <a:r>
              <a:rPr lang="en-US" sz="2800" b="1" dirty="0"/>
              <a:t>DISSENT</a:t>
            </a:r>
          </a:p>
          <a:p>
            <a:r>
              <a:rPr lang="en-US" sz="2800" dirty="0"/>
              <a:t>“Fault should not be proven by hindsight.”</a:t>
            </a:r>
            <a:endParaRPr lang="en-US" sz="2600" dirty="0"/>
          </a:p>
        </p:txBody>
      </p:sp>
      <p:sp>
        <p:nvSpPr>
          <p:cNvPr id="7" name="Title 1">
            <a:extLst>
              <a:ext uri="{FF2B5EF4-FFF2-40B4-BE49-F238E27FC236}">
                <a16:creationId xmlns:a16="http://schemas.microsoft.com/office/drawing/2014/main" id="{F58F3402-2AA9-C595-F672-F8C0029BD616}"/>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Tree>
    <p:extLst>
      <p:ext uri="{BB962C8B-B14F-4D97-AF65-F5344CB8AC3E}">
        <p14:creationId xmlns:p14="http://schemas.microsoft.com/office/powerpoint/2010/main" val="11221738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93277-7C70-3F9A-BA7D-AB8AF6EFB5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63D87E-4A4A-78BC-A6F1-365BDDE3EE09}"/>
              </a:ext>
            </a:extLst>
          </p:cNvPr>
          <p:cNvSpPr>
            <a:spLocks noGrp="1"/>
          </p:cNvSpPr>
          <p:nvPr>
            <p:ph idx="1"/>
          </p:nvPr>
        </p:nvSpPr>
        <p:spPr>
          <a:xfrm>
            <a:off x="1956390" y="2243470"/>
            <a:ext cx="9422839" cy="4306186"/>
          </a:xfrm>
        </p:spPr>
        <p:txBody>
          <a:bodyPr>
            <a:normAutofit/>
          </a:bodyPr>
          <a:lstStyle/>
          <a:p>
            <a:pPr marL="0" indent="0">
              <a:buNone/>
            </a:pPr>
            <a:r>
              <a:rPr lang="en-US" sz="2800" b="1" dirty="0"/>
              <a:t>DISSENT</a:t>
            </a:r>
          </a:p>
          <a:p>
            <a:r>
              <a:rPr lang="en-US" sz="2800" dirty="0"/>
              <a:t>“Fault should not be proven by hindsight.”</a:t>
            </a:r>
            <a:endParaRPr lang="en-US" sz="2600" dirty="0"/>
          </a:p>
          <a:p>
            <a:r>
              <a:rPr lang="en-US" sz="2800" dirty="0"/>
              <a:t>“There is no duty on a homeowner to become a professional arborist in order to diagnose his apparently healthy but ailing water oak of non-apparent conditions.”</a:t>
            </a:r>
          </a:p>
        </p:txBody>
      </p:sp>
      <p:sp>
        <p:nvSpPr>
          <p:cNvPr id="7" name="Title 1">
            <a:extLst>
              <a:ext uri="{FF2B5EF4-FFF2-40B4-BE49-F238E27FC236}">
                <a16:creationId xmlns:a16="http://schemas.microsoft.com/office/drawing/2014/main" id="{C08FFA18-61E0-E781-D9BC-4697E20FEAD5}"/>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Tree>
    <p:extLst>
      <p:ext uri="{BB962C8B-B14F-4D97-AF65-F5344CB8AC3E}">
        <p14:creationId xmlns:p14="http://schemas.microsoft.com/office/powerpoint/2010/main" val="21455080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E08DA-D972-64AE-1195-BD51307A3962}"/>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A564B0-57AA-5C78-C33F-B5484B61A043}"/>
              </a:ext>
            </a:extLst>
          </p:cNvPr>
          <p:cNvSpPr>
            <a:spLocks noGrp="1"/>
          </p:cNvSpPr>
          <p:nvPr>
            <p:ph idx="1"/>
          </p:nvPr>
        </p:nvSpPr>
        <p:spPr>
          <a:xfrm>
            <a:off x="1956390" y="2243470"/>
            <a:ext cx="9422839" cy="4306186"/>
          </a:xfrm>
        </p:spPr>
        <p:txBody>
          <a:bodyPr>
            <a:normAutofit/>
          </a:bodyPr>
          <a:lstStyle/>
          <a:p>
            <a:pPr marL="0" indent="0">
              <a:buNone/>
            </a:pPr>
            <a:r>
              <a:rPr lang="en-US" sz="2800" b="1" dirty="0"/>
              <a:t>DISSENT</a:t>
            </a:r>
          </a:p>
          <a:p>
            <a:r>
              <a:rPr lang="en-US" sz="2800" dirty="0"/>
              <a:t>“Fault should not be proven by hindsight.”</a:t>
            </a:r>
            <a:endParaRPr lang="en-US" sz="2600" dirty="0"/>
          </a:p>
          <a:p>
            <a:r>
              <a:rPr lang="en-US" sz="2800" dirty="0"/>
              <a:t>“There is no duty on a homeowner to become a professional arborist in order to diagnose his apparently healthy but ailing water oak of non-apparent conditions.”</a:t>
            </a:r>
          </a:p>
          <a:p>
            <a:r>
              <a:rPr lang="en-US" sz="2800" dirty="0"/>
              <a:t>“This is an unwarranted return to strict liability.”</a:t>
            </a:r>
          </a:p>
        </p:txBody>
      </p:sp>
      <p:sp>
        <p:nvSpPr>
          <p:cNvPr id="7" name="Title 1">
            <a:extLst>
              <a:ext uri="{FF2B5EF4-FFF2-40B4-BE49-F238E27FC236}">
                <a16:creationId xmlns:a16="http://schemas.microsoft.com/office/drawing/2014/main" id="{B1A2E231-0FFF-8635-1424-902A4788AEA8}"/>
              </a:ext>
            </a:extLst>
          </p:cNvPr>
          <p:cNvSpPr>
            <a:spLocks noGrp="1"/>
          </p:cNvSpPr>
          <p:nvPr>
            <p:ph type="title"/>
          </p:nvPr>
        </p:nvSpPr>
        <p:spPr>
          <a:xfrm>
            <a:off x="2115879" y="624110"/>
            <a:ext cx="10430540" cy="1280890"/>
          </a:xfrm>
        </p:spPr>
        <p:txBody>
          <a:bodyPr>
            <a:normAutofit/>
          </a:bodyPr>
          <a:lstStyle/>
          <a:p>
            <a:r>
              <a:rPr lang="en-US" i="1" dirty="0"/>
              <a:t>Brown v. Williams </a:t>
            </a:r>
            <a:br>
              <a:rPr lang="en-US" i="1" dirty="0"/>
            </a:br>
            <a:r>
              <a:rPr lang="de-DE" dirty="0"/>
              <a:t>850 So. 2d 1116 (La. Ct. App. 2003)</a:t>
            </a:r>
            <a:endParaRPr lang="sv-SE" dirty="0"/>
          </a:p>
        </p:txBody>
      </p:sp>
    </p:spTree>
    <p:extLst>
      <p:ext uri="{BB962C8B-B14F-4D97-AF65-F5344CB8AC3E}">
        <p14:creationId xmlns:p14="http://schemas.microsoft.com/office/powerpoint/2010/main" val="3556544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C16F7-A8C4-345E-99A5-D6D346B7A2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B7D015-F9D7-E32B-6E33-4DCF1D938AF0}"/>
              </a:ext>
            </a:extLst>
          </p:cNvPr>
          <p:cNvSpPr>
            <a:spLocks noGrp="1"/>
          </p:cNvSpPr>
          <p:nvPr>
            <p:ph type="title"/>
          </p:nvPr>
        </p:nvSpPr>
        <p:spPr>
          <a:xfrm>
            <a:off x="2115879" y="624110"/>
            <a:ext cx="10430540" cy="1280890"/>
          </a:xfrm>
        </p:spPr>
        <p:txBody>
          <a:bodyPr>
            <a:normAutofit fontScale="90000"/>
          </a:bodyPr>
          <a:lstStyle/>
          <a:p>
            <a:r>
              <a:rPr lang="en-US" i="1" dirty="0"/>
              <a:t>Lewis v. State ex rel. Department of Transp. &amp; Dev. </a:t>
            </a:r>
            <a:br>
              <a:rPr lang="en-US" i="1" dirty="0"/>
            </a:br>
            <a:r>
              <a:rPr lang="de-DE" dirty="0"/>
              <a:t>654 So. 2d 311 (La. 1995)</a:t>
            </a:r>
          </a:p>
        </p:txBody>
      </p:sp>
      <p:pic>
        <p:nvPicPr>
          <p:cNvPr id="4" name="Picture 3">
            <a:extLst>
              <a:ext uri="{FF2B5EF4-FFF2-40B4-BE49-F238E27FC236}">
                <a16:creationId xmlns:a16="http://schemas.microsoft.com/office/drawing/2014/main" id="{F359A824-8A27-80EF-33CA-B9E2E775BB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5879" y="1749399"/>
            <a:ext cx="8587946" cy="4936702"/>
          </a:xfrm>
          <a:prstGeom prst="rect">
            <a:avLst/>
          </a:prstGeom>
        </p:spPr>
      </p:pic>
    </p:spTree>
    <p:extLst>
      <p:ext uri="{BB962C8B-B14F-4D97-AF65-F5344CB8AC3E}">
        <p14:creationId xmlns:p14="http://schemas.microsoft.com/office/powerpoint/2010/main" val="813439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A6D98-A9D8-D4FA-6256-F408AFE4EE1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6CC22B-00EE-5375-E66B-10ECF2A4121D}"/>
              </a:ext>
            </a:extLst>
          </p:cNvPr>
          <p:cNvSpPr>
            <a:spLocks noGrp="1"/>
          </p:cNvSpPr>
          <p:nvPr>
            <p:ph idx="1"/>
          </p:nvPr>
        </p:nvSpPr>
        <p:spPr>
          <a:xfrm>
            <a:off x="1956390" y="2243470"/>
            <a:ext cx="9422839" cy="4306186"/>
          </a:xfrm>
        </p:spPr>
        <p:txBody>
          <a:bodyPr>
            <a:normAutofit/>
          </a:bodyPr>
          <a:lstStyle/>
          <a:p>
            <a:r>
              <a:rPr lang="en-US" sz="2800" dirty="0"/>
              <a:t>“DOTD is not the guarantor of the safety of travelers, but owes a duty to keep highways and shoulders reasonably safe”</a:t>
            </a:r>
          </a:p>
        </p:txBody>
      </p:sp>
      <p:sp>
        <p:nvSpPr>
          <p:cNvPr id="7" name="Title 1">
            <a:extLst>
              <a:ext uri="{FF2B5EF4-FFF2-40B4-BE49-F238E27FC236}">
                <a16:creationId xmlns:a16="http://schemas.microsoft.com/office/drawing/2014/main" id="{1990FC08-3DA9-38CF-7DD4-589AFB0E8CED}"/>
              </a:ext>
            </a:extLst>
          </p:cNvPr>
          <p:cNvSpPr>
            <a:spLocks noGrp="1"/>
          </p:cNvSpPr>
          <p:nvPr>
            <p:ph type="title"/>
          </p:nvPr>
        </p:nvSpPr>
        <p:spPr>
          <a:xfrm>
            <a:off x="2115879" y="624110"/>
            <a:ext cx="10430540" cy="1280890"/>
          </a:xfrm>
        </p:spPr>
        <p:txBody>
          <a:bodyPr>
            <a:normAutofit fontScale="90000"/>
          </a:bodyPr>
          <a:lstStyle/>
          <a:p>
            <a:r>
              <a:rPr lang="en-US" i="1" dirty="0"/>
              <a:t>Lewis v. State ex rel. Department of Transp. &amp; Dev. </a:t>
            </a:r>
            <a:br>
              <a:rPr lang="en-US" i="1" dirty="0"/>
            </a:br>
            <a:r>
              <a:rPr lang="de-DE" dirty="0"/>
              <a:t>654 So. 2d 311 (La. 1995)</a:t>
            </a:r>
            <a:endParaRPr lang="sv-SE" dirty="0"/>
          </a:p>
        </p:txBody>
      </p:sp>
    </p:spTree>
    <p:extLst>
      <p:ext uri="{BB962C8B-B14F-4D97-AF65-F5344CB8AC3E}">
        <p14:creationId xmlns:p14="http://schemas.microsoft.com/office/powerpoint/2010/main" val="22855009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EC58E-26CE-406E-764F-9CA58C650E7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63A4C7-0059-BECA-569D-8C0A7DB67A77}"/>
              </a:ext>
            </a:extLst>
          </p:cNvPr>
          <p:cNvSpPr>
            <a:spLocks noGrp="1"/>
          </p:cNvSpPr>
          <p:nvPr>
            <p:ph idx="1"/>
          </p:nvPr>
        </p:nvSpPr>
        <p:spPr>
          <a:xfrm>
            <a:off x="1956390" y="2243470"/>
            <a:ext cx="9422839" cy="4306186"/>
          </a:xfrm>
        </p:spPr>
        <p:txBody>
          <a:bodyPr>
            <a:normAutofit/>
          </a:bodyPr>
          <a:lstStyle/>
          <a:p>
            <a:r>
              <a:rPr lang="en-US" sz="2800" dirty="0"/>
              <a:t>“DOTD is not the guarantor of the safety of travelers, but owes a duty to keep highways and shoulders reasonably safe”</a:t>
            </a:r>
          </a:p>
          <a:p>
            <a:r>
              <a:rPr lang="en-US" sz="2800" dirty="0"/>
              <a:t>Lewis must show: </a:t>
            </a:r>
          </a:p>
          <a:p>
            <a:pPr lvl="1"/>
            <a:r>
              <a:rPr lang="en-US" sz="2600" dirty="0"/>
              <a:t>hazardous condition,</a:t>
            </a:r>
          </a:p>
          <a:p>
            <a:pPr lvl="1"/>
            <a:r>
              <a:rPr lang="en-US" sz="2600" dirty="0"/>
              <a:t>DOTD knowledge of condition, and </a:t>
            </a:r>
          </a:p>
          <a:p>
            <a:pPr lvl="1"/>
            <a:r>
              <a:rPr lang="en-US" sz="2600" dirty="0"/>
              <a:t>Failure to take corrective action within a reasonable time</a:t>
            </a:r>
          </a:p>
          <a:p>
            <a:endParaRPr lang="en-US" sz="2800" dirty="0"/>
          </a:p>
        </p:txBody>
      </p:sp>
      <p:sp>
        <p:nvSpPr>
          <p:cNvPr id="7" name="Title 1">
            <a:extLst>
              <a:ext uri="{FF2B5EF4-FFF2-40B4-BE49-F238E27FC236}">
                <a16:creationId xmlns:a16="http://schemas.microsoft.com/office/drawing/2014/main" id="{135304F6-EF62-6732-267A-180B5168FCE6}"/>
              </a:ext>
            </a:extLst>
          </p:cNvPr>
          <p:cNvSpPr>
            <a:spLocks noGrp="1"/>
          </p:cNvSpPr>
          <p:nvPr>
            <p:ph type="title"/>
          </p:nvPr>
        </p:nvSpPr>
        <p:spPr>
          <a:xfrm>
            <a:off x="2115879" y="624110"/>
            <a:ext cx="10430540" cy="1280890"/>
          </a:xfrm>
        </p:spPr>
        <p:txBody>
          <a:bodyPr>
            <a:normAutofit fontScale="90000"/>
          </a:bodyPr>
          <a:lstStyle/>
          <a:p>
            <a:r>
              <a:rPr lang="en-US" i="1" dirty="0"/>
              <a:t>Lewis v. State ex rel. Department of Transp. &amp; Dev. </a:t>
            </a:r>
            <a:br>
              <a:rPr lang="en-US" i="1" dirty="0"/>
            </a:br>
            <a:r>
              <a:rPr lang="de-DE" dirty="0"/>
              <a:t>654 So. 2d 311 (La. 1995)</a:t>
            </a:r>
            <a:endParaRPr lang="sv-SE" dirty="0"/>
          </a:p>
        </p:txBody>
      </p:sp>
    </p:spTree>
    <p:extLst>
      <p:ext uri="{BB962C8B-B14F-4D97-AF65-F5344CB8AC3E}">
        <p14:creationId xmlns:p14="http://schemas.microsoft.com/office/powerpoint/2010/main" val="6407398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63EDF-9225-1BBB-2A4A-A1B7BBCF4D0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4E475B-39C3-4615-233D-1F519F358C97}"/>
              </a:ext>
            </a:extLst>
          </p:cNvPr>
          <p:cNvSpPr>
            <a:spLocks noGrp="1"/>
          </p:cNvSpPr>
          <p:nvPr>
            <p:ph idx="1"/>
          </p:nvPr>
        </p:nvSpPr>
        <p:spPr>
          <a:xfrm>
            <a:off x="1956390" y="2243470"/>
            <a:ext cx="9422839" cy="4306186"/>
          </a:xfrm>
        </p:spPr>
        <p:txBody>
          <a:bodyPr>
            <a:normAutofit/>
          </a:bodyPr>
          <a:lstStyle/>
          <a:p>
            <a:r>
              <a:rPr lang="en-US" sz="2800" dirty="0"/>
              <a:t>“DOTD is not the guarantor of the safety of travelers, but owes a duty to keep highways and shoulders reasonably safe”</a:t>
            </a:r>
          </a:p>
          <a:p>
            <a:r>
              <a:rPr lang="en-US" sz="2800" dirty="0"/>
              <a:t>Lewis must show: </a:t>
            </a:r>
          </a:p>
          <a:p>
            <a:pPr lvl="1"/>
            <a:r>
              <a:rPr lang="en-US" sz="2600" dirty="0"/>
              <a:t>hazardous condition,</a:t>
            </a:r>
          </a:p>
          <a:p>
            <a:pPr lvl="1"/>
            <a:r>
              <a:rPr lang="en-US" sz="2600" dirty="0"/>
              <a:t>DOTD </a:t>
            </a:r>
            <a:r>
              <a:rPr lang="en-US" sz="2600" b="1" i="1" u="sng" dirty="0"/>
              <a:t>knowledge</a:t>
            </a:r>
            <a:r>
              <a:rPr lang="en-US" sz="2600" dirty="0"/>
              <a:t> of condition, and </a:t>
            </a:r>
          </a:p>
          <a:p>
            <a:pPr lvl="1"/>
            <a:r>
              <a:rPr lang="en-US" sz="2600" dirty="0"/>
              <a:t>Failure to take corrective action within a reasonable time</a:t>
            </a:r>
          </a:p>
          <a:p>
            <a:endParaRPr lang="en-US" sz="2800" dirty="0"/>
          </a:p>
        </p:txBody>
      </p:sp>
      <p:sp>
        <p:nvSpPr>
          <p:cNvPr id="7" name="Title 1">
            <a:extLst>
              <a:ext uri="{FF2B5EF4-FFF2-40B4-BE49-F238E27FC236}">
                <a16:creationId xmlns:a16="http://schemas.microsoft.com/office/drawing/2014/main" id="{A16991FB-02C9-935A-7C88-6F647B05546E}"/>
              </a:ext>
            </a:extLst>
          </p:cNvPr>
          <p:cNvSpPr>
            <a:spLocks noGrp="1"/>
          </p:cNvSpPr>
          <p:nvPr>
            <p:ph type="title"/>
          </p:nvPr>
        </p:nvSpPr>
        <p:spPr>
          <a:xfrm>
            <a:off x="2115879" y="624110"/>
            <a:ext cx="10430540" cy="1280890"/>
          </a:xfrm>
        </p:spPr>
        <p:txBody>
          <a:bodyPr>
            <a:normAutofit fontScale="90000"/>
          </a:bodyPr>
          <a:lstStyle/>
          <a:p>
            <a:r>
              <a:rPr lang="en-US" i="1" dirty="0"/>
              <a:t>Lewis v. State ex rel. Department of Transp. &amp; Dev. </a:t>
            </a:r>
            <a:br>
              <a:rPr lang="en-US" i="1" dirty="0"/>
            </a:br>
            <a:r>
              <a:rPr lang="de-DE" dirty="0"/>
              <a:t>654 So. 2d 311 (La. 1995)</a:t>
            </a:r>
            <a:endParaRPr lang="sv-SE" dirty="0"/>
          </a:p>
        </p:txBody>
      </p:sp>
    </p:spTree>
    <p:extLst>
      <p:ext uri="{BB962C8B-B14F-4D97-AF65-F5344CB8AC3E}">
        <p14:creationId xmlns:p14="http://schemas.microsoft.com/office/powerpoint/2010/main" val="9968172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A4502-ACFF-6BF8-9287-411B85F0843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7DBAE07-5B02-BEC6-CFFE-7AD7E8E6B8D8}"/>
              </a:ext>
            </a:extLst>
          </p:cNvPr>
          <p:cNvSpPr>
            <a:spLocks noGrp="1"/>
          </p:cNvSpPr>
          <p:nvPr>
            <p:ph idx="1"/>
          </p:nvPr>
        </p:nvSpPr>
        <p:spPr>
          <a:xfrm>
            <a:off x="1956390" y="2243470"/>
            <a:ext cx="9422839" cy="4306186"/>
          </a:xfrm>
        </p:spPr>
        <p:txBody>
          <a:bodyPr>
            <a:normAutofit/>
          </a:bodyPr>
          <a:lstStyle/>
          <a:p>
            <a:r>
              <a:rPr lang="en-US" sz="2800" dirty="0"/>
              <a:t>“…the canopy of the smaller trees would have expanded and could have obscured the top of the sweet gum”</a:t>
            </a:r>
          </a:p>
          <a:p>
            <a:endParaRPr lang="en-US" sz="2800" dirty="0"/>
          </a:p>
        </p:txBody>
      </p:sp>
      <p:sp>
        <p:nvSpPr>
          <p:cNvPr id="7" name="Title 1">
            <a:extLst>
              <a:ext uri="{FF2B5EF4-FFF2-40B4-BE49-F238E27FC236}">
                <a16:creationId xmlns:a16="http://schemas.microsoft.com/office/drawing/2014/main" id="{4AD3A987-42F8-E1AC-103F-20D8622E716D}"/>
              </a:ext>
            </a:extLst>
          </p:cNvPr>
          <p:cNvSpPr>
            <a:spLocks noGrp="1"/>
          </p:cNvSpPr>
          <p:nvPr>
            <p:ph type="title"/>
          </p:nvPr>
        </p:nvSpPr>
        <p:spPr>
          <a:xfrm>
            <a:off x="2115879" y="624110"/>
            <a:ext cx="10430540" cy="1280890"/>
          </a:xfrm>
        </p:spPr>
        <p:txBody>
          <a:bodyPr>
            <a:normAutofit fontScale="90000"/>
          </a:bodyPr>
          <a:lstStyle/>
          <a:p>
            <a:r>
              <a:rPr lang="en-US" i="1" dirty="0"/>
              <a:t>Lewis v. State ex rel. Department of Transp. &amp; Dev. </a:t>
            </a:r>
            <a:br>
              <a:rPr lang="en-US" i="1" dirty="0"/>
            </a:br>
            <a:r>
              <a:rPr lang="de-DE" dirty="0"/>
              <a:t>654 So. 2d 311 (La. 1995)</a:t>
            </a:r>
            <a:endParaRPr lang="sv-SE" dirty="0"/>
          </a:p>
        </p:txBody>
      </p:sp>
    </p:spTree>
    <p:extLst>
      <p:ext uri="{BB962C8B-B14F-4D97-AF65-F5344CB8AC3E}">
        <p14:creationId xmlns:p14="http://schemas.microsoft.com/office/powerpoint/2010/main" val="37807603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08317-6B2E-C053-A59C-775676C6E38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92FAC5-F270-1CA7-6B71-018A659EF370}"/>
              </a:ext>
            </a:extLst>
          </p:cNvPr>
          <p:cNvSpPr>
            <a:spLocks noGrp="1"/>
          </p:cNvSpPr>
          <p:nvPr>
            <p:ph idx="1"/>
          </p:nvPr>
        </p:nvSpPr>
        <p:spPr>
          <a:xfrm>
            <a:off x="1956390" y="2243470"/>
            <a:ext cx="9422839" cy="4306186"/>
          </a:xfrm>
        </p:spPr>
        <p:txBody>
          <a:bodyPr>
            <a:normAutofit/>
          </a:bodyPr>
          <a:lstStyle/>
          <a:p>
            <a:r>
              <a:rPr lang="en-US" sz="2800" dirty="0"/>
              <a:t>“…the canopy of the smaller trees would have expanded and could have obscured the top of the sweet gum”</a:t>
            </a:r>
          </a:p>
          <a:p>
            <a:r>
              <a:rPr lang="en-US" sz="2800" dirty="0"/>
              <a:t>“…the reason this dead tree was not noticed is not attributable to negligent conduct on the part of the state.”</a:t>
            </a:r>
          </a:p>
          <a:p>
            <a:endParaRPr lang="en-US" sz="2800" dirty="0"/>
          </a:p>
        </p:txBody>
      </p:sp>
      <p:sp>
        <p:nvSpPr>
          <p:cNvPr id="7" name="Title 1">
            <a:extLst>
              <a:ext uri="{FF2B5EF4-FFF2-40B4-BE49-F238E27FC236}">
                <a16:creationId xmlns:a16="http://schemas.microsoft.com/office/drawing/2014/main" id="{9D14ABC9-F6AF-04A6-076D-BE0F5E69B6E0}"/>
              </a:ext>
            </a:extLst>
          </p:cNvPr>
          <p:cNvSpPr>
            <a:spLocks noGrp="1"/>
          </p:cNvSpPr>
          <p:nvPr>
            <p:ph type="title"/>
          </p:nvPr>
        </p:nvSpPr>
        <p:spPr>
          <a:xfrm>
            <a:off x="2115879" y="624110"/>
            <a:ext cx="10430540" cy="1280890"/>
          </a:xfrm>
        </p:spPr>
        <p:txBody>
          <a:bodyPr>
            <a:normAutofit fontScale="90000"/>
          </a:bodyPr>
          <a:lstStyle/>
          <a:p>
            <a:r>
              <a:rPr lang="en-US" i="1" dirty="0"/>
              <a:t>Lewis v. State ex rel. Department of Transp. &amp; Dev. </a:t>
            </a:r>
            <a:br>
              <a:rPr lang="en-US" i="1" dirty="0"/>
            </a:br>
            <a:r>
              <a:rPr lang="de-DE" dirty="0"/>
              <a:t>654 So. 2d 311 (La. 1995)</a:t>
            </a:r>
            <a:endParaRPr lang="sv-SE" dirty="0"/>
          </a:p>
        </p:txBody>
      </p:sp>
    </p:spTree>
    <p:extLst>
      <p:ext uri="{BB962C8B-B14F-4D97-AF65-F5344CB8AC3E}">
        <p14:creationId xmlns:p14="http://schemas.microsoft.com/office/powerpoint/2010/main" val="3061962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FADF3-3979-B15D-B9CD-0AAEB44EA92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C1343E-58F9-BA7E-92E3-E9446AB81AF7}"/>
              </a:ext>
            </a:extLst>
          </p:cNvPr>
          <p:cNvSpPr>
            <a:spLocks noGrp="1"/>
          </p:cNvSpPr>
          <p:nvPr>
            <p:ph idx="1"/>
          </p:nvPr>
        </p:nvSpPr>
        <p:spPr>
          <a:xfrm>
            <a:off x="1956390" y="2243470"/>
            <a:ext cx="9422839" cy="4306186"/>
          </a:xfrm>
        </p:spPr>
        <p:txBody>
          <a:bodyPr>
            <a:normAutofit/>
          </a:bodyPr>
          <a:lstStyle/>
          <a:p>
            <a:r>
              <a:rPr lang="en-US" sz="2800" dirty="0"/>
              <a:t>“one is not responsible for unforeseen and improbable results”</a:t>
            </a:r>
          </a:p>
          <a:p>
            <a:pPr marL="0" indent="0">
              <a:buNone/>
            </a:pPr>
            <a:r>
              <a:rPr lang="en-US" sz="2800" b="1" dirty="0"/>
              <a:t>HOWEVER</a:t>
            </a:r>
          </a:p>
          <a:p>
            <a:r>
              <a:rPr lang="en-US" sz="2800" dirty="0"/>
              <a:t>“there was some element of danger involved which was brought to the attention of [Tourres]”</a:t>
            </a:r>
          </a:p>
          <a:p>
            <a:r>
              <a:rPr lang="en-US" sz="2800" dirty="0"/>
              <a:t>“even though it was not apparent nor obvious, certainly [Tourres was] guilty of negligence”</a:t>
            </a:r>
          </a:p>
        </p:txBody>
      </p:sp>
      <p:sp>
        <p:nvSpPr>
          <p:cNvPr id="7" name="Title 1">
            <a:extLst>
              <a:ext uri="{FF2B5EF4-FFF2-40B4-BE49-F238E27FC236}">
                <a16:creationId xmlns:a16="http://schemas.microsoft.com/office/drawing/2014/main" id="{A797B811-305A-E7C8-2100-C1E49AF1A443}"/>
              </a:ext>
            </a:extLst>
          </p:cNvPr>
          <p:cNvSpPr>
            <a:spLocks noGrp="1"/>
          </p:cNvSpPr>
          <p:nvPr>
            <p:ph type="title"/>
          </p:nvPr>
        </p:nvSpPr>
        <p:spPr>
          <a:xfrm>
            <a:off x="2115879" y="624110"/>
            <a:ext cx="10430540" cy="1280890"/>
          </a:xfrm>
        </p:spPr>
        <p:txBody>
          <a:bodyPr>
            <a:normAutofit/>
          </a:bodyPr>
          <a:lstStyle/>
          <a:p>
            <a:r>
              <a:rPr lang="en-US" i="1" dirty="0"/>
              <a:t>Gibbs v. Tourres</a:t>
            </a:r>
            <a:r>
              <a:rPr lang="en-US" dirty="0"/>
              <a:t> </a:t>
            </a:r>
            <a:br>
              <a:rPr lang="en-US" dirty="0"/>
            </a:br>
            <a:r>
              <a:rPr lang="de-DE" dirty="0"/>
              <a:t>50 So. 2d 652 (La. Ct. App. 1951)</a:t>
            </a:r>
            <a:endParaRPr lang="sv-SE" dirty="0"/>
          </a:p>
        </p:txBody>
      </p:sp>
    </p:spTree>
    <p:extLst>
      <p:ext uri="{BB962C8B-B14F-4D97-AF65-F5344CB8AC3E}">
        <p14:creationId xmlns:p14="http://schemas.microsoft.com/office/powerpoint/2010/main" val="33212071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2FD8F-4939-8B18-96D7-59EFAFBF55D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A4F0CC5-D581-ADD1-7C0B-6B9DB4E80F51}"/>
              </a:ext>
            </a:extLst>
          </p:cNvPr>
          <p:cNvSpPr>
            <a:spLocks noGrp="1"/>
          </p:cNvSpPr>
          <p:nvPr>
            <p:ph idx="1"/>
          </p:nvPr>
        </p:nvSpPr>
        <p:spPr>
          <a:xfrm>
            <a:off x="1956390" y="2243470"/>
            <a:ext cx="9422839" cy="4306186"/>
          </a:xfrm>
        </p:spPr>
        <p:txBody>
          <a:bodyPr>
            <a:normAutofit/>
          </a:bodyPr>
          <a:lstStyle/>
          <a:p>
            <a:r>
              <a:rPr lang="en-US" sz="2800" dirty="0"/>
              <a:t>“…the canopy of the smaller trees would have expanded and could have obscured the top of the sweet gum”</a:t>
            </a:r>
          </a:p>
          <a:p>
            <a:r>
              <a:rPr lang="en-US" sz="2800" dirty="0"/>
              <a:t>“…the reason this dead tree was not noticed is not attributable to negligent conduct on the part of the state.”</a:t>
            </a:r>
          </a:p>
          <a:p>
            <a:r>
              <a:rPr lang="en-US" sz="2800" dirty="0"/>
              <a:t>Windshield inspection is fine. Level 2 not needed.</a:t>
            </a:r>
          </a:p>
          <a:p>
            <a:endParaRPr lang="en-US" sz="2800" dirty="0"/>
          </a:p>
        </p:txBody>
      </p:sp>
      <p:sp>
        <p:nvSpPr>
          <p:cNvPr id="7" name="Title 1">
            <a:extLst>
              <a:ext uri="{FF2B5EF4-FFF2-40B4-BE49-F238E27FC236}">
                <a16:creationId xmlns:a16="http://schemas.microsoft.com/office/drawing/2014/main" id="{7E4EA0D2-391F-3AF2-B4AC-C0D8C65ADB70}"/>
              </a:ext>
            </a:extLst>
          </p:cNvPr>
          <p:cNvSpPr>
            <a:spLocks noGrp="1"/>
          </p:cNvSpPr>
          <p:nvPr>
            <p:ph type="title"/>
          </p:nvPr>
        </p:nvSpPr>
        <p:spPr>
          <a:xfrm>
            <a:off x="2115879" y="624110"/>
            <a:ext cx="10430540" cy="1280890"/>
          </a:xfrm>
        </p:spPr>
        <p:txBody>
          <a:bodyPr>
            <a:normAutofit fontScale="90000"/>
          </a:bodyPr>
          <a:lstStyle/>
          <a:p>
            <a:r>
              <a:rPr lang="en-US" i="1" dirty="0"/>
              <a:t>Lewis v. State ex rel. Department of Transp. &amp; Dev. </a:t>
            </a:r>
            <a:br>
              <a:rPr lang="en-US" i="1" dirty="0"/>
            </a:br>
            <a:r>
              <a:rPr lang="de-DE" dirty="0"/>
              <a:t>654 So. 2d 311 (La. 1995)</a:t>
            </a:r>
            <a:endParaRPr lang="sv-SE" dirty="0"/>
          </a:p>
        </p:txBody>
      </p:sp>
    </p:spTree>
    <p:extLst>
      <p:ext uri="{BB962C8B-B14F-4D97-AF65-F5344CB8AC3E}">
        <p14:creationId xmlns:p14="http://schemas.microsoft.com/office/powerpoint/2010/main" val="9205729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26D91-746F-9C51-29CB-28A682F66D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44FF99-98B1-71CB-79C0-BC0CB5E78110}"/>
              </a:ext>
            </a:extLst>
          </p:cNvPr>
          <p:cNvSpPr>
            <a:spLocks noGrp="1"/>
          </p:cNvSpPr>
          <p:nvPr>
            <p:ph type="title"/>
          </p:nvPr>
        </p:nvSpPr>
        <p:spPr>
          <a:xfrm>
            <a:off x="1767017" y="624110"/>
            <a:ext cx="10169610" cy="1280890"/>
          </a:xfrm>
        </p:spPr>
        <p:txBody>
          <a:bodyPr>
            <a:normAutofit/>
          </a:bodyPr>
          <a:lstStyle/>
          <a:p>
            <a:r>
              <a:rPr lang="en-US" dirty="0"/>
              <a:t>Risk Assessments and Acts of God - Summary</a:t>
            </a:r>
          </a:p>
        </p:txBody>
      </p:sp>
      <p:sp>
        <p:nvSpPr>
          <p:cNvPr id="3" name="Content Placeholder 2">
            <a:extLst>
              <a:ext uri="{FF2B5EF4-FFF2-40B4-BE49-F238E27FC236}">
                <a16:creationId xmlns:a16="http://schemas.microsoft.com/office/drawing/2014/main" id="{098D4832-00E9-960E-D3FD-DEE799826CC6}"/>
              </a:ext>
            </a:extLst>
          </p:cNvPr>
          <p:cNvSpPr>
            <a:spLocks noGrp="1"/>
          </p:cNvSpPr>
          <p:nvPr>
            <p:ph idx="1"/>
          </p:nvPr>
        </p:nvSpPr>
        <p:spPr>
          <a:xfrm>
            <a:off x="1641390" y="1546653"/>
            <a:ext cx="6016048" cy="5200136"/>
          </a:xfrm>
        </p:spPr>
        <p:txBody>
          <a:bodyPr numCol="1">
            <a:normAutofit/>
          </a:bodyPr>
          <a:lstStyle/>
          <a:p>
            <a:r>
              <a:rPr lang="en-US" sz="2800" dirty="0"/>
              <a:t>LA C.C. Art 2317:</a:t>
            </a:r>
          </a:p>
          <a:p>
            <a:pPr marL="971550" lvl="1" indent="-514350">
              <a:buFont typeface="+mj-lt"/>
              <a:buAutoNum type="arabicPeriod"/>
            </a:pPr>
            <a:r>
              <a:rPr lang="en-US" sz="2600" dirty="0"/>
              <a:t>Vice or Defect</a:t>
            </a:r>
          </a:p>
          <a:p>
            <a:pPr marL="971550" lvl="1" indent="-514350">
              <a:buFont typeface="+mj-lt"/>
              <a:buAutoNum type="arabicPeriod"/>
            </a:pPr>
            <a:r>
              <a:rPr lang="en-US" sz="2600" dirty="0"/>
              <a:t>Unreasonable Risk of Harm</a:t>
            </a:r>
          </a:p>
          <a:p>
            <a:pPr marL="971550" lvl="1" indent="-514350">
              <a:buFont typeface="+mj-lt"/>
              <a:buAutoNum type="arabicPeriod"/>
            </a:pPr>
            <a:r>
              <a:rPr lang="en-US" sz="2600" dirty="0"/>
              <a:t>Custody</a:t>
            </a:r>
          </a:p>
          <a:p>
            <a:pPr marL="971550" lvl="1" indent="-514350">
              <a:buFont typeface="+mj-lt"/>
              <a:buAutoNum type="arabicPeriod"/>
            </a:pPr>
            <a:r>
              <a:rPr lang="en-US" sz="2600" dirty="0"/>
              <a:t>Causation</a:t>
            </a:r>
            <a:endParaRPr lang="en-US" sz="2800" dirty="0"/>
          </a:p>
          <a:p>
            <a:r>
              <a:rPr lang="en-US" sz="2800" dirty="0"/>
              <a:t>LA C.C. Art 2317.1</a:t>
            </a:r>
          </a:p>
          <a:p>
            <a:r>
              <a:rPr lang="en-US" sz="2800" dirty="0"/>
              <a:t>Acts of God</a:t>
            </a:r>
          </a:p>
          <a:p>
            <a:r>
              <a:rPr lang="en-US" sz="2800" dirty="0"/>
              <a:t>Knowledge/Notice</a:t>
            </a:r>
          </a:p>
          <a:p>
            <a:r>
              <a:rPr lang="en-US" sz="2800" dirty="0"/>
              <a:t>Levels of Assessment</a:t>
            </a:r>
          </a:p>
          <a:p>
            <a:endParaRPr lang="en-US" sz="2600" dirty="0"/>
          </a:p>
        </p:txBody>
      </p:sp>
      <p:pic>
        <p:nvPicPr>
          <p:cNvPr id="4" name="Picture 3">
            <a:extLst>
              <a:ext uri="{FF2B5EF4-FFF2-40B4-BE49-F238E27FC236}">
                <a16:creationId xmlns:a16="http://schemas.microsoft.com/office/drawing/2014/main" id="{CCCC8A9B-34EB-7E4F-FDDF-896EB8C8F0B8}"/>
              </a:ext>
            </a:extLst>
          </p:cNvPr>
          <p:cNvPicPr>
            <a:picLocks noChangeAspect="1"/>
          </p:cNvPicPr>
          <p:nvPr/>
        </p:nvPicPr>
        <p:blipFill>
          <a:blip r:embed="rId3">
            <a:extLst>
              <a:ext uri="{28A0092B-C50C-407E-A947-70E740481C1C}">
                <a14:useLocalDpi xmlns:a14="http://schemas.microsoft.com/office/drawing/2010/main" val="0"/>
              </a:ext>
            </a:extLst>
          </a:blip>
          <a:srcRect l="1498" t="4365" r="22909" b="4365"/>
          <a:stretch>
            <a:fillRect/>
          </a:stretch>
        </p:blipFill>
        <p:spPr>
          <a:xfrm>
            <a:off x="7074244" y="1546653"/>
            <a:ext cx="4988010" cy="4848700"/>
          </a:xfrm>
          <a:prstGeom prst="rect">
            <a:avLst/>
          </a:prstGeom>
        </p:spPr>
      </p:pic>
    </p:spTree>
    <p:extLst>
      <p:ext uri="{BB962C8B-B14F-4D97-AF65-F5344CB8AC3E}">
        <p14:creationId xmlns:p14="http://schemas.microsoft.com/office/powerpoint/2010/main" val="18105153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04023-C5F5-ED7A-F6A4-FE0F56FCD8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FAE00D1-7920-835C-C03F-FB66C4AB7237}"/>
              </a:ext>
            </a:extLst>
          </p:cNvPr>
          <p:cNvSpPr>
            <a:spLocks noGrp="1"/>
          </p:cNvSpPr>
          <p:nvPr>
            <p:ph type="title"/>
          </p:nvPr>
        </p:nvSpPr>
        <p:spPr>
          <a:xfrm>
            <a:off x="2589212" y="1554526"/>
            <a:ext cx="8915399" cy="1468800"/>
          </a:xfrm>
        </p:spPr>
        <p:txBody>
          <a:bodyPr/>
          <a:lstStyle/>
          <a:p>
            <a:r>
              <a:rPr lang="en-US" dirty="0"/>
              <a:t>Self-Help</a:t>
            </a:r>
          </a:p>
        </p:txBody>
      </p:sp>
      <p:sp>
        <p:nvSpPr>
          <p:cNvPr id="3" name="Text Placeholder 2">
            <a:extLst>
              <a:ext uri="{FF2B5EF4-FFF2-40B4-BE49-F238E27FC236}">
                <a16:creationId xmlns:a16="http://schemas.microsoft.com/office/drawing/2014/main" id="{CC64BD2F-6F65-DC16-9D16-178C4FFD3872}"/>
              </a:ext>
            </a:extLst>
          </p:cNvPr>
          <p:cNvSpPr>
            <a:spLocks noGrp="1"/>
          </p:cNvSpPr>
          <p:nvPr>
            <p:ph type="body" idx="1"/>
          </p:nvPr>
        </p:nvSpPr>
        <p:spPr>
          <a:xfrm>
            <a:off x="2589212" y="3340341"/>
            <a:ext cx="8915399" cy="2516762"/>
          </a:xfrm>
        </p:spPr>
        <p:txBody>
          <a:bodyPr>
            <a:normAutofit/>
          </a:bodyPr>
          <a:lstStyle/>
          <a:p>
            <a:r>
              <a:rPr lang="en-US" i="1" dirty="0"/>
              <a:t>Wilson v. State</a:t>
            </a:r>
            <a:r>
              <a:rPr lang="en-US" dirty="0"/>
              <a:t>  </a:t>
            </a:r>
            <a:r>
              <a:rPr lang="de-DE" dirty="0"/>
              <a:t>364 So. 2d 1313 (La. Ct. App. 1978)</a:t>
            </a:r>
            <a:endParaRPr lang="en-US" i="1" dirty="0"/>
          </a:p>
          <a:p>
            <a:r>
              <a:rPr lang="en-US" i="1" dirty="0"/>
              <a:t>Tissot v. Great Southern. Tel. &amp; Tel. Co. </a:t>
            </a:r>
            <a:r>
              <a:rPr lang="en-US" dirty="0"/>
              <a:t>3 So. 261 (La. 1887)</a:t>
            </a:r>
          </a:p>
          <a:p>
            <a:r>
              <a:rPr lang="en-US" i="1" dirty="0"/>
              <a:t>Givens v. Town of Ruston</a:t>
            </a:r>
            <a:r>
              <a:rPr lang="en-US" dirty="0"/>
              <a:t>  </a:t>
            </a:r>
            <a:r>
              <a:rPr lang="de-DE" dirty="0"/>
              <a:t>55 So. 2d 289 (La. Ct. App. 1951)</a:t>
            </a:r>
            <a:endParaRPr lang="en-US" i="1" dirty="0"/>
          </a:p>
          <a:p>
            <a:r>
              <a:rPr lang="en-US" i="1" dirty="0"/>
              <a:t>Fontenot v. Central LA Elec. Co. </a:t>
            </a:r>
            <a:r>
              <a:rPr lang="en-US" dirty="0"/>
              <a:t>147 So. 2d 773 (La. Ct. App. 1962)</a:t>
            </a:r>
          </a:p>
          <a:p>
            <a:r>
              <a:rPr lang="en-US" i="1" dirty="0"/>
              <a:t>Jack v. Successions of Albert  </a:t>
            </a:r>
            <a:r>
              <a:rPr lang="en-US" dirty="0"/>
              <a:t>286 So. 3d 432 (La. Ct. App. 2019)</a:t>
            </a:r>
          </a:p>
          <a:p>
            <a:endParaRPr lang="en-US" dirty="0"/>
          </a:p>
        </p:txBody>
      </p:sp>
    </p:spTree>
    <p:extLst>
      <p:ext uri="{BB962C8B-B14F-4D97-AF65-F5344CB8AC3E}">
        <p14:creationId xmlns:p14="http://schemas.microsoft.com/office/powerpoint/2010/main" val="392796589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04314-0A28-24A6-2414-24857866EC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7F3EC0-F1E3-54E4-8B4F-9B0C783A5DAE}"/>
              </a:ext>
            </a:extLst>
          </p:cNvPr>
          <p:cNvSpPr>
            <a:spLocks noGrp="1"/>
          </p:cNvSpPr>
          <p:nvPr>
            <p:ph type="title"/>
          </p:nvPr>
        </p:nvSpPr>
        <p:spPr>
          <a:xfrm>
            <a:off x="2115879" y="624110"/>
            <a:ext cx="10430540" cy="1280890"/>
          </a:xfrm>
        </p:spPr>
        <p:txBody>
          <a:bodyPr>
            <a:normAutofit/>
          </a:bodyPr>
          <a:lstStyle/>
          <a:p>
            <a:r>
              <a:rPr lang="en-US" i="1" dirty="0"/>
              <a:t>Wilson v. State</a:t>
            </a:r>
            <a:r>
              <a:rPr lang="en-US" dirty="0"/>
              <a:t> </a:t>
            </a:r>
            <a:br>
              <a:rPr lang="en-US" dirty="0"/>
            </a:br>
            <a:r>
              <a:rPr lang="de-DE" dirty="0"/>
              <a:t>364 So. 2d 1313 (La. Ct. App. 1978)</a:t>
            </a:r>
            <a:endParaRPr lang="en-US" i="1" dirty="0"/>
          </a:p>
        </p:txBody>
      </p:sp>
      <p:pic>
        <p:nvPicPr>
          <p:cNvPr id="3" name="Picture 2">
            <a:extLst>
              <a:ext uri="{FF2B5EF4-FFF2-40B4-BE49-F238E27FC236}">
                <a16:creationId xmlns:a16="http://schemas.microsoft.com/office/drawing/2014/main" id="{74C53856-4100-139D-29A4-869A9B97865C}"/>
              </a:ext>
            </a:extLst>
          </p:cNvPr>
          <p:cNvPicPr>
            <a:picLocks noChangeAspect="1"/>
          </p:cNvPicPr>
          <p:nvPr/>
        </p:nvPicPr>
        <p:blipFill>
          <a:blip r:embed="rId3">
            <a:extLst>
              <a:ext uri="{28A0092B-C50C-407E-A947-70E740481C1C}">
                <a14:useLocalDpi xmlns:a14="http://schemas.microsoft.com/office/drawing/2010/main" val="0"/>
              </a:ext>
            </a:extLst>
          </a:blip>
          <a:srcRect t="5268" b="16847"/>
          <a:stretch>
            <a:fillRect/>
          </a:stretch>
        </p:blipFill>
        <p:spPr>
          <a:xfrm>
            <a:off x="4034997" y="1905000"/>
            <a:ext cx="4122006" cy="4815618"/>
          </a:xfrm>
          <a:prstGeom prst="rect">
            <a:avLst/>
          </a:prstGeom>
        </p:spPr>
      </p:pic>
    </p:spTree>
    <p:extLst>
      <p:ext uri="{BB962C8B-B14F-4D97-AF65-F5344CB8AC3E}">
        <p14:creationId xmlns:p14="http://schemas.microsoft.com/office/powerpoint/2010/main" val="23649926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B6963-4FD8-784C-1AC4-54EFBA2C874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AF9BDA-AB70-F3A2-A9F2-3F4B446FFA4D}"/>
              </a:ext>
            </a:extLst>
          </p:cNvPr>
          <p:cNvSpPr>
            <a:spLocks noGrp="1"/>
          </p:cNvSpPr>
          <p:nvPr>
            <p:ph idx="1"/>
          </p:nvPr>
        </p:nvSpPr>
        <p:spPr>
          <a:xfrm>
            <a:off x="1956390" y="2243470"/>
            <a:ext cx="9422839" cy="4306186"/>
          </a:xfrm>
        </p:spPr>
        <p:txBody>
          <a:bodyPr>
            <a:normAutofit/>
          </a:bodyPr>
          <a:lstStyle/>
          <a:p>
            <a:r>
              <a:rPr lang="en-US" sz="2800" dirty="0"/>
              <a:t>“A public body may not destroy private property overhanging a public right of way without observing legal process</a:t>
            </a:r>
          </a:p>
        </p:txBody>
      </p:sp>
      <p:sp>
        <p:nvSpPr>
          <p:cNvPr id="7" name="Title 1">
            <a:extLst>
              <a:ext uri="{FF2B5EF4-FFF2-40B4-BE49-F238E27FC236}">
                <a16:creationId xmlns:a16="http://schemas.microsoft.com/office/drawing/2014/main" id="{508969CE-C69B-8C3B-B857-3F06F7D60C58}"/>
              </a:ext>
            </a:extLst>
          </p:cNvPr>
          <p:cNvSpPr>
            <a:spLocks noGrp="1"/>
          </p:cNvSpPr>
          <p:nvPr>
            <p:ph type="title"/>
          </p:nvPr>
        </p:nvSpPr>
        <p:spPr>
          <a:xfrm>
            <a:off x="2115879" y="624110"/>
            <a:ext cx="10430540" cy="1280890"/>
          </a:xfrm>
        </p:spPr>
        <p:txBody>
          <a:bodyPr>
            <a:normAutofit/>
          </a:bodyPr>
          <a:lstStyle/>
          <a:p>
            <a:r>
              <a:rPr lang="en-US" i="1" dirty="0"/>
              <a:t>Wilson v. State</a:t>
            </a:r>
            <a:r>
              <a:rPr lang="en-US" dirty="0"/>
              <a:t> </a:t>
            </a:r>
            <a:br>
              <a:rPr lang="en-US" dirty="0"/>
            </a:br>
            <a:r>
              <a:rPr lang="de-DE" dirty="0"/>
              <a:t>364 So. 2d 1313 (La. Ct. App. 1978)</a:t>
            </a:r>
            <a:endParaRPr lang="sv-SE" dirty="0"/>
          </a:p>
        </p:txBody>
      </p:sp>
    </p:spTree>
    <p:extLst>
      <p:ext uri="{BB962C8B-B14F-4D97-AF65-F5344CB8AC3E}">
        <p14:creationId xmlns:p14="http://schemas.microsoft.com/office/powerpoint/2010/main" val="57971619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A5D78-982B-36C0-9674-4C4A33442EA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011AF5-BA7C-1378-6F6A-1313B2533295}"/>
              </a:ext>
            </a:extLst>
          </p:cNvPr>
          <p:cNvSpPr>
            <a:spLocks noGrp="1"/>
          </p:cNvSpPr>
          <p:nvPr>
            <p:ph idx="1"/>
          </p:nvPr>
        </p:nvSpPr>
        <p:spPr>
          <a:xfrm>
            <a:off x="1956390" y="2243470"/>
            <a:ext cx="9422839" cy="4306186"/>
          </a:xfrm>
        </p:spPr>
        <p:txBody>
          <a:bodyPr>
            <a:normAutofit/>
          </a:bodyPr>
          <a:lstStyle/>
          <a:p>
            <a:r>
              <a:rPr lang="en-US" sz="2800" dirty="0"/>
              <a:t>“A public body may not destroy private property overhanging a public right of way without observing legal process UNLESS the property constitutes a public nuisance or poses </a:t>
            </a:r>
            <a:r>
              <a:rPr lang="en-US" sz="2800" i="1" dirty="0"/>
              <a:t>imminent danger</a:t>
            </a:r>
            <a:r>
              <a:rPr lang="en-US" sz="2800" dirty="0"/>
              <a:t>”</a:t>
            </a:r>
          </a:p>
        </p:txBody>
      </p:sp>
      <p:sp>
        <p:nvSpPr>
          <p:cNvPr id="7" name="Title 1">
            <a:extLst>
              <a:ext uri="{FF2B5EF4-FFF2-40B4-BE49-F238E27FC236}">
                <a16:creationId xmlns:a16="http://schemas.microsoft.com/office/drawing/2014/main" id="{4D7039D6-1BBB-2A3F-8ED1-9BFCE1DB8A4C}"/>
              </a:ext>
            </a:extLst>
          </p:cNvPr>
          <p:cNvSpPr>
            <a:spLocks noGrp="1"/>
          </p:cNvSpPr>
          <p:nvPr>
            <p:ph type="title"/>
          </p:nvPr>
        </p:nvSpPr>
        <p:spPr>
          <a:xfrm>
            <a:off x="2115879" y="624110"/>
            <a:ext cx="10430540" cy="1280890"/>
          </a:xfrm>
        </p:spPr>
        <p:txBody>
          <a:bodyPr>
            <a:normAutofit/>
          </a:bodyPr>
          <a:lstStyle/>
          <a:p>
            <a:r>
              <a:rPr lang="en-US" i="1" dirty="0"/>
              <a:t>Wilson v. State</a:t>
            </a:r>
            <a:r>
              <a:rPr lang="en-US" dirty="0"/>
              <a:t> </a:t>
            </a:r>
            <a:br>
              <a:rPr lang="en-US" dirty="0"/>
            </a:br>
            <a:r>
              <a:rPr lang="de-DE" dirty="0"/>
              <a:t>364 So. 2d 1313 (La. Ct. App. 1978)</a:t>
            </a:r>
            <a:endParaRPr lang="sv-SE" dirty="0"/>
          </a:p>
        </p:txBody>
      </p:sp>
    </p:spTree>
    <p:extLst>
      <p:ext uri="{BB962C8B-B14F-4D97-AF65-F5344CB8AC3E}">
        <p14:creationId xmlns:p14="http://schemas.microsoft.com/office/powerpoint/2010/main" val="61746303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89A99-E268-64A6-7B67-F723D21EF55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E4D26F-CCB9-94C7-3261-4B411B22F280}"/>
              </a:ext>
            </a:extLst>
          </p:cNvPr>
          <p:cNvSpPr>
            <a:spLocks noGrp="1"/>
          </p:cNvSpPr>
          <p:nvPr>
            <p:ph idx="1"/>
          </p:nvPr>
        </p:nvSpPr>
        <p:spPr>
          <a:xfrm>
            <a:off x="1956390" y="2243470"/>
            <a:ext cx="9422839" cy="4306186"/>
          </a:xfrm>
        </p:spPr>
        <p:txBody>
          <a:bodyPr>
            <a:normAutofit/>
          </a:bodyPr>
          <a:lstStyle/>
          <a:p>
            <a:r>
              <a:rPr lang="en-US" sz="2800" dirty="0"/>
              <a:t>“A public body may not destroy private property overhanging a public right of way without observing legal process UNLESS the property constitutes a public nuisance or poses </a:t>
            </a:r>
            <a:r>
              <a:rPr lang="en-US" sz="2800" i="1" dirty="0"/>
              <a:t>imminent danger</a:t>
            </a:r>
            <a:r>
              <a:rPr lang="en-US" sz="2800" dirty="0"/>
              <a:t>”</a:t>
            </a:r>
          </a:p>
          <a:p>
            <a:r>
              <a:rPr lang="en-US" sz="2800" dirty="0"/>
              <a:t>“the tree did pose an imminent danger…as evidenced by the fact that it fell within days of being inspected”</a:t>
            </a:r>
          </a:p>
        </p:txBody>
      </p:sp>
      <p:sp>
        <p:nvSpPr>
          <p:cNvPr id="7" name="Title 1">
            <a:extLst>
              <a:ext uri="{FF2B5EF4-FFF2-40B4-BE49-F238E27FC236}">
                <a16:creationId xmlns:a16="http://schemas.microsoft.com/office/drawing/2014/main" id="{D41DBD72-44C0-879B-9017-CCAFF7D65466}"/>
              </a:ext>
            </a:extLst>
          </p:cNvPr>
          <p:cNvSpPr>
            <a:spLocks noGrp="1"/>
          </p:cNvSpPr>
          <p:nvPr>
            <p:ph type="title"/>
          </p:nvPr>
        </p:nvSpPr>
        <p:spPr>
          <a:xfrm>
            <a:off x="2115879" y="624110"/>
            <a:ext cx="10430540" cy="1280890"/>
          </a:xfrm>
        </p:spPr>
        <p:txBody>
          <a:bodyPr>
            <a:normAutofit/>
          </a:bodyPr>
          <a:lstStyle/>
          <a:p>
            <a:r>
              <a:rPr lang="en-US" i="1" dirty="0"/>
              <a:t>Wilson v. State</a:t>
            </a:r>
            <a:r>
              <a:rPr lang="en-US" dirty="0"/>
              <a:t> </a:t>
            </a:r>
            <a:br>
              <a:rPr lang="en-US" dirty="0"/>
            </a:br>
            <a:r>
              <a:rPr lang="de-DE" dirty="0"/>
              <a:t>364 So. 2d 1313 (La. Ct. App. 1978)</a:t>
            </a:r>
            <a:endParaRPr lang="sv-SE" dirty="0"/>
          </a:p>
        </p:txBody>
      </p:sp>
    </p:spTree>
    <p:extLst>
      <p:ext uri="{BB962C8B-B14F-4D97-AF65-F5344CB8AC3E}">
        <p14:creationId xmlns:p14="http://schemas.microsoft.com/office/powerpoint/2010/main" val="36067540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6DFE3-2ED7-A5D1-E848-A78DBF051F7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FFE54-575A-EED2-1B57-7168F09322F2}"/>
              </a:ext>
            </a:extLst>
          </p:cNvPr>
          <p:cNvSpPr>
            <a:spLocks noGrp="1"/>
          </p:cNvSpPr>
          <p:nvPr>
            <p:ph idx="1"/>
          </p:nvPr>
        </p:nvSpPr>
        <p:spPr>
          <a:xfrm>
            <a:off x="1956390" y="2243470"/>
            <a:ext cx="9422839" cy="4306186"/>
          </a:xfrm>
        </p:spPr>
        <p:txBody>
          <a:bodyPr>
            <a:normAutofit/>
          </a:bodyPr>
          <a:lstStyle/>
          <a:p>
            <a:r>
              <a:rPr lang="en-US" sz="2800" dirty="0"/>
              <a:t>“It is obvious that a highway with a large pine tree completely across it is not ‘reasonably safe’”</a:t>
            </a:r>
          </a:p>
          <a:p>
            <a:r>
              <a:rPr lang="en-US" sz="2800" dirty="0"/>
              <a:t>“[the State] cannot avoid liability…by showing that [the tree] stood on private property”</a:t>
            </a:r>
          </a:p>
        </p:txBody>
      </p:sp>
      <p:sp>
        <p:nvSpPr>
          <p:cNvPr id="7" name="Title 1">
            <a:extLst>
              <a:ext uri="{FF2B5EF4-FFF2-40B4-BE49-F238E27FC236}">
                <a16:creationId xmlns:a16="http://schemas.microsoft.com/office/drawing/2014/main" id="{1EACCCE2-DFEA-5291-B2F9-979E5FAE9206}"/>
              </a:ext>
            </a:extLst>
          </p:cNvPr>
          <p:cNvSpPr>
            <a:spLocks noGrp="1"/>
          </p:cNvSpPr>
          <p:nvPr>
            <p:ph type="title"/>
          </p:nvPr>
        </p:nvSpPr>
        <p:spPr>
          <a:xfrm>
            <a:off x="2115879" y="624110"/>
            <a:ext cx="10430540" cy="1280890"/>
          </a:xfrm>
        </p:spPr>
        <p:txBody>
          <a:bodyPr>
            <a:normAutofit/>
          </a:bodyPr>
          <a:lstStyle/>
          <a:p>
            <a:r>
              <a:rPr lang="en-US" i="1" dirty="0"/>
              <a:t>Wilson v. State</a:t>
            </a:r>
            <a:r>
              <a:rPr lang="en-US" dirty="0"/>
              <a:t> </a:t>
            </a:r>
            <a:br>
              <a:rPr lang="en-US" dirty="0"/>
            </a:br>
            <a:r>
              <a:rPr lang="de-DE" dirty="0"/>
              <a:t>364 So. 2d 1313 (La. Ct. App. 1978)</a:t>
            </a:r>
            <a:endParaRPr lang="sv-SE" dirty="0"/>
          </a:p>
        </p:txBody>
      </p:sp>
    </p:spTree>
    <p:extLst>
      <p:ext uri="{BB962C8B-B14F-4D97-AF65-F5344CB8AC3E}">
        <p14:creationId xmlns:p14="http://schemas.microsoft.com/office/powerpoint/2010/main" val="42713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423D5-E4BB-700D-E015-703D066E8E0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4CC71D-86E6-7230-50BE-AB71E5D43B05}"/>
              </a:ext>
            </a:extLst>
          </p:cNvPr>
          <p:cNvSpPr>
            <a:spLocks noGrp="1"/>
          </p:cNvSpPr>
          <p:nvPr>
            <p:ph idx="1"/>
          </p:nvPr>
        </p:nvSpPr>
        <p:spPr>
          <a:xfrm>
            <a:off x="1956390" y="2243470"/>
            <a:ext cx="9422839" cy="4306186"/>
          </a:xfrm>
        </p:spPr>
        <p:txBody>
          <a:bodyPr>
            <a:normAutofit/>
          </a:bodyPr>
          <a:lstStyle/>
          <a:p>
            <a:r>
              <a:rPr lang="en-US" sz="2800" dirty="0"/>
              <a:t>“the [State] cannot sit back and ignore the dangers posed because the danger-causing object is situated on private property.”</a:t>
            </a:r>
          </a:p>
          <a:p>
            <a:r>
              <a:rPr lang="en-US" sz="2800" dirty="0"/>
              <a:t>“At worst,…had the State cut the tree down without the landowner’s permission, it could have subjected itself to a matter of a few hundred dollars in damages”</a:t>
            </a:r>
          </a:p>
        </p:txBody>
      </p:sp>
      <p:sp>
        <p:nvSpPr>
          <p:cNvPr id="7" name="Title 1">
            <a:extLst>
              <a:ext uri="{FF2B5EF4-FFF2-40B4-BE49-F238E27FC236}">
                <a16:creationId xmlns:a16="http://schemas.microsoft.com/office/drawing/2014/main" id="{51A575F3-E65C-EC43-4BF0-91B5C7AC09C5}"/>
              </a:ext>
            </a:extLst>
          </p:cNvPr>
          <p:cNvSpPr>
            <a:spLocks noGrp="1"/>
          </p:cNvSpPr>
          <p:nvPr>
            <p:ph type="title"/>
          </p:nvPr>
        </p:nvSpPr>
        <p:spPr>
          <a:xfrm>
            <a:off x="2115879" y="624110"/>
            <a:ext cx="10430540" cy="1280890"/>
          </a:xfrm>
        </p:spPr>
        <p:txBody>
          <a:bodyPr>
            <a:normAutofit/>
          </a:bodyPr>
          <a:lstStyle/>
          <a:p>
            <a:r>
              <a:rPr lang="en-US" i="1" dirty="0"/>
              <a:t>Wilson v. State</a:t>
            </a:r>
            <a:r>
              <a:rPr lang="en-US" dirty="0"/>
              <a:t> </a:t>
            </a:r>
            <a:br>
              <a:rPr lang="en-US" dirty="0"/>
            </a:br>
            <a:r>
              <a:rPr lang="de-DE" dirty="0"/>
              <a:t>364 So. 2d 1313 (La. Ct. App. 1978)</a:t>
            </a:r>
            <a:endParaRPr lang="sv-SE" dirty="0"/>
          </a:p>
        </p:txBody>
      </p:sp>
    </p:spTree>
    <p:extLst>
      <p:ext uri="{BB962C8B-B14F-4D97-AF65-F5344CB8AC3E}">
        <p14:creationId xmlns:p14="http://schemas.microsoft.com/office/powerpoint/2010/main" val="315163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2E2EF-C7CE-6D15-34C2-866CE6F5FA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856257-7133-479A-78A9-B6EA8FA49E81}"/>
              </a:ext>
            </a:extLst>
          </p:cNvPr>
          <p:cNvSpPr>
            <a:spLocks noGrp="1"/>
          </p:cNvSpPr>
          <p:nvPr>
            <p:ph type="title"/>
          </p:nvPr>
        </p:nvSpPr>
        <p:spPr>
          <a:xfrm>
            <a:off x="2115879" y="624110"/>
            <a:ext cx="10430540" cy="1280890"/>
          </a:xfrm>
        </p:spPr>
        <p:txBody>
          <a:bodyPr>
            <a:normAutofit/>
          </a:bodyPr>
          <a:lstStyle/>
          <a:p>
            <a:r>
              <a:rPr lang="en-US" i="1" dirty="0"/>
              <a:t>Tissot v. Great Southern. Tel. &amp; Tel. Co.</a:t>
            </a:r>
            <a:br>
              <a:rPr lang="en-US" i="1" dirty="0"/>
            </a:br>
            <a:r>
              <a:rPr lang="en-US" dirty="0"/>
              <a:t>3 So. 261 (La. 1887)</a:t>
            </a:r>
          </a:p>
        </p:txBody>
      </p:sp>
      <p:pic>
        <p:nvPicPr>
          <p:cNvPr id="4" name="Picture 3">
            <a:extLst>
              <a:ext uri="{FF2B5EF4-FFF2-40B4-BE49-F238E27FC236}">
                <a16:creationId xmlns:a16="http://schemas.microsoft.com/office/drawing/2014/main" id="{ACB93C9D-CEBA-7BA4-D9DB-79C0D13E13EF}"/>
              </a:ext>
            </a:extLst>
          </p:cNvPr>
          <p:cNvPicPr>
            <a:picLocks noChangeAspect="1"/>
          </p:cNvPicPr>
          <p:nvPr/>
        </p:nvPicPr>
        <p:blipFill>
          <a:blip r:embed="rId3">
            <a:extLst>
              <a:ext uri="{28A0092B-C50C-407E-A947-70E740481C1C}">
                <a14:useLocalDpi xmlns:a14="http://schemas.microsoft.com/office/drawing/2010/main" val="0"/>
              </a:ext>
            </a:extLst>
          </a:blip>
          <a:srcRect t="9100" b="18378"/>
          <a:stretch>
            <a:fillRect/>
          </a:stretch>
        </p:blipFill>
        <p:spPr>
          <a:xfrm>
            <a:off x="3810000" y="1835071"/>
            <a:ext cx="4572000" cy="4973501"/>
          </a:xfrm>
          <a:prstGeom prst="rect">
            <a:avLst/>
          </a:prstGeom>
        </p:spPr>
      </p:pic>
    </p:spTree>
    <p:extLst>
      <p:ext uri="{BB962C8B-B14F-4D97-AF65-F5344CB8AC3E}">
        <p14:creationId xmlns:p14="http://schemas.microsoft.com/office/powerpoint/2010/main" val="236787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BFAAD-A2C7-B00A-45CA-EF444F4575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2612DE-81DC-73D5-1C8C-73B8B82B42C6}"/>
              </a:ext>
            </a:extLst>
          </p:cNvPr>
          <p:cNvSpPr>
            <a:spLocks noGrp="1"/>
          </p:cNvSpPr>
          <p:nvPr>
            <p:ph type="title"/>
          </p:nvPr>
        </p:nvSpPr>
        <p:spPr>
          <a:xfrm>
            <a:off x="2115879" y="624110"/>
            <a:ext cx="10430540" cy="1280890"/>
          </a:xfrm>
        </p:spPr>
        <p:txBody>
          <a:bodyPr>
            <a:normAutofit/>
          </a:bodyPr>
          <a:lstStyle/>
          <a:p>
            <a:r>
              <a:rPr lang="en-US" i="1" dirty="0"/>
              <a:t>Greene v. Fox Crossing Inc</a:t>
            </a:r>
            <a:r>
              <a:rPr lang="en-US" dirty="0"/>
              <a:t>.</a:t>
            </a:r>
            <a:br>
              <a:rPr lang="en-US" dirty="0"/>
            </a:br>
            <a:r>
              <a:rPr lang="de-DE" dirty="0"/>
              <a:t>754 So. 2d 339 (La. Ct. App. 2000)</a:t>
            </a:r>
          </a:p>
        </p:txBody>
      </p:sp>
      <p:pic>
        <p:nvPicPr>
          <p:cNvPr id="4" name="Picture 3">
            <a:extLst>
              <a:ext uri="{FF2B5EF4-FFF2-40B4-BE49-F238E27FC236}">
                <a16:creationId xmlns:a16="http://schemas.microsoft.com/office/drawing/2014/main" id="{EAEA504E-9BE2-45B0-C876-DB57FB294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7905" y="1905000"/>
            <a:ext cx="9297252" cy="4969702"/>
          </a:xfrm>
          <a:prstGeom prst="rect">
            <a:avLst/>
          </a:prstGeom>
        </p:spPr>
      </p:pic>
    </p:spTree>
    <p:extLst>
      <p:ext uri="{BB962C8B-B14F-4D97-AF65-F5344CB8AC3E}">
        <p14:creationId xmlns:p14="http://schemas.microsoft.com/office/powerpoint/2010/main" val="38715469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49A14-5894-D236-72AA-DDF61FC12D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3D515A-E6A9-465C-097E-3B519AA16043}"/>
              </a:ext>
            </a:extLst>
          </p:cNvPr>
          <p:cNvSpPr>
            <a:spLocks noGrp="1"/>
          </p:cNvSpPr>
          <p:nvPr>
            <p:ph type="title"/>
          </p:nvPr>
        </p:nvSpPr>
        <p:spPr>
          <a:xfrm>
            <a:off x="2115879" y="624110"/>
            <a:ext cx="10430540" cy="1280890"/>
          </a:xfrm>
        </p:spPr>
        <p:txBody>
          <a:bodyPr>
            <a:normAutofit/>
          </a:bodyPr>
          <a:lstStyle/>
          <a:p>
            <a:r>
              <a:rPr lang="en-US" i="1" dirty="0"/>
              <a:t>Tissot v. Great Southern. Tel. &amp; Tel. Co.</a:t>
            </a:r>
            <a:br>
              <a:rPr lang="en-US" i="1" dirty="0"/>
            </a:br>
            <a:r>
              <a:rPr lang="en-US" dirty="0"/>
              <a:t>3 So. 261 (La. 1887)</a:t>
            </a:r>
          </a:p>
        </p:txBody>
      </p:sp>
      <p:pic>
        <p:nvPicPr>
          <p:cNvPr id="4" name="Picture 3">
            <a:extLst>
              <a:ext uri="{FF2B5EF4-FFF2-40B4-BE49-F238E27FC236}">
                <a16:creationId xmlns:a16="http://schemas.microsoft.com/office/drawing/2014/main" id="{CD0AD11D-407E-14F5-3281-27BED9146FB1}"/>
              </a:ext>
            </a:extLst>
          </p:cNvPr>
          <p:cNvPicPr>
            <a:picLocks noChangeAspect="1"/>
          </p:cNvPicPr>
          <p:nvPr/>
        </p:nvPicPr>
        <p:blipFill>
          <a:blip r:embed="rId3">
            <a:extLst>
              <a:ext uri="{28A0092B-C50C-407E-A947-70E740481C1C}">
                <a14:useLocalDpi xmlns:a14="http://schemas.microsoft.com/office/drawing/2010/main" val="0"/>
              </a:ext>
            </a:extLst>
          </a:blip>
          <a:srcRect t="4535" b="22942"/>
          <a:stretch>
            <a:fillRect/>
          </a:stretch>
        </p:blipFill>
        <p:spPr>
          <a:xfrm>
            <a:off x="3810000" y="1798000"/>
            <a:ext cx="4572000" cy="4973501"/>
          </a:xfrm>
          <a:prstGeom prst="rect">
            <a:avLst/>
          </a:prstGeom>
        </p:spPr>
      </p:pic>
    </p:spTree>
    <p:extLst>
      <p:ext uri="{BB962C8B-B14F-4D97-AF65-F5344CB8AC3E}">
        <p14:creationId xmlns:p14="http://schemas.microsoft.com/office/powerpoint/2010/main" val="28687336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07EF7-94BE-F215-380A-72F38E72BD9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2F09E7-C076-F65D-98A0-58AF8F19817C}"/>
              </a:ext>
            </a:extLst>
          </p:cNvPr>
          <p:cNvSpPr>
            <a:spLocks noGrp="1"/>
          </p:cNvSpPr>
          <p:nvPr>
            <p:ph idx="1"/>
          </p:nvPr>
        </p:nvSpPr>
        <p:spPr>
          <a:xfrm>
            <a:off x="1956390" y="2243470"/>
            <a:ext cx="9422839" cy="4306186"/>
          </a:xfrm>
        </p:spPr>
        <p:txBody>
          <a:bodyPr>
            <a:normAutofit/>
          </a:bodyPr>
          <a:lstStyle/>
          <a:p>
            <a:r>
              <a:rPr lang="en-US" sz="2800" dirty="0"/>
              <a:t>Consent:</a:t>
            </a:r>
          </a:p>
          <a:p>
            <a:pPr lvl="1"/>
            <a:r>
              <a:rPr lang="en-US" sz="2600" dirty="0"/>
              <a:t>“keepers of the property had been placed upon it for its protection and not for its destruction”</a:t>
            </a:r>
          </a:p>
          <a:p>
            <a:pPr lvl="1"/>
            <a:r>
              <a:rPr lang="en-US" sz="2600" dirty="0"/>
              <a:t>“any permission from them to the contrary was…of no value and protection”</a:t>
            </a:r>
          </a:p>
        </p:txBody>
      </p:sp>
      <p:sp>
        <p:nvSpPr>
          <p:cNvPr id="7" name="Title 1">
            <a:extLst>
              <a:ext uri="{FF2B5EF4-FFF2-40B4-BE49-F238E27FC236}">
                <a16:creationId xmlns:a16="http://schemas.microsoft.com/office/drawing/2014/main" id="{5B007A0C-6E5F-9A93-6078-FC89F84F261A}"/>
              </a:ext>
            </a:extLst>
          </p:cNvPr>
          <p:cNvSpPr>
            <a:spLocks noGrp="1"/>
          </p:cNvSpPr>
          <p:nvPr>
            <p:ph type="title"/>
          </p:nvPr>
        </p:nvSpPr>
        <p:spPr>
          <a:xfrm>
            <a:off x="2115879" y="624110"/>
            <a:ext cx="10430540" cy="1280890"/>
          </a:xfrm>
        </p:spPr>
        <p:txBody>
          <a:bodyPr>
            <a:normAutofit/>
          </a:bodyPr>
          <a:lstStyle/>
          <a:p>
            <a:r>
              <a:rPr lang="en-US" i="1" dirty="0"/>
              <a:t>Tissot v. Great Southern. Tel. &amp; Tel. Co.</a:t>
            </a:r>
            <a:br>
              <a:rPr lang="en-US" i="1" dirty="0"/>
            </a:br>
            <a:r>
              <a:rPr lang="en-US" dirty="0"/>
              <a:t>3 So. 261 (La. 1887)</a:t>
            </a:r>
            <a:endParaRPr lang="sv-SE" dirty="0"/>
          </a:p>
        </p:txBody>
      </p:sp>
    </p:spTree>
    <p:extLst>
      <p:ext uri="{BB962C8B-B14F-4D97-AF65-F5344CB8AC3E}">
        <p14:creationId xmlns:p14="http://schemas.microsoft.com/office/powerpoint/2010/main" val="141371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A0851-5CC4-0AA3-8B01-3905E623B9C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8FC72-7E1A-C487-F5B5-572C37D4D9BE}"/>
              </a:ext>
            </a:extLst>
          </p:cNvPr>
          <p:cNvSpPr>
            <a:spLocks noGrp="1"/>
          </p:cNvSpPr>
          <p:nvPr>
            <p:ph idx="1"/>
          </p:nvPr>
        </p:nvSpPr>
        <p:spPr>
          <a:xfrm>
            <a:off x="1956390" y="2243470"/>
            <a:ext cx="9422839" cy="4306186"/>
          </a:xfrm>
        </p:spPr>
        <p:txBody>
          <a:bodyPr>
            <a:normAutofit/>
          </a:bodyPr>
          <a:lstStyle/>
          <a:p>
            <a:r>
              <a:rPr lang="en-US" sz="2800" dirty="0"/>
              <a:t>Contract:</a:t>
            </a:r>
          </a:p>
          <a:p>
            <a:pPr lvl="1"/>
            <a:r>
              <a:rPr lang="en-US" sz="2400" dirty="0"/>
              <a:t>“[the City] can do all acts appropriate or incidental to a beneficial use by the public, only where it acts in a proper and careful manner”</a:t>
            </a:r>
          </a:p>
          <a:p>
            <a:pPr lvl="1"/>
            <a:r>
              <a:rPr lang="en-US" sz="2400" dirty="0"/>
              <a:t>“the city could not enter the premises of the abutting proprietors [or] cut down their trees”</a:t>
            </a:r>
          </a:p>
          <a:p>
            <a:pPr lvl="1"/>
            <a:r>
              <a:rPr lang="en-US" sz="2400" dirty="0"/>
              <a:t>Should have re-routed the lines</a:t>
            </a:r>
          </a:p>
        </p:txBody>
      </p:sp>
      <p:sp>
        <p:nvSpPr>
          <p:cNvPr id="7" name="Title 1">
            <a:extLst>
              <a:ext uri="{FF2B5EF4-FFF2-40B4-BE49-F238E27FC236}">
                <a16:creationId xmlns:a16="http://schemas.microsoft.com/office/drawing/2014/main" id="{D94C120F-B70B-CB49-85BD-136953A7A8D4}"/>
              </a:ext>
            </a:extLst>
          </p:cNvPr>
          <p:cNvSpPr>
            <a:spLocks noGrp="1"/>
          </p:cNvSpPr>
          <p:nvPr>
            <p:ph type="title"/>
          </p:nvPr>
        </p:nvSpPr>
        <p:spPr>
          <a:xfrm>
            <a:off x="2115879" y="624110"/>
            <a:ext cx="10430540" cy="1280890"/>
          </a:xfrm>
        </p:spPr>
        <p:txBody>
          <a:bodyPr>
            <a:normAutofit/>
          </a:bodyPr>
          <a:lstStyle/>
          <a:p>
            <a:r>
              <a:rPr lang="en-US" i="1" dirty="0"/>
              <a:t>Tissot v. Great Southern. Tel. &amp; Tel. Co.</a:t>
            </a:r>
            <a:br>
              <a:rPr lang="en-US" i="1" dirty="0"/>
            </a:br>
            <a:r>
              <a:rPr lang="en-US" dirty="0"/>
              <a:t>3 So. 261 (La. 1887)</a:t>
            </a:r>
            <a:endParaRPr lang="sv-SE" dirty="0"/>
          </a:p>
        </p:txBody>
      </p:sp>
    </p:spTree>
    <p:extLst>
      <p:ext uri="{BB962C8B-B14F-4D97-AF65-F5344CB8AC3E}">
        <p14:creationId xmlns:p14="http://schemas.microsoft.com/office/powerpoint/2010/main" val="78227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3ED11-609B-9C8D-43F5-B4FC08E7151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DF2819-110E-E3E6-DA95-F3301ED99CF4}"/>
              </a:ext>
            </a:extLst>
          </p:cNvPr>
          <p:cNvSpPr>
            <a:spLocks noGrp="1"/>
          </p:cNvSpPr>
          <p:nvPr>
            <p:ph idx="1"/>
          </p:nvPr>
        </p:nvSpPr>
        <p:spPr>
          <a:xfrm>
            <a:off x="1956390" y="2243470"/>
            <a:ext cx="9422839" cy="4306186"/>
          </a:xfrm>
        </p:spPr>
        <p:txBody>
          <a:bodyPr>
            <a:normAutofit/>
          </a:bodyPr>
          <a:lstStyle/>
          <a:p>
            <a:r>
              <a:rPr lang="en-US" sz="2800" dirty="0"/>
              <a:t>Nuisance:</a:t>
            </a:r>
          </a:p>
          <a:p>
            <a:pPr lvl="1"/>
            <a:r>
              <a:rPr lang="en-US" sz="2400" dirty="0"/>
              <a:t>“[the City has] the power to remove nuisances…</a:t>
            </a:r>
            <a:r>
              <a:rPr lang="en-US" sz="2400" i="1" u="sng" dirty="0"/>
              <a:t>provided the thing be a nuisance</a:t>
            </a:r>
            <a:r>
              <a:rPr lang="en-US" sz="2400" dirty="0"/>
              <a:t>”</a:t>
            </a:r>
          </a:p>
          <a:p>
            <a:pPr lvl="1"/>
            <a:r>
              <a:rPr lang="en-US" sz="2400" dirty="0"/>
              <a:t>“they are subject to the same perils and liabilities as an individual, if the nuisance is not </a:t>
            </a:r>
            <a:r>
              <a:rPr lang="en-US" sz="2400" i="1" u="sng" dirty="0"/>
              <a:t>in fact</a:t>
            </a:r>
            <a:r>
              <a:rPr lang="en-US" sz="2400" dirty="0"/>
              <a:t> a nuisance”</a:t>
            </a:r>
          </a:p>
          <a:p>
            <a:pPr lvl="1"/>
            <a:r>
              <a:rPr lang="en-US" sz="2400" dirty="0"/>
              <a:t>“The fact that a particular use of property is </a:t>
            </a:r>
            <a:r>
              <a:rPr lang="en-US" sz="2400" i="1" u="sng" dirty="0"/>
              <a:t>declared</a:t>
            </a:r>
            <a:r>
              <a:rPr lang="en-US" sz="2400" dirty="0"/>
              <a:t> a nuisance…does not make that use a [legal] nuisance”</a:t>
            </a:r>
          </a:p>
          <a:p>
            <a:pPr lvl="1"/>
            <a:r>
              <a:rPr lang="en-US" sz="2400" dirty="0"/>
              <a:t>“it is the better course to secure an adjudication from the courts before proceeding to abate it”</a:t>
            </a:r>
          </a:p>
        </p:txBody>
      </p:sp>
      <p:sp>
        <p:nvSpPr>
          <p:cNvPr id="7" name="Title 1">
            <a:extLst>
              <a:ext uri="{FF2B5EF4-FFF2-40B4-BE49-F238E27FC236}">
                <a16:creationId xmlns:a16="http://schemas.microsoft.com/office/drawing/2014/main" id="{BB8E1988-4265-A77C-4E56-8BD71A0231BF}"/>
              </a:ext>
            </a:extLst>
          </p:cNvPr>
          <p:cNvSpPr>
            <a:spLocks noGrp="1"/>
          </p:cNvSpPr>
          <p:nvPr>
            <p:ph type="title"/>
          </p:nvPr>
        </p:nvSpPr>
        <p:spPr>
          <a:xfrm>
            <a:off x="2115879" y="624110"/>
            <a:ext cx="10430540" cy="1280890"/>
          </a:xfrm>
        </p:spPr>
        <p:txBody>
          <a:bodyPr>
            <a:normAutofit/>
          </a:bodyPr>
          <a:lstStyle/>
          <a:p>
            <a:r>
              <a:rPr lang="en-US" i="1" dirty="0"/>
              <a:t>Tissot v. Great Southern. Tel. &amp; Tel. Co.</a:t>
            </a:r>
            <a:br>
              <a:rPr lang="en-US" i="1" dirty="0"/>
            </a:br>
            <a:r>
              <a:rPr lang="en-US" dirty="0"/>
              <a:t>3 So. 261 (La. 1887)</a:t>
            </a:r>
            <a:endParaRPr lang="sv-SE" dirty="0"/>
          </a:p>
        </p:txBody>
      </p:sp>
    </p:spTree>
    <p:extLst>
      <p:ext uri="{BB962C8B-B14F-4D97-AF65-F5344CB8AC3E}">
        <p14:creationId xmlns:p14="http://schemas.microsoft.com/office/powerpoint/2010/main" val="77349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B1C209-BA37-C97C-27F1-84A4CBC5781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E7F7E6-11A9-9F71-1601-AB4E0EF79099}"/>
              </a:ext>
            </a:extLst>
          </p:cNvPr>
          <p:cNvSpPr>
            <a:spLocks noGrp="1"/>
          </p:cNvSpPr>
          <p:nvPr>
            <p:ph idx="1"/>
          </p:nvPr>
        </p:nvSpPr>
        <p:spPr>
          <a:xfrm>
            <a:off x="1956390" y="2243470"/>
            <a:ext cx="9422839" cy="4306186"/>
          </a:xfrm>
        </p:spPr>
        <p:txBody>
          <a:bodyPr>
            <a:normAutofit/>
          </a:bodyPr>
          <a:lstStyle/>
          <a:p>
            <a:r>
              <a:rPr lang="en-US" sz="2800" dirty="0"/>
              <a:t>Self-Help:</a:t>
            </a:r>
          </a:p>
          <a:p>
            <a:pPr lvl="1"/>
            <a:r>
              <a:rPr lang="en-US" sz="2400" dirty="0"/>
              <a:t>“the security of lives and property may sometimes require so speedy a remedy as not to allow time to call on the person on whose property has arisen to remedy it”</a:t>
            </a:r>
          </a:p>
          <a:p>
            <a:pPr marL="457200" lvl="1" indent="0">
              <a:buNone/>
            </a:pPr>
            <a:r>
              <a:rPr lang="en-US" sz="2400" b="1" dirty="0"/>
              <a:t>HOWEVER</a:t>
            </a:r>
          </a:p>
          <a:p>
            <a:pPr lvl="1"/>
            <a:r>
              <a:rPr lang="en-US" sz="2400" dirty="0"/>
              <a:t>“persons should not take the law into their own hands, but [should] appeal to a court of justice”</a:t>
            </a:r>
          </a:p>
        </p:txBody>
      </p:sp>
      <p:sp>
        <p:nvSpPr>
          <p:cNvPr id="7" name="Title 1">
            <a:extLst>
              <a:ext uri="{FF2B5EF4-FFF2-40B4-BE49-F238E27FC236}">
                <a16:creationId xmlns:a16="http://schemas.microsoft.com/office/drawing/2014/main" id="{E1643D22-A48E-36E1-6814-4EDDA894C0ED}"/>
              </a:ext>
            </a:extLst>
          </p:cNvPr>
          <p:cNvSpPr>
            <a:spLocks noGrp="1"/>
          </p:cNvSpPr>
          <p:nvPr>
            <p:ph type="title"/>
          </p:nvPr>
        </p:nvSpPr>
        <p:spPr>
          <a:xfrm>
            <a:off x="2115879" y="624110"/>
            <a:ext cx="10430540" cy="1280890"/>
          </a:xfrm>
        </p:spPr>
        <p:txBody>
          <a:bodyPr>
            <a:normAutofit/>
          </a:bodyPr>
          <a:lstStyle/>
          <a:p>
            <a:r>
              <a:rPr lang="en-US" i="1" dirty="0"/>
              <a:t>Tissot v. Great Southern. Tel. &amp; Tel. Co.</a:t>
            </a:r>
            <a:br>
              <a:rPr lang="en-US" i="1" dirty="0"/>
            </a:br>
            <a:r>
              <a:rPr lang="en-US" dirty="0"/>
              <a:t>3 So. 261 (La. 1887)</a:t>
            </a:r>
            <a:endParaRPr lang="sv-SE" dirty="0"/>
          </a:p>
        </p:txBody>
      </p:sp>
    </p:spTree>
    <p:extLst>
      <p:ext uri="{BB962C8B-B14F-4D97-AF65-F5344CB8AC3E}">
        <p14:creationId xmlns:p14="http://schemas.microsoft.com/office/powerpoint/2010/main" val="120439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6CF42-F597-49C5-166E-5006BE149FE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F985A8-98FA-08FA-2AD8-A50CB7BE8F7D}"/>
              </a:ext>
            </a:extLst>
          </p:cNvPr>
          <p:cNvSpPr>
            <a:spLocks noGrp="1"/>
          </p:cNvSpPr>
          <p:nvPr>
            <p:ph idx="1"/>
          </p:nvPr>
        </p:nvSpPr>
        <p:spPr>
          <a:xfrm>
            <a:off x="1956390" y="2243470"/>
            <a:ext cx="9422839" cy="4306186"/>
          </a:xfrm>
        </p:spPr>
        <p:txBody>
          <a:bodyPr>
            <a:normAutofit/>
          </a:bodyPr>
          <a:lstStyle/>
          <a:p>
            <a:r>
              <a:rPr lang="en-US" sz="2800" dirty="0"/>
              <a:t>Damages:</a:t>
            </a:r>
          </a:p>
          <a:p>
            <a:pPr lvl="1"/>
            <a:r>
              <a:rPr lang="en-US" sz="2400" dirty="0"/>
              <a:t>“under the circumstances, the damage done is daily being repaired and that, in the due course of time, it will hardly be perceptible”</a:t>
            </a:r>
          </a:p>
          <a:p>
            <a:pPr lvl="1"/>
            <a:r>
              <a:rPr lang="en-US" sz="2400" dirty="0"/>
              <a:t>Award too high because </a:t>
            </a:r>
            <a:r>
              <a:rPr lang="en-US" sz="2400" i="1" u="sng" dirty="0"/>
              <a:t>trees will grow back</a:t>
            </a:r>
          </a:p>
        </p:txBody>
      </p:sp>
      <p:sp>
        <p:nvSpPr>
          <p:cNvPr id="7" name="Title 1">
            <a:extLst>
              <a:ext uri="{FF2B5EF4-FFF2-40B4-BE49-F238E27FC236}">
                <a16:creationId xmlns:a16="http://schemas.microsoft.com/office/drawing/2014/main" id="{60221296-157E-4143-3FC0-FB3792B77E65}"/>
              </a:ext>
            </a:extLst>
          </p:cNvPr>
          <p:cNvSpPr>
            <a:spLocks noGrp="1"/>
          </p:cNvSpPr>
          <p:nvPr>
            <p:ph type="title"/>
          </p:nvPr>
        </p:nvSpPr>
        <p:spPr>
          <a:xfrm>
            <a:off x="2115879" y="624110"/>
            <a:ext cx="10430540" cy="1280890"/>
          </a:xfrm>
        </p:spPr>
        <p:txBody>
          <a:bodyPr>
            <a:normAutofit/>
          </a:bodyPr>
          <a:lstStyle/>
          <a:p>
            <a:r>
              <a:rPr lang="en-US" i="1" dirty="0"/>
              <a:t>Tissot v. Great Southern. Tel. &amp; Tel. Co.</a:t>
            </a:r>
            <a:br>
              <a:rPr lang="en-US" i="1" dirty="0"/>
            </a:br>
            <a:r>
              <a:rPr lang="en-US" dirty="0"/>
              <a:t>3 So. 261 (La. 1887)</a:t>
            </a:r>
            <a:endParaRPr lang="sv-SE" dirty="0"/>
          </a:p>
        </p:txBody>
      </p:sp>
    </p:spTree>
    <p:extLst>
      <p:ext uri="{BB962C8B-B14F-4D97-AF65-F5344CB8AC3E}">
        <p14:creationId xmlns:p14="http://schemas.microsoft.com/office/powerpoint/2010/main" val="147630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FCE6E-1CDA-3083-E561-D20E0F8D83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87A530-FD89-8DD9-1D31-1823C897F249}"/>
              </a:ext>
            </a:extLst>
          </p:cNvPr>
          <p:cNvSpPr>
            <a:spLocks noGrp="1"/>
          </p:cNvSpPr>
          <p:nvPr>
            <p:ph type="title"/>
          </p:nvPr>
        </p:nvSpPr>
        <p:spPr>
          <a:xfrm>
            <a:off x="2115879" y="624110"/>
            <a:ext cx="10430540" cy="1280890"/>
          </a:xfrm>
        </p:spPr>
        <p:txBody>
          <a:bodyPr>
            <a:normAutofit/>
          </a:bodyPr>
          <a:lstStyle/>
          <a:p>
            <a:r>
              <a:rPr lang="en-US" i="1" dirty="0"/>
              <a:t>Givens v. Town of Ruston</a:t>
            </a:r>
            <a:r>
              <a:rPr lang="en-US" dirty="0"/>
              <a:t> </a:t>
            </a:r>
            <a:br>
              <a:rPr lang="en-US" dirty="0"/>
            </a:br>
            <a:r>
              <a:rPr lang="de-DE" dirty="0"/>
              <a:t>55 So. 2d 289 (La. Ct. App. 1951)</a:t>
            </a:r>
            <a:endParaRPr lang="en-US" i="1" dirty="0"/>
          </a:p>
        </p:txBody>
      </p:sp>
      <p:pic>
        <p:nvPicPr>
          <p:cNvPr id="4" name="Picture 3">
            <a:extLst>
              <a:ext uri="{FF2B5EF4-FFF2-40B4-BE49-F238E27FC236}">
                <a16:creationId xmlns:a16="http://schemas.microsoft.com/office/drawing/2014/main" id="{5C71FD30-9960-B52B-FD3D-984CA24EF7C6}"/>
              </a:ext>
            </a:extLst>
          </p:cNvPr>
          <p:cNvPicPr>
            <a:picLocks noChangeAspect="1"/>
          </p:cNvPicPr>
          <p:nvPr/>
        </p:nvPicPr>
        <p:blipFill>
          <a:blip r:embed="rId3">
            <a:extLst>
              <a:ext uri="{28A0092B-C50C-407E-A947-70E740481C1C}">
                <a14:useLocalDpi xmlns:a14="http://schemas.microsoft.com/office/drawing/2010/main" val="0"/>
              </a:ext>
            </a:extLst>
          </a:blip>
          <a:srcRect t="12973" b="22703"/>
          <a:stretch>
            <a:fillRect/>
          </a:stretch>
        </p:blipFill>
        <p:spPr>
          <a:xfrm>
            <a:off x="3464009" y="1905000"/>
            <a:ext cx="5049795" cy="4872371"/>
          </a:xfrm>
          <a:prstGeom prst="rect">
            <a:avLst/>
          </a:prstGeom>
        </p:spPr>
      </p:pic>
    </p:spTree>
    <p:extLst>
      <p:ext uri="{BB962C8B-B14F-4D97-AF65-F5344CB8AC3E}">
        <p14:creationId xmlns:p14="http://schemas.microsoft.com/office/powerpoint/2010/main" val="33543850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661E2-51E9-2679-7F36-B2E0D3172ADA}"/>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0A431A2-29B9-C23D-26BF-BF0EFC74618E}"/>
              </a:ext>
            </a:extLst>
          </p:cNvPr>
          <p:cNvSpPr>
            <a:spLocks noGrp="1"/>
          </p:cNvSpPr>
          <p:nvPr>
            <p:ph idx="1"/>
          </p:nvPr>
        </p:nvSpPr>
        <p:spPr>
          <a:xfrm>
            <a:off x="1956390" y="2243470"/>
            <a:ext cx="9422839" cy="4306186"/>
          </a:xfrm>
        </p:spPr>
        <p:txBody>
          <a:bodyPr>
            <a:normAutofit/>
          </a:bodyPr>
          <a:lstStyle/>
          <a:p>
            <a:r>
              <a:rPr lang="en-US" sz="2800" dirty="0"/>
              <a:t>“These limbs, as time passes, grow larger and longer, with increasing possibility to do damage to the wires by friction.”</a:t>
            </a:r>
          </a:p>
          <a:p>
            <a:r>
              <a:rPr lang="en-US" sz="2800" dirty="0"/>
              <a:t>“[The Town has the right], in instances of emergency, without resort to court, to take all reasonable means to quickly relieve the emergency.”</a:t>
            </a:r>
          </a:p>
          <a:p>
            <a:r>
              <a:rPr lang="en-US" sz="2800" dirty="0"/>
              <a:t>“the Town acted within its rights in cutting and removing the limbs”</a:t>
            </a:r>
          </a:p>
        </p:txBody>
      </p:sp>
      <p:sp>
        <p:nvSpPr>
          <p:cNvPr id="7" name="Title 1">
            <a:extLst>
              <a:ext uri="{FF2B5EF4-FFF2-40B4-BE49-F238E27FC236}">
                <a16:creationId xmlns:a16="http://schemas.microsoft.com/office/drawing/2014/main" id="{555635D4-A76B-1BB8-F7B3-E98790198F2D}"/>
              </a:ext>
            </a:extLst>
          </p:cNvPr>
          <p:cNvSpPr>
            <a:spLocks noGrp="1"/>
          </p:cNvSpPr>
          <p:nvPr>
            <p:ph type="title"/>
          </p:nvPr>
        </p:nvSpPr>
        <p:spPr>
          <a:xfrm>
            <a:off x="2115879" y="624110"/>
            <a:ext cx="10430540" cy="1280890"/>
          </a:xfrm>
        </p:spPr>
        <p:txBody>
          <a:bodyPr>
            <a:normAutofit/>
          </a:bodyPr>
          <a:lstStyle/>
          <a:p>
            <a:r>
              <a:rPr lang="en-US" i="1" dirty="0"/>
              <a:t>Givens v. Town of Ruston</a:t>
            </a:r>
            <a:r>
              <a:rPr lang="en-US" dirty="0"/>
              <a:t> </a:t>
            </a:r>
            <a:br>
              <a:rPr lang="en-US" dirty="0"/>
            </a:br>
            <a:r>
              <a:rPr lang="de-DE" dirty="0"/>
              <a:t>55 So. 2d 289 (La. Ct. App. 1951)</a:t>
            </a:r>
            <a:endParaRPr lang="sv-SE" dirty="0"/>
          </a:p>
        </p:txBody>
      </p:sp>
    </p:spTree>
    <p:extLst>
      <p:ext uri="{BB962C8B-B14F-4D97-AF65-F5344CB8AC3E}">
        <p14:creationId xmlns:p14="http://schemas.microsoft.com/office/powerpoint/2010/main" val="9036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BA675-77B1-AC48-5DC6-79D8D26AA06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5D96E5-F1A2-ADE0-F62E-90B40748E9BF}"/>
              </a:ext>
            </a:extLst>
          </p:cNvPr>
          <p:cNvSpPr>
            <a:spLocks noGrp="1"/>
          </p:cNvSpPr>
          <p:nvPr>
            <p:ph idx="1"/>
          </p:nvPr>
        </p:nvSpPr>
        <p:spPr>
          <a:xfrm>
            <a:off x="1956390" y="2243470"/>
            <a:ext cx="9422839" cy="4306186"/>
          </a:xfrm>
        </p:spPr>
        <p:txBody>
          <a:bodyPr>
            <a:normAutofit/>
          </a:bodyPr>
          <a:lstStyle/>
          <a:p>
            <a:r>
              <a:rPr lang="en-US" sz="2800" dirty="0"/>
              <a:t>“Pictures taken after new foliage had grown, show healthy, symmetrical trees that produce about as much shade as formerly…The process of healing appears to be satisfactory. None will die.”</a:t>
            </a:r>
          </a:p>
        </p:txBody>
      </p:sp>
      <p:sp>
        <p:nvSpPr>
          <p:cNvPr id="7" name="Title 1">
            <a:extLst>
              <a:ext uri="{FF2B5EF4-FFF2-40B4-BE49-F238E27FC236}">
                <a16:creationId xmlns:a16="http://schemas.microsoft.com/office/drawing/2014/main" id="{B8B20A80-4CFA-8852-DF36-71CB8ECD1F4E}"/>
              </a:ext>
            </a:extLst>
          </p:cNvPr>
          <p:cNvSpPr>
            <a:spLocks noGrp="1"/>
          </p:cNvSpPr>
          <p:nvPr>
            <p:ph type="title"/>
          </p:nvPr>
        </p:nvSpPr>
        <p:spPr>
          <a:xfrm>
            <a:off x="2115879" y="624110"/>
            <a:ext cx="10430540" cy="1280890"/>
          </a:xfrm>
        </p:spPr>
        <p:txBody>
          <a:bodyPr>
            <a:normAutofit/>
          </a:bodyPr>
          <a:lstStyle/>
          <a:p>
            <a:r>
              <a:rPr lang="en-US" i="1" dirty="0"/>
              <a:t>Givens v. Town of Ruston</a:t>
            </a:r>
            <a:r>
              <a:rPr lang="en-US" dirty="0"/>
              <a:t> </a:t>
            </a:r>
            <a:br>
              <a:rPr lang="en-US" dirty="0"/>
            </a:br>
            <a:r>
              <a:rPr lang="de-DE" dirty="0"/>
              <a:t>55 So. 2d 289 (La. Ct. App. 1951)</a:t>
            </a:r>
            <a:endParaRPr lang="sv-SE" dirty="0"/>
          </a:p>
        </p:txBody>
      </p:sp>
    </p:spTree>
    <p:extLst>
      <p:ext uri="{BB962C8B-B14F-4D97-AF65-F5344CB8AC3E}">
        <p14:creationId xmlns:p14="http://schemas.microsoft.com/office/powerpoint/2010/main" val="49688883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08EF2D-A0C3-00C5-5693-C6DA193740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47C344-9F27-15BB-E5CC-717567AF0983}"/>
              </a:ext>
            </a:extLst>
          </p:cNvPr>
          <p:cNvSpPr>
            <a:spLocks noGrp="1"/>
          </p:cNvSpPr>
          <p:nvPr>
            <p:ph type="title"/>
          </p:nvPr>
        </p:nvSpPr>
        <p:spPr>
          <a:xfrm>
            <a:off x="2115879" y="624110"/>
            <a:ext cx="10430540" cy="1280890"/>
          </a:xfrm>
        </p:spPr>
        <p:txBody>
          <a:bodyPr>
            <a:normAutofit/>
          </a:bodyPr>
          <a:lstStyle/>
          <a:p>
            <a:r>
              <a:rPr lang="en-US" i="1" dirty="0"/>
              <a:t>Fontenot v. Central Louisiana Electric Co.</a:t>
            </a:r>
            <a:br>
              <a:rPr lang="en-US" i="1" dirty="0"/>
            </a:br>
            <a:r>
              <a:rPr lang="en-US" dirty="0"/>
              <a:t>147 So. 2d 773 (La. Ct. App. 1962)</a:t>
            </a:r>
          </a:p>
        </p:txBody>
      </p:sp>
      <p:pic>
        <p:nvPicPr>
          <p:cNvPr id="3" name="Picture 2">
            <a:extLst>
              <a:ext uri="{FF2B5EF4-FFF2-40B4-BE49-F238E27FC236}">
                <a16:creationId xmlns:a16="http://schemas.microsoft.com/office/drawing/2014/main" id="{20F0FAD4-146E-7316-F8A9-6BDAC051D62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66580" y="1722476"/>
            <a:ext cx="7007521" cy="5135524"/>
          </a:xfrm>
          <a:prstGeom prst="rect">
            <a:avLst/>
          </a:prstGeom>
        </p:spPr>
      </p:pic>
    </p:spTree>
    <p:extLst>
      <p:ext uri="{BB962C8B-B14F-4D97-AF65-F5344CB8AC3E}">
        <p14:creationId xmlns:p14="http://schemas.microsoft.com/office/powerpoint/2010/main" val="1206341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692FB-8265-35FA-4ED4-C65ADBA8029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F325A64-B41E-C148-D74E-472EF041CB0E}"/>
              </a:ext>
            </a:extLst>
          </p:cNvPr>
          <p:cNvSpPr>
            <a:spLocks noGrp="1"/>
          </p:cNvSpPr>
          <p:nvPr>
            <p:ph idx="1"/>
          </p:nvPr>
        </p:nvSpPr>
        <p:spPr>
          <a:xfrm>
            <a:off x="1956390" y="2243470"/>
            <a:ext cx="9422839" cy="4306186"/>
          </a:xfrm>
        </p:spPr>
        <p:txBody>
          <a:bodyPr>
            <a:normAutofit/>
          </a:bodyPr>
          <a:lstStyle/>
          <a:p>
            <a:r>
              <a:rPr lang="en-US" sz="2800" dirty="0"/>
              <a:t>LA C.C. Art 2317: “We are responsible…for that which is caused by the things which we have in our custody.”</a:t>
            </a:r>
          </a:p>
          <a:p>
            <a:pPr marL="971550" lvl="1" indent="-514350">
              <a:buFont typeface="+mj-lt"/>
              <a:buAutoNum type="arabicPeriod"/>
            </a:pPr>
            <a:r>
              <a:rPr lang="en-US" sz="2600" dirty="0"/>
              <a:t>Vice or Defect</a:t>
            </a:r>
          </a:p>
          <a:p>
            <a:pPr marL="971550" lvl="1" indent="-514350">
              <a:buFont typeface="+mj-lt"/>
              <a:buAutoNum type="arabicPeriod"/>
            </a:pPr>
            <a:r>
              <a:rPr lang="en-US" sz="2600" dirty="0"/>
              <a:t>Unreasonable Risk of Harm</a:t>
            </a:r>
          </a:p>
          <a:p>
            <a:pPr marL="971550" lvl="1" indent="-514350">
              <a:buFont typeface="+mj-lt"/>
              <a:buAutoNum type="arabicPeriod"/>
            </a:pPr>
            <a:r>
              <a:rPr lang="en-US" sz="2600" dirty="0"/>
              <a:t>Custody</a:t>
            </a:r>
          </a:p>
          <a:p>
            <a:pPr marL="971550" lvl="1" indent="-514350">
              <a:buFont typeface="+mj-lt"/>
              <a:buAutoNum type="arabicPeriod"/>
            </a:pPr>
            <a:r>
              <a:rPr lang="en-US" sz="2600" dirty="0"/>
              <a:t>Causation</a:t>
            </a:r>
          </a:p>
        </p:txBody>
      </p:sp>
      <p:sp>
        <p:nvSpPr>
          <p:cNvPr id="7" name="Title 1">
            <a:extLst>
              <a:ext uri="{FF2B5EF4-FFF2-40B4-BE49-F238E27FC236}">
                <a16:creationId xmlns:a16="http://schemas.microsoft.com/office/drawing/2014/main" id="{D091FA37-42F9-FAFD-D3EE-A59CD0FF3D15}"/>
              </a:ext>
            </a:extLst>
          </p:cNvPr>
          <p:cNvSpPr>
            <a:spLocks noGrp="1"/>
          </p:cNvSpPr>
          <p:nvPr>
            <p:ph type="title"/>
          </p:nvPr>
        </p:nvSpPr>
        <p:spPr>
          <a:xfrm>
            <a:off x="2115879" y="624110"/>
            <a:ext cx="10430540" cy="1280890"/>
          </a:xfrm>
        </p:spPr>
        <p:txBody>
          <a:bodyPr>
            <a:normAutofit/>
          </a:bodyPr>
          <a:lstStyle/>
          <a:p>
            <a:r>
              <a:rPr lang="en-US" i="1" dirty="0"/>
              <a:t>Greene v. Fox Crossing Inc</a:t>
            </a:r>
            <a:r>
              <a:rPr lang="en-US" dirty="0"/>
              <a:t>.</a:t>
            </a:r>
            <a:br>
              <a:rPr lang="en-US" dirty="0"/>
            </a:br>
            <a:r>
              <a:rPr lang="de-DE" dirty="0"/>
              <a:t>754 So. 2d 339 (La. Ct. App. 2000)</a:t>
            </a:r>
            <a:endParaRPr lang="sv-SE" dirty="0"/>
          </a:p>
        </p:txBody>
      </p:sp>
      <p:pic>
        <p:nvPicPr>
          <p:cNvPr id="4" name="Picture 3">
            <a:extLst>
              <a:ext uri="{FF2B5EF4-FFF2-40B4-BE49-F238E27FC236}">
                <a16:creationId xmlns:a16="http://schemas.microsoft.com/office/drawing/2014/main" id="{17261F43-06C8-A8B3-A489-9104DDA5D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471" y="3738996"/>
            <a:ext cx="4316460" cy="2428009"/>
          </a:xfrm>
          <a:prstGeom prst="rect">
            <a:avLst/>
          </a:prstGeom>
        </p:spPr>
      </p:pic>
      <p:pic>
        <p:nvPicPr>
          <p:cNvPr id="6" name="Picture 5">
            <a:extLst>
              <a:ext uri="{FF2B5EF4-FFF2-40B4-BE49-F238E27FC236}">
                <a16:creationId xmlns:a16="http://schemas.microsoft.com/office/drawing/2014/main" id="{0033B8EC-88E4-A9FA-F36D-73F089CEDC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635049" y="3249825"/>
            <a:ext cx="1556951" cy="1556951"/>
          </a:xfrm>
          <a:prstGeom prst="rect">
            <a:avLst/>
          </a:prstGeom>
        </p:spPr>
      </p:pic>
      <p:sp>
        <p:nvSpPr>
          <p:cNvPr id="8" name="TextBox 7">
            <a:extLst>
              <a:ext uri="{FF2B5EF4-FFF2-40B4-BE49-F238E27FC236}">
                <a16:creationId xmlns:a16="http://schemas.microsoft.com/office/drawing/2014/main" id="{ABED2B15-C298-6488-8421-0CC12A0C1359}"/>
              </a:ext>
            </a:extLst>
          </p:cNvPr>
          <p:cNvSpPr txBox="1"/>
          <p:nvPr/>
        </p:nvSpPr>
        <p:spPr>
          <a:xfrm>
            <a:off x="10509885" y="3620530"/>
            <a:ext cx="1856705" cy="615553"/>
          </a:xfrm>
          <a:prstGeom prst="rect">
            <a:avLst/>
          </a:prstGeom>
          <a:noFill/>
        </p:spPr>
        <p:txBody>
          <a:bodyPr wrap="square" rtlCol="0">
            <a:spAutoFit/>
          </a:bodyPr>
          <a:lstStyle/>
          <a:p>
            <a:pPr algn="ctr"/>
            <a:r>
              <a:rPr lang="en-US" sz="1700" b="1" dirty="0"/>
              <a:t>LA Civ. Code</a:t>
            </a:r>
          </a:p>
          <a:p>
            <a:pPr algn="ctr"/>
            <a:r>
              <a:rPr lang="en-US" sz="1700" b="1" dirty="0"/>
              <a:t>2317</a:t>
            </a:r>
          </a:p>
        </p:txBody>
      </p:sp>
    </p:spTree>
    <p:extLst>
      <p:ext uri="{BB962C8B-B14F-4D97-AF65-F5344CB8AC3E}">
        <p14:creationId xmlns:p14="http://schemas.microsoft.com/office/powerpoint/2010/main" val="1969949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55481-3F58-3913-F99C-53ABD20AB7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E26BD5-C943-188C-A679-EA17FAE07B30}"/>
              </a:ext>
            </a:extLst>
          </p:cNvPr>
          <p:cNvSpPr>
            <a:spLocks noGrp="1"/>
          </p:cNvSpPr>
          <p:nvPr>
            <p:ph type="title"/>
          </p:nvPr>
        </p:nvSpPr>
        <p:spPr>
          <a:xfrm>
            <a:off x="2115879" y="624110"/>
            <a:ext cx="10430540" cy="1280890"/>
          </a:xfrm>
        </p:spPr>
        <p:txBody>
          <a:bodyPr>
            <a:normAutofit/>
          </a:bodyPr>
          <a:lstStyle/>
          <a:p>
            <a:r>
              <a:rPr lang="en-US" i="1" dirty="0"/>
              <a:t>Fontenot v. Central Louisiana Electric Co.</a:t>
            </a:r>
            <a:br>
              <a:rPr lang="en-US" i="1" dirty="0"/>
            </a:br>
            <a:r>
              <a:rPr lang="en-US" dirty="0"/>
              <a:t>147 So. 2d 773 (La. Ct. App. 1962)</a:t>
            </a:r>
          </a:p>
        </p:txBody>
      </p:sp>
      <p:pic>
        <p:nvPicPr>
          <p:cNvPr id="3" name="Picture 2">
            <a:extLst>
              <a:ext uri="{FF2B5EF4-FFF2-40B4-BE49-F238E27FC236}">
                <a16:creationId xmlns:a16="http://schemas.microsoft.com/office/drawing/2014/main" id="{994C0F2F-0878-E5CA-016E-46744C702CD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866581" y="1722476"/>
            <a:ext cx="7007519" cy="5135524"/>
          </a:xfrm>
          <a:prstGeom prst="rect">
            <a:avLst/>
          </a:prstGeom>
        </p:spPr>
      </p:pic>
    </p:spTree>
    <p:extLst>
      <p:ext uri="{BB962C8B-B14F-4D97-AF65-F5344CB8AC3E}">
        <p14:creationId xmlns:p14="http://schemas.microsoft.com/office/powerpoint/2010/main" val="392699842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F775F-9B08-C6F6-8052-55AD834FB71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EE390F-50A2-CEDC-9FE3-44EF98649B9C}"/>
              </a:ext>
            </a:extLst>
          </p:cNvPr>
          <p:cNvSpPr>
            <a:spLocks noGrp="1"/>
          </p:cNvSpPr>
          <p:nvPr>
            <p:ph idx="1"/>
          </p:nvPr>
        </p:nvSpPr>
        <p:spPr>
          <a:xfrm>
            <a:off x="1956390" y="2243469"/>
            <a:ext cx="9422839" cy="4327451"/>
          </a:xfrm>
        </p:spPr>
        <p:txBody>
          <a:bodyPr>
            <a:normAutofit/>
          </a:bodyPr>
          <a:lstStyle/>
          <a:p>
            <a:r>
              <a:rPr lang="en-US" sz="2800" dirty="0"/>
              <a:t>“…where overhanging branches cause damage to an adjoining landowner, he can require the landowner to have the overhanging branches cut back to the boundary.”</a:t>
            </a:r>
          </a:p>
        </p:txBody>
      </p:sp>
      <p:sp>
        <p:nvSpPr>
          <p:cNvPr id="7" name="Title 1">
            <a:extLst>
              <a:ext uri="{FF2B5EF4-FFF2-40B4-BE49-F238E27FC236}">
                <a16:creationId xmlns:a16="http://schemas.microsoft.com/office/drawing/2014/main" id="{398BF54D-3E9F-1C0F-4A60-6395CCD65A48}"/>
              </a:ext>
            </a:extLst>
          </p:cNvPr>
          <p:cNvSpPr>
            <a:spLocks noGrp="1"/>
          </p:cNvSpPr>
          <p:nvPr>
            <p:ph type="title"/>
          </p:nvPr>
        </p:nvSpPr>
        <p:spPr>
          <a:xfrm>
            <a:off x="2115879" y="624110"/>
            <a:ext cx="10430540" cy="1280890"/>
          </a:xfrm>
        </p:spPr>
        <p:txBody>
          <a:bodyPr>
            <a:normAutofit/>
          </a:bodyPr>
          <a:lstStyle/>
          <a:p>
            <a:r>
              <a:rPr lang="en-US" i="1" dirty="0"/>
              <a:t>Fontenot v. Central Louisiana Electric Co.</a:t>
            </a:r>
            <a:br>
              <a:rPr lang="en-US" i="1" dirty="0"/>
            </a:br>
            <a:r>
              <a:rPr lang="en-US" dirty="0"/>
              <a:t>147 So. 2d 773 (La. Ct. App. 1962)</a:t>
            </a:r>
            <a:endParaRPr lang="sv-SE" dirty="0"/>
          </a:p>
        </p:txBody>
      </p:sp>
    </p:spTree>
    <p:extLst>
      <p:ext uri="{BB962C8B-B14F-4D97-AF65-F5344CB8AC3E}">
        <p14:creationId xmlns:p14="http://schemas.microsoft.com/office/powerpoint/2010/main" val="116285942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B5BC1-4EDB-B362-6ECD-9BF3DA920D1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9EEB4C-622C-53E9-B590-3C8914FF91AC}"/>
              </a:ext>
            </a:extLst>
          </p:cNvPr>
          <p:cNvSpPr>
            <a:spLocks noGrp="1"/>
          </p:cNvSpPr>
          <p:nvPr>
            <p:ph idx="1"/>
          </p:nvPr>
        </p:nvSpPr>
        <p:spPr>
          <a:xfrm>
            <a:off x="1956390" y="2243469"/>
            <a:ext cx="9422839" cy="4327451"/>
          </a:xfrm>
        </p:spPr>
        <p:txBody>
          <a:bodyPr>
            <a:normAutofit/>
          </a:bodyPr>
          <a:lstStyle/>
          <a:p>
            <a:r>
              <a:rPr lang="en-US" sz="2800" dirty="0"/>
              <a:t>“…where overhanging branches cause damage to an adjoining landowner, he can require the landowner to have the overhanging branches cut back to the boundary.”</a:t>
            </a:r>
          </a:p>
          <a:p>
            <a:pPr marL="0" indent="0">
              <a:buNone/>
            </a:pPr>
            <a:r>
              <a:rPr lang="en-US" sz="2800" b="1" dirty="0"/>
              <a:t>HOWEVER</a:t>
            </a:r>
          </a:p>
          <a:p>
            <a:r>
              <a:rPr lang="en-US" sz="2800" dirty="0"/>
              <a:t>“…while [the power company] could require [Fontenot] to trim the branches…; it could not avail itself of self-help.”</a:t>
            </a:r>
          </a:p>
        </p:txBody>
      </p:sp>
      <p:sp>
        <p:nvSpPr>
          <p:cNvPr id="7" name="Title 1">
            <a:extLst>
              <a:ext uri="{FF2B5EF4-FFF2-40B4-BE49-F238E27FC236}">
                <a16:creationId xmlns:a16="http://schemas.microsoft.com/office/drawing/2014/main" id="{B98FB64F-0681-0F8D-720B-80F8F8E691A0}"/>
              </a:ext>
            </a:extLst>
          </p:cNvPr>
          <p:cNvSpPr>
            <a:spLocks noGrp="1"/>
          </p:cNvSpPr>
          <p:nvPr>
            <p:ph type="title"/>
          </p:nvPr>
        </p:nvSpPr>
        <p:spPr>
          <a:xfrm>
            <a:off x="2115879" y="624110"/>
            <a:ext cx="10430540" cy="1280890"/>
          </a:xfrm>
        </p:spPr>
        <p:txBody>
          <a:bodyPr>
            <a:normAutofit/>
          </a:bodyPr>
          <a:lstStyle/>
          <a:p>
            <a:r>
              <a:rPr lang="en-US" i="1" dirty="0"/>
              <a:t>Fontenot v. Central Louisiana Electric Co.</a:t>
            </a:r>
            <a:br>
              <a:rPr lang="en-US" i="1" dirty="0"/>
            </a:br>
            <a:r>
              <a:rPr lang="en-US" dirty="0"/>
              <a:t>147 So. 2d 773 (La. Ct. App. 1962)</a:t>
            </a:r>
            <a:endParaRPr lang="sv-SE" dirty="0"/>
          </a:p>
        </p:txBody>
      </p:sp>
    </p:spTree>
    <p:extLst>
      <p:ext uri="{BB962C8B-B14F-4D97-AF65-F5344CB8AC3E}">
        <p14:creationId xmlns:p14="http://schemas.microsoft.com/office/powerpoint/2010/main" val="204022668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198F9-BA79-D97D-1895-61ECB8209B2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A8B70E-7C90-7254-AC9D-0B1EEFA661AF}"/>
              </a:ext>
            </a:extLst>
          </p:cNvPr>
          <p:cNvSpPr>
            <a:spLocks noGrp="1"/>
          </p:cNvSpPr>
          <p:nvPr>
            <p:ph idx="1"/>
          </p:nvPr>
        </p:nvSpPr>
        <p:spPr>
          <a:xfrm>
            <a:off x="1956390" y="2243469"/>
            <a:ext cx="9422839" cy="4327451"/>
          </a:xfrm>
        </p:spPr>
        <p:txBody>
          <a:bodyPr>
            <a:normAutofit/>
          </a:bodyPr>
          <a:lstStyle/>
          <a:p>
            <a:r>
              <a:rPr lang="en-US" sz="2800" dirty="0"/>
              <a:t>Harvesting or selling timber from community property requires permission from both spouses.</a:t>
            </a:r>
          </a:p>
        </p:txBody>
      </p:sp>
      <p:sp>
        <p:nvSpPr>
          <p:cNvPr id="7" name="Title 1">
            <a:extLst>
              <a:ext uri="{FF2B5EF4-FFF2-40B4-BE49-F238E27FC236}">
                <a16:creationId xmlns:a16="http://schemas.microsoft.com/office/drawing/2014/main" id="{63DEAB66-8024-7575-AB08-276FC2D4C907}"/>
              </a:ext>
            </a:extLst>
          </p:cNvPr>
          <p:cNvSpPr>
            <a:spLocks noGrp="1"/>
          </p:cNvSpPr>
          <p:nvPr>
            <p:ph type="title"/>
          </p:nvPr>
        </p:nvSpPr>
        <p:spPr>
          <a:xfrm>
            <a:off x="2115879" y="624110"/>
            <a:ext cx="10430540" cy="1280890"/>
          </a:xfrm>
        </p:spPr>
        <p:txBody>
          <a:bodyPr>
            <a:normAutofit/>
          </a:bodyPr>
          <a:lstStyle/>
          <a:p>
            <a:r>
              <a:rPr lang="en-US" i="1" dirty="0"/>
              <a:t>Fontenot v. Central Louisiana Electric Co.</a:t>
            </a:r>
            <a:br>
              <a:rPr lang="en-US" i="1" dirty="0"/>
            </a:br>
            <a:r>
              <a:rPr lang="en-US" dirty="0"/>
              <a:t>147 So. 2d 773 (La. Ct. App. 1962)</a:t>
            </a:r>
            <a:endParaRPr lang="sv-SE" dirty="0"/>
          </a:p>
        </p:txBody>
      </p:sp>
    </p:spTree>
    <p:extLst>
      <p:ext uri="{BB962C8B-B14F-4D97-AF65-F5344CB8AC3E}">
        <p14:creationId xmlns:p14="http://schemas.microsoft.com/office/powerpoint/2010/main" val="11069731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A674F8-9BAF-073A-55CC-B5CDB88995A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DFAA53-7971-5F09-D167-21898543BAED}"/>
              </a:ext>
            </a:extLst>
          </p:cNvPr>
          <p:cNvSpPr>
            <a:spLocks noGrp="1"/>
          </p:cNvSpPr>
          <p:nvPr>
            <p:ph idx="1"/>
          </p:nvPr>
        </p:nvSpPr>
        <p:spPr>
          <a:xfrm>
            <a:off x="1956390" y="2243469"/>
            <a:ext cx="9422839" cy="4327451"/>
          </a:xfrm>
        </p:spPr>
        <p:txBody>
          <a:bodyPr>
            <a:normAutofit/>
          </a:bodyPr>
          <a:lstStyle/>
          <a:p>
            <a:r>
              <a:rPr lang="en-US" sz="2800" dirty="0"/>
              <a:t>Harvesting or selling timber from community property requires permission from both spouses.</a:t>
            </a:r>
          </a:p>
          <a:p>
            <a:pPr marL="0" indent="0">
              <a:buNone/>
            </a:pPr>
            <a:r>
              <a:rPr lang="en-US" sz="2800" b="1" dirty="0"/>
              <a:t>HOWEVER</a:t>
            </a:r>
          </a:p>
          <a:p>
            <a:r>
              <a:rPr lang="en-US" sz="2800" i="1" u="sng" dirty="0"/>
              <a:t>Pruning branches</a:t>
            </a:r>
            <a:r>
              <a:rPr lang="en-US" sz="2800" dirty="0"/>
              <a:t> is not disposal of community property</a:t>
            </a:r>
          </a:p>
          <a:p>
            <a:r>
              <a:rPr lang="en-US" sz="2800" dirty="0"/>
              <a:t>Wife’s permission was sufficient.</a:t>
            </a:r>
          </a:p>
        </p:txBody>
      </p:sp>
      <p:sp>
        <p:nvSpPr>
          <p:cNvPr id="7" name="Title 1">
            <a:extLst>
              <a:ext uri="{FF2B5EF4-FFF2-40B4-BE49-F238E27FC236}">
                <a16:creationId xmlns:a16="http://schemas.microsoft.com/office/drawing/2014/main" id="{5486B51B-0A85-8A54-401A-7B68DC4140DF}"/>
              </a:ext>
            </a:extLst>
          </p:cNvPr>
          <p:cNvSpPr>
            <a:spLocks noGrp="1"/>
          </p:cNvSpPr>
          <p:nvPr>
            <p:ph type="title"/>
          </p:nvPr>
        </p:nvSpPr>
        <p:spPr>
          <a:xfrm>
            <a:off x="2115879" y="624110"/>
            <a:ext cx="10430540" cy="1280890"/>
          </a:xfrm>
        </p:spPr>
        <p:txBody>
          <a:bodyPr>
            <a:normAutofit/>
          </a:bodyPr>
          <a:lstStyle/>
          <a:p>
            <a:r>
              <a:rPr lang="en-US" i="1" dirty="0"/>
              <a:t>Fontenot v. Central Louisiana Electric Co.</a:t>
            </a:r>
            <a:br>
              <a:rPr lang="en-US" i="1" dirty="0"/>
            </a:br>
            <a:r>
              <a:rPr lang="en-US" dirty="0"/>
              <a:t>147 So. 2d 773 (La. Ct. App. 1962)</a:t>
            </a:r>
            <a:endParaRPr lang="sv-SE" dirty="0"/>
          </a:p>
        </p:txBody>
      </p:sp>
    </p:spTree>
    <p:extLst>
      <p:ext uri="{BB962C8B-B14F-4D97-AF65-F5344CB8AC3E}">
        <p14:creationId xmlns:p14="http://schemas.microsoft.com/office/powerpoint/2010/main" val="205173351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A71C0A-8915-B963-E7FE-74A09959CD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DB4526-F2DF-7730-E77E-6C42C220E98E}"/>
              </a:ext>
            </a:extLst>
          </p:cNvPr>
          <p:cNvSpPr>
            <a:spLocks noGrp="1"/>
          </p:cNvSpPr>
          <p:nvPr>
            <p:ph type="title"/>
          </p:nvPr>
        </p:nvSpPr>
        <p:spPr>
          <a:xfrm>
            <a:off x="2115879" y="624110"/>
            <a:ext cx="10430540" cy="1280890"/>
          </a:xfrm>
        </p:spPr>
        <p:txBody>
          <a:bodyPr>
            <a:normAutofit/>
          </a:bodyPr>
          <a:lstStyle/>
          <a:p>
            <a:r>
              <a:rPr lang="en-US" i="1" dirty="0"/>
              <a:t>Jack v. Successions of Albert</a:t>
            </a:r>
            <a:br>
              <a:rPr lang="en-US" i="1" dirty="0"/>
            </a:br>
            <a:r>
              <a:rPr lang="en-US" dirty="0"/>
              <a:t>286 So.3d 432 (La. Ct. App. 2019)</a:t>
            </a:r>
            <a:endParaRPr lang="pl-PL" dirty="0"/>
          </a:p>
        </p:txBody>
      </p:sp>
      <p:pic>
        <p:nvPicPr>
          <p:cNvPr id="3" name="Picture 2">
            <a:extLst>
              <a:ext uri="{FF2B5EF4-FFF2-40B4-BE49-F238E27FC236}">
                <a16:creationId xmlns:a16="http://schemas.microsoft.com/office/drawing/2014/main" id="{9A8AC4A5-231C-7A16-0215-890948C5B43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84511" y="1905000"/>
            <a:ext cx="9790308" cy="4735180"/>
          </a:xfrm>
          <a:prstGeom prst="rect">
            <a:avLst/>
          </a:prstGeom>
        </p:spPr>
      </p:pic>
    </p:spTree>
    <p:extLst>
      <p:ext uri="{BB962C8B-B14F-4D97-AF65-F5344CB8AC3E}">
        <p14:creationId xmlns:p14="http://schemas.microsoft.com/office/powerpoint/2010/main" val="31948151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7A17D-D262-2C90-6828-B826457228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BD60EF-6632-79F5-C106-EBA1E5E4BE40}"/>
              </a:ext>
            </a:extLst>
          </p:cNvPr>
          <p:cNvSpPr>
            <a:spLocks noGrp="1"/>
          </p:cNvSpPr>
          <p:nvPr>
            <p:ph type="title"/>
          </p:nvPr>
        </p:nvSpPr>
        <p:spPr>
          <a:xfrm>
            <a:off x="2115879" y="624110"/>
            <a:ext cx="10430540" cy="1280890"/>
          </a:xfrm>
        </p:spPr>
        <p:txBody>
          <a:bodyPr>
            <a:normAutofit/>
          </a:bodyPr>
          <a:lstStyle/>
          <a:p>
            <a:r>
              <a:rPr lang="en-US" i="1" dirty="0"/>
              <a:t>Jack v. Successions of Albert</a:t>
            </a:r>
            <a:br>
              <a:rPr lang="en-US" i="1" dirty="0"/>
            </a:br>
            <a:r>
              <a:rPr lang="en-US" dirty="0"/>
              <a:t>286 So.3d 432 (La. Ct. App. 2019)</a:t>
            </a:r>
            <a:endParaRPr lang="pl-PL" dirty="0"/>
          </a:p>
        </p:txBody>
      </p:sp>
      <p:pic>
        <p:nvPicPr>
          <p:cNvPr id="3" name="Picture 2">
            <a:extLst>
              <a:ext uri="{FF2B5EF4-FFF2-40B4-BE49-F238E27FC236}">
                <a16:creationId xmlns:a16="http://schemas.microsoft.com/office/drawing/2014/main" id="{E6E30917-A27F-F004-6746-EBFF398290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09839" y="1905000"/>
            <a:ext cx="7939652" cy="4735180"/>
          </a:xfrm>
          <a:prstGeom prst="rect">
            <a:avLst/>
          </a:prstGeom>
        </p:spPr>
      </p:pic>
      <p:cxnSp>
        <p:nvCxnSpPr>
          <p:cNvPr id="5" name="Straight Connector 4">
            <a:extLst>
              <a:ext uri="{FF2B5EF4-FFF2-40B4-BE49-F238E27FC236}">
                <a16:creationId xmlns:a16="http://schemas.microsoft.com/office/drawing/2014/main" id="{50829322-2CEF-9096-EB52-D52C5E527D6F}"/>
              </a:ext>
            </a:extLst>
          </p:cNvPr>
          <p:cNvCxnSpPr>
            <a:cxnSpLocks/>
          </p:cNvCxnSpPr>
          <p:nvPr/>
        </p:nvCxnSpPr>
        <p:spPr>
          <a:xfrm flipH="1">
            <a:off x="3551274" y="4550735"/>
            <a:ext cx="1658680" cy="208944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92C911-4D77-DEDE-E8C0-0219B822D020}"/>
              </a:ext>
            </a:extLst>
          </p:cNvPr>
          <p:cNvCxnSpPr>
            <a:cxnSpLocks/>
          </p:cNvCxnSpPr>
          <p:nvPr/>
        </p:nvCxnSpPr>
        <p:spPr>
          <a:xfrm flipH="1">
            <a:off x="5699760" y="3094074"/>
            <a:ext cx="579905" cy="74894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79357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E4A93-DB3A-210A-07A9-EFC7451F528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74C5BF-A769-B240-1C5A-C20EF1EE5FA0}"/>
              </a:ext>
            </a:extLst>
          </p:cNvPr>
          <p:cNvSpPr>
            <a:spLocks noGrp="1"/>
          </p:cNvSpPr>
          <p:nvPr>
            <p:ph idx="1"/>
          </p:nvPr>
        </p:nvSpPr>
        <p:spPr>
          <a:xfrm>
            <a:off x="1956390" y="2243470"/>
            <a:ext cx="9422839" cy="4114800"/>
          </a:xfrm>
        </p:spPr>
        <p:txBody>
          <a:bodyPr>
            <a:normAutofit/>
          </a:bodyPr>
          <a:lstStyle/>
          <a:p>
            <a:r>
              <a:rPr lang="en-US" sz="2800" dirty="0"/>
              <a:t>LA Civ. Code §688: landowner may demand </a:t>
            </a:r>
            <a:r>
              <a:rPr lang="en-US" sz="2800" i="1" u="sng" dirty="0"/>
              <a:t>neighbor</a:t>
            </a:r>
            <a:r>
              <a:rPr lang="en-US" sz="2800" dirty="0"/>
              <a:t> trim encroaching branches and roots at </a:t>
            </a:r>
            <a:r>
              <a:rPr lang="en-US" sz="2800" i="1" u="sng" dirty="0"/>
              <a:t>neighbor’s expense</a:t>
            </a:r>
            <a:endParaRPr lang="en-US" sz="2800" dirty="0"/>
          </a:p>
          <a:p>
            <a:r>
              <a:rPr lang="en-US" sz="2800" dirty="0"/>
              <a:t>LA Civ. Code §687:</a:t>
            </a:r>
          </a:p>
          <a:p>
            <a:pPr lvl="1"/>
            <a:r>
              <a:rPr lang="en-US" sz="2600" dirty="0"/>
              <a:t>trees on boundary are common </a:t>
            </a:r>
            <a:r>
              <a:rPr lang="en-US" sz="2600" i="1" u="sng" dirty="0"/>
              <a:t>unless</a:t>
            </a:r>
            <a:r>
              <a:rPr lang="en-US" sz="2600" dirty="0"/>
              <a:t> proof to the contrary</a:t>
            </a:r>
          </a:p>
          <a:p>
            <a:pPr lvl="1"/>
            <a:r>
              <a:rPr lang="en-US" sz="2600" dirty="0"/>
              <a:t>Landowner may remove tree at </a:t>
            </a:r>
            <a:r>
              <a:rPr lang="en-US" sz="2600" i="1" u="sng" dirty="0"/>
              <a:t>his own expense</a:t>
            </a:r>
            <a:br>
              <a:rPr lang="en-US" sz="2600" i="1" u="sng" dirty="0"/>
            </a:br>
            <a:r>
              <a:rPr lang="en-US" sz="2600" dirty="0"/>
              <a:t>IF it interferes with enjoyment of his estate</a:t>
            </a:r>
            <a:endParaRPr lang="en-US" sz="2600" i="1" u="sng" dirty="0"/>
          </a:p>
        </p:txBody>
      </p:sp>
      <p:sp>
        <p:nvSpPr>
          <p:cNvPr id="7" name="Title 1">
            <a:extLst>
              <a:ext uri="{FF2B5EF4-FFF2-40B4-BE49-F238E27FC236}">
                <a16:creationId xmlns:a16="http://schemas.microsoft.com/office/drawing/2014/main" id="{404358F7-A943-D87E-51C5-11E3353EFCD3}"/>
              </a:ext>
            </a:extLst>
          </p:cNvPr>
          <p:cNvSpPr>
            <a:spLocks noGrp="1"/>
          </p:cNvSpPr>
          <p:nvPr>
            <p:ph type="title"/>
          </p:nvPr>
        </p:nvSpPr>
        <p:spPr>
          <a:xfrm>
            <a:off x="2115879" y="624110"/>
            <a:ext cx="10430540" cy="1280890"/>
          </a:xfrm>
        </p:spPr>
        <p:txBody>
          <a:bodyPr>
            <a:normAutofit/>
          </a:bodyPr>
          <a:lstStyle/>
          <a:p>
            <a:r>
              <a:rPr lang="en-US" i="1" dirty="0"/>
              <a:t>Jack v. Successions of Albert</a:t>
            </a:r>
            <a:br>
              <a:rPr lang="en-US" i="1" dirty="0"/>
            </a:br>
            <a:r>
              <a:rPr lang="en-US" dirty="0"/>
              <a:t>286 So.3d 432 (La. Ct. App. 2019)</a:t>
            </a:r>
            <a:endParaRPr lang="sv-SE" sz="4000" dirty="0"/>
          </a:p>
        </p:txBody>
      </p:sp>
    </p:spTree>
    <p:extLst>
      <p:ext uri="{BB962C8B-B14F-4D97-AF65-F5344CB8AC3E}">
        <p14:creationId xmlns:p14="http://schemas.microsoft.com/office/powerpoint/2010/main" val="120659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0BE23-CCEA-6DF8-89DA-D5CA9DAC7634}"/>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1D8BEE-E8CB-1940-9008-F58991BB6285}"/>
              </a:ext>
            </a:extLst>
          </p:cNvPr>
          <p:cNvSpPr>
            <a:spLocks noGrp="1"/>
          </p:cNvSpPr>
          <p:nvPr>
            <p:ph idx="1"/>
          </p:nvPr>
        </p:nvSpPr>
        <p:spPr>
          <a:xfrm>
            <a:off x="1956390" y="2243470"/>
            <a:ext cx="9422839" cy="4114800"/>
          </a:xfrm>
        </p:spPr>
        <p:txBody>
          <a:bodyPr>
            <a:normAutofit/>
          </a:bodyPr>
          <a:lstStyle/>
          <a:p>
            <a:r>
              <a:rPr lang="en-US" sz="2600" dirty="0"/>
              <a:t>“the Jacks…failed to…overcome the presumption of commonness”</a:t>
            </a:r>
          </a:p>
          <a:p>
            <a:r>
              <a:rPr lang="en-US" sz="2600" dirty="0"/>
              <a:t>Should have presented (arborist) evidence of:</a:t>
            </a:r>
          </a:p>
          <a:p>
            <a:pPr lvl="1"/>
            <a:r>
              <a:rPr lang="en-US" sz="2400" dirty="0"/>
              <a:t>Origin of the tree</a:t>
            </a:r>
          </a:p>
          <a:p>
            <a:pPr lvl="1"/>
            <a:r>
              <a:rPr lang="en-US" sz="2400" dirty="0"/>
              <a:t>Growth over the years</a:t>
            </a:r>
          </a:p>
        </p:txBody>
      </p:sp>
      <p:sp>
        <p:nvSpPr>
          <p:cNvPr id="7" name="Title 1">
            <a:extLst>
              <a:ext uri="{FF2B5EF4-FFF2-40B4-BE49-F238E27FC236}">
                <a16:creationId xmlns:a16="http://schemas.microsoft.com/office/drawing/2014/main" id="{2B1AC21F-E72F-2B3A-F38B-03780B593D54}"/>
              </a:ext>
            </a:extLst>
          </p:cNvPr>
          <p:cNvSpPr>
            <a:spLocks noGrp="1"/>
          </p:cNvSpPr>
          <p:nvPr>
            <p:ph type="title"/>
          </p:nvPr>
        </p:nvSpPr>
        <p:spPr>
          <a:xfrm>
            <a:off x="2115879" y="624110"/>
            <a:ext cx="10430540" cy="1280890"/>
          </a:xfrm>
        </p:spPr>
        <p:txBody>
          <a:bodyPr>
            <a:normAutofit/>
          </a:bodyPr>
          <a:lstStyle/>
          <a:p>
            <a:r>
              <a:rPr lang="en-US" i="1" dirty="0"/>
              <a:t>Jack v. Successions of Albert</a:t>
            </a:r>
            <a:br>
              <a:rPr lang="en-US" i="1" dirty="0"/>
            </a:br>
            <a:r>
              <a:rPr lang="en-US" dirty="0"/>
              <a:t>286 So.3d 432 (La. Ct. App. 2019)</a:t>
            </a:r>
            <a:endParaRPr lang="sv-SE" sz="4000" dirty="0"/>
          </a:p>
        </p:txBody>
      </p:sp>
    </p:spTree>
    <p:extLst>
      <p:ext uri="{BB962C8B-B14F-4D97-AF65-F5344CB8AC3E}">
        <p14:creationId xmlns:p14="http://schemas.microsoft.com/office/powerpoint/2010/main" val="372110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EEC09-46BB-F810-6E37-F2008917B7C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3695657-CE7E-8593-5BCE-454007BD3D29}"/>
              </a:ext>
            </a:extLst>
          </p:cNvPr>
          <p:cNvSpPr>
            <a:spLocks noGrp="1"/>
          </p:cNvSpPr>
          <p:nvPr>
            <p:ph idx="1"/>
          </p:nvPr>
        </p:nvSpPr>
        <p:spPr>
          <a:xfrm>
            <a:off x="1956390" y="2243470"/>
            <a:ext cx="9422839" cy="4114800"/>
          </a:xfrm>
        </p:spPr>
        <p:txBody>
          <a:bodyPr>
            <a:normAutofit/>
          </a:bodyPr>
          <a:lstStyle/>
          <a:p>
            <a:pPr marL="0" indent="0">
              <a:buNone/>
            </a:pPr>
            <a:r>
              <a:rPr lang="en-US" sz="2600" b="1" dirty="0"/>
              <a:t>CONCUR</a:t>
            </a:r>
          </a:p>
          <a:p>
            <a:r>
              <a:rPr lang="en-US" sz="2600" dirty="0"/>
              <a:t>It’s absurd to require expert opinion of tree origin for every boundary tree case!</a:t>
            </a:r>
            <a:br>
              <a:rPr lang="en-US" sz="2600" dirty="0"/>
            </a:br>
            <a:endParaRPr lang="en-US" sz="2600" dirty="0"/>
          </a:p>
          <a:p>
            <a:pPr marL="0" indent="0">
              <a:buNone/>
            </a:pPr>
            <a:r>
              <a:rPr lang="en-US" sz="2600" b="1" dirty="0"/>
              <a:t>DISSENT</a:t>
            </a:r>
          </a:p>
          <a:p>
            <a:r>
              <a:rPr lang="en-US" sz="2600" dirty="0"/>
              <a:t>The center of the tree is on Albert’s side, so it’s Albert’s.</a:t>
            </a:r>
            <a:endParaRPr lang="en-US" sz="2400" dirty="0"/>
          </a:p>
        </p:txBody>
      </p:sp>
      <p:sp>
        <p:nvSpPr>
          <p:cNvPr id="7" name="Title 1">
            <a:extLst>
              <a:ext uri="{FF2B5EF4-FFF2-40B4-BE49-F238E27FC236}">
                <a16:creationId xmlns:a16="http://schemas.microsoft.com/office/drawing/2014/main" id="{08290521-3637-747D-4DE6-34D813B3F0BE}"/>
              </a:ext>
            </a:extLst>
          </p:cNvPr>
          <p:cNvSpPr>
            <a:spLocks noGrp="1"/>
          </p:cNvSpPr>
          <p:nvPr>
            <p:ph type="title"/>
          </p:nvPr>
        </p:nvSpPr>
        <p:spPr>
          <a:xfrm>
            <a:off x="2115879" y="624110"/>
            <a:ext cx="10430540" cy="1280890"/>
          </a:xfrm>
        </p:spPr>
        <p:txBody>
          <a:bodyPr>
            <a:normAutofit/>
          </a:bodyPr>
          <a:lstStyle/>
          <a:p>
            <a:r>
              <a:rPr lang="en-US" i="1" dirty="0"/>
              <a:t>Jack v. Successions of Albert</a:t>
            </a:r>
            <a:br>
              <a:rPr lang="en-US" i="1" dirty="0"/>
            </a:br>
            <a:r>
              <a:rPr lang="en-US" dirty="0"/>
              <a:t>286 So.3d 432 (La. Ct. App. 2019)</a:t>
            </a:r>
            <a:endParaRPr lang="sv-SE" sz="4000" dirty="0"/>
          </a:p>
        </p:txBody>
      </p:sp>
    </p:spTree>
    <p:extLst>
      <p:ext uri="{BB962C8B-B14F-4D97-AF65-F5344CB8AC3E}">
        <p14:creationId xmlns:p14="http://schemas.microsoft.com/office/powerpoint/2010/main" val="127341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29066</TotalTime>
  <Words>11954</Words>
  <Application>Microsoft Office PowerPoint</Application>
  <PresentationFormat>Widescreen</PresentationFormat>
  <Paragraphs>1015</Paragraphs>
  <Slides>167</Slides>
  <Notes>139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167</vt:i4>
      </vt:variant>
    </vt:vector>
  </HeadingPairs>
  <TitlesOfParts>
    <vt:vector size="172" baseType="lpstr">
      <vt:lpstr>Arial</vt:lpstr>
      <vt:lpstr>Calibri</vt:lpstr>
      <vt:lpstr>Century Gothic</vt:lpstr>
      <vt:lpstr>Wingdings 3</vt:lpstr>
      <vt:lpstr>Wisp</vt:lpstr>
      <vt:lpstr>Battle of the Branches: Key Rulings Illustrating Louisiana Tree Law</vt:lpstr>
      <vt:lpstr>Risk Assessments and Acts of God</vt:lpstr>
      <vt:lpstr>Gibbs v. Tourres  50 So. 2d 652 (La. Ct. App. 1951)</vt:lpstr>
      <vt:lpstr>Gibbs v. Tourres  50 So. 2d 652 (La. Ct. App. 1951)</vt:lpstr>
      <vt:lpstr>Gibbs v. Tourres  50 So. 2d 652 (La. Ct. App. 1951)</vt:lpstr>
      <vt:lpstr>Gibbs v. Tourres  50 So. 2d 652 (La. Ct. App. 1951)</vt:lpstr>
      <vt:lpstr>Gibbs v. Tourres  50 So. 2d 652 (La. Ct. App. 1951)</vt:lpstr>
      <vt:lpstr>Greene v. Fox Crossing Inc. 754 So. 2d 339 (La. Ct. App. 2000)</vt:lpstr>
      <vt:lpstr>Greene v. Fox Crossing Inc. 754 So. 2d 339 (La. Ct. App. 2000)</vt:lpstr>
      <vt:lpstr>Greene v. Fox Crossing Inc. 754 So. 2d 339 (La. Ct. App. 2000)</vt:lpstr>
      <vt:lpstr>Greene v. Fox Crossing Inc. 754 So. 2d 339 (La. Ct. App. 2000)</vt:lpstr>
      <vt:lpstr>Greene v. Fox Crossing Inc. 754 So. 2d 339 (La. Ct. App. 2000)</vt:lpstr>
      <vt:lpstr>Greene v. Fox Crossing Inc. 754 So. 2d 339 (La. Ct. App. 2000)</vt:lpstr>
      <vt:lpstr>Greene v. Fox Crossing Inc. 754 So. 2d 339 (La. Ct. App. 2000)</vt:lpstr>
      <vt:lpstr>Greene v. Fox Crossing Inc. 754 So. 2d 339 (La. Ct. App. 2000)</vt:lpstr>
      <vt:lpstr>Greene v. Fox Crossing Inc. 754 So. 2d 339 (La. Ct. App. 2000)</vt:lpstr>
      <vt:lpstr>Greene v. Fox Crossing Inc. 754 So. 2d 339 (La. Ct. App. 2000)</vt:lpstr>
      <vt:lpstr>Greene v. Fox Crossing Inc. 754 So. 2d 339 (La. Ct. App. 2000)</vt:lpstr>
      <vt:lpstr>Greene v. Fox Crossing Inc. 754 So. 2d 339 (La. Ct. App. 2000)</vt:lpstr>
      <vt:lpstr>Greene v. Fox Crossing Inc. 754 So. 2d 339 (La. Ct. App. 2000)</vt:lpstr>
      <vt:lpstr>Greene v. Fox Crossing Inc. 754 So. 2d 339 (La. Ct. App. 2000)</vt:lpstr>
      <vt:lpstr>Rector v. Hartford Acci. &amp; Indem. Co. 120 So. 2d 511 (La. Ct. App. 1960)</vt:lpstr>
      <vt:lpstr>Rector v. Hartford Acci. &amp; Indem. Co. 120 So. 2d 511 (La. Ct. App. 1960)</vt:lpstr>
      <vt:lpstr>Rector v. Hartford Acci. &amp; Indem. Co. 120 So. 2d 511 (La. Ct. App. 1960)</vt:lpstr>
      <vt:lpstr>Rector v. Hartford Acci. &amp; Indem. Co. 120 So. 2d 511 (La. Ct. App. 1960)</vt:lpstr>
      <vt:lpstr>Rector v. Hartford Acci. &amp; Indem. Co. 120 So. 2d 511 (La. Ct. App. 1960)</vt:lpstr>
      <vt:lpstr>Rector v. Hartford Acci. &amp; Indem. Co. 120 So. 2d 511 (La. Ct. App. 1960)</vt:lpstr>
      <vt:lpstr>Rector v. Hartford Acci. &amp; Indem. Co. 120 So. 2d 511 (La. Ct. App. 1960)</vt:lpstr>
      <vt:lpstr>Kirsch v. Kappa Alpha Order  373 So. 2d 775 (La. Ct. App. 1979)</vt:lpstr>
      <vt:lpstr>Kirsch v. Kappa Alpha Order  373 So. 2d 775 (La. Ct. App. 1979)</vt:lpstr>
      <vt:lpstr>Kirsch v. Kappa Alpha Order  373 So. 2d 775 (La. Ct. App. 1979)</vt:lpstr>
      <vt:lpstr>Kirsch v. Kappa Alpha Order  373 So. 2d 775 (La. Ct. App. 1979)</vt:lpstr>
      <vt:lpstr>Kirsch v. Kappa Alpha Order  373 So. 2d 775 (La. Ct. App. 1979)</vt:lpstr>
      <vt:lpstr>Walker v. Dept. of Transp. &amp; Dev. 460 So. 2d 1132 (La. Ct. App. 1984)</vt:lpstr>
      <vt:lpstr>Walker v. Dept. of Transp. &amp; Dev. 460 So. 2d 1132 (La. Ct. App. 1984)</vt:lpstr>
      <vt:lpstr>Walker v. Dept. of Transp. &amp; Dev. 460 So. 2d 1132 (La. Ct. App. 1984)</vt:lpstr>
      <vt:lpstr>Walker v. Dept. of Transp. &amp; Dev. 460 So. 2d 1132 (La. Ct. App. 1984)</vt:lpstr>
      <vt:lpstr>Walker v. Dept. of Transp. &amp; Dev. 460 So. 2d 1132 (La. Ct. App. 1984)</vt:lpstr>
      <vt:lpstr>Walker v. Dept. of Transp. &amp; Dev. 460 So. 2d 1132 (La. Ct. App. 1984)</vt:lpstr>
      <vt:lpstr>Walker v. Dept. of Transp. &amp; Dev. 460 So. 2d 1132 (La. Ct. App. 1984)</vt:lpstr>
      <vt:lpstr>Walker v. Dept. of Transp. &amp; Dev. 460 So. 2d 1132 (La. Ct. App. 1984)</vt:lpstr>
      <vt:lpstr>Walker v. Dept. of Transp. &amp; Dev. 460 So. 2d 1132 (La. Ct. App. 1984)</vt:lpstr>
      <vt:lpstr>Brown v. Williams  850 So. 2d 1116 (La. Ct. App. 2003)</vt:lpstr>
      <vt:lpstr>Brown v. Williams  850 So. 2d 1116 (La. Ct. App. 2003)</vt:lpstr>
      <vt:lpstr>Brown v. Williams  850 So. 2d 1116 (La. Ct. App. 2003)</vt:lpstr>
      <vt:lpstr>Brown v. Williams  850 So. 2d 1116 (La. Ct. App. 2003)</vt:lpstr>
      <vt:lpstr>Brown v. Williams  850 So. 2d 1116 (La. Ct. App. 2003)</vt:lpstr>
      <vt:lpstr>Brown v. Williams  850 So. 2d 1116 (La. Ct. App. 2003)</vt:lpstr>
      <vt:lpstr>Brown v. Williams  850 So. 2d 1116 (La. Ct. App. 2003)</vt:lpstr>
      <vt:lpstr>Brown v. Williams  850 So. 2d 1116 (La. Ct. App. 2003)</vt:lpstr>
      <vt:lpstr>Brown v. Williams  850 So. 2d 1116 (La. Ct. App. 2003)</vt:lpstr>
      <vt:lpstr>Brown v. Williams  850 So. 2d 1116 (La. Ct. App. 2003)</vt:lpstr>
      <vt:lpstr>Brown v. Williams  850 So. 2d 1116 (La. Ct. App. 2003)</vt:lpstr>
      <vt:lpstr>Brown v. Williams  850 So. 2d 1116 (La. Ct. App. 2003)</vt:lpstr>
      <vt:lpstr>Brown v. Williams  850 So. 2d 1116 (La. Ct. App. 2003)</vt:lpstr>
      <vt:lpstr>Brown v. Williams  850 So. 2d 1116 (La. Ct. App. 2003)</vt:lpstr>
      <vt:lpstr>Brown v. Williams  850 So. 2d 1116 (La. Ct. App. 2003)</vt:lpstr>
      <vt:lpstr>Brown v. Williams  850 So. 2d 1116 (La. Ct. App. 2003)</vt:lpstr>
      <vt:lpstr>Brown v. Williams  850 So. 2d 1116 (La. Ct. App. 2003)</vt:lpstr>
      <vt:lpstr>Brown v. Williams  850 So. 2d 1116 (La. Ct. App. 2003)</vt:lpstr>
      <vt:lpstr>Brown v. Williams  850 So. 2d 1116 (La. Ct. App. 2003)</vt:lpstr>
      <vt:lpstr>Brown v. Williams  850 So. 2d 1116 (La. Ct. App. 2003)</vt:lpstr>
      <vt:lpstr>Brown v. Williams  850 So. 2d 1116 (La. Ct. App. 2003)</vt:lpstr>
      <vt:lpstr>Lewis v. State ex rel. Department of Transp. &amp; Dev.  654 So. 2d 311 (La. 1995)</vt:lpstr>
      <vt:lpstr>Lewis v. State ex rel. Department of Transp. &amp; Dev.  654 So. 2d 311 (La. 1995)</vt:lpstr>
      <vt:lpstr>Lewis v. State ex rel. Department of Transp. &amp; Dev.  654 So. 2d 311 (La. 1995)</vt:lpstr>
      <vt:lpstr>Lewis v. State ex rel. Department of Transp. &amp; Dev.  654 So. 2d 311 (La. 1995)</vt:lpstr>
      <vt:lpstr>Lewis v. State ex rel. Department of Transp. &amp; Dev.  654 So. 2d 311 (La. 1995)</vt:lpstr>
      <vt:lpstr>Lewis v. State ex rel. Department of Transp. &amp; Dev.  654 So. 2d 311 (La. 1995)</vt:lpstr>
      <vt:lpstr>Lewis v. State ex rel. Department of Transp. &amp; Dev.  654 So. 2d 311 (La. 1995)</vt:lpstr>
      <vt:lpstr>Risk Assessments and Acts of God - Summary</vt:lpstr>
      <vt:lpstr>Self-Help</vt:lpstr>
      <vt:lpstr>Wilson v. State  364 So. 2d 1313 (La. Ct. App. 1978)</vt:lpstr>
      <vt:lpstr>Wilson v. State  364 So. 2d 1313 (La. Ct. App. 1978)</vt:lpstr>
      <vt:lpstr>Wilson v. State  364 So. 2d 1313 (La. Ct. App. 1978)</vt:lpstr>
      <vt:lpstr>Wilson v. State  364 So. 2d 1313 (La. Ct. App. 1978)</vt:lpstr>
      <vt:lpstr>Wilson v. State  364 So. 2d 1313 (La. Ct. App. 1978)</vt:lpstr>
      <vt:lpstr>Wilson v. State  364 So. 2d 1313 (La. Ct. App. 1978)</vt:lpstr>
      <vt:lpstr>Tissot v. Great Southern. Tel. &amp; Tel. Co. 3 So. 261 (La. 1887)</vt:lpstr>
      <vt:lpstr>Tissot v. Great Southern. Tel. &amp; Tel. Co. 3 So. 261 (La. 1887)</vt:lpstr>
      <vt:lpstr>Tissot v. Great Southern. Tel. &amp; Tel. Co. 3 So. 261 (La. 1887)</vt:lpstr>
      <vt:lpstr>Tissot v. Great Southern. Tel. &amp; Tel. Co. 3 So. 261 (La. 1887)</vt:lpstr>
      <vt:lpstr>Tissot v. Great Southern. Tel. &amp; Tel. Co. 3 So. 261 (La. 1887)</vt:lpstr>
      <vt:lpstr>Tissot v. Great Southern. Tel. &amp; Tel. Co. 3 So. 261 (La. 1887)</vt:lpstr>
      <vt:lpstr>Tissot v. Great Southern. Tel. &amp; Tel. Co. 3 So. 261 (La. 1887)</vt:lpstr>
      <vt:lpstr>Givens v. Town of Ruston  55 So. 2d 289 (La. Ct. App. 1951)</vt:lpstr>
      <vt:lpstr>Givens v. Town of Ruston  55 So. 2d 289 (La. Ct. App. 1951)</vt:lpstr>
      <vt:lpstr>Givens v. Town of Ruston  55 So. 2d 289 (La. Ct. App. 1951)</vt:lpstr>
      <vt:lpstr>Fontenot v. Central Louisiana Electric Co. 147 So. 2d 773 (La. Ct. App. 1962)</vt:lpstr>
      <vt:lpstr>Fontenot v. Central Louisiana Electric Co. 147 So. 2d 773 (La. Ct. App. 1962)</vt:lpstr>
      <vt:lpstr>Fontenot v. Central Louisiana Electric Co. 147 So. 2d 773 (La. Ct. App. 1962)</vt:lpstr>
      <vt:lpstr>Fontenot v. Central Louisiana Electric Co. 147 So. 2d 773 (La. Ct. App. 1962)</vt:lpstr>
      <vt:lpstr>Fontenot v. Central Louisiana Electric Co. 147 So. 2d 773 (La. Ct. App. 1962)</vt:lpstr>
      <vt:lpstr>Fontenot v. Central Louisiana Electric Co. 147 So. 2d 773 (La. Ct. App. 1962)</vt:lpstr>
      <vt:lpstr>Jack v. Successions of Albert 286 So.3d 432 (La. Ct. App. 2019)</vt:lpstr>
      <vt:lpstr>Jack v. Successions of Albert 286 So.3d 432 (La. Ct. App. 2019)</vt:lpstr>
      <vt:lpstr>Jack v. Successions of Albert 286 So.3d 432 (La. Ct. App. 2019)</vt:lpstr>
      <vt:lpstr>Jack v. Successions of Albert 286 So.3d 432 (La. Ct. App. 2019)</vt:lpstr>
      <vt:lpstr>Jack v. Successions of Albert 286 So.3d 432 (La. Ct. App. 2019)</vt:lpstr>
      <vt:lpstr>Jack v. Successions of Albert 286 So.3d 432 (La. Ct. App. 2019)</vt:lpstr>
      <vt:lpstr>Jack v. Successions of Albert 286 So.3d 432 (La. Ct. App. 2019)</vt:lpstr>
      <vt:lpstr>Jack v. Successions of Albert 286 So.3d 432 (La. Ct. App. 2019)</vt:lpstr>
      <vt:lpstr>Jack v. Successions of Albert 286 So.3d 432 (La. Ct. App. 2019)</vt:lpstr>
      <vt:lpstr>Self-Help - Summary</vt:lpstr>
      <vt:lpstr>Valuation</vt:lpstr>
      <vt:lpstr>Cusachs v. Salmen Brick &amp; Lumber Co.  2 Pelt. 433 (La. Ct. App. 1919)</vt:lpstr>
      <vt:lpstr>Cusachs v. Salmen Brick &amp; Lumber Co.  2 Pelt. 433 (La. Ct. App. 1919)</vt:lpstr>
      <vt:lpstr>Cusachs v. Salmen Brick &amp; Lumber Co.  2 Pelt. 433 (La. Ct. App. 1919)</vt:lpstr>
      <vt:lpstr>Restatement of the Law of Torts, 2d.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Daray v. St. Tammany Parish  2009 WL 3255174 (La. Ct. App. 2009)</vt:lpstr>
      <vt:lpstr>Daray v. St. Tammany Parish  2009 WL 3255174 (La. Ct. App. 2009)</vt:lpstr>
      <vt:lpstr>Daray v. St. Tammany Parish  2009 WL 3255174 (La. Ct. App. 2009)</vt:lpstr>
      <vt:lpstr>Daray v. St. Tammany Parish  2009 WL 3255174 (La. Ct. App. 2009)</vt:lpstr>
      <vt:lpstr>Sicily Island Holdings, LLC v. U.S. Aviation Underwriters Inc. 297 So. 3d 935 (La. Ct. App. 2020)</vt:lpstr>
      <vt:lpstr>Sicily Island Holdings, LLC v. U.S. Aviation Underwriters Inc. 297 So. 3d 935 (La. Ct. App. 2020)</vt:lpstr>
      <vt:lpstr>Hornsby v. Bayou Jack Logging 902 So. 2d 361 (La. 2005)</vt:lpstr>
      <vt:lpstr>Hornsby v. Bayou Jack Logging 902 So. 2d 361 (La. 2005)</vt:lpstr>
      <vt:lpstr>Hornsby v. Bayou Jack Logging 902 So. 2d 361 (La. 2005)</vt:lpstr>
      <vt:lpstr>Hornsby v. Bayou Jack Logging 902 So. 2d 361 (La. 2005)</vt:lpstr>
      <vt:lpstr>Hornsby v. Bayou Jack Logging 902 So. 2d 361 (La. 2005)</vt:lpstr>
      <vt:lpstr>Sagnibene v. Roy O. Martin Lumber Co., LLC  68 So. 3d 32 (La. Ct. App. 2011)</vt:lpstr>
      <vt:lpstr>Sagnibene v. Roy O. Martin Lumber Co., LLC  68 So. 3d 32 (La. Ct. App. 2011)</vt:lpstr>
      <vt:lpstr>Sagnibene v. Roy O. Martin Lumber Co., LLC  68 So. 3d 32 (La. Ct. App. 2011)</vt:lpstr>
      <vt:lpstr>Curole v. Acosta  303 So. 2d 530 (La. Ct. App. 1974)</vt:lpstr>
      <vt:lpstr>Curole v. Acosta  303 So. 2d 530 (La. Ct. App. 1974)</vt:lpstr>
      <vt:lpstr>Curole v. Acosta  303 So. 2d 530 (La. Ct. App. 1974)</vt:lpstr>
      <vt:lpstr>State, Dep't of Transp. &amp; Dev. v. Knoll &amp; Dufour Lands, LLC 158 So.3d 1 (La. Ct. App. 2013)</vt:lpstr>
      <vt:lpstr>State, Dep't of Transp. &amp; Dev. v. Knoll &amp; Dufour Lands, LLC 158 So.3d 1 (La. Ct. App. 2013)</vt:lpstr>
      <vt:lpstr>State, Dep't of Transp. &amp; Dev. v. Knoll &amp; Dufour Lands, LLC 158 So.3d 1 (La. Ct. App. 2013)</vt:lpstr>
      <vt:lpstr>State, Dep't of Transp. &amp; Dev. v. Knoll &amp; Dufour Lands, LLC 158 So.3d 1 (La. Ct. App. 2013)</vt:lpstr>
      <vt:lpstr>Valuation - Summary</vt:lpstr>
      <vt:lpstr>Urban Forestry</vt:lpstr>
      <vt:lpstr>Pepitone v. State Farm Mut. Auto. Ins. Co.  369 So. 2d 267 (La. Ct. App. 1979)</vt:lpstr>
      <vt:lpstr>Pepitone v. State Farm Mut. Auto. Ins. Co.  369 So. 2d 267 (La. Ct. App. 1979)</vt:lpstr>
      <vt:lpstr>Pepitone v. State Farm Mut. Auto. Ins. Co.  369 So. 2d 267 (La. Ct. App. 1979)</vt:lpstr>
      <vt:lpstr>Pepitone v. State Farm Mut. Auto. Ins. Co.  369 So. 2d 267 (La. Ct. App. 1979)</vt:lpstr>
      <vt:lpstr>Pepitone v. State Farm Mut. Auto. Ins. Co.  369 So. 2d 267 (La. Ct. App. 1979)</vt:lpstr>
      <vt:lpstr>Pepitone v. State Farm Mut. Auto. Ins. Co.  369 So. 2d 267 (La. Ct. App. 1979)</vt:lpstr>
      <vt:lpstr>Brown v. Merz  429 So. 2d 463 (La. Ct. App. 1983)</vt:lpstr>
      <vt:lpstr>Brown v. Merz  429 So. 2d 463 (La. Ct. App. 1983)</vt:lpstr>
      <vt:lpstr>Brown v. Merz  429 So. 2d 463 (La. Ct. App. 1983)</vt:lpstr>
      <vt:lpstr>Alexander v. Lafayette  584 So. 2d 327 (La. Ct. App. 1991)</vt:lpstr>
      <vt:lpstr>Alexander v. Lafayette  584 So. 2d 327 (La. Ct. App. 1991)</vt:lpstr>
      <vt:lpstr>White v. Louviere  664 So. 2d 603 (La. Ct. App. 1995)</vt:lpstr>
      <vt:lpstr>White v. Louviere  664 So. 2d 603 (La. Ct. App. 1995)</vt:lpstr>
      <vt:lpstr>White v. Louviere  664 So. 2d 603 (La. Ct. App. 1995)</vt:lpstr>
      <vt:lpstr>White v. Louviere  664 So. 2d 603 (La. Ct. App. 1995)</vt:lpstr>
      <vt:lpstr>Urban Forestry - Summary</vt:lpstr>
      <vt:lpstr>Summary</vt:lpstr>
      <vt:lpstr>Battle of the Branches: Key Rulings Illustrating Louisiana Tree Law</vt:lpstr>
      <vt:lpstr>Hoerner v. Title  968 So. 2d 217 (La. Ct. App. 2007)</vt:lpstr>
      <vt:lpstr>Hoerner v. Title  968 So. 2d 217 (La. Ct. App. 2007)</vt:lpstr>
      <vt:lpstr>Hoerner v. Title  968 So. 2d 217 (La. Ct. App. 2007)</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Case Illustrations from Kansas Tree Law</dc:title>
  <dc:creator>Reviewer 1</dc:creator>
  <cp:lastModifiedBy>James Komen</cp:lastModifiedBy>
  <cp:revision>250</cp:revision>
  <dcterms:created xsi:type="dcterms:W3CDTF">2023-12-17T00:52:32Z</dcterms:created>
  <dcterms:modified xsi:type="dcterms:W3CDTF">2026-03-20T05:05:50Z</dcterms:modified>
</cp:coreProperties>
</file>