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8"/>
  </p:notesMasterIdLst>
  <p:sldIdLst>
    <p:sldId id="256" r:id="rId2"/>
    <p:sldId id="257" r:id="rId3"/>
    <p:sldId id="283" r:id="rId4"/>
    <p:sldId id="284" r:id="rId5"/>
    <p:sldId id="334" r:id="rId6"/>
    <p:sldId id="335" r:id="rId7"/>
    <p:sldId id="269" r:id="rId8"/>
    <p:sldId id="279" r:id="rId9"/>
    <p:sldId id="280" r:id="rId10"/>
    <p:sldId id="281" r:id="rId11"/>
    <p:sldId id="355" r:id="rId12"/>
    <p:sldId id="380" r:id="rId13"/>
    <p:sldId id="379" r:id="rId14"/>
    <p:sldId id="261" r:id="rId15"/>
    <p:sldId id="371" r:id="rId16"/>
    <p:sldId id="262" r:id="rId17"/>
    <p:sldId id="270" r:id="rId18"/>
    <p:sldId id="271" r:id="rId19"/>
    <p:sldId id="272" r:id="rId20"/>
    <p:sldId id="336" r:id="rId21"/>
    <p:sldId id="338" r:id="rId22"/>
    <p:sldId id="337" r:id="rId23"/>
    <p:sldId id="339" r:id="rId24"/>
    <p:sldId id="373" r:id="rId25"/>
    <p:sldId id="276" r:id="rId26"/>
    <p:sldId id="418" r:id="rId27"/>
    <p:sldId id="372" r:id="rId28"/>
    <p:sldId id="347" r:id="rId29"/>
    <p:sldId id="363" r:id="rId30"/>
    <p:sldId id="365" r:id="rId31"/>
    <p:sldId id="364" r:id="rId32"/>
    <p:sldId id="366" r:id="rId33"/>
    <p:sldId id="362" r:id="rId34"/>
    <p:sldId id="340" r:id="rId35"/>
    <p:sldId id="341" r:id="rId36"/>
    <p:sldId id="342" r:id="rId37"/>
    <p:sldId id="343" r:id="rId38"/>
    <p:sldId id="344" r:id="rId39"/>
    <p:sldId id="345" r:id="rId40"/>
    <p:sldId id="349" r:id="rId41"/>
    <p:sldId id="353" r:id="rId42"/>
    <p:sldId id="352" r:id="rId43"/>
    <p:sldId id="370" r:id="rId44"/>
    <p:sldId id="368" r:id="rId45"/>
    <p:sldId id="369" r:id="rId46"/>
    <p:sldId id="386" r:id="rId47"/>
    <p:sldId id="385" r:id="rId48"/>
    <p:sldId id="354" r:id="rId49"/>
    <p:sldId id="350" r:id="rId50"/>
    <p:sldId id="351" r:id="rId51"/>
    <p:sldId id="348" r:id="rId52"/>
    <p:sldId id="278" r:id="rId53"/>
    <p:sldId id="419" r:id="rId54"/>
    <p:sldId id="388" r:id="rId55"/>
    <p:sldId id="389" r:id="rId56"/>
    <p:sldId id="394" r:id="rId57"/>
    <p:sldId id="390" r:id="rId58"/>
    <p:sldId id="393" r:id="rId59"/>
    <p:sldId id="392" r:id="rId60"/>
    <p:sldId id="391" r:id="rId61"/>
    <p:sldId id="397" r:id="rId62"/>
    <p:sldId id="395" r:id="rId63"/>
    <p:sldId id="396" r:id="rId64"/>
    <p:sldId id="398" r:id="rId65"/>
    <p:sldId id="399" r:id="rId66"/>
    <p:sldId id="400" r:id="rId67"/>
    <p:sldId id="413" r:id="rId68"/>
    <p:sldId id="277" r:id="rId69"/>
    <p:sldId id="401" r:id="rId70"/>
    <p:sldId id="414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374" r:id="rId83"/>
    <p:sldId id="417" r:id="rId84"/>
    <p:sldId id="415" r:id="rId85"/>
    <p:sldId id="416" r:id="rId86"/>
    <p:sldId id="387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BB8140-2529-4168-9E72-49BB5AB4FBA8}">
          <p14:sldIdLst>
            <p14:sldId id="256"/>
          </p14:sldIdLst>
        </p14:section>
        <p14:section name="Introduction" id="{33EE73E1-B643-4BDE-B739-0BB975C4C4BE}">
          <p14:sldIdLst>
            <p14:sldId id="257"/>
            <p14:sldId id="283"/>
            <p14:sldId id="284"/>
            <p14:sldId id="334"/>
            <p14:sldId id="335"/>
            <p14:sldId id="269"/>
            <p14:sldId id="279"/>
            <p14:sldId id="280"/>
            <p14:sldId id="281"/>
            <p14:sldId id="355"/>
            <p14:sldId id="380"/>
            <p14:sldId id="379"/>
            <p14:sldId id="261"/>
            <p14:sldId id="371"/>
            <p14:sldId id="262"/>
            <p14:sldId id="270"/>
            <p14:sldId id="271"/>
            <p14:sldId id="272"/>
            <p14:sldId id="336"/>
            <p14:sldId id="338"/>
            <p14:sldId id="337"/>
            <p14:sldId id="339"/>
            <p14:sldId id="373"/>
          </p14:sldIdLst>
        </p14:section>
        <p14:section name="McGinn" id="{7BD66625-0E56-4B2D-AC46-1F1F1D777955}">
          <p14:sldIdLst>
            <p14:sldId id="276"/>
            <p14:sldId id="418"/>
            <p14:sldId id="372"/>
            <p14:sldId id="347"/>
            <p14:sldId id="363"/>
            <p14:sldId id="365"/>
            <p14:sldId id="364"/>
            <p14:sldId id="366"/>
            <p14:sldId id="362"/>
            <p14:sldId id="340"/>
            <p14:sldId id="341"/>
            <p14:sldId id="342"/>
            <p14:sldId id="343"/>
            <p14:sldId id="344"/>
            <p14:sldId id="345"/>
            <p14:sldId id="349"/>
            <p14:sldId id="353"/>
            <p14:sldId id="352"/>
            <p14:sldId id="370"/>
            <p14:sldId id="368"/>
            <p14:sldId id="369"/>
            <p14:sldId id="386"/>
            <p14:sldId id="385"/>
            <p14:sldId id="354"/>
            <p14:sldId id="350"/>
            <p14:sldId id="351"/>
            <p14:sldId id="348"/>
          </p14:sldIdLst>
        </p14:section>
        <p14:section name="Mott" id="{BAB3D79D-0AF0-4345-BFB3-B3633D3C6E4C}">
          <p14:sldIdLst>
            <p14:sldId id="278"/>
            <p14:sldId id="419"/>
            <p14:sldId id="388"/>
            <p14:sldId id="389"/>
            <p14:sldId id="394"/>
            <p14:sldId id="390"/>
            <p14:sldId id="393"/>
            <p14:sldId id="392"/>
            <p14:sldId id="391"/>
            <p14:sldId id="397"/>
            <p14:sldId id="395"/>
            <p14:sldId id="396"/>
            <p14:sldId id="398"/>
            <p14:sldId id="399"/>
            <p14:sldId id="400"/>
          </p14:sldIdLst>
        </p14:section>
        <p14:section name="Holts" id="{FFC46E80-DAF2-4BC1-9750-66E1997D1AE4}">
          <p14:sldIdLst>
            <p14:sldId id="413"/>
            <p14:sldId id="277"/>
            <p14:sldId id="401"/>
            <p14:sldId id="414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  <p14:section name="Conclusion" id="{3E9D74B2-E74C-46CC-B295-F308E345CB92}">
          <p14:sldIdLst>
            <p14:sldId id="374"/>
            <p14:sldId id="417"/>
            <p14:sldId id="415"/>
            <p14:sldId id="41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 1" initials="RV1" lastIdx="1" clrIdx="0">
    <p:extLst>
      <p:ext uri="{19B8F6BF-5375-455C-9EA6-DF929625EA0E}">
        <p15:presenceInfo xmlns:p15="http://schemas.microsoft.com/office/powerpoint/2012/main" userId="Reviewer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78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3B64-D51F-4A82-A53C-0B5BCD6FFC9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121A-B2AA-4825-929E-04A26FE9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6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Peter McGinn</a:t>
            </a:r>
          </a:p>
          <a:p>
            <a:r>
              <a:rPr lang="en-US" dirty="0"/>
              <a:t>32</a:t>
            </a:r>
            <a:r>
              <a:rPr lang="en-US" baseline="30000" dirty="0"/>
              <a:t>nd</a:t>
            </a:r>
            <a:r>
              <a:rPr lang="en-US" dirty="0"/>
              <a:t> and Center Streets, near Hanscom Park in Omaha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3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0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Court decides the case AS A MATTER OF LAW, not FACT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 decides the case AS A MATTER OF LAW, not FACT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6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2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1988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Clayton Mott driving by Metcalfe Park</a:t>
            </a:r>
          </a:p>
          <a:p>
            <a:r>
              <a:rPr lang="en-US" dirty="0"/>
              <a:t>Large branch from silver maple park tree fell on passing driver in severe thunderstorm, quadriplegic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Peter McGinn</a:t>
            </a:r>
          </a:p>
          <a:p>
            <a:r>
              <a:rPr lang="en-US" dirty="0"/>
              <a:t>32</a:t>
            </a:r>
            <a:r>
              <a:rPr lang="en-US" baseline="30000" dirty="0"/>
              <a:t>nd</a:t>
            </a:r>
            <a:r>
              <a:rPr lang="en-US" dirty="0"/>
              <a:t> and Center Streets, near Hanscom Park in Omaha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1988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Clayton Mott driving by Metcalfe Park</a:t>
            </a:r>
          </a:p>
          <a:p>
            <a:r>
              <a:rPr lang="en-US" dirty="0"/>
              <a:t>Large branch from silver maple park tree fell on passing driver in severe thunderstorm, quadriplegic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9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1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City forester changed testimony at deposition. First, he was presented a photo of the tree, and he said he would take it out. Then he was told it was THE tree, and he said he would keep it.</a:t>
            </a:r>
          </a:p>
          <a:p>
            <a:r>
              <a:rPr lang="en-US" dirty="0"/>
              <a:t>Just because testimony is different doesn’t mean it should be excluded. He got new information (ID of the tree), so maybe he incorporated info he knew about his in-person inspection of the tree.</a:t>
            </a:r>
          </a:p>
          <a:p>
            <a:endParaRPr lang="en-US" dirty="0"/>
          </a:p>
          <a:p>
            <a:r>
              <a:rPr lang="en-US" dirty="0"/>
              <a:t>- Just because branch destroyed doesn’t mean adverse inference. Branch cleanup is normal, court didn’t impose a duty to preserve the branch here</a:t>
            </a:r>
          </a:p>
          <a:p>
            <a:endParaRPr lang="en-US" dirty="0"/>
          </a:p>
          <a:p>
            <a:r>
              <a:rPr lang="en-US" dirty="0"/>
              <a:t>- “Hindsight” is not measured by the same standard as “foresight”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4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2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9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1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City forester changed testimony at deposition. First, he was presented a photo of the tree, and he said he would take it out. Then he was told it was THE tree, and he said he would keep it.</a:t>
            </a:r>
          </a:p>
          <a:p>
            <a:r>
              <a:rPr lang="en-US" dirty="0"/>
              <a:t>Just because testimony is different doesn’t mean it should be excluded. He got new information (ID of the tree), so maybe he incorporated info he knew about his in-person inspection of the tree.</a:t>
            </a:r>
          </a:p>
          <a:p>
            <a:endParaRPr lang="en-US" dirty="0"/>
          </a:p>
          <a:p>
            <a:r>
              <a:rPr lang="en-US" dirty="0"/>
              <a:t>- Just because branch destroyed doesn’t mean adverse inference. Branch cleanup is normal, court didn’t impose a duty to preserve the branch here</a:t>
            </a:r>
          </a:p>
          <a:p>
            <a:endParaRPr lang="en-US" dirty="0"/>
          </a:p>
          <a:p>
            <a:r>
              <a:rPr lang="en-US" dirty="0"/>
              <a:t>- “Hindsight” is not measured by the same standard as “foresight”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2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1996 failure</a:t>
            </a:r>
          </a:p>
          <a:p>
            <a:r>
              <a:rPr lang="en-US" dirty="0"/>
              <a:t>Alois Holts, 13 y/o riding a go-cart on his sidewalk was killed, mother brought wrongful death action</a:t>
            </a:r>
          </a:p>
          <a:p>
            <a:r>
              <a:rPr lang="en-US" dirty="0"/>
              <a:t>Street Tree Green Ash failed in a 50-mph wind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1996 failure</a:t>
            </a:r>
          </a:p>
          <a:p>
            <a:r>
              <a:rPr lang="en-US" dirty="0"/>
              <a:t>Alois Holts, 13 y/o riding a go-cart on his sidewalk was killed, mother brought wrongful death action</a:t>
            </a:r>
          </a:p>
          <a:p>
            <a:r>
              <a:rPr lang="en-US" dirty="0"/>
              <a:t>Street Tree Green Ash failed in a 50-mph wind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9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1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8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Trial court rested findings on TWO ALTERNATIVE THEORIES:</a:t>
            </a:r>
          </a:p>
          <a:p>
            <a:r>
              <a:rPr lang="en-US" dirty="0"/>
              <a:t>- problematic inspection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9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2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8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0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1980 failure</a:t>
            </a:r>
          </a:p>
          <a:p>
            <a:r>
              <a:rPr lang="en-US" dirty="0"/>
              <a:t>Driver pulled over in a violent storm, parking beneath silver maple street tree</a:t>
            </a:r>
          </a:p>
          <a:p>
            <a:r>
              <a:rPr lang="en-US" dirty="0"/>
              <a:t>Quadriplegia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1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B0488F-4A93-4BDB-BF17-69A0F1902B9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stryimages.org/browse/detail.cfm?imgnum=537719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7579/courthouse-symb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7579/courthouse-symb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7579/courthouse-symb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penclipart.org/detail/127579/courthouse-symbo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ctimages.org/browse/detail.cfm?imgnum=537527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F5A0-BFB5-AC1F-A895-355BDAFD3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Risk Assessment and Legal Liability in Nebraska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FBBBD-0DC5-C073-5889-E10A23FA5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194912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75CA-286E-DEA1-ECCB-FD23EF0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92A3-3F19-DA13-921D-CFBF0E5C3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 1 Limited Visual</a:t>
            </a:r>
          </a:p>
          <a:p>
            <a:r>
              <a:rPr lang="en-US" sz="3200" dirty="0"/>
              <a:t>Level 2 Basic</a:t>
            </a:r>
          </a:p>
          <a:p>
            <a:r>
              <a:rPr lang="en-US" sz="3200" b="1" dirty="0"/>
              <a:t>Level 3 Advanced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3FFBE-3EEC-C1C7-8C5B-C202BE763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86" t="12834" r="8576" b="7392"/>
          <a:stretch/>
        </p:blipFill>
        <p:spPr>
          <a:xfrm>
            <a:off x="6657318" y="2468030"/>
            <a:ext cx="4552220" cy="34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CBD4-D6D6-8985-231A-D52B8F4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Decay</a:t>
            </a:r>
          </a:p>
        </p:txBody>
      </p:sp>
    </p:spTree>
    <p:extLst>
      <p:ext uri="{BB962C8B-B14F-4D97-AF65-F5344CB8AC3E}">
        <p14:creationId xmlns:p14="http://schemas.microsoft.com/office/powerpoint/2010/main" val="411483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CBD4-D6D6-8985-231A-D52B8F4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Decay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9988-6CB8-47B3-C0AF-1C2247291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Definite Indicators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Fungal fruiting bodies</a:t>
            </a:r>
          </a:p>
          <a:p>
            <a:r>
              <a:rPr lang="en-US" sz="2400" dirty="0"/>
              <a:t>Cavity openings</a:t>
            </a:r>
          </a:p>
          <a:p>
            <a:r>
              <a:rPr lang="en-US" sz="2400" dirty="0"/>
              <a:t>Carpenter ants nesting in tree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79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CBD4-D6D6-8985-231A-D52B8F4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Decay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9988-6CB8-47B3-C0AF-1C2247291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Definite Indicators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Fungal fruiting bodies</a:t>
            </a:r>
          </a:p>
          <a:p>
            <a:r>
              <a:rPr lang="en-US" sz="2400" dirty="0"/>
              <a:t>Cavity openings</a:t>
            </a:r>
          </a:p>
          <a:p>
            <a:r>
              <a:rPr lang="en-US" sz="2400" dirty="0"/>
              <a:t>Carpenter ants nesting in tree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DA267-1394-5988-F4D8-84E1FEFF2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Potential Indicators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6A6F0-0FB0-3F96-1A69-6177D6ED16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Response growth</a:t>
            </a:r>
          </a:p>
          <a:p>
            <a:r>
              <a:rPr lang="en-US" sz="2400" dirty="0"/>
              <a:t>Dead or missing bark</a:t>
            </a:r>
          </a:p>
          <a:p>
            <a:r>
              <a:rPr lang="en-US" sz="2400" dirty="0"/>
              <a:t>Old wounds</a:t>
            </a:r>
          </a:p>
          <a:p>
            <a:r>
              <a:rPr lang="en-US" sz="2400" dirty="0"/>
              <a:t>Sap ooze</a:t>
            </a:r>
          </a:p>
          <a:p>
            <a:r>
              <a:rPr lang="en-US" sz="2400" dirty="0"/>
              <a:t>Declining health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148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 a Case</a:t>
            </a:r>
          </a:p>
        </p:txBody>
      </p:sp>
    </p:spTree>
    <p:extLst>
      <p:ext uri="{BB962C8B-B14F-4D97-AF65-F5344CB8AC3E}">
        <p14:creationId xmlns:p14="http://schemas.microsoft.com/office/powerpoint/2010/main" val="231087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 a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2B7B-425D-3366-8D6E-ABDC0B8AF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Findings of Fact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15" y="3542644"/>
            <a:ext cx="2244971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E1380-D7B9-75C8-908E-6F5F67AA1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35933" y="2603500"/>
            <a:ext cx="3601113" cy="576262"/>
          </a:xfrm>
        </p:spPr>
        <p:txBody>
          <a:bodyPr/>
          <a:lstStyle/>
          <a:p>
            <a:r>
              <a:rPr lang="en-US" b="1" dirty="0"/>
              <a:t>Conclusions of Law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9382A832-9BDE-9096-AD52-65BD0B6C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48" y="3308302"/>
            <a:ext cx="1742359" cy="23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 a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2B7B-425D-3366-8D6E-ABDC0B8AF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Findings of Fact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15" y="3542644"/>
            <a:ext cx="2244971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E1380-D7B9-75C8-908E-6F5F67AA1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35933" y="2603500"/>
            <a:ext cx="3601113" cy="576262"/>
          </a:xfrm>
        </p:spPr>
        <p:txBody>
          <a:bodyPr/>
          <a:lstStyle/>
          <a:p>
            <a:r>
              <a:rPr lang="en-US" b="1" dirty="0"/>
              <a:t>Conclusions of Law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88" y="3308302"/>
            <a:ext cx="1742359" cy="2391238"/>
          </a:xfr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9382A832-9BDE-9096-AD52-65BD0B6C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48" y="3308302"/>
            <a:ext cx="1742359" cy="2391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643FFD-DE87-E4C0-9D1C-F9E902A3DF29}"/>
              </a:ext>
            </a:extLst>
          </p:cNvPr>
          <p:cNvSpPr txBox="1"/>
          <p:nvPr/>
        </p:nvSpPr>
        <p:spPr>
          <a:xfrm>
            <a:off x="2045900" y="5884332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Jury Trial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B6FBB-5F37-4AA9-FD44-AE663EDA1E69}"/>
              </a:ext>
            </a:extLst>
          </p:cNvPr>
          <p:cNvSpPr txBox="1"/>
          <p:nvPr/>
        </p:nvSpPr>
        <p:spPr>
          <a:xfrm>
            <a:off x="4933014" y="588433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CEA72-28AE-256A-1553-EDBA29B1360C}"/>
              </a:ext>
            </a:extLst>
          </p:cNvPr>
          <p:cNvSpPr txBox="1"/>
          <p:nvPr/>
        </p:nvSpPr>
        <p:spPr>
          <a:xfrm>
            <a:off x="3965333" y="4528759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F993F-8F7E-C9B2-656A-55CDBB11A35B}"/>
              </a:ext>
            </a:extLst>
          </p:cNvPr>
          <p:cNvSpPr txBox="1"/>
          <p:nvPr/>
        </p:nvSpPr>
        <p:spPr>
          <a:xfrm>
            <a:off x="8208674" y="5884332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Judge Only</a:t>
            </a:r>
          </a:p>
        </p:txBody>
      </p:sp>
    </p:spTree>
    <p:extLst>
      <p:ext uri="{BB962C8B-B14F-4D97-AF65-F5344CB8AC3E}">
        <p14:creationId xmlns:p14="http://schemas.microsoft.com/office/powerpoint/2010/main" val="336070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9" t="5168" r="16518" b="36890"/>
          <a:stretch/>
        </p:blipFill>
        <p:spPr>
          <a:xfrm>
            <a:off x="5108817" y="2487731"/>
            <a:ext cx="1760068" cy="188253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35C659-6AEB-82F3-E55C-B39DF8FA487C}"/>
              </a:ext>
            </a:extLst>
          </p:cNvPr>
          <p:cNvSpPr txBox="1">
            <a:spLocks/>
          </p:cNvSpPr>
          <p:nvPr/>
        </p:nvSpPr>
        <p:spPr>
          <a:xfrm>
            <a:off x="4689680" y="2066144"/>
            <a:ext cx="259834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Appellate Court</a:t>
            </a:r>
          </a:p>
        </p:txBody>
      </p:sp>
    </p:spTree>
    <p:extLst>
      <p:ext uri="{BB962C8B-B14F-4D97-AF65-F5344CB8AC3E}">
        <p14:creationId xmlns:p14="http://schemas.microsoft.com/office/powerpoint/2010/main" val="162515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2B7B-425D-3366-8D6E-ABDC0B8A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843" y="3872313"/>
            <a:ext cx="4825157" cy="576262"/>
          </a:xfrm>
        </p:spPr>
        <p:txBody>
          <a:bodyPr/>
          <a:lstStyle/>
          <a:p>
            <a:r>
              <a:rPr lang="en-US" b="1" dirty="0"/>
              <a:t>Findings of Fact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7" y="4503921"/>
            <a:ext cx="2244971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E1380-D7B9-75C8-908E-6F5F67AA1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2364" y="3961993"/>
            <a:ext cx="3601113" cy="576262"/>
          </a:xfrm>
        </p:spPr>
        <p:txBody>
          <a:bodyPr/>
          <a:lstStyle/>
          <a:p>
            <a:r>
              <a:rPr lang="en-US" b="1" dirty="0"/>
              <a:t>Conclusions of Law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21" y="4448575"/>
            <a:ext cx="1742359" cy="2391238"/>
          </a:xfr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9382A832-9BDE-9096-AD52-65BD0B6C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99" y="4448575"/>
            <a:ext cx="1742359" cy="239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5108817" y="2487731"/>
            <a:ext cx="1760068" cy="188253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35C659-6AEB-82F3-E55C-B39DF8FA487C}"/>
              </a:ext>
            </a:extLst>
          </p:cNvPr>
          <p:cNvSpPr txBox="1">
            <a:spLocks/>
          </p:cNvSpPr>
          <p:nvPr/>
        </p:nvSpPr>
        <p:spPr>
          <a:xfrm>
            <a:off x="4689680" y="2066144"/>
            <a:ext cx="259834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Appellate Court</a:t>
            </a:r>
          </a:p>
        </p:txBody>
      </p:sp>
    </p:spTree>
    <p:extLst>
      <p:ext uri="{BB962C8B-B14F-4D97-AF65-F5344CB8AC3E}">
        <p14:creationId xmlns:p14="http://schemas.microsoft.com/office/powerpoint/2010/main" val="288774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2B7B-425D-3366-8D6E-ABDC0B8A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843" y="3872313"/>
            <a:ext cx="4825157" cy="576262"/>
          </a:xfrm>
        </p:spPr>
        <p:txBody>
          <a:bodyPr/>
          <a:lstStyle/>
          <a:p>
            <a:r>
              <a:rPr lang="en-US" b="1" dirty="0"/>
              <a:t>Findings of Fact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7" y="4503921"/>
            <a:ext cx="2244971" cy="2341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E1380-D7B9-75C8-908E-6F5F67AA1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2364" y="3961993"/>
            <a:ext cx="3601113" cy="57626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 of Law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21" y="4448575"/>
            <a:ext cx="1742359" cy="2391238"/>
          </a:xfr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9382A832-9BDE-9096-AD52-65BD0B6C6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99" y="4448575"/>
            <a:ext cx="1742358" cy="239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5108817" y="2487731"/>
            <a:ext cx="1760068" cy="188253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35C659-6AEB-82F3-E55C-B39DF8FA487C}"/>
              </a:ext>
            </a:extLst>
          </p:cNvPr>
          <p:cNvSpPr txBox="1">
            <a:spLocks/>
          </p:cNvSpPr>
          <p:nvPr/>
        </p:nvSpPr>
        <p:spPr>
          <a:xfrm>
            <a:off x="4689680" y="2066144"/>
            <a:ext cx="259834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Appellate Court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0B9D7-AD7D-C3B3-030E-3750F94EA5BF}"/>
              </a:ext>
            </a:extLst>
          </p:cNvPr>
          <p:cNvCxnSpPr>
            <a:cxnSpLocks/>
          </p:cNvCxnSpPr>
          <p:nvPr/>
        </p:nvCxnSpPr>
        <p:spPr>
          <a:xfrm>
            <a:off x="6738151" y="4215595"/>
            <a:ext cx="985422" cy="800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F4A4A3-BF5F-A6E6-A67A-9AB5A94F07CA}"/>
              </a:ext>
            </a:extLst>
          </p:cNvPr>
          <p:cNvCxnSpPr>
            <a:cxnSpLocks/>
          </p:cNvCxnSpPr>
          <p:nvPr/>
        </p:nvCxnSpPr>
        <p:spPr>
          <a:xfrm>
            <a:off x="3533313" y="3284738"/>
            <a:ext cx="2263805" cy="224605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9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EAE-576C-AC32-2C94-F5DD4980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43F9-F6A8-F1FC-EF15-1B2DCED2F9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Duty</a:t>
            </a:r>
          </a:p>
          <a:p>
            <a:r>
              <a:rPr lang="en-US" sz="2800" dirty="0"/>
              <a:t>Breach</a:t>
            </a:r>
          </a:p>
          <a:p>
            <a:r>
              <a:rPr lang="en-US" sz="2800" dirty="0"/>
              <a:t>Causation</a:t>
            </a:r>
          </a:p>
          <a:p>
            <a:r>
              <a:rPr lang="en-US" sz="2800" dirty="0"/>
              <a:t>Damages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C623B-6B6E-465B-4312-46570E8F6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116" y="2603500"/>
            <a:ext cx="4661606" cy="3416300"/>
          </a:xfrm>
        </p:spPr>
      </p:pic>
    </p:spTree>
    <p:extLst>
      <p:ext uri="{BB962C8B-B14F-4D97-AF65-F5344CB8AC3E}">
        <p14:creationId xmlns:p14="http://schemas.microsoft.com/office/powerpoint/2010/main" val="72637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61" y="2418803"/>
            <a:ext cx="2244971" cy="23415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32" y="2369126"/>
            <a:ext cx="1742359" cy="23912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61" y="2418803"/>
            <a:ext cx="2244971" cy="23415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32" y="2369126"/>
            <a:ext cx="1742359" cy="23912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0B9D7-AD7D-C3B3-030E-3750F94EA5BF}"/>
              </a:ext>
            </a:extLst>
          </p:cNvPr>
          <p:cNvCxnSpPr>
            <a:cxnSpLocks/>
          </p:cNvCxnSpPr>
          <p:nvPr/>
        </p:nvCxnSpPr>
        <p:spPr>
          <a:xfrm flipV="1">
            <a:off x="4617720" y="4069080"/>
            <a:ext cx="2091690" cy="50292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755C5D-0085-305E-82B1-3AEA0893B17C}"/>
              </a:ext>
            </a:extLst>
          </p:cNvPr>
          <p:cNvCxnSpPr>
            <a:cxnSpLocks/>
          </p:cNvCxnSpPr>
          <p:nvPr/>
        </p:nvCxnSpPr>
        <p:spPr>
          <a:xfrm flipV="1">
            <a:off x="4892040" y="4572000"/>
            <a:ext cx="2617470" cy="154305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61" y="2418803"/>
            <a:ext cx="2244971" cy="23415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32" y="2369126"/>
            <a:ext cx="1742359" cy="2391238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006" y="2964747"/>
            <a:ext cx="2181143" cy="2501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F6912-39F0-1027-5404-FCD6AE684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1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80E1-83E3-0D37-E95B-2D7AC92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17D55-56B5-F90B-34E9-004D11B0E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61" y="2418803"/>
            <a:ext cx="2244971" cy="23415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1732" y="2369126"/>
            <a:ext cx="1742359" cy="23912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0B9D7-AD7D-C3B3-030E-3750F94EA5BF}"/>
              </a:ext>
            </a:extLst>
          </p:cNvPr>
          <p:cNvCxnSpPr>
            <a:cxnSpLocks/>
          </p:cNvCxnSpPr>
          <p:nvPr/>
        </p:nvCxnSpPr>
        <p:spPr>
          <a:xfrm>
            <a:off x="4539176" y="4914900"/>
            <a:ext cx="1941634" cy="777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006" y="2964747"/>
            <a:ext cx="2181143" cy="2501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F6912-39F0-1027-5404-FCD6AE684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ABBF6-7BC0-29A3-7ABF-ED6A5B73FF7C}"/>
              </a:ext>
            </a:extLst>
          </p:cNvPr>
          <p:cNvCxnSpPr>
            <a:cxnSpLocks/>
          </p:cNvCxnSpPr>
          <p:nvPr/>
        </p:nvCxnSpPr>
        <p:spPr>
          <a:xfrm>
            <a:off x="4926330" y="2777490"/>
            <a:ext cx="2511877" cy="203255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1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6332-99C1-E685-6AFB-726A30D8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Risk and Nebraska Case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95C3-58E2-6E8A-0390-992D6203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00726" cy="3416300"/>
          </a:xfrm>
        </p:spPr>
        <p:txBody>
          <a:bodyPr>
            <a:normAutofit/>
          </a:bodyPr>
          <a:lstStyle/>
          <a:p>
            <a:r>
              <a:rPr lang="en-US" sz="2800" i="1" dirty="0"/>
              <a:t>McGinn </a:t>
            </a:r>
            <a:r>
              <a:rPr lang="en-US" sz="2800" dirty="0"/>
              <a:t>v</a:t>
            </a:r>
            <a:r>
              <a:rPr lang="en-US" sz="2800" i="1" dirty="0"/>
              <a:t>. Omaha</a:t>
            </a:r>
            <a:br>
              <a:rPr lang="en-US" sz="2800" i="1" dirty="0"/>
            </a:br>
            <a:r>
              <a:rPr lang="en-US" sz="2800" i="1" dirty="0"/>
              <a:t>217 Neb. 579 (Sup. Ct. 1984)</a:t>
            </a:r>
          </a:p>
          <a:p>
            <a:r>
              <a:rPr lang="en-US" sz="2800" i="1" dirty="0"/>
              <a:t>Mott</a:t>
            </a:r>
            <a:r>
              <a:rPr lang="en-US" sz="2800" dirty="0"/>
              <a:t> v. </a:t>
            </a:r>
            <a:r>
              <a:rPr lang="en-US" sz="2800" i="1" dirty="0"/>
              <a:t>City of Omaha</a:t>
            </a:r>
            <a:br>
              <a:rPr lang="en-US" sz="2800" i="1" dirty="0"/>
            </a:br>
            <a:r>
              <a:rPr lang="en-US" sz="2800" dirty="0"/>
              <a:t>1993 Neb. App. LEXIS 358 (Ct. App. 1993) Unpublished </a:t>
            </a:r>
          </a:p>
          <a:p>
            <a:r>
              <a:rPr lang="en-US" sz="2800" i="1" dirty="0"/>
              <a:t>Holts</a:t>
            </a:r>
            <a:r>
              <a:rPr lang="en-US" sz="2800" dirty="0"/>
              <a:t> v. </a:t>
            </a:r>
            <a:r>
              <a:rPr lang="en-US" sz="2800" i="1" dirty="0"/>
              <a:t>City of Omaha</a:t>
            </a:r>
            <a:br>
              <a:rPr lang="en-US" sz="2800" i="1" dirty="0"/>
            </a:br>
            <a:r>
              <a:rPr lang="en-US" sz="2800" dirty="0"/>
              <a:t>2002 WL 31002306 (Ct. App. 2002) Unpublished 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3683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01A6-1949-284B-DA26-28ECA840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35" y="1764066"/>
            <a:ext cx="9498330" cy="49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01A6-1949-284B-DA26-28ECA840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676" y="1764066"/>
            <a:ext cx="9372648" cy="49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5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Silver maple</a:t>
            </a:r>
          </a:p>
          <a:p>
            <a:r>
              <a:rPr lang="en-US" dirty="0"/>
              <a:t>35-100 years old</a:t>
            </a:r>
          </a:p>
          <a:p>
            <a:r>
              <a:rPr lang="en-US" dirty="0"/>
              <a:t>Extensive decay</a:t>
            </a:r>
          </a:p>
          <a:p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1336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Removal ALL 50+ year old silver maples</a:t>
            </a:r>
          </a:p>
          <a:p>
            <a:r>
              <a:rPr lang="en-US" dirty="0"/>
              <a:t>ALL trees get 15-30 min Level 2 Basic Inspection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Half the city’s trees would be removed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12 min/tree inspection would take 6 inspectors a full year</a:t>
            </a:r>
          </a:p>
          <a:p>
            <a:r>
              <a:rPr lang="en-US" dirty="0"/>
              <a:t>“One of the best” urban tree inspection programs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322E2-7418-8553-F230-FAEFEF59DEB5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Expert Witness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298C-0EAF-5527-C201-50E628C686EE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Expert Witness</a:t>
            </a:r>
          </a:p>
        </p:txBody>
      </p:sp>
    </p:spTree>
    <p:extLst>
      <p:ext uri="{BB962C8B-B14F-4D97-AF65-F5344CB8AC3E}">
        <p14:creationId xmlns:p14="http://schemas.microsoft.com/office/powerpoint/2010/main" val="4123086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4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EAE-576C-AC32-2C94-F5DD4980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43F9-F6A8-F1FC-EF15-1B2DCED2F9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Duty</a:t>
            </a:r>
          </a:p>
          <a:p>
            <a:r>
              <a:rPr lang="en-US" sz="2800" b="1" dirty="0"/>
              <a:t>Breach</a:t>
            </a:r>
          </a:p>
          <a:p>
            <a:r>
              <a:rPr lang="en-US" sz="2800" b="1" dirty="0"/>
              <a:t>Causation</a:t>
            </a:r>
          </a:p>
          <a:p>
            <a:r>
              <a:rPr lang="en-US" sz="2800" dirty="0"/>
              <a:t>Damages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E8E1F6-EDE1-2788-2EF0-8D61512F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6" y="2603500"/>
            <a:ext cx="466160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848550" y="5600451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</a:t>
            </a:r>
            <a:r>
              <a:rPr lang="el-GR" sz="2400" b="1" dirty="0"/>
              <a:t>π</a:t>
            </a:r>
            <a:r>
              <a:rPr lang="en-US" sz="2400" b="1" dirty="0"/>
              <a:t> Wins”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40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848550" y="5600451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</a:t>
            </a:r>
            <a:r>
              <a:rPr lang="el-GR" sz="2400" b="1" dirty="0"/>
              <a:t>π</a:t>
            </a:r>
            <a:r>
              <a:rPr lang="en-US" sz="2400" b="1" dirty="0"/>
              <a:t> Wins”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953500" y="5600450"/>
            <a:ext cx="2598342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NE Supreme Ct.</a:t>
            </a:r>
          </a:p>
        </p:txBody>
      </p:sp>
    </p:spTree>
    <p:extLst>
      <p:ext uri="{BB962C8B-B14F-4D97-AF65-F5344CB8AC3E}">
        <p14:creationId xmlns:p14="http://schemas.microsoft.com/office/powerpoint/2010/main" val="1730494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74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Silver maple</a:t>
            </a:r>
          </a:p>
          <a:p>
            <a:r>
              <a:rPr lang="en-US" dirty="0"/>
              <a:t>35-100 years old</a:t>
            </a:r>
          </a:p>
          <a:p>
            <a:r>
              <a:rPr lang="en-US" dirty="0"/>
              <a:t>Extensive decay</a:t>
            </a:r>
          </a:p>
          <a:p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534044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r>
              <a:rPr lang="en-US" dirty="0"/>
              <a:t>35-100 years old</a:t>
            </a:r>
          </a:p>
          <a:p>
            <a:r>
              <a:rPr lang="en-US" dirty="0"/>
              <a:t>Extensive decay</a:t>
            </a:r>
          </a:p>
          <a:p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DAB790-D6BC-83E2-707E-E04476972B4D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54049-101F-7540-FF17-6E2AB9136115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656753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35-100 years old</a:t>
            </a:r>
          </a:p>
          <a:p>
            <a:r>
              <a:rPr lang="en-US" dirty="0"/>
              <a:t>Extensive decay</a:t>
            </a:r>
          </a:p>
          <a:p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B0A920-A423-388D-3ACD-04F33C488CA7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B2A71-B882-383E-3E00-79BC6EBEEB05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786521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Extensive decay</a:t>
            </a:r>
          </a:p>
          <a:p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3F1E6-AD05-47BF-6BC7-757D29ECA6CA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6ED83-C002-508B-DC4D-9B31C944B98B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110582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Extensive decay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Prior branch failures</a:t>
            </a:r>
          </a:p>
          <a:p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9C425-C3B8-D5C1-89CB-2369CF711AF2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AFD67-5CFF-6F99-101C-E8EC2C2E101B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36441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Extensive decay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Prior branch failures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“Swollen knots”/ woundwood</a:t>
            </a:r>
          </a:p>
          <a:p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3D1F5-885C-2C45-C014-8264B6F90873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1401B-2E28-38D6-1F82-39FB10D79B35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15139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Extensive decay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Prior branch failures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“Swollen knots”/ woundwood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dirty="0"/>
              <a:t>“V-crotch”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D63E7-87BD-D93D-1289-7B2B291F7AF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E25B1-1F94-3D13-7A21-C0B9F12BDE1A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1636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EAE-576C-AC32-2C94-F5DD4980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43F9-F6A8-F1FC-EF15-1B2DCED2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138688" cy="3416301"/>
          </a:xfrm>
        </p:spPr>
        <p:txBody>
          <a:bodyPr>
            <a:normAutofit/>
          </a:bodyPr>
          <a:lstStyle/>
          <a:p>
            <a:r>
              <a:rPr lang="en-US" sz="2800" dirty="0"/>
              <a:t>Duty to Inspect</a:t>
            </a:r>
          </a:p>
          <a:p>
            <a:r>
              <a:rPr lang="en-US" sz="2800" dirty="0"/>
              <a:t>Duty to Mitigate Known Hazards</a:t>
            </a:r>
          </a:p>
        </p:txBody>
      </p:sp>
    </p:spTree>
    <p:extLst>
      <p:ext uri="{BB962C8B-B14F-4D97-AF65-F5344CB8AC3E}">
        <p14:creationId xmlns:p14="http://schemas.microsoft.com/office/powerpoint/2010/main" val="270475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BA79-D35A-3F28-51EE-821DA4E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475" y="2569210"/>
            <a:ext cx="10515815" cy="3785870"/>
          </a:xfrm>
        </p:spPr>
        <p:txBody>
          <a:bodyPr>
            <a:normAutofit/>
          </a:bodyPr>
          <a:lstStyle/>
          <a:p>
            <a:r>
              <a:rPr lang="en-US" sz="2800" dirty="0"/>
              <a:t>“…no testimony…that a reasonable investigation would have revealed the extent of the decay”</a:t>
            </a:r>
          </a:p>
          <a:p>
            <a:r>
              <a:rPr lang="en-US" sz="2800" dirty="0"/>
              <a:t>“[no evidence that] indicators of decay…were readily visible from an onstreet inspection.”</a:t>
            </a:r>
          </a:p>
          <a:p>
            <a:r>
              <a:rPr lang="en-US" sz="2800" dirty="0"/>
              <a:t>“…external symptoms did not reveal the extent of decay”</a:t>
            </a:r>
          </a:p>
          <a:p>
            <a:r>
              <a:rPr lang="en-US" sz="2800" dirty="0"/>
              <a:t>“…a careful examination would not indicate the extent of the decay”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BCDC7-2573-7C2B-67AF-60DA01ED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BCE-85F0-2EED-C9E7-0BC1337A00EC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</p:spTree>
    <p:extLst>
      <p:ext uri="{BB962C8B-B14F-4D97-AF65-F5344CB8AC3E}">
        <p14:creationId xmlns:p14="http://schemas.microsoft.com/office/powerpoint/2010/main" val="147697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AD5F08E-6585-AD59-3682-4794B942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61" y="2418803"/>
            <a:ext cx="2244971" cy="2341560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67C6B31-203C-C249-43EF-A3224C5E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006" y="2964747"/>
            <a:ext cx="2181143" cy="2501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72EE4-FDDB-7335-0AD0-C76915A89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8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AD5F08E-6585-AD59-3682-4794B942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61" y="2418803"/>
            <a:ext cx="2244971" cy="23415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A28278-36B4-3F1C-67F0-DAFC7A59440B}"/>
              </a:ext>
            </a:extLst>
          </p:cNvPr>
          <p:cNvCxnSpPr>
            <a:cxnSpLocks/>
          </p:cNvCxnSpPr>
          <p:nvPr/>
        </p:nvCxnSpPr>
        <p:spPr>
          <a:xfrm>
            <a:off x="4539176" y="4914900"/>
            <a:ext cx="1941634" cy="777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67C6B31-203C-C249-43EF-A3224C5E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006" y="2964747"/>
            <a:ext cx="2181143" cy="2501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72EE4-FDDB-7335-0AD0-C76915A89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290B6-72C1-7A9C-82C3-449569EE6A06}"/>
              </a:ext>
            </a:extLst>
          </p:cNvPr>
          <p:cNvCxnSpPr>
            <a:cxnSpLocks/>
          </p:cNvCxnSpPr>
          <p:nvPr/>
        </p:nvCxnSpPr>
        <p:spPr>
          <a:xfrm>
            <a:off x="4926330" y="2777490"/>
            <a:ext cx="2511877" cy="203255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40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1655F3-2150-EE04-A0EB-251714FB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3EE26-5475-4D03-9FA0-D9CCA8860E03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</p:spTree>
    <p:extLst>
      <p:ext uri="{BB962C8B-B14F-4D97-AF65-F5344CB8AC3E}">
        <p14:creationId xmlns:p14="http://schemas.microsoft.com/office/powerpoint/2010/main" val="3288264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33B576-E74E-62BA-178F-3849FC71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B0009-DECC-CB77-BE75-E18B79C9CA90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</p:spTree>
    <p:extLst>
      <p:ext uri="{BB962C8B-B14F-4D97-AF65-F5344CB8AC3E}">
        <p14:creationId xmlns:p14="http://schemas.microsoft.com/office/powerpoint/2010/main" val="2861217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989C9C-4F80-A25E-1E89-D5D79B85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0DD3D-7817-8B71-DBFE-BD5C867252DD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</p:spTree>
    <p:extLst>
      <p:ext uri="{BB962C8B-B14F-4D97-AF65-F5344CB8AC3E}">
        <p14:creationId xmlns:p14="http://schemas.microsoft.com/office/powerpoint/2010/main" val="2187851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989C9C-4F80-A25E-1E89-D5D79B85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0DD3D-7817-8B71-DBFE-BD5C867252DD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CBAA333-FCB8-16D0-6132-150866150233}"/>
              </a:ext>
            </a:extLst>
          </p:cNvPr>
          <p:cNvCxnSpPr>
            <a:cxnSpLocks/>
          </p:cNvCxnSpPr>
          <p:nvPr/>
        </p:nvCxnSpPr>
        <p:spPr>
          <a:xfrm flipH="1">
            <a:off x="4594860" y="3429000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80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sz="2200" dirty="0"/>
              <a:t>  IF EXTERNAL INDICATOR:</a:t>
            </a:r>
          </a:p>
          <a:p>
            <a:pPr marL="457200" lvl="1" indent="0">
              <a:buClr>
                <a:srgbClr val="FF0000"/>
              </a:buClr>
              <a:buSzPct val="120000"/>
              <a:buNone/>
            </a:pPr>
            <a:r>
              <a:rPr lang="en-US" sz="2200" dirty="0"/>
              <a:t>     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Level 2 Inspection</a:t>
            </a:r>
          </a:p>
          <a:p>
            <a:pPr lvl="2"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989C9C-4F80-A25E-1E89-D5D79B85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0DD3D-7817-8B71-DBFE-BD5C867252DD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2D8EF97-B37F-45BA-753C-C48A7485DA52}"/>
              </a:ext>
            </a:extLst>
          </p:cNvPr>
          <p:cNvCxnSpPr>
            <a:cxnSpLocks/>
          </p:cNvCxnSpPr>
          <p:nvPr/>
        </p:nvCxnSpPr>
        <p:spPr>
          <a:xfrm flipH="1">
            <a:off x="4594860" y="3429000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DDD58B-E4DF-532A-585E-C54ADF2196A9}"/>
              </a:ext>
            </a:extLst>
          </p:cNvPr>
          <p:cNvCxnSpPr>
            <a:cxnSpLocks/>
          </p:cNvCxnSpPr>
          <p:nvPr/>
        </p:nvCxnSpPr>
        <p:spPr>
          <a:xfrm>
            <a:off x="1154954" y="4149090"/>
            <a:ext cx="505206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57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BA79-D35A-3F28-51EE-821DA4E1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Dissent:</a:t>
            </a:r>
          </a:p>
          <a:p>
            <a:pPr marL="0" indent="0">
              <a:buNone/>
            </a:pPr>
            <a:r>
              <a:rPr lang="en-US" sz="2800" dirty="0"/>
              <a:t>“…the crux of this case is not inspection of 10,000 silver maples, but the city’s inspection of </a:t>
            </a:r>
            <a:r>
              <a:rPr lang="en-US" sz="2800" i="1" u="sng" dirty="0"/>
              <a:t>just one tree</a:t>
            </a:r>
            <a:r>
              <a:rPr lang="en-US" sz="2800" dirty="0"/>
              <a:t>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BCDC7-2573-7C2B-67AF-60DA01ED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BCE-85F0-2EED-C9E7-0BC1337A00EC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</p:spTree>
    <p:extLst>
      <p:ext uri="{BB962C8B-B14F-4D97-AF65-F5344CB8AC3E}">
        <p14:creationId xmlns:p14="http://schemas.microsoft.com/office/powerpoint/2010/main" val="3348682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BA79-D35A-3F28-51EE-821DA4E1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Dissent: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BCDC7-2573-7C2B-67AF-60DA01ED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BCE-85F0-2EED-C9E7-0BC1337A00EC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6884E5-917E-7316-1E9F-B8185A944864}"/>
              </a:ext>
            </a:extLst>
          </p:cNvPr>
          <p:cNvSpPr txBox="1">
            <a:spLocks/>
          </p:cNvSpPr>
          <p:nvPr/>
        </p:nvSpPr>
        <p:spPr>
          <a:xfrm>
            <a:off x="7026882" y="3253233"/>
            <a:ext cx="4825159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98D75C9-535B-AAB6-A1E0-8E48F0EA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A8F639-8D27-026F-0F6E-85635C9D1B5E}"/>
              </a:ext>
            </a:extLst>
          </p:cNvPr>
          <p:cNvSpPr txBox="1">
            <a:spLocks/>
          </p:cNvSpPr>
          <p:nvPr/>
        </p:nvSpPr>
        <p:spPr>
          <a:xfrm>
            <a:off x="549455" y="3253233"/>
            <a:ext cx="4008673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Extensive decay</a:t>
            </a:r>
          </a:p>
          <a:p>
            <a:r>
              <a:rPr lang="en-US"/>
              <a:t>Prior branch failures</a:t>
            </a:r>
          </a:p>
          <a:p>
            <a:r>
              <a:rPr lang="en-US"/>
              <a:t>“Swollen knots”/ woundwood</a:t>
            </a:r>
          </a:p>
          <a:p>
            <a:r>
              <a:rPr lang="en-US"/>
              <a:t>“V-crotch”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EAE-576C-AC32-2C94-F5DD4980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43F9-F6A8-F1FC-EF15-1B2DCED2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138688" cy="3416301"/>
          </a:xfrm>
        </p:spPr>
        <p:txBody>
          <a:bodyPr>
            <a:normAutofit/>
          </a:bodyPr>
          <a:lstStyle/>
          <a:p>
            <a:r>
              <a:rPr lang="en-US" sz="2800" dirty="0"/>
              <a:t>“Knowledge” of a defect</a:t>
            </a:r>
          </a:p>
          <a:p>
            <a:r>
              <a:rPr lang="en-US" sz="2800" dirty="0"/>
              <a:t>That would alert a reasonable person to act</a:t>
            </a:r>
          </a:p>
          <a:p>
            <a:r>
              <a:rPr lang="en-US" sz="2800" dirty="0"/>
              <a:t>With sufficient time to act</a:t>
            </a:r>
          </a:p>
          <a:p>
            <a:r>
              <a:rPr lang="en-US" sz="2800" dirty="0"/>
              <a:t>“The fact that the tree fell does not, </a:t>
            </a:r>
            <a:r>
              <a:rPr lang="en-US" sz="2800" i="1" u="sng" dirty="0"/>
              <a:t>by itself</a:t>
            </a:r>
            <a:r>
              <a:rPr lang="en-US" sz="2800" dirty="0"/>
              <a:t>, prove negligence.”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97B72-D2B3-B53C-18E5-4FFD149C7F35}"/>
              </a:ext>
            </a:extLst>
          </p:cNvPr>
          <p:cNvSpPr txBox="1"/>
          <p:nvPr/>
        </p:nvSpPr>
        <p:spPr>
          <a:xfrm>
            <a:off x="4714043" y="5078028"/>
            <a:ext cx="552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McGinn v. Omaha </a:t>
            </a:r>
            <a:r>
              <a:rPr lang="en-US" dirty="0"/>
              <a:t> 217 Neb. 579 (Sup. Ct. 1984)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64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BA79-D35A-3F28-51EE-821DA4E1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Dissent: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BCDC7-2573-7C2B-67AF-60DA01ED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BCE-85F0-2EED-C9E7-0BC1337A00EC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579 (Sup. Ct. 1984)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6884E5-917E-7316-1E9F-B8185A944864}"/>
              </a:ext>
            </a:extLst>
          </p:cNvPr>
          <p:cNvSpPr txBox="1">
            <a:spLocks/>
          </p:cNvSpPr>
          <p:nvPr/>
        </p:nvSpPr>
        <p:spPr>
          <a:xfrm>
            <a:off x="7026882" y="3253233"/>
            <a:ext cx="4825159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59,600 street trees &amp; 153,000 park trees</a:t>
            </a:r>
          </a:p>
          <a:p>
            <a:r>
              <a:rPr lang="en-US" dirty="0"/>
              <a:t>Managed by city forester + 26 field staff</a:t>
            </a:r>
          </a:p>
          <a:p>
            <a:r>
              <a:rPr lang="en-US" dirty="0"/>
              <a:t>Annual windshield inspections</a:t>
            </a:r>
          </a:p>
          <a:p>
            <a:r>
              <a:rPr lang="en-US" dirty="0"/>
              <a:t>No open wounds</a:t>
            </a:r>
          </a:p>
          <a:p>
            <a:r>
              <a:rPr lang="en-US" dirty="0"/>
              <a:t>No conks, cracks, breaks, holes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98D75C9-535B-AAB6-A1E0-8E48F0EA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A8F639-8D27-026F-0F6E-85635C9D1B5E}"/>
              </a:ext>
            </a:extLst>
          </p:cNvPr>
          <p:cNvSpPr txBox="1">
            <a:spLocks/>
          </p:cNvSpPr>
          <p:nvPr/>
        </p:nvSpPr>
        <p:spPr>
          <a:xfrm>
            <a:off x="549455" y="3253233"/>
            <a:ext cx="4008673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Silver maple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35-100 years old</a:t>
            </a:r>
          </a:p>
          <a:p>
            <a:pPr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/>
              <a:t>Extensive decay</a:t>
            </a:r>
          </a:p>
          <a:p>
            <a:r>
              <a:rPr lang="en-US"/>
              <a:t>Prior branch failures</a:t>
            </a:r>
          </a:p>
          <a:p>
            <a:r>
              <a:rPr lang="en-US"/>
              <a:t>“Swollen knots”/ woundwood</a:t>
            </a:r>
          </a:p>
          <a:p>
            <a:r>
              <a:rPr lang="en-US"/>
              <a:t>“V-crotch”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AD5C8-2A5E-65CB-3F38-0B3EEC60315E}"/>
              </a:ext>
            </a:extLst>
          </p:cNvPr>
          <p:cNvSpPr/>
          <p:nvPr/>
        </p:nvSpPr>
        <p:spPr>
          <a:xfrm>
            <a:off x="434340" y="4423410"/>
            <a:ext cx="4008673" cy="13258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1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McGinn </a:t>
            </a:r>
            <a:r>
              <a:rPr lang="en-US" dirty="0"/>
              <a:t>v</a:t>
            </a:r>
            <a:r>
              <a:rPr lang="en-US" i="1" dirty="0"/>
              <a:t>.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8069802" y="1238374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217 Neb.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579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(Sup. Ct. 1984)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EF8F7F46-9763-DCEA-2955-B6178A58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61" y="2418803"/>
            <a:ext cx="2244971" cy="2341561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3D27769-8F1A-8E63-4DE7-7F3247283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32" y="2369126"/>
            <a:ext cx="1742359" cy="2391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9B4A31-9A12-EC9A-3033-8FFFF41BF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733C52-44A6-DBF9-2CFC-958CD5AE96C7}"/>
              </a:ext>
            </a:extLst>
          </p:cNvPr>
          <p:cNvCxnSpPr>
            <a:cxnSpLocks/>
          </p:cNvCxnSpPr>
          <p:nvPr/>
        </p:nvCxnSpPr>
        <p:spPr>
          <a:xfrm flipV="1">
            <a:off x="4617720" y="4069080"/>
            <a:ext cx="2091690" cy="50292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BAB6361E-4ADF-C4C2-A080-41AD44D40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564F3A-466C-B68A-5EAD-4DFCBDB1C4FE}"/>
              </a:ext>
            </a:extLst>
          </p:cNvPr>
          <p:cNvCxnSpPr>
            <a:cxnSpLocks/>
          </p:cNvCxnSpPr>
          <p:nvPr/>
        </p:nvCxnSpPr>
        <p:spPr>
          <a:xfrm flipV="1">
            <a:off x="4892040" y="4572000"/>
            <a:ext cx="2617470" cy="154305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B509C0E-21F2-9723-7C5A-6A6C85A6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Dissent:</a:t>
            </a:r>
          </a:p>
        </p:txBody>
      </p:sp>
    </p:spTree>
    <p:extLst>
      <p:ext uri="{BB962C8B-B14F-4D97-AF65-F5344CB8AC3E}">
        <p14:creationId xmlns:p14="http://schemas.microsoft.com/office/powerpoint/2010/main" val="3436405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2A4D1-BCE7-F7F5-D0EF-2D895F31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11" y="1914450"/>
            <a:ext cx="9188449" cy="46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8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2A4D1-BCE7-F7F5-D0EF-2D895F31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43" y="1914450"/>
            <a:ext cx="8520984" cy="46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5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Epicormic branching</a:t>
            </a:r>
          </a:p>
          <a:p>
            <a:r>
              <a:rPr lang="en-US" dirty="0"/>
              <a:t>Old pruning wound</a:t>
            </a:r>
          </a:p>
          <a:p>
            <a:r>
              <a:rPr lang="en-US" dirty="0"/>
              <a:t>Open cavity at base</a:t>
            </a:r>
          </a:p>
          <a:p>
            <a:r>
              <a:rPr lang="en-US" dirty="0"/>
              <a:t>Mower-damaged roots</a:t>
            </a:r>
          </a:p>
          <a:p>
            <a:r>
              <a:rPr lang="en-US" dirty="0"/>
              <a:t>Bark loss on buttress roots</a:t>
            </a:r>
          </a:p>
          <a:p>
            <a:r>
              <a:rPr lang="en-US" dirty="0"/>
              <a:t>Chlorotic leaves</a:t>
            </a:r>
          </a:p>
          <a:p>
            <a:r>
              <a:rPr lang="en-US" dirty="0"/>
              <a:t>“Frass”</a:t>
            </a:r>
          </a:p>
          <a:p>
            <a:r>
              <a:rPr lang="en-US" dirty="0"/>
              <a:t>City removed tree after failure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Callous formation</a:t>
            </a:r>
          </a:p>
          <a:p>
            <a:r>
              <a:rPr lang="en-US" dirty="0"/>
              <a:t>Cavity only 5 inches deep</a:t>
            </a:r>
          </a:p>
          <a:p>
            <a:r>
              <a:rPr lang="en-US" dirty="0"/>
              <a:t>Splintered break at point of failure</a:t>
            </a:r>
          </a:p>
          <a:p>
            <a:r>
              <a:rPr lang="en-US" dirty="0"/>
              <a:t>&gt;50% holding wood</a:t>
            </a:r>
          </a:p>
          <a:p>
            <a:r>
              <a:rPr lang="en-US" dirty="0"/>
              <a:t>Included bark at union visible from aerial lift, but not the ground</a:t>
            </a:r>
          </a:p>
          <a:p>
            <a:r>
              <a:rPr lang="en-US" dirty="0"/>
              <a:t>Drive-by inspection observed chlorosis and mower damage but did not probe cavity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5223503-95C2-9F78-3C01-B7A2DF97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4F134-B65D-188E-7975-34D19B1BBF7D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2854625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Epicormic branching indicates tree was stressed</a:t>
            </a:r>
          </a:p>
          <a:p>
            <a:r>
              <a:rPr lang="en-US" dirty="0"/>
              <a:t>“Frass” indicates wood-boring insects</a:t>
            </a:r>
          </a:p>
          <a:p>
            <a:r>
              <a:rPr lang="en-US" dirty="0"/>
              <a:t>Chlorosis indicates stress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Callous wood indicates the tree has successfully responded to decay</a:t>
            </a:r>
          </a:p>
          <a:p>
            <a:r>
              <a:rPr lang="en-US" dirty="0"/>
              <a:t>“Frass” was only soil or sawdust, but not insect detritus</a:t>
            </a:r>
          </a:p>
          <a:p>
            <a:r>
              <a:rPr lang="en-US" dirty="0"/>
              <a:t>Splintered wood indicates little decay</a:t>
            </a:r>
          </a:p>
          <a:p>
            <a:r>
              <a:rPr lang="en-US" dirty="0"/>
              <a:t>Mower damage not significant for branch failure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322E2-7418-8553-F230-FAEFEF59DEB5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Expert Witness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298C-0EAF-5527-C201-50E628C686EE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Expert Witness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FA8124-44F2-779B-C34A-9C06B7A6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AD972-DC46-1628-92A2-37E12E7FF8DD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9206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077D-B4BC-45B5-650B-418F763B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Notable Points:</a:t>
            </a:r>
          </a:p>
          <a:p>
            <a:pPr lvl="1"/>
            <a:r>
              <a:rPr lang="en-US" sz="2400" dirty="0"/>
              <a:t>Changed testimony</a:t>
            </a:r>
          </a:p>
          <a:p>
            <a:pPr lvl="1"/>
            <a:r>
              <a:rPr lang="en-US" sz="2400" dirty="0"/>
              <a:t>Spoliation</a:t>
            </a:r>
          </a:p>
          <a:p>
            <a:pPr lvl="1"/>
            <a:r>
              <a:rPr lang="en-US" sz="2400" dirty="0"/>
              <a:t>Subsequent remedial measures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8F5474-1C8A-EC54-BAEE-0F1B35FE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6BC2-7D6F-E66E-5515-4F6DFF8465BB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760068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67CF75-2848-C37D-9800-82FB2FE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5AF33-A7A2-A67E-AD86-1939B0F3876E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6955960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F67CF75-2848-C37D-9800-82FB2FE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5AF33-A7A2-A67E-AD86-1939B0F3876E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</p:spTree>
    <p:extLst>
      <p:ext uri="{BB962C8B-B14F-4D97-AF65-F5344CB8AC3E}">
        <p14:creationId xmlns:p14="http://schemas.microsoft.com/office/powerpoint/2010/main" val="3464186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402893" y="5785116"/>
            <a:ext cx="193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“equipoise”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F67CF75-2848-C37D-9800-82FB2FE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5AF33-A7A2-A67E-AD86-1939B0F3876E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</p:spTree>
    <p:extLst>
      <p:ext uri="{BB962C8B-B14F-4D97-AF65-F5344CB8AC3E}">
        <p14:creationId xmlns:p14="http://schemas.microsoft.com/office/powerpoint/2010/main" val="15529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EAE-576C-AC32-2C94-F5DD4980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43F9-F6A8-F1FC-EF15-1B2DCED2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138688" cy="3416301"/>
          </a:xfrm>
        </p:spPr>
        <p:txBody>
          <a:bodyPr>
            <a:normAutofit/>
          </a:bodyPr>
          <a:lstStyle/>
          <a:p>
            <a:r>
              <a:rPr lang="en-US" sz="2800" dirty="0"/>
              <a:t>“Knowledge” of defect </a:t>
            </a:r>
            <a:r>
              <a:rPr lang="en-US" sz="2800" i="1" dirty="0"/>
              <a:t>would lead to further inspection</a:t>
            </a:r>
          </a:p>
          <a:p>
            <a:r>
              <a:rPr lang="en-US" sz="2800" dirty="0"/>
              <a:t>Further inspection would lead to mitigation action</a:t>
            </a:r>
          </a:p>
          <a:p>
            <a:r>
              <a:rPr lang="en-US" sz="2800" dirty="0"/>
              <a:t>Before harm would occur</a:t>
            </a:r>
          </a:p>
        </p:txBody>
      </p:sp>
    </p:spTree>
    <p:extLst>
      <p:ext uri="{BB962C8B-B14F-4D97-AF65-F5344CB8AC3E}">
        <p14:creationId xmlns:p14="http://schemas.microsoft.com/office/powerpoint/2010/main" val="191230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402893" y="5785116"/>
            <a:ext cx="193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“equipoise”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67CF75-2848-C37D-9800-82FB2FE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5AF33-A7A2-A67E-AD86-1939B0F3876E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4BA9DA-A917-AEED-5DE7-64E09F5DDC6F}"/>
              </a:ext>
            </a:extLst>
          </p:cNvPr>
          <p:cNvSpPr txBox="1">
            <a:spLocks/>
          </p:cNvSpPr>
          <p:nvPr/>
        </p:nvSpPr>
        <p:spPr>
          <a:xfrm>
            <a:off x="8953500" y="5600450"/>
            <a:ext cx="2598342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NE Ct. App.</a:t>
            </a:r>
          </a:p>
        </p:txBody>
      </p:sp>
    </p:spTree>
    <p:extLst>
      <p:ext uri="{BB962C8B-B14F-4D97-AF65-F5344CB8AC3E}">
        <p14:creationId xmlns:p14="http://schemas.microsoft.com/office/powerpoint/2010/main" val="146510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077D-B4BC-45B5-650B-418F763B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52185" cy="3416300"/>
          </a:xfrm>
        </p:spPr>
        <p:txBody>
          <a:bodyPr>
            <a:normAutofit/>
          </a:bodyPr>
          <a:lstStyle/>
          <a:p>
            <a:r>
              <a:rPr lang="en-US" sz="2800" dirty="0"/>
              <a:t>Changed testimony: new information OK</a:t>
            </a:r>
          </a:p>
          <a:p>
            <a:r>
              <a:rPr lang="en-US" sz="2800" dirty="0"/>
              <a:t>Spoliation: no bad faith</a:t>
            </a:r>
          </a:p>
          <a:p>
            <a:r>
              <a:rPr lang="en-US" sz="2800" dirty="0"/>
              <a:t>Subsequent remediation: “hindsight” is not “foresight”</a:t>
            </a:r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8F5474-1C8A-EC54-BAEE-0F1B35FE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6BC2-7D6F-E66E-5515-4F6DFF8465BB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363401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D152EC8E-FC1F-C0BF-591F-A4270D643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6" y="2274944"/>
            <a:ext cx="1742359" cy="23912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1DB7B34-3D67-F1A1-1D93-0368D64B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164A85-A440-7949-AA0D-97230A858B1A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442693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6" y="2274944"/>
            <a:ext cx="1742359" cy="23912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0B9D7-AD7D-C3B3-030E-3750F94EA5BF}"/>
              </a:ext>
            </a:extLst>
          </p:cNvPr>
          <p:cNvCxnSpPr>
            <a:cxnSpLocks/>
          </p:cNvCxnSpPr>
          <p:nvPr/>
        </p:nvCxnSpPr>
        <p:spPr>
          <a:xfrm flipV="1">
            <a:off x="4617720" y="4069080"/>
            <a:ext cx="2091690" cy="50292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755C5D-0085-305E-82B1-3AEA0893B17C}"/>
              </a:ext>
            </a:extLst>
          </p:cNvPr>
          <p:cNvCxnSpPr>
            <a:cxnSpLocks/>
          </p:cNvCxnSpPr>
          <p:nvPr/>
        </p:nvCxnSpPr>
        <p:spPr>
          <a:xfrm flipV="1">
            <a:off x="4892040" y="4572000"/>
            <a:ext cx="2617470" cy="154305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08A80CC-EB1E-8334-A813-AF18F984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39AE9-24B9-CE23-B794-EFBE4E148D55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F4FFB-F5A0-C144-EAC6-4DF96D31C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8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49F01A-03FA-39AD-91BC-F7749A98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F0B37-1D6C-2AD3-A1D1-06CD9481F74D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612010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49F01A-03FA-39AD-91BC-F7749A98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F0B37-1D6C-2AD3-A1D1-06CD9481F74D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4D0C4F-6555-4EF6-BD46-0A7361570C9B}"/>
              </a:ext>
            </a:extLst>
          </p:cNvPr>
          <p:cNvCxnSpPr>
            <a:cxnSpLocks/>
          </p:cNvCxnSpPr>
          <p:nvPr/>
        </p:nvCxnSpPr>
        <p:spPr>
          <a:xfrm flipH="1">
            <a:off x="4895850" y="4381500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06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Clr>
                <a:srgbClr val="FF0000"/>
              </a:buClr>
              <a:buSzPct val="120000"/>
              <a:buFont typeface="Century Gothic" panose="020B0502020202020204" pitchFamily="34" charset="0"/>
              <a:buChar char="×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49F01A-03FA-39AD-91BC-F7749A98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Mott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F0B37-1D6C-2AD3-A1D1-06CD9481F74D}"/>
              </a:ext>
            </a:extLst>
          </p:cNvPr>
          <p:cNvSpPr txBox="1"/>
          <p:nvPr/>
        </p:nvSpPr>
        <p:spPr>
          <a:xfrm>
            <a:off x="6962898" y="1128532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u="none" strike="noStrike" baseline="0" dirty="0">
                <a:solidFill>
                  <a:schemeClr val="bg1"/>
                </a:solidFill>
                <a:latin typeface="+mj-lt"/>
              </a:rPr>
              <a:t>1993 Neb. App. LEXIS 358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(Ct. App. 1993)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AD1F3C-8E0D-362F-E9F8-0B3DD746A082}"/>
              </a:ext>
            </a:extLst>
          </p:cNvPr>
          <p:cNvCxnSpPr>
            <a:cxnSpLocks/>
          </p:cNvCxnSpPr>
          <p:nvPr/>
        </p:nvCxnSpPr>
        <p:spPr>
          <a:xfrm flipH="1">
            <a:off x="4895850" y="4381500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CE3739-7FC4-A645-C64A-5F4D2C492B2D}"/>
              </a:ext>
            </a:extLst>
          </p:cNvPr>
          <p:cNvCxnSpPr>
            <a:cxnSpLocks/>
          </p:cNvCxnSpPr>
          <p:nvPr/>
        </p:nvCxnSpPr>
        <p:spPr>
          <a:xfrm>
            <a:off x="2160270" y="4583430"/>
            <a:ext cx="505206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58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58FB1-5BD3-5C75-738A-F4ACE874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010" y="1869718"/>
            <a:ext cx="8077979" cy="47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51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5155E8-001C-4151-D029-180AD28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441156" cy="706964"/>
          </a:xfrm>
        </p:spPr>
        <p:txBody>
          <a:bodyPr/>
          <a:lstStyle/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BA77A-0F16-CC1A-2786-24DF81D633A4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58FB1-5BD3-5C75-738A-F4ACE874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0" y="1869718"/>
            <a:ext cx="8465820" cy="47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64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Same windshield inspection protocol from </a:t>
            </a:r>
            <a:r>
              <a:rPr lang="en-US" i="1" dirty="0"/>
              <a:t>McGinn</a:t>
            </a:r>
            <a:endParaRPr lang="en-US" dirty="0"/>
          </a:p>
          <a:p>
            <a:r>
              <a:rPr lang="en-US" dirty="0"/>
              <a:t>No city records of marking that tree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F69D2-2FF8-AC64-AFF9-989EAE23C233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09720-0F20-D675-E23F-A060ADAA341A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Tree was marked with a yellow “X” for more than 1 year</a:t>
            </a:r>
          </a:p>
          <a:p>
            <a:r>
              <a:rPr lang="en-US" dirty="0"/>
              <a:t>Prior branch failures over past 10 years</a:t>
            </a:r>
          </a:p>
          <a:p>
            <a:r>
              <a:rPr lang="en-US" dirty="0"/>
              <a:t>City inspected tree after failures and didn’t remove it</a:t>
            </a:r>
          </a:p>
          <a:p>
            <a:r>
              <a:rPr lang="en-US" dirty="0"/>
              <a:t>Neighbor requested removal 3 or 4 more times, City refused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3DC1B-D9F2-F7E8-9BF1-1487038B29B9}"/>
              </a:ext>
            </a:extLst>
          </p:cNvPr>
          <p:cNvSpPr txBox="1"/>
          <p:nvPr/>
        </p:nvSpPr>
        <p:spPr>
          <a:xfrm>
            <a:off x="450672" y="2230937"/>
            <a:ext cx="210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Inspection</a:t>
            </a:r>
          </a:p>
        </p:txBody>
      </p:sp>
    </p:spTree>
    <p:extLst>
      <p:ext uri="{BB962C8B-B14F-4D97-AF65-F5344CB8AC3E}">
        <p14:creationId xmlns:p14="http://schemas.microsoft.com/office/powerpoint/2010/main" val="200838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75CA-286E-DEA1-ECCB-FD23EF0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92A3-3F19-DA13-921D-CFBF0E5C3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 1 Limited Visual</a:t>
            </a:r>
          </a:p>
          <a:p>
            <a:r>
              <a:rPr lang="en-US" sz="3200" dirty="0"/>
              <a:t>Level 2 Basic</a:t>
            </a:r>
          </a:p>
          <a:p>
            <a:r>
              <a:rPr lang="en-US" sz="3200" dirty="0"/>
              <a:t>Level 3 Advanced</a:t>
            </a:r>
          </a:p>
        </p:txBody>
      </p:sp>
    </p:spTree>
    <p:extLst>
      <p:ext uri="{BB962C8B-B14F-4D97-AF65-F5344CB8AC3E}">
        <p14:creationId xmlns:p14="http://schemas.microsoft.com/office/powerpoint/2010/main" val="1594831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Failed in 50 mph wind</a:t>
            </a:r>
          </a:p>
          <a:p>
            <a:r>
              <a:rPr lang="en-US" dirty="0"/>
              <a:t>Cavity at branch union was concealed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F69D2-2FF8-AC64-AFF9-989EAE23C233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09720-0F20-D675-E23F-A060ADAA341A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Epicormic shoots</a:t>
            </a:r>
          </a:p>
          <a:p>
            <a:r>
              <a:rPr lang="en-US" dirty="0"/>
              <a:t>Bulge around branch tearout</a:t>
            </a:r>
          </a:p>
          <a:p>
            <a:r>
              <a:rPr lang="en-US" dirty="0"/>
              <a:t>Extensive decay</a:t>
            </a:r>
          </a:p>
          <a:p>
            <a:r>
              <a:rPr lang="en-US" dirty="0"/>
              <a:t>Cavity at base of tree</a:t>
            </a:r>
          </a:p>
          <a:p>
            <a:r>
              <a:rPr lang="en-US" dirty="0"/>
              <a:t>Roots overlapping curb</a:t>
            </a:r>
          </a:p>
          <a:p>
            <a:r>
              <a:rPr lang="en-US" dirty="0"/>
              <a:t>Prior branch failures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8DD5C-21E1-3989-FC81-F8214F1CD402}"/>
              </a:ext>
            </a:extLst>
          </p:cNvPr>
          <p:cNvSpPr txBox="1"/>
          <p:nvPr/>
        </p:nvSpPr>
        <p:spPr>
          <a:xfrm>
            <a:off x="450672" y="2230937"/>
            <a:ext cx="210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Tree Failure</a:t>
            </a:r>
          </a:p>
        </p:txBody>
      </p:sp>
    </p:spTree>
    <p:extLst>
      <p:ext uri="{BB962C8B-B14F-4D97-AF65-F5344CB8AC3E}">
        <p14:creationId xmlns:p14="http://schemas.microsoft.com/office/powerpoint/2010/main" val="18467676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55" y="3253233"/>
            <a:ext cx="4008673" cy="3416301"/>
          </a:xfrm>
        </p:spPr>
        <p:txBody>
          <a:bodyPr/>
          <a:lstStyle/>
          <a:p>
            <a:r>
              <a:rPr lang="en-US" dirty="0"/>
              <a:t>Epicormics indicate stress</a:t>
            </a:r>
          </a:p>
          <a:p>
            <a:r>
              <a:rPr lang="en-US" dirty="0"/>
              <a:t>Bulge indicated unsuccessful compartmentalization</a:t>
            </a:r>
          </a:p>
          <a:p>
            <a:r>
              <a:rPr lang="en-US" dirty="0"/>
              <a:t>Windshield inspection is NOT reasonable</a:t>
            </a:r>
          </a:p>
          <a:p>
            <a:r>
              <a:rPr lang="en-US" dirty="0"/>
              <a:t>Drilling tests would have revealed the cavity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6882" y="3253233"/>
            <a:ext cx="4825159" cy="3416300"/>
          </a:xfrm>
        </p:spPr>
        <p:txBody>
          <a:bodyPr/>
          <a:lstStyle/>
          <a:p>
            <a:r>
              <a:rPr lang="en-US" dirty="0"/>
              <a:t>Epicormics stimulated by light, not rot</a:t>
            </a:r>
          </a:p>
          <a:p>
            <a:r>
              <a:rPr lang="en-US" dirty="0"/>
              <a:t>Bulge was response growth that strengthened union</a:t>
            </a:r>
          </a:p>
          <a:p>
            <a:r>
              <a:rPr lang="en-US" dirty="0"/>
              <a:t>Windshield inspection is reasonable and common</a:t>
            </a:r>
          </a:p>
          <a:p>
            <a:r>
              <a:rPr lang="en-US" dirty="0"/>
              <a:t>Trunk sounding is imprecise</a:t>
            </a:r>
          </a:p>
          <a:p>
            <a:r>
              <a:rPr lang="en-US" dirty="0"/>
              <a:t>Drilling tests are invasive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30" y="2692602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322E2-7418-8553-F230-FAEFEF59DEB5}"/>
              </a:ext>
            </a:extLst>
          </p:cNvPr>
          <p:cNvSpPr txBox="1"/>
          <p:nvPr/>
        </p:nvSpPr>
        <p:spPr>
          <a:xfrm>
            <a:off x="731521" y="2692602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Expert Witness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298C-0EAF-5527-C201-50E628C686EE}"/>
              </a:ext>
            </a:extLst>
          </p:cNvPr>
          <p:cNvSpPr txBox="1"/>
          <p:nvPr/>
        </p:nvSpPr>
        <p:spPr>
          <a:xfrm>
            <a:off x="7113271" y="2692602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Expert Witness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D76453-EE63-C3EC-D4E1-14963BA1491B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86887-897C-3583-0249-CB42F379E974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2526697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077D-B4BC-45B5-650B-418F763B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Trial Court:</a:t>
            </a:r>
          </a:p>
          <a:p>
            <a:pPr lvl="1"/>
            <a:r>
              <a:rPr lang="en-US" sz="2600" dirty="0"/>
              <a:t>“the manner in which the City inspects for hazardous trees is problematic”</a:t>
            </a:r>
          </a:p>
          <a:p>
            <a:pPr lvl="1"/>
            <a:r>
              <a:rPr lang="en-US" sz="2600" dirty="0"/>
              <a:t>“the [green ash] had been designated by an X for removal years prior to the time it fell”</a:t>
            </a:r>
          </a:p>
          <a:p>
            <a:pPr lvl="1"/>
            <a:r>
              <a:rPr lang="en-US" sz="2600" dirty="0"/>
              <a:t>“even if the green ash had not been marked with an X, … it still should have been removed”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2E8A78-976A-3A21-58CC-740228E5328E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6D039-8F82-E26C-A516-F6781998EA8B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42743315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4362AC-D1B9-B3F5-F2E6-3AC2B00C3808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41004-4CC1-BED9-6A5F-BEEA43475263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079586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50DBCD-E3BA-540B-2015-EA1F73D3AD52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F8EB6-92F5-6548-5D6A-1715F8A23458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37141912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30AB5D-AF2B-22E6-7A6F-4D35D8E69E97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699EB-EC4C-6268-2D29-FCB386F7F68A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E8D2A-7CFE-4E86-DBE7-E002DDA839F2}"/>
              </a:ext>
            </a:extLst>
          </p:cNvPr>
          <p:cNvSpPr txBox="1"/>
          <p:nvPr/>
        </p:nvSpPr>
        <p:spPr>
          <a:xfrm>
            <a:off x="5631514" y="5831284"/>
            <a:ext cx="148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l-GR" sz="2400" b="1" dirty="0"/>
              <a:t>π</a:t>
            </a:r>
            <a:r>
              <a:rPr lang="en-US" sz="2400" b="1" dirty="0"/>
              <a:t> Wins”</a:t>
            </a:r>
          </a:p>
        </p:txBody>
      </p:sp>
    </p:spTree>
    <p:extLst>
      <p:ext uri="{BB962C8B-B14F-4D97-AF65-F5344CB8AC3E}">
        <p14:creationId xmlns:p14="http://schemas.microsoft.com/office/powerpoint/2010/main" val="5528762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953500" y="5600450"/>
            <a:ext cx="2598342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NE Ct. App.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A6528-9605-B42A-EFC4-2B2CB3E2B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66" y="3063263"/>
            <a:ext cx="1742359" cy="23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468A-42A0-5C52-2E5A-A8AEE8F60508}"/>
              </a:ext>
            </a:extLst>
          </p:cNvPr>
          <p:cNvSpPr txBox="1"/>
          <p:nvPr/>
        </p:nvSpPr>
        <p:spPr>
          <a:xfrm>
            <a:off x="5682593" y="54157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 Trial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6142E-228D-FEE6-270E-6530C407DCB7}"/>
              </a:ext>
            </a:extLst>
          </p:cNvPr>
          <p:cNvSpPr txBox="1"/>
          <p:nvPr/>
        </p:nvSpPr>
        <p:spPr>
          <a:xfrm>
            <a:off x="5631514" y="5831284"/>
            <a:ext cx="148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l-GR" sz="2400" b="1" dirty="0"/>
              <a:t>π</a:t>
            </a:r>
            <a:r>
              <a:rPr lang="en-US" sz="2400" b="1" dirty="0"/>
              <a:t> Wins”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A5D7E4-3711-D1C9-8E41-D85D126F3D58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D90D8-3A8A-003B-27A5-49089494109B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2638847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077D-B4BC-45B5-650B-418F763B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52185" cy="3416300"/>
          </a:xfrm>
        </p:spPr>
        <p:txBody>
          <a:bodyPr>
            <a:normAutofit/>
          </a:bodyPr>
          <a:lstStyle/>
          <a:p>
            <a:r>
              <a:rPr lang="en-US" sz="2400" dirty="0"/>
              <a:t>Windshield inspections OK generally</a:t>
            </a:r>
          </a:p>
          <a:p>
            <a:pPr lvl="1"/>
            <a:r>
              <a:rPr lang="en-US" sz="2200" dirty="0"/>
              <a:t>BUT must inspect L2 </a:t>
            </a:r>
            <a:r>
              <a:rPr lang="en-US" sz="2200" i="1" u="sng" dirty="0"/>
              <a:t>if defect</a:t>
            </a:r>
          </a:p>
          <a:p>
            <a:r>
              <a:rPr lang="en-US" sz="2400" i="1" u="sng" dirty="0"/>
              <a:t>Does not opine</a:t>
            </a:r>
            <a:r>
              <a:rPr lang="en-US" sz="2400" dirty="0"/>
              <a:t> on whether City’s methods of inspection are OK</a:t>
            </a:r>
          </a:p>
          <a:p>
            <a:r>
              <a:rPr lang="el-GR" sz="2400" dirty="0"/>
              <a:t>π </a:t>
            </a:r>
            <a:r>
              <a:rPr lang="en-US" sz="2400" dirty="0"/>
              <a:t>wins IF EITHER:</a:t>
            </a:r>
          </a:p>
          <a:p>
            <a:pPr lvl="1"/>
            <a:r>
              <a:rPr lang="en-US" sz="2200" dirty="0"/>
              <a:t>Tree marked for removal (city knew) OR</a:t>
            </a:r>
          </a:p>
          <a:p>
            <a:pPr lvl="1"/>
            <a:r>
              <a:rPr lang="en-US" sz="2200" dirty="0"/>
              <a:t>External indicators would have led to inspection/removal</a:t>
            </a:r>
          </a:p>
          <a:p>
            <a:endParaRPr lang="en-US" sz="2400" i="1" u="sng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C7A72E-8205-F036-FE65-9EA156403AE7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E1E5A-AF82-BBD4-6F35-BF9A67EFD3FA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3299343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87C70D-AAEF-5B8A-8481-D9A0A35C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D152EC8E-FC1F-C0BF-591F-A4270D643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6" y="2274944"/>
            <a:ext cx="1742359" cy="23912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2692F1-F31C-DAB1-2B0E-C16FCD0D872C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6246-E124-334E-BADE-56FBADE0FBFF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29061163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EADBD-D9C3-D9AC-D57C-968378863F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6" y="2274944"/>
            <a:ext cx="1742359" cy="23912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0B9D7-AD7D-C3B3-030E-3750F94EA5BF}"/>
              </a:ext>
            </a:extLst>
          </p:cNvPr>
          <p:cNvCxnSpPr>
            <a:cxnSpLocks/>
          </p:cNvCxnSpPr>
          <p:nvPr/>
        </p:nvCxnSpPr>
        <p:spPr>
          <a:xfrm flipV="1">
            <a:off x="4617720" y="4069080"/>
            <a:ext cx="2091690" cy="50292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5FCE8C8-9ECC-519B-6CEE-13A5F0B3A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062" y="2964747"/>
            <a:ext cx="2303032" cy="2501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755C5D-0085-305E-82B1-3AEA0893B17C}"/>
              </a:ext>
            </a:extLst>
          </p:cNvPr>
          <p:cNvCxnSpPr>
            <a:cxnSpLocks/>
          </p:cNvCxnSpPr>
          <p:nvPr/>
        </p:nvCxnSpPr>
        <p:spPr>
          <a:xfrm flipV="1">
            <a:off x="4892040" y="4572000"/>
            <a:ext cx="2617470" cy="154305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E1B5F8D-B94D-C9D8-79E6-5DD663442163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EA079-ABB3-A90E-5147-D8ACF00994B0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2EF588-8542-4978-0C87-9059C44BB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69" t="5168" r="16518" b="36890"/>
          <a:stretch/>
        </p:blipFill>
        <p:spPr>
          <a:xfrm>
            <a:off x="6784622" y="4760364"/>
            <a:ext cx="1760068" cy="1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75CA-286E-DEA1-ECCB-FD23EF0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92A3-3F19-DA13-921D-CFBF0E5C3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Level 1 Limited Visual</a:t>
            </a:r>
          </a:p>
          <a:p>
            <a:r>
              <a:rPr lang="en-US" sz="3200" dirty="0"/>
              <a:t>Level 2 Basic</a:t>
            </a:r>
          </a:p>
          <a:p>
            <a:r>
              <a:rPr lang="en-US" sz="3200" dirty="0"/>
              <a:t>Level 3 Advanced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5BF2D-CD9C-B359-14FC-03041D70F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832289"/>
            <a:ext cx="4824412" cy="2958721"/>
          </a:xfrm>
        </p:spPr>
      </p:pic>
    </p:spTree>
    <p:extLst>
      <p:ext uri="{BB962C8B-B14F-4D97-AF65-F5344CB8AC3E}">
        <p14:creationId xmlns:p14="http://schemas.microsoft.com/office/powerpoint/2010/main" val="17387244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DAEA37-87A0-0E8D-4E19-68D8DFD88D69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D8496-5FAD-1816-FAC8-FBED72EBF72C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6315460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1BF8-E363-A719-E75C-A80CD1F6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6697456" cy="2840039"/>
          </a:xfrm>
        </p:spPr>
        <p:txBody>
          <a:bodyPr>
            <a:normAutofit/>
          </a:bodyPr>
          <a:lstStyle/>
          <a:p>
            <a:r>
              <a:rPr lang="en-US" sz="2400" dirty="0"/>
              <a:t>Level 1 Inspection</a:t>
            </a:r>
          </a:p>
          <a:p>
            <a:pPr lvl="1">
              <a:buSzPct val="120000"/>
              <a:buFont typeface="Wingdings 3" panose="05040102010807070707" pitchFamily="18" charset="2"/>
              <a:buChar char=""/>
            </a:pPr>
            <a:r>
              <a:rPr lang="en-US" sz="2200" dirty="0"/>
              <a:t>  IF EXTERNAL INDICATOR:</a:t>
            </a:r>
          </a:p>
          <a:p>
            <a:pPr marL="457200" lvl="1" indent="0">
              <a:buNone/>
            </a:pPr>
            <a:r>
              <a:rPr lang="en-US" sz="2200" dirty="0"/>
              <a:t>      Level 2 Inspection</a:t>
            </a:r>
          </a:p>
          <a:p>
            <a:pPr lvl="2">
              <a:buSzPct val="120000"/>
              <a:buFont typeface="Wingdings 3" panose="05040102010807070707" pitchFamily="18" charset="2"/>
              <a:buChar char=""/>
            </a:pPr>
            <a:r>
              <a:rPr lang="en-US" sz="2000" dirty="0"/>
              <a:t>  IF INDICATOR OF EXTENSIVE DECAY:</a:t>
            </a:r>
          </a:p>
          <a:p>
            <a:pPr marL="914400" lvl="2" indent="0">
              <a:buNone/>
            </a:pPr>
            <a:r>
              <a:rPr lang="en-US" sz="2000" dirty="0"/>
              <a:t>     Mitigation Action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4D0C4F-6555-4EF6-BD46-0A7361570C9B}"/>
              </a:ext>
            </a:extLst>
          </p:cNvPr>
          <p:cNvCxnSpPr>
            <a:cxnSpLocks/>
          </p:cNvCxnSpPr>
          <p:nvPr/>
        </p:nvCxnSpPr>
        <p:spPr>
          <a:xfrm flipH="1">
            <a:off x="4895850" y="5261610"/>
            <a:ext cx="1200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820D548-3CF1-7D32-945D-68079D9F0A9E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544115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Holts</a:t>
            </a:r>
            <a:r>
              <a:rPr lang="en-US" dirty="0"/>
              <a:t> v. </a:t>
            </a:r>
            <a:r>
              <a:rPr lang="en-US" i="1" dirty="0"/>
              <a:t>City of Omaha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506EE-CC30-8D47-3946-2C3B5777456F}"/>
              </a:ext>
            </a:extLst>
          </p:cNvPr>
          <p:cNvSpPr txBox="1"/>
          <p:nvPr/>
        </p:nvSpPr>
        <p:spPr>
          <a:xfrm>
            <a:off x="7829171" y="112853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2002 WL 31002306 (Ct. App. 2002)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Unpublished </a:t>
            </a:r>
          </a:p>
        </p:txBody>
      </p:sp>
    </p:spTree>
    <p:extLst>
      <p:ext uri="{BB962C8B-B14F-4D97-AF65-F5344CB8AC3E}">
        <p14:creationId xmlns:p14="http://schemas.microsoft.com/office/powerpoint/2010/main" val="1764528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6332-99C1-E685-6AFB-726A30D8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Risk and Nebraska Case Law</a:t>
            </a:r>
          </a:p>
        </p:txBody>
      </p:sp>
    </p:spTree>
    <p:extLst>
      <p:ext uri="{BB962C8B-B14F-4D97-AF65-F5344CB8AC3E}">
        <p14:creationId xmlns:p14="http://schemas.microsoft.com/office/powerpoint/2010/main" val="17514144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Risk and Nebraska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McGinn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D917-2C0B-589D-BE70-E7DFCE3D9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NE Supreme Court </a:t>
            </a:r>
          </a:p>
          <a:p>
            <a:r>
              <a:rPr lang="en-US" sz="2000" dirty="0"/>
              <a:t>(1984)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Mott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AF50B3-F45E-5C37-8B89-1D6B1C0BB0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 Court of Appeals</a:t>
            </a:r>
          </a:p>
          <a:p>
            <a:r>
              <a:rPr lang="en-US" sz="2000" dirty="0"/>
              <a:t>(1993)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/>
              <a:t>Holts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020B48-3213-E9A8-6316-ADFA5582212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623310" cy="2833493"/>
          </a:xfrm>
        </p:spPr>
        <p:txBody>
          <a:bodyPr>
            <a:normAutofit/>
          </a:bodyPr>
          <a:lstStyle/>
          <a:p>
            <a:r>
              <a:rPr lang="en-US" sz="1800" dirty="0"/>
              <a:t>NE Court of Appeals</a:t>
            </a:r>
          </a:p>
          <a:p>
            <a:r>
              <a:rPr lang="en-US" sz="1800" dirty="0"/>
              <a:t>(2002)</a:t>
            </a:r>
          </a:p>
        </p:txBody>
      </p:sp>
    </p:spTree>
    <p:extLst>
      <p:ext uri="{BB962C8B-B14F-4D97-AF65-F5344CB8AC3E}">
        <p14:creationId xmlns:p14="http://schemas.microsoft.com/office/powerpoint/2010/main" val="31323473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AA5-1199-03F8-427E-C43A16CF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Risk and Nebraska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E10F7-B493-A93C-2F61-4247C12F5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McGinn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DB38D-5E10-47A7-5296-05ABE7B9D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Mott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CB7A3-02FF-2A48-EBB9-EADD3B8F3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/>
              <a:t>Holts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9A4DDB-3C66-DBFA-B891-3CEB687CD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38" y="3363301"/>
            <a:ext cx="2464923" cy="2677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A0414-9133-992E-CBBA-F022BF1A1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953" y="3245520"/>
            <a:ext cx="2464923" cy="2827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2D081-EC49-436C-2C27-2076C9A1A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41" y="3363301"/>
            <a:ext cx="2494243" cy="2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01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Risk and Nebraska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McGinn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D917-2C0B-589D-BE70-E7DFCE3D9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Burden of higher level inspections or mass removals exceeds the benefit of risk reduction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Mott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AF50B3-F45E-5C37-8B89-1D6B1C0BB0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“Hindsight” is not “foresight”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/>
              <a:t>Holts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020B48-3213-E9A8-6316-ADFA5582212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623310" cy="2833493"/>
          </a:xfrm>
        </p:spPr>
        <p:txBody>
          <a:bodyPr>
            <a:normAutofit/>
          </a:bodyPr>
          <a:lstStyle/>
          <a:p>
            <a:r>
              <a:rPr lang="en-US" sz="1800" dirty="0"/>
              <a:t>Windshield inspection OK generally, but must L2 </a:t>
            </a:r>
            <a:r>
              <a:rPr lang="en-US" sz="1800" i="1" u="sng" dirty="0"/>
              <a:t>if defect</a:t>
            </a:r>
          </a:p>
        </p:txBody>
      </p:sp>
    </p:spTree>
    <p:extLst>
      <p:ext uri="{BB962C8B-B14F-4D97-AF65-F5344CB8AC3E}">
        <p14:creationId xmlns:p14="http://schemas.microsoft.com/office/powerpoint/2010/main" val="6714097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F5A0-BFB5-AC1F-A895-355BDAFD3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Risk Assessment and Legal Liability in Nebraska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FBBBD-0DC5-C073-5889-E10A23FA5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237829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75CA-286E-DEA1-ECCB-FD23EF0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92A3-3F19-DA13-921D-CFBF0E5C3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 1 Limited Visual</a:t>
            </a:r>
          </a:p>
          <a:p>
            <a:r>
              <a:rPr lang="en-US" sz="3200" b="1" dirty="0"/>
              <a:t>Level 2 Basic</a:t>
            </a:r>
          </a:p>
          <a:p>
            <a:r>
              <a:rPr lang="en-US" sz="3200" dirty="0"/>
              <a:t>Level 3 Advanced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CD119-B602-2FB5-E6FB-32A2293F2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158"/>
          <a:stretch/>
        </p:blipFill>
        <p:spPr>
          <a:xfrm>
            <a:off x="7422492" y="2441359"/>
            <a:ext cx="3237910" cy="41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6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2375</TotalTime>
  <Words>3604</Words>
  <Application>Microsoft Office PowerPoint</Application>
  <PresentationFormat>Widescreen</PresentationFormat>
  <Paragraphs>677</Paragraphs>
  <Slides>86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Calibri</vt:lpstr>
      <vt:lpstr>Century Gothic</vt:lpstr>
      <vt:lpstr>Google Sans</vt:lpstr>
      <vt:lpstr>Wingdings 3</vt:lpstr>
      <vt:lpstr>Ion Boardroom</vt:lpstr>
      <vt:lpstr>Tree Risk Assessment and Legal Liability in Nebraska</vt:lpstr>
      <vt:lpstr>Negligence</vt:lpstr>
      <vt:lpstr>Negligence</vt:lpstr>
      <vt:lpstr>Duty</vt:lpstr>
      <vt:lpstr>Breach</vt:lpstr>
      <vt:lpstr>Causation</vt:lpstr>
      <vt:lpstr>Levels of Assessment</vt:lpstr>
      <vt:lpstr>Levels of Assessment</vt:lpstr>
      <vt:lpstr>Levels of Assessment</vt:lpstr>
      <vt:lpstr>Levels of Assessment</vt:lpstr>
      <vt:lpstr>Indicators of Decay</vt:lpstr>
      <vt:lpstr>Indicators of Decay</vt:lpstr>
      <vt:lpstr>Indicators of Decay</vt:lpstr>
      <vt:lpstr>Who Decides a Case</vt:lpstr>
      <vt:lpstr>Who Decides a Case</vt:lpstr>
      <vt:lpstr>Who Decides a Case</vt:lpstr>
      <vt:lpstr>Standard of Review</vt:lpstr>
      <vt:lpstr>Standard of Review</vt:lpstr>
      <vt:lpstr>Standard of Review</vt:lpstr>
      <vt:lpstr>Standard of Review</vt:lpstr>
      <vt:lpstr>Standard of Review</vt:lpstr>
      <vt:lpstr>Standard of Review</vt:lpstr>
      <vt:lpstr>Standard of Review</vt:lpstr>
      <vt:lpstr>Tree Risk and Nebraska Case Law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McGinn v.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Mott v. City of Omaha</vt:lpstr>
      <vt:lpstr>Holts v. City of Omaha</vt:lpstr>
      <vt:lpstr>Holts v. City of Omaha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 Risk and Nebraska Case Law</vt:lpstr>
      <vt:lpstr>Tree Risk and Nebraska Case Law</vt:lpstr>
      <vt:lpstr>Tree Risk and Nebraska Case Law</vt:lpstr>
      <vt:lpstr>Tree Risk and Nebraska Case Law</vt:lpstr>
      <vt:lpstr>Tree Risk Assessment and Legal Liability in Nebraska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Risk Assessment and Legal Liability in Nebraska</dc:title>
  <dc:creator>Reviewer 1</dc:creator>
  <cp:lastModifiedBy>Reviewer 1</cp:lastModifiedBy>
  <cp:revision>36</cp:revision>
  <dcterms:created xsi:type="dcterms:W3CDTF">2023-12-23T02:08:21Z</dcterms:created>
  <dcterms:modified xsi:type="dcterms:W3CDTF">2024-01-11T02:19:09Z</dcterms:modified>
</cp:coreProperties>
</file>