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2"/>
  </p:notesMasterIdLst>
  <p:sldIdLst>
    <p:sldId id="256" r:id="rId2"/>
    <p:sldId id="324" r:id="rId3"/>
    <p:sldId id="325" r:id="rId4"/>
    <p:sldId id="264" r:id="rId5"/>
    <p:sldId id="369" r:id="rId6"/>
    <p:sldId id="262" r:id="rId7"/>
    <p:sldId id="326" r:id="rId8"/>
    <p:sldId id="327" r:id="rId9"/>
    <p:sldId id="328" r:id="rId10"/>
    <p:sldId id="329" r:id="rId11"/>
    <p:sldId id="258" r:id="rId12"/>
    <p:sldId id="257" r:id="rId13"/>
    <p:sldId id="278" r:id="rId14"/>
    <p:sldId id="266" r:id="rId15"/>
    <p:sldId id="267" r:id="rId16"/>
    <p:sldId id="259" r:id="rId17"/>
    <p:sldId id="277" r:id="rId18"/>
    <p:sldId id="370" r:id="rId19"/>
    <p:sldId id="281" r:id="rId20"/>
    <p:sldId id="260" r:id="rId21"/>
    <p:sldId id="275" r:id="rId22"/>
    <p:sldId id="265" r:id="rId23"/>
    <p:sldId id="268" r:id="rId24"/>
    <p:sldId id="272" r:id="rId25"/>
    <p:sldId id="270" r:id="rId26"/>
    <p:sldId id="274" r:id="rId27"/>
    <p:sldId id="289" r:id="rId28"/>
    <p:sldId id="290" r:id="rId29"/>
    <p:sldId id="269" r:id="rId30"/>
    <p:sldId id="273" r:id="rId31"/>
    <p:sldId id="288" r:id="rId32"/>
    <p:sldId id="312" r:id="rId33"/>
    <p:sldId id="332" r:id="rId34"/>
    <p:sldId id="331" r:id="rId35"/>
    <p:sldId id="334" r:id="rId36"/>
    <p:sldId id="335" r:id="rId37"/>
    <p:sldId id="333" r:id="rId38"/>
    <p:sldId id="337" r:id="rId39"/>
    <p:sldId id="338" r:id="rId40"/>
    <p:sldId id="339" r:id="rId41"/>
    <p:sldId id="297" r:id="rId42"/>
    <p:sldId id="371" r:id="rId43"/>
    <p:sldId id="298" r:id="rId44"/>
    <p:sldId id="299" r:id="rId45"/>
    <p:sldId id="323" r:id="rId46"/>
    <p:sldId id="300" r:id="rId47"/>
    <p:sldId id="302" r:id="rId48"/>
    <p:sldId id="315" r:id="rId49"/>
    <p:sldId id="316" r:id="rId50"/>
    <p:sldId id="280" r:id="rId51"/>
    <p:sldId id="372" r:id="rId52"/>
    <p:sldId id="321" r:id="rId53"/>
    <p:sldId id="340" r:id="rId54"/>
    <p:sldId id="320" r:id="rId55"/>
    <p:sldId id="373" r:id="rId56"/>
    <p:sldId id="322" r:id="rId57"/>
    <p:sldId id="283" r:id="rId58"/>
    <p:sldId id="286" r:id="rId59"/>
    <p:sldId id="287" r:id="rId60"/>
    <p:sldId id="282" r:id="rId61"/>
    <p:sldId id="303" r:id="rId62"/>
    <p:sldId id="374" r:id="rId63"/>
    <p:sldId id="341" r:id="rId64"/>
    <p:sldId id="343" r:id="rId65"/>
    <p:sldId id="344" r:id="rId66"/>
    <p:sldId id="342" r:id="rId67"/>
    <p:sldId id="349" r:id="rId68"/>
    <p:sldId id="348" r:id="rId69"/>
    <p:sldId id="347" r:id="rId70"/>
    <p:sldId id="350" r:id="rId71"/>
    <p:sldId id="351" r:id="rId72"/>
    <p:sldId id="352" r:id="rId73"/>
    <p:sldId id="353"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292" r:id="rId89"/>
    <p:sldId id="346" r:id="rId90"/>
    <p:sldId id="318" r:id="rId91"/>
    <p:sldId id="319" r:id="rId92"/>
    <p:sldId id="317" r:id="rId93"/>
    <p:sldId id="293" r:id="rId94"/>
    <p:sldId id="294" r:id="rId95"/>
    <p:sldId id="295" r:id="rId96"/>
    <p:sldId id="305" r:id="rId97"/>
    <p:sldId id="308" r:id="rId98"/>
    <p:sldId id="309" r:id="rId99"/>
    <p:sldId id="310" r:id="rId100"/>
    <p:sldId id="311"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8462061-D5C5-46CD-ACE5-FF518D5D69A9}">
          <p14:sldIdLst>
            <p14:sldId id="256"/>
            <p14:sldId id="324"/>
            <p14:sldId id="325"/>
            <p14:sldId id="264"/>
            <p14:sldId id="369"/>
            <p14:sldId id="262"/>
            <p14:sldId id="326"/>
            <p14:sldId id="327"/>
            <p14:sldId id="328"/>
            <p14:sldId id="329"/>
            <p14:sldId id="258"/>
          </p14:sldIdLst>
        </p14:section>
        <p14:section name="Applicability to Individuals" id="{EBDA3A5E-7947-4EDE-B801-54E58D0EFB24}">
          <p14:sldIdLst>
            <p14:sldId id="257"/>
            <p14:sldId id="278"/>
            <p14:sldId id="266"/>
            <p14:sldId id="267"/>
            <p14:sldId id="259"/>
            <p14:sldId id="277"/>
            <p14:sldId id="370"/>
            <p14:sldId id="281"/>
          </p14:sldIdLst>
        </p14:section>
        <p14:section name="Wo Can Prune Trees" id="{E358E5CF-B082-458D-9CD7-02C50ED319CF}">
          <p14:sldIdLst>
            <p14:sldId id="260"/>
            <p14:sldId id="275"/>
            <p14:sldId id="265"/>
            <p14:sldId id="268"/>
            <p14:sldId id="272"/>
            <p14:sldId id="270"/>
            <p14:sldId id="274"/>
            <p14:sldId id="289"/>
            <p14:sldId id="290"/>
            <p14:sldId id="269"/>
            <p14:sldId id="273"/>
            <p14:sldId id="288"/>
            <p14:sldId id="312"/>
            <p14:sldId id="332"/>
            <p14:sldId id="331"/>
            <p14:sldId id="334"/>
            <p14:sldId id="335"/>
            <p14:sldId id="333"/>
            <p14:sldId id="337"/>
            <p14:sldId id="338"/>
            <p14:sldId id="339"/>
          </p14:sldIdLst>
        </p14:section>
        <p14:section name="Pruning" id="{F66AF675-6B29-4154-B463-AF8A254E4E40}">
          <p14:sldIdLst>
            <p14:sldId id="297"/>
            <p14:sldId id="371"/>
            <p14:sldId id="298"/>
            <p14:sldId id="299"/>
            <p14:sldId id="323"/>
            <p14:sldId id="300"/>
            <p14:sldId id="302"/>
            <p14:sldId id="315"/>
            <p14:sldId id="316"/>
          </p14:sldIdLst>
        </p14:section>
        <p14:section name="Risk Assessment" id="{C3070BD1-AF32-4B3A-97B3-1B50155B9654}">
          <p14:sldIdLst>
            <p14:sldId id="280"/>
            <p14:sldId id="372"/>
            <p14:sldId id="321"/>
            <p14:sldId id="340"/>
            <p14:sldId id="320"/>
            <p14:sldId id="373"/>
            <p14:sldId id="322"/>
            <p14:sldId id="283"/>
            <p14:sldId id="286"/>
            <p14:sldId id="287"/>
            <p14:sldId id="282"/>
            <p14:sldId id="303"/>
            <p14:sldId id="374"/>
          </p14:sldIdLst>
        </p14:section>
        <p14:section name="Duty to Report" id="{78294DF8-87D2-48F5-B11C-394F327D5482}">
          <p14:sldIdLst>
            <p14:sldId id="341"/>
            <p14:sldId id="343"/>
            <p14:sldId id="344"/>
            <p14:sldId id="342"/>
            <p14:sldId id="349"/>
            <p14:sldId id="348"/>
            <p14:sldId id="347"/>
            <p14:sldId id="350"/>
            <p14:sldId id="351"/>
            <p14:sldId id="352"/>
            <p14:sldId id="353"/>
            <p14:sldId id="355"/>
          </p14:sldIdLst>
        </p14:section>
        <p14:section name="Duty to Follow Up" id="{C8C71609-4EF5-4D1A-B4DD-FDD1FFBF6FEC}">
          <p14:sldIdLst>
            <p14:sldId id="356"/>
            <p14:sldId id="357"/>
            <p14:sldId id="358"/>
            <p14:sldId id="359"/>
            <p14:sldId id="360"/>
            <p14:sldId id="361"/>
            <p14:sldId id="362"/>
            <p14:sldId id="363"/>
            <p14:sldId id="364"/>
            <p14:sldId id="365"/>
            <p14:sldId id="366"/>
            <p14:sldId id="367"/>
            <p14:sldId id="368"/>
          </p14:sldIdLst>
        </p14:section>
        <p14:section name="Risk Assessment Reports" id="{D889993A-02B8-4714-820B-A45FAD42445F}">
          <p14:sldIdLst>
            <p14:sldId id="292"/>
            <p14:sldId id="346"/>
            <p14:sldId id="318"/>
            <p14:sldId id="319"/>
            <p14:sldId id="317"/>
            <p14:sldId id="293"/>
            <p14:sldId id="294"/>
            <p14:sldId id="295"/>
            <p14:sldId id="305"/>
            <p14:sldId id="308"/>
            <p14:sldId id="309"/>
            <p14:sldId id="310"/>
            <p14:sldId id="31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85766" autoAdjust="0"/>
  </p:normalViewPr>
  <p:slideViewPr>
    <p:cSldViewPr>
      <p:cViewPr>
        <p:scale>
          <a:sx n="100" d="100"/>
          <a:sy n="100" d="100"/>
        </p:scale>
        <p:origin x="1152"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561BE-F112-47D3-A240-4496A4BF7176}" type="datetimeFigureOut">
              <a:rPr lang="en-US" smtClean="0"/>
              <a:t>5/18/2021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FEA5D-6E72-4C91-BDB1-853DC35CC4A4}" type="slidenum">
              <a:rPr lang="en-US" smtClean="0"/>
              <a:t>‹#›</a:t>
            </a:fld>
            <a:endParaRPr lang="en-US"/>
          </a:p>
        </p:txBody>
      </p:sp>
    </p:spTree>
    <p:extLst>
      <p:ext uri="{BB962C8B-B14F-4D97-AF65-F5344CB8AC3E}">
        <p14:creationId xmlns:p14="http://schemas.microsoft.com/office/powerpoint/2010/main" val="370902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“Substantial Agreement” by “directly and materially affected interests”</a:t>
            </a:r>
          </a:p>
          <a:p>
            <a:r>
              <a:rPr lang="en-US" dirty="0"/>
              <a:t>More than SIMPLE MAJORITY, but not necessarily UNANIMITY</a:t>
            </a:r>
          </a:p>
          <a:p>
            <a:r>
              <a:rPr lang="en-US" dirty="0"/>
              <a:t>Examples of interests: ISA, TCIA, ASCA, USDA Forest Service, Utility Arborist Association, Large Private Companies: Davey and Bartlett</a:t>
            </a:r>
          </a:p>
        </p:txBody>
      </p:sp>
      <p:sp>
        <p:nvSpPr>
          <p:cNvPr id="4" name="Slide Number Placeholder 3"/>
          <p:cNvSpPr>
            <a:spLocks noGrp="1"/>
          </p:cNvSpPr>
          <p:nvPr>
            <p:ph type="sldNum" sz="quarter" idx="5"/>
          </p:nvPr>
        </p:nvSpPr>
        <p:spPr/>
        <p:txBody>
          <a:bodyPr/>
          <a:lstStyle/>
          <a:p>
            <a:fld id="{630FEA5D-6E72-4C91-BDB1-853DC35CC4A4}" type="slidenum">
              <a:rPr lang="en-US" smtClean="0"/>
              <a:t>2</a:t>
            </a:fld>
            <a:endParaRPr lang="en-US"/>
          </a:p>
        </p:txBody>
      </p:sp>
    </p:spTree>
    <p:extLst>
      <p:ext uri="{BB962C8B-B14F-4D97-AF65-F5344CB8AC3E}">
        <p14:creationId xmlns:p14="http://schemas.microsoft.com/office/powerpoint/2010/main" val="388994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67</a:t>
            </a:fld>
            <a:endParaRPr lang="en-US"/>
          </a:p>
        </p:txBody>
      </p:sp>
    </p:spTree>
    <p:extLst>
      <p:ext uri="{BB962C8B-B14F-4D97-AF65-F5344CB8AC3E}">
        <p14:creationId xmlns:p14="http://schemas.microsoft.com/office/powerpoint/2010/main" val="340095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68</a:t>
            </a:fld>
            <a:endParaRPr lang="en-US"/>
          </a:p>
        </p:txBody>
      </p:sp>
    </p:spTree>
    <p:extLst>
      <p:ext uri="{BB962C8B-B14F-4D97-AF65-F5344CB8AC3E}">
        <p14:creationId xmlns:p14="http://schemas.microsoft.com/office/powerpoint/2010/main" val="1350991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69</a:t>
            </a:fld>
            <a:endParaRPr lang="en-US"/>
          </a:p>
        </p:txBody>
      </p:sp>
    </p:spTree>
    <p:extLst>
      <p:ext uri="{BB962C8B-B14F-4D97-AF65-F5344CB8AC3E}">
        <p14:creationId xmlns:p14="http://schemas.microsoft.com/office/powerpoint/2010/main" val="185073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70</a:t>
            </a:fld>
            <a:endParaRPr lang="en-US"/>
          </a:p>
        </p:txBody>
      </p:sp>
    </p:spTree>
    <p:extLst>
      <p:ext uri="{BB962C8B-B14F-4D97-AF65-F5344CB8AC3E}">
        <p14:creationId xmlns:p14="http://schemas.microsoft.com/office/powerpoint/2010/main" val="390710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71</a:t>
            </a:fld>
            <a:endParaRPr lang="en-US"/>
          </a:p>
        </p:txBody>
      </p:sp>
    </p:spTree>
    <p:extLst>
      <p:ext uri="{BB962C8B-B14F-4D97-AF65-F5344CB8AC3E}">
        <p14:creationId xmlns:p14="http://schemas.microsoft.com/office/powerpoint/2010/main" val="173019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72</a:t>
            </a:fld>
            <a:endParaRPr lang="en-US"/>
          </a:p>
        </p:txBody>
      </p:sp>
    </p:spTree>
    <p:extLst>
      <p:ext uri="{BB962C8B-B14F-4D97-AF65-F5344CB8AC3E}">
        <p14:creationId xmlns:p14="http://schemas.microsoft.com/office/powerpoint/2010/main" val="36712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73</a:t>
            </a:fld>
            <a:endParaRPr lang="en-US"/>
          </a:p>
        </p:txBody>
      </p:sp>
    </p:spTree>
    <p:extLst>
      <p:ext uri="{BB962C8B-B14F-4D97-AF65-F5344CB8AC3E}">
        <p14:creationId xmlns:p14="http://schemas.microsoft.com/office/powerpoint/2010/main" val="376958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75</a:t>
            </a:fld>
            <a:endParaRPr lang="en-US"/>
          </a:p>
        </p:txBody>
      </p:sp>
    </p:spTree>
    <p:extLst>
      <p:ext uri="{BB962C8B-B14F-4D97-AF65-F5344CB8AC3E}">
        <p14:creationId xmlns:p14="http://schemas.microsoft.com/office/powerpoint/2010/main" val="61977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76</a:t>
            </a:fld>
            <a:endParaRPr lang="en-US"/>
          </a:p>
        </p:txBody>
      </p:sp>
    </p:spTree>
    <p:extLst>
      <p:ext uri="{BB962C8B-B14F-4D97-AF65-F5344CB8AC3E}">
        <p14:creationId xmlns:p14="http://schemas.microsoft.com/office/powerpoint/2010/main" val="3859351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77</a:t>
            </a:fld>
            <a:endParaRPr lang="en-US"/>
          </a:p>
        </p:txBody>
      </p:sp>
    </p:spTree>
    <p:extLst>
      <p:ext uri="{BB962C8B-B14F-4D97-AF65-F5344CB8AC3E}">
        <p14:creationId xmlns:p14="http://schemas.microsoft.com/office/powerpoint/2010/main" val="303330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consider the species of the tree</a:t>
            </a:r>
          </a:p>
          <a:p>
            <a:endParaRPr lang="en-US" dirty="0"/>
          </a:p>
          <a:p>
            <a:r>
              <a:rPr lang="en-US" dirty="0"/>
              <a:t>Don’t forget 1.3:</a:t>
            </a:r>
            <a:r>
              <a:rPr lang="en-US" baseline="0" dirty="0"/>
              <a:t> it also applies to the tree managers, not just the pruning crew</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45</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78</a:t>
            </a:fld>
            <a:endParaRPr lang="en-US"/>
          </a:p>
        </p:txBody>
      </p:sp>
    </p:spTree>
    <p:extLst>
      <p:ext uri="{BB962C8B-B14F-4D97-AF65-F5344CB8AC3E}">
        <p14:creationId xmlns:p14="http://schemas.microsoft.com/office/powerpoint/2010/main" val="2677051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79</a:t>
            </a:fld>
            <a:endParaRPr lang="en-US"/>
          </a:p>
        </p:txBody>
      </p:sp>
    </p:spTree>
    <p:extLst>
      <p:ext uri="{BB962C8B-B14F-4D97-AF65-F5344CB8AC3E}">
        <p14:creationId xmlns:p14="http://schemas.microsoft.com/office/powerpoint/2010/main" val="3440304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80</a:t>
            </a:fld>
            <a:endParaRPr lang="en-US"/>
          </a:p>
        </p:txBody>
      </p:sp>
    </p:spTree>
    <p:extLst>
      <p:ext uri="{BB962C8B-B14F-4D97-AF65-F5344CB8AC3E}">
        <p14:creationId xmlns:p14="http://schemas.microsoft.com/office/powerpoint/2010/main" val="2497822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81</a:t>
            </a:fld>
            <a:endParaRPr lang="en-US"/>
          </a:p>
        </p:txBody>
      </p:sp>
    </p:spTree>
    <p:extLst>
      <p:ext uri="{BB962C8B-B14F-4D97-AF65-F5344CB8AC3E}">
        <p14:creationId xmlns:p14="http://schemas.microsoft.com/office/powerpoint/2010/main" val="267023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82</a:t>
            </a:fld>
            <a:endParaRPr lang="en-US"/>
          </a:p>
        </p:txBody>
      </p:sp>
    </p:spTree>
    <p:extLst>
      <p:ext uri="{BB962C8B-B14F-4D97-AF65-F5344CB8AC3E}">
        <p14:creationId xmlns:p14="http://schemas.microsoft.com/office/powerpoint/2010/main" val="1912900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83</a:t>
            </a:fld>
            <a:endParaRPr lang="en-US"/>
          </a:p>
        </p:txBody>
      </p:sp>
    </p:spTree>
    <p:extLst>
      <p:ext uri="{BB962C8B-B14F-4D97-AF65-F5344CB8AC3E}">
        <p14:creationId xmlns:p14="http://schemas.microsoft.com/office/powerpoint/2010/main" val="2722553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84</a:t>
            </a:fld>
            <a:endParaRPr lang="en-US"/>
          </a:p>
        </p:txBody>
      </p:sp>
    </p:spTree>
    <p:extLst>
      <p:ext uri="{BB962C8B-B14F-4D97-AF65-F5344CB8AC3E}">
        <p14:creationId xmlns:p14="http://schemas.microsoft.com/office/powerpoint/2010/main" val="2437386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85</a:t>
            </a:fld>
            <a:endParaRPr lang="en-US"/>
          </a:p>
        </p:txBody>
      </p:sp>
    </p:spTree>
    <p:extLst>
      <p:ext uri="{BB962C8B-B14F-4D97-AF65-F5344CB8AC3E}">
        <p14:creationId xmlns:p14="http://schemas.microsoft.com/office/powerpoint/2010/main" val="771171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86</a:t>
            </a:fld>
            <a:endParaRPr lang="en-US"/>
          </a:p>
        </p:txBody>
      </p:sp>
    </p:spTree>
    <p:extLst>
      <p:ext uri="{BB962C8B-B14F-4D97-AF65-F5344CB8AC3E}">
        <p14:creationId xmlns:p14="http://schemas.microsoft.com/office/powerpoint/2010/main" val="90176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SWORD: tree removal applications based on risk assessments</a:t>
            </a:r>
          </a:p>
          <a:p>
            <a:endParaRPr lang="en-US" dirty="0"/>
          </a:p>
          <a:p>
            <a:r>
              <a:rPr lang="en-US" dirty="0"/>
              <a:t>Get the risk assessment thrown out due to violation of the standards.</a:t>
            </a:r>
          </a:p>
          <a:p>
            <a:r>
              <a:rPr lang="en-US" dirty="0"/>
              <a:t>Powerful weapon for</a:t>
            </a:r>
            <a:r>
              <a:rPr lang="en-US" baseline="0" dirty="0"/>
              <a:t> tree protection.</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88</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consider the species of the tree</a:t>
            </a:r>
          </a:p>
          <a:p>
            <a:endParaRPr lang="en-US" dirty="0"/>
          </a:p>
          <a:p>
            <a:r>
              <a:rPr lang="en-US" dirty="0"/>
              <a:t>Don’t forget 1.3:</a:t>
            </a:r>
            <a:r>
              <a:rPr lang="en-US" baseline="0" dirty="0"/>
              <a:t> it also applies to the tree managers, not just the pruning crew</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46</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SWORD: tree removal applications based on risk assessments</a:t>
            </a:r>
          </a:p>
          <a:p>
            <a:endParaRPr lang="en-US" dirty="0"/>
          </a:p>
          <a:p>
            <a:r>
              <a:rPr lang="en-US" dirty="0"/>
              <a:t>Get the risk assessment thrown out due to violation of the standards.</a:t>
            </a:r>
          </a:p>
          <a:p>
            <a:r>
              <a:rPr lang="en-US" dirty="0"/>
              <a:t>Powerful weapon for</a:t>
            </a:r>
            <a:r>
              <a:rPr lang="en-US" baseline="0" dirty="0"/>
              <a:t> tree protection.</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89</a:t>
            </a:fld>
            <a:endParaRPr lang="en-US"/>
          </a:p>
        </p:txBody>
      </p:sp>
    </p:spTree>
    <p:extLst>
      <p:ext uri="{BB962C8B-B14F-4D97-AF65-F5344CB8AC3E}">
        <p14:creationId xmlns:p14="http://schemas.microsoft.com/office/powerpoint/2010/main" val="2959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SWORD: tree removal applications based on risk assessments</a:t>
            </a:r>
          </a:p>
          <a:p>
            <a:endParaRPr lang="en-US" dirty="0"/>
          </a:p>
          <a:p>
            <a:r>
              <a:rPr lang="en-US" dirty="0"/>
              <a:t>Get the risk assessment thrown out due to violation of the standards.</a:t>
            </a:r>
          </a:p>
          <a:p>
            <a:r>
              <a:rPr lang="en-US" dirty="0"/>
              <a:t>Powerful weapon for</a:t>
            </a:r>
            <a:r>
              <a:rPr lang="en-US" baseline="0" dirty="0"/>
              <a:t> tree protection.</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90</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SWORD: tree removal applications based on risk assessments</a:t>
            </a:r>
          </a:p>
          <a:p>
            <a:endParaRPr lang="en-US" dirty="0"/>
          </a:p>
          <a:p>
            <a:r>
              <a:rPr lang="en-US" dirty="0"/>
              <a:t>Get the risk assessment thrown out due to violation of the standards.</a:t>
            </a:r>
          </a:p>
          <a:p>
            <a:r>
              <a:rPr lang="en-US" dirty="0"/>
              <a:t>Powerful weapon for</a:t>
            </a:r>
            <a:r>
              <a:rPr lang="en-US" baseline="0" dirty="0"/>
              <a:t> tree protection.</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91</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SWORD: tree removal applications based on risk assessments</a:t>
            </a:r>
          </a:p>
          <a:p>
            <a:endParaRPr lang="en-US" dirty="0"/>
          </a:p>
          <a:p>
            <a:r>
              <a:rPr lang="en-US" dirty="0"/>
              <a:t>Get the risk assessment thrown out due to violation of the standards.</a:t>
            </a:r>
          </a:p>
          <a:p>
            <a:r>
              <a:rPr lang="en-US" dirty="0"/>
              <a:t>Powerful weapon for</a:t>
            </a:r>
            <a:r>
              <a:rPr lang="en-US" baseline="0" dirty="0"/>
              <a:t> tree protection.</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92</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93</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94</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93.1 – fails to consider likelihood of failure and likelihood of impact</a:t>
            </a:r>
          </a:p>
          <a:p>
            <a:endParaRPr lang="en-US" dirty="0"/>
          </a:p>
          <a:p>
            <a:r>
              <a:rPr lang="en-US" dirty="0"/>
              <a:t>The mere fact that it could impact a person does not mean it is likely</a:t>
            </a:r>
            <a:r>
              <a:rPr lang="en-US" baseline="0" dirty="0"/>
              <a:t> to do so.</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95</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with this one?</a:t>
            </a:r>
          </a:p>
        </p:txBody>
      </p:sp>
      <p:sp>
        <p:nvSpPr>
          <p:cNvPr id="4" name="Slide Number Placeholder 3"/>
          <p:cNvSpPr>
            <a:spLocks noGrp="1"/>
          </p:cNvSpPr>
          <p:nvPr>
            <p:ph type="sldNum" sz="quarter" idx="10"/>
          </p:nvPr>
        </p:nvSpPr>
        <p:spPr/>
        <p:txBody>
          <a:bodyPr/>
          <a:lstStyle/>
          <a:p>
            <a:fld id="{630FEA5D-6E72-4C91-BDB1-853DC35CC4A4}" type="slidenum">
              <a:rPr lang="en-US" smtClean="0"/>
              <a:t>96</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like it has the three components of a risk assessment:</a:t>
            </a:r>
          </a:p>
          <a:p>
            <a:r>
              <a:rPr lang="en-US" dirty="0"/>
              <a:t>Likelihood of failure</a:t>
            </a:r>
          </a:p>
          <a:p>
            <a:r>
              <a:rPr lang="en-US" dirty="0"/>
              <a:t>Likelihood of impact</a:t>
            </a:r>
          </a:p>
          <a:p>
            <a:r>
              <a:rPr lang="en-US" dirty="0"/>
              <a:t>Consequences</a:t>
            </a:r>
          </a:p>
        </p:txBody>
      </p:sp>
      <p:sp>
        <p:nvSpPr>
          <p:cNvPr id="4" name="Slide Number Placeholder 3"/>
          <p:cNvSpPr>
            <a:spLocks noGrp="1"/>
          </p:cNvSpPr>
          <p:nvPr>
            <p:ph type="sldNum" sz="quarter" idx="10"/>
          </p:nvPr>
        </p:nvSpPr>
        <p:spPr/>
        <p:txBody>
          <a:bodyPr/>
          <a:lstStyle/>
          <a:p>
            <a:fld id="{630FEA5D-6E72-4C91-BDB1-853DC35CC4A4}" type="slidenum">
              <a:rPr lang="en-US" smtClean="0"/>
              <a:t>97</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92.7 requires TIME FRAME</a:t>
            </a:r>
          </a:p>
        </p:txBody>
      </p:sp>
      <p:sp>
        <p:nvSpPr>
          <p:cNvPr id="4" name="Slide Number Placeholder 3"/>
          <p:cNvSpPr>
            <a:spLocks noGrp="1"/>
          </p:cNvSpPr>
          <p:nvPr>
            <p:ph type="sldNum" sz="quarter" idx="10"/>
          </p:nvPr>
        </p:nvSpPr>
        <p:spPr/>
        <p:txBody>
          <a:bodyPr/>
          <a:lstStyle/>
          <a:p>
            <a:fld id="{630FEA5D-6E72-4C91-BDB1-853DC35CC4A4}" type="slidenum">
              <a:rPr lang="en-US" smtClean="0"/>
              <a:t>98</a:t>
            </a:fld>
            <a:endParaRPr lang="en-US"/>
          </a:p>
        </p:txBody>
      </p:sp>
    </p:spTree>
    <p:extLst>
      <p:ext uri="{BB962C8B-B14F-4D97-AF65-F5344CB8AC3E}">
        <p14:creationId xmlns:p14="http://schemas.microsoft.com/office/powerpoint/2010/main" val="169188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61</a:t>
            </a:fld>
            <a:endParaRPr lang="en-US"/>
          </a:p>
        </p:txBody>
      </p:sp>
    </p:spTree>
    <p:extLst>
      <p:ext uri="{BB962C8B-B14F-4D97-AF65-F5344CB8AC3E}">
        <p14:creationId xmlns:p14="http://schemas.microsoft.com/office/powerpoint/2010/main" val="236591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62</a:t>
            </a:fld>
            <a:endParaRPr lang="en-US"/>
          </a:p>
        </p:txBody>
      </p:sp>
    </p:spTree>
    <p:extLst>
      <p:ext uri="{BB962C8B-B14F-4D97-AF65-F5344CB8AC3E}">
        <p14:creationId xmlns:p14="http://schemas.microsoft.com/office/powerpoint/2010/main" val="356775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63</a:t>
            </a:fld>
            <a:endParaRPr lang="en-US"/>
          </a:p>
        </p:txBody>
      </p:sp>
    </p:spTree>
    <p:extLst>
      <p:ext uri="{BB962C8B-B14F-4D97-AF65-F5344CB8AC3E}">
        <p14:creationId xmlns:p14="http://schemas.microsoft.com/office/powerpoint/2010/main" val="364953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64</a:t>
            </a:fld>
            <a:endParaRPr lang="en-US"/>
          </a:p>
        </p:txBody>
      </p:sp>
    </p:spTree>
    <p:extLst>
      <p:ext uri="{BB962C8B-B14F-4D97-AF65-F5344CB8AC3E}">
        <p14:creationId xmlns:p14="http://schemas.microsoft.com/office/powerpoint/2010/main" val="20126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65</a:t>
            </a:fld>
            <a:endParaRPr lang="en-US"/>
          </a:p>
        </p:txBody>
      </p:sp>
    </p:spTree>
    <p:extLst>
      <p:ext uri="{BB962C8B-B14F-4D97-AF65-F5344CB8AC3E}">
        <p14:creationId xmlns:p14="http://schemas.microsoft.com/office/powerpoint/2010/main" val="100949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they’re not specified, that means</a:t>
            </a:r>
            <a:r>
              <a:rPr lang="en-US" baseline="0" dirty="0"/>
              <a:t> they’re off the scope of work.</a:t>
            </a:r>
          </a:p>
          <a:p>
            <a:endParaRPr lang="en-US" baseline="0" dirty="0"/>
          </a:p>
          <a:p>
            <a:r>
              <a:rPr lang="en-US" baseline="0" dirty="0"/>
              <a:t>Add this to your boilerplate client agreement: “Unless otherwise specified in writing, this estimate constitutes a Level 1 Limited Visual Inspection of only the trees and tree parts specified.”</a:t>
            </a:r>
            <a:endParaRPr lang="en-US" dirty="0"/>
          </a:p>
        </p:txBody>
      </p:sp>
      <p:sp>
        <p:nvSpPr>
          <p:cNvPr id="4" name="Slide Number Placeholder 3"/>
          <p:cNvSpPr>
            <a:spLocks noGrp="1"/>
          </p:cNvSpPr>
          <p:nvPr>
            <p:ph type="sldNum" sz="quarter" idx="10"/>
          </p:nvPr>
        </p:nvSpPr>
        <p:spPr/>
        <p:txBody>
          <a:bodyPr/>
          <a:lstStyle/>
          <a:p>
            <a:fld id="{630FEA5D-6E72-4C91-BDB1-853DC35CC4A4}" type="slidenum">
              <a:rPr lang="en-US" smtClean="0"/>
              <a:t>66</a:t>
            </a:fld>
            <a:endParaRPr lang="en-US"/>
          </a:p>
        </p:txBody>
      </p:sp>
    </p:spTree>
    <p:extLst>
      <p:ext uri="{BB962C8B-B14F-4D97-AF65-F5344CB8AC3E}">
        <p14:creationId xmlns:p14="http://schemas.microsoft.com/office/powerpoint/2010/main" val="89246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D5E69-B3F7-4DBD-B9BC-E6FC19DFA8E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D5E69-B3F7-4DBD-B9BC-E6FC19DFA8E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D5E69-B3F7-4DBD-B9BC-E6FC19DFA8E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D5E69-B3F7-4DBD-B9BC-E6FC19DFA8E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D5E69-B3F7-4DBD-B9BC-E6FC19DFA8EC}"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D5E69-B3F7-4DBD-B9BC-E6FC19DFA8EC}"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D5E69-B3F7-4DBD-B9BC-E6FC19DFA8EC}"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D5E69-B3F7-4DBD-B9BC-E6FC19DFA8EC}"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D5E69-B3F7-4DBD-B9BC-E6FC19DFA8EC}"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1CB9F-0F0B-4A68-B8BF-CB77C17931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4D5E69-B3F7-4DBD-B9BC-E6FC19DFA8EC}"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1CB9F-0F0B-4A68-B8BF-CB77C1793151}" type="slidenum">
              <a:rPr lang="en-US" smtClean="0"/>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54D5E69-B3F7-4DBD-B9BC-E6FC19DFA8EC}" type="datetimeFigureOut">
              <a:rPr lang="en-US" smtClean="0"/>
              <a:t>5/18/2021</a:t>
            </a:fld>
            <a:endParaRPr lang="en-US"/>
          </a:p>
        </p:txBody>
      </p:sp>
      <p:sp>
        <p:nvSpPr>
          <p:cNvPr id="9" name="Slide Number Placeholder 8"/>
          <p:cNvSpPr>
            <a:spLocks noGrp="1"/>
          </p:cNvSpPr>
          <p:nvPr>
            <p:ph type="sldNum" sz="quarter" idx="11"/>
          </p:nvPr>
        </p:nvSpPr>
        <p:spPr/>
        <p:txBody>
          <a:bodyPr/>
          <a:lstStyle/>
          <a:p>
            <a:fld id="{11C1CB9F-0F0B-4A68-B8BF-CB77C179315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1C1CB9F-0F0B-4A68-B8BF-CB77C1793151}" type="slidenum">
              <a:rPr lang="en-US" smtClean="0"/>
              <a:t>‹#›</a:t>
            </a:fld>
            <a:endParaRPr lang="en-US"/>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B54D5E69-B3F7-4DBD-B9BC-E6FC19DFA8EC}" type="datetimeFigureOut">
              <a:rPr lang="en-US" smtClean="0"/>
              <a:t>5/18/2021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mn-lt"/>
              </a:rPr>
              <a:t>Wielding the A300 Standards: </a:t>
            </a:r>
            <a:br>
              <a:rPr lang="en-US" sz="4400" dirty="0">
                <a:latin typeface="+mn-lt"/>
              </a:rPr>
            </a:br>
            <a:r>
              <a:rPr lang="en-US" sz="4400" b="1" dirty="0">
                <a:latin typeface="+mn-lt"/>
              </a:rPr>
              <a:t>The Shield and the Sword</a:t>
            </a:r>
            <a:endParaRPr lang="en-US" b="1" dirty="0">
              <a:latin typeface="+mn-lt"/>
            </a:endParaRPr>
          </a:p>
        </p:txBody>
      </p:sp>
      <p:sp>
        <p:nvSpPr>
          <p:cNvPr id="3" name="Subtitle 2"/>
          <p:cNvSpPr>
            <a:spLocks noGrp="1"/>
          </p:cNvSpPr>
          <p:nvPr>
            <p:ph type="subTitle" idx="1"/>
          </p:nvPr>
        </p:nvSpPr>
        <p:spPr>
          <a:xfrm>
            <a:off x="685800" y="4000500"/>
            <a:ext cx="2209800" cy="800100"/>
          </a:xfrm>
        </p:spPr>
        <p:txBody>
          <a:bodyPr>
            <a:normAutofit fontScale="85000" lnSpcReduction="10000"/>
          </a:bodyPr>
          <a:lstStyle/>
          <a:p>
            <a:r>
              <a:rPr lang="en-US" sz="1800" dirty="0"/>
              <a:t>James Komen</a:t>
            </a:r>
          </a:p>
          <a:p>
            <a:r>
              <a:rPr lang="en-US" sz="1800" dirty="0"/>
              <a:t>BCMA #WE-9909B</a:t>
            </a:r>
          </a:p>
          <a:p>
            <a:r>
              <a:rPr lang="en-US" sz="1800" dirty="0"/>
              <a:t>RCA #555</a:t>
            </a:r>
          </a:p>
        </p:txBody>
      </p:sp>
      <p:sp>
        <p:nvSpPr>
          <p:cNvPr id="5" name="Subtitle 2"/>
          <p:cNvSpPr txBox="1">
            <a:spLocks/>
          </p:cNvSpPr>
          <p:nvPr/>
        </p:nvSpPr>
        <p:spPr>
          <a:xfrm>
            <a:off x="5181600" y="4019550"/>
            <a:ext cx="2819400" cy="8001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endParaRPr lang="en-US" sz="1500" dirty="0"/>
          </a:p>
          <a:p>
            <a:r>
              <a:rPr lang="en-US" sz="1500" dirty="0"/>
              <a:t>www.jameskomen.com</a:t>
            </a:r>
          </a:p>
          <a:p>
            <a:r>
              <a:rPr lang="en-US" sz="1500" dirty="0"/>
              <a:t>jameskomen@gmail.com</a:t>
            </a:r>
          </a:p>
        </p:txBody>
      </p:sp>
    </p:spTree>
    <p:extLst>
      <p:ext uri="{BB962C8B-B14F-4D97-AF65-F5344CB8AC3E}">
        <p14:creationId xmlns:p14="http://schemas.microsoft.com/office/powerpoint/2010/main" val="416083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SHOULD</a:t>
            </a:r>
          </a:p>
        </p:txBody>
      </p:sp>
      <p:sp>
        <p:nvSpPr>
          <p:cNvPr id="3" name="TextBox 2">
            <a:extLst>
              <a:ext uri="{FF2B5EF4-FFF2-40B4-BE49-F238E27FC236}">
                <a16:creationId xmlns:a16="http://schemas.microsoft.com/office/drawing/2014/main" id="{4DE47895-295E-4962-9D82-0A9F6A8A06A2}"/>
              </a:ext>
            </a:extLst>
          </p:cNvPr>
          <p:cNvSpPr txBox="1"/>
          <p:nvPr/>
        </p:nvSpPr>
        <p:spPr>
          <a:xfrm>
            <a:off x="4191000" y="1809750"/>
            <a:ext cx="4267200" cy="2246769"/>
          </a:xfrm>
          <a:prstGeom prst="rect">
            <a:avLst/>
          </a:prstGeom>
          <a:noFill/>
        </p:spPr>
        <p:txBody>
          <a:bodyPr wrap="square" rtlCol="0">
            <a:spAutoFit/>
          </a:bodyPr>
          <a:lstStyle/>
          <a:p>
            <a:r>
              <a:rPr lang="en-US" sz="2000" dirty="0"/>
              <a:t>10.48 “As used in this standard, denotes an</a:t>
            </a:r>
            <a:r>
              <a:rPr lang="en-US" sz="2000" b="1" dirty="0"/>
              <a:t> advisory recommendation</a:t>
            </a:r>
            <a:r>
              <a:rPr lang="en-US" sz="2000" dirty="0"/>
              <a:t>”</a:t>
            </a:r>
          </a:p>
          <a:p>
            <a:endParaRPr lang="en-US" sz="2000" dirty="0"/>
          </a:p>
          <a:p>
            <a:r>
              <a:rPr lang="en-US" sz="2000" dirty="0"/>
              <a:t>Annex C-1: “Advisory recommendations may not be followed </a:t>
            </a:r>
            <a:r>
              <a:rPr lang="en-US" sz="2000" i="1" u="sng" dirty="0"/>
              <a:t>when defensible reasons for non-compliance exist</a:t>
            </a:r>
            <a:r>
              <a:rPr lang="en-US" sz="2000" dirty="0"/>
              <a:t>.”</a:t>
            </a:r>
          </a:p>
        </p:txBody>
      </p:sp>
    </p:spTree>
    <p:extLst>
      <p:ext uri="{BB962C8B-B14F-4D97-AF65-F5344CB8AC3E}">
        <p14:creationId xmlns:p14="http://schemas.microsoft.com/office/powerpoint/2010/main" val="10735150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mn-lt"/>
              </a:rPr>
              <a:t>Wielding the A300 Standards: </a:t>
            </a:r>
            <a:br>
              <a:rPr lang="en-US" sz="4400" dirty="0">
                <a:latin typeface="+mn-lt"/>
              </a:rPr>
            </a:br>
            <a:r>
              <a:rPr lang="en-US" sz="4400" b="1" dirty="0">
                <a:latin typeface="+mn-lt"/>
              </a:rPr>
              <a:t>The Shield and the Sword</a:t>
            </a:r>
            <a:endParaRPr lang="en-US" b="1" dirty="0">
              <a:latin typeface="+mn-lt"/>
            </a:endParaRPr>
          </a:p>
        </p:txBody>
      </p:sp>
      <p:sp>
        <p:nvSpPr>
          <p:cNvPr id="3" name="Subtitle 2"/>
          <p:cNvSpPr>
            <a:spLocks noGrp="1"/>
          </p:cNvSpPr>
          <p:nvPr>
            <p:ph type="subTitle" idx="1"/>
          </p:nvPr>
        </p:nvSpPr>
        <p:spPr>
          <a:xfrm>
            <a:off x="685800" y="4000500"/>
            <a:ext cx="2209800" cy="800100"/>
          </a:xfrm>
        </p:spPr>
        <p:txBody>
          <a:bodyPr>
            <a:normAutofit fontScale="85000" lnSpcReduction="10000"/>
          </a:bodyPr>
          <a:lstStyle/>
          <a:p>
            <a:r>
              <a:rPr lang="en-US" sz="1800" dirty="0"/>
              <a:t>James Komen</a:t>
            </a:r>
          </a:p>
          <a:p>
            <a:r>
              <a:rPr lang="en-US" sz="1800" dirty="0"/>
              <a:t>BCMA #WE-9909B</a:t>
            </a:r>
          </a:p>
          <a:p>
            <a:r>
              <a:rPr lang="en-US" sz="1800" dirty="0"/>
              <a:t>RCA #555</a:t>
            </a:r>
          </a:p>
        </p:txBody>
      </p:sp>
      <p:sp>
        <p:nvSpPr>
          <p:cNvPr id="5" name="Subtitle 2"/>
          <p:cNvSpPr txBox="1">
            <a:spLocks/>
          </p:cNvSpPr>
          <p:nvPr/>
        </p:nvSpPr>
        <p:spPr>
          <a:xfrm>
            <a:off x="5181600" y="4019550"/>
            <a:ext cx="2819400" cy="800100"/>
          </a:xfrm>
          <a:prstGeom prst="rect">
            <a:avLst/>
          </a:prstGeom>
        </p:spPr>
        <p:txBody>
          <a:bodyPr vert="horz" lIns="91440" tIns="45720" rIns="91440" bIns="45720" rtlCol="0" anchor="t">
            <a:normAutofit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endParaRPr lang="en-US" sz="1500" dirty="0"/>
          </a:p>
          <a:p>
            <a:r>
              <a:rPr lang="en-US" sz="1500" dirty="0"/>
              <a:t>www.jameskomen.com</a:t>
            </a:r>
          </a:p>
          <a:p>
            <a:r>
              <a:rPr lang="en-US" sz="1500" dirty="0"/>
              <a:t>jameskomen@gmail.com</a:t>
            </a:r>
          </a:p>
        </p:txBody>
      </p:sp>
    </p:spTree>
    <p:extLst>
      <p:ext uri="{BB962C8B-B14F-4D97-AF65-F5344CB8AC3E}">
        <p14:creationId xmlns:p14="http://schemas.microsoft.com/office/powerpoint/2010/main" val="135089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ames\Desktop\Work\Arboriculture\My Articles\ANSI Standards\Sword and Shield\ISA Conference 2020\images\shiel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4193" y="514350"/>
            <a:ext cx="2758344"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mes\Desktop\Work\Arboriculture\My Articles\ANSI Standards\Sword and Shield\ISA Conference 2020\images\swo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911860">
            <a:off x="3834716" y="1213832"/>
            <a:ext cx="3995560" cy="248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7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pic>
        <p:nvPicPr>
          <p:cNvPr id="9" name="Content Placeholder 8"/>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64840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sp>
        <p:nvSpPr>
          <p:cNvPr id="3" name="Content Placeholder 2"/>
          <p:cNvSpPr>
            <a:spLocks noGrp="1"/>
          </p:cNvSpPr>
          <p:nvPr>
            <p:ph idx="1"/>
          </p:nvPr>
        </p:nvSpPr>
        <p:spPr/>
        <p:txBody>
          <a:bodyPr/>
          <a:lstStyle/>
          <a:p>
            <a:r>
              <a:rPr lang="en-US" dirty="0"/>
              <a:t>1.3: “ANSI A300 standards shall apply to any person or entity engaged in the management of trees, shrubs, palms, or other woody plants, including federal, state, or local agencies, utilities, arborists, consultants, arboricultural or landscape firms, and managers or owners of property.”</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8507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sp>
        <p:nvSpPr>
          <p:cNvPr id="3" name="Content Placeholder 2"/>
          <p:cNvSpPr>
            <a:spLocks noGrp="1"/>
          </p:cNvSpPr>
          <p:nvPr>
            <p:ph idx="1"/>
          </p:nvPr>
        </p:nvSpPr>
        <p:spPr/>
        <p:txBody>
          <a:bodyPr/>
          <a:lstStyle/>
          <a:p>
            <a:r>
              <a:rPr lang="en-US" dirty="0"/>
              <a:t>1.3: “ANSI A300 standards </a:t>
            </a:r>
            <a:r>
              <a:rPr lang="en-US" b="1" i="1" u="sng" dirty="0"/>
              <a:t>shall</a:t>
            </a:r>
            <a:r>
              <a:rPr lang="en-US" dirty="0"/>
              <a:t> apply to any person or entity engaged in the management of trees, shrubs, palms, or other woody plants, including federal, state, or local agencies, utilities, arborists, consultants, arboricultural or landscape firms, and managers or owners of property.”</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15387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sp>
        <p:nvSpPr>
          <p:cNvPr id="3" name="Content Placeholder 2"/>
          <p:cNvSpPr>
            <a:spLocks noGrp="1"/>
          </p:cNvSpPr>
          <p:nvPr>
            <p:ph idx="1"/>
          </p:nvPr>
        </p:nvSpPr>
        <p:spPr/>
        <p:txBody>
          <a:bodyPr/>
          <a:lstStyle/>
          <a:p>
            <a:r>
              <a:rPr lang="en-US" dirty="0"/>
              <a:t>1.3: “ANSI A300 standards </a:t>
            </a:r>
            <a:r>
              <a:rPr lang="en-US" b="1" i="1" u="sng" dirty="0"/>
              <a:t>shall</a:t>
            </a:r>
            <a:r>
              <a:rPr lang="en-US" dirty="0"/>
              <a:t> apply to </a:t>
            </a:r>
            <a:r>
              <a:rPr lang="en-US" b="1" i="1" u="sng" dirty="0"/>
              <a:t>any</a:t>
            </a:r>
            <a:r>
              <a:rPr lang="en-US" dirty="0"/>
              <a:t> person or entity engaged in the management of trees, shrubs, palms, or other woody plants, including federal, state, or local agencies, utilities, arborists, consultants, arboricultural or landscape firms, and managers or owners of property.”</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77212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 to Individuals</a:t>
            </a:r>
          </a:p>
        </p:txBody>
      </p:sp>
      <p:sp>
        <p:nvSpPr>
          <p:cNvPr id="3" name="Content Placeholder 2"/>
          <p:cNvSpPr>
            <a:spLocks noGrp="1"/>
          </p:cNvSpPr>
          <p:nvPr>
            <p:ph idx="1"/>
          </p:nvPr>
        </p:nvSpPr>
        <p:spPr/>
        <p:txBody>
          <a:bodyPr/>
          <a:lstStyle/>
          <a:p>
            <a:r>
              <a:rPr lang="en-US" dirty="0"/>
              <a:t>1.3: “ANSI A300 standards </a:t>
            </a:r>
            <a:r>
              <a:rPr lang="en-US" b="1" i="1" u="sng" dirty="0"/>
              <a:t>shall</a:t>
            </a:r>
            <a:r>
              <a:rPr lang="en-US" u="sng" dirty="0"/>
              <a:t> </a:t>
            </a:r>
            <a:r>
              <a:rPr lang="en-US" dirty="0"/>
              <a:t>apply to </a:t>
            </a:r>
            <a:r>
              <a:rPr lang="en-US" b="1" i="1" u="sng" dirty="0"/>
              <a:t>any</a:t>
            </a:r>
            <a:r>
              <a:rPr lang="en-US" dirty="0"/>
              <a:t> person     …  … engaged in the management of trees, …   …   , …  …  , …  …  … </a:t>
            </a:r>
            <a:br>
              <a:rPr lang="en-US" dirty="0"/>
            </a:br>
            <a:r>
              <a:rPr lang="en-US" dirty="0"/>
              <a:t>…    …   …   …  , including …  … …, … … , …   …   …   …   …   ,</a:t>
            </a:r>
            <a:br>
              <a:rPr lang="en-US" dirty="0"/>
            </a:br>
            <a:r>
              <a:rPr lang="en-US" dirty="0"/>
              <a:t>…   …    , arborists, …   …   …  …, …   …   …   …   …   …   …  …   </a:t>
            </a:r>
            <a:br>
              <a:rPr lang="en-US" dirty="0"/>
            </a:br>
            <a:r>
              <a:rPr lang="en-US" dirty="0"/>
              <a:t>…   …, and </a:t>
            </a:r>
            <a:r>
              <a:rPr lang="en-US" u="sng" dirty="0"/>
              <a:t>managers</a:t>
            </a:r>
            <a:r>
              <a:rPr lang="en-US" dirty="0"/>
              <a:t> or </a:t>
            </a:r>
            <a:r>
              <a:rPr lang="en-US" u="sng" dirty="0"/>
              <a:t>owners</a:t>
            </a:r>
            <a:r>
              <a:rPr lang="en-US" dirty="0"/>
              <a:t> of property.”</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1097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lstStyle/>
          <a:p>
            <a:pPr marL="114300" indent="0">
              <a:buNone/>
            </a:pP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15753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lstStyle/>
          <a:p>
            <a:r>
              <a:rPr lang="en-US" dirty="0"/>
              <a:t>3: “The following standards contain provisions, which, through reference in the text, constitute provisions of this American National Standard.  …</a:t>
            </a:r>
            <a:br>
              <a:rPr lang="en-US" dirty="0"/>
            </a:br>
            <a:r>
              <a:rPr lang="en-US" dirty="0"/>
              <a:t>ANSI A300 for Tree Care Operations … all Parts</a:t>
            </a:r>
            <a:br>
              <a:rPr lang="en-US" dirty="0"/>
            </a:br>
            <a:r>
              <a:rPr lang="en-US" dirty="0"/>
              <a:t>ANSI Z60 Nursery stock</a:t>
            </a:r>
            <a:br>
              <a:rPr lang="en-US" dirty="0"/>
            </a:br>
            <a:r>
              <a:rPr lang="en-US" dirty="0"/>
              <a:t>ANSI Z133 … Safety Requirements</a:t>
            </a:r>
            <a:br>
              <a:rPr lang="en-US" dirty="0"/>
            </a:br>
            <a:r>
              <a:rPr lang="en-US" dirty="0"/>
              <a:t>…”</a:t>
            </a: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121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References</a:t>
            </a:r>
          </a:p>
        </p:txBody>
      </p:sp>
      <p:sp>
        <p:nvSpPr>
          <p:cNvPr id="3" name="Content Placeholder 2"/>
          <p:cNvSpPr>
            <a:spLocks noGrp="1"/>
          </p:cNvSpPr>
          <p:nvPr>
            <p:ph idx="1"/>
          </p:nvPr>
        </p:nvSpPr>
        <p:spPr/>
        <p:txBody>
          <a:bodyPr/>
          <a:lstStyle/>
          <a:p>
            <a:r>
              <a:rPr lang="en-US" dirty="0"/>
              <a:t>3: “</a:t>
            </a:r>
            <a:r>
              <a:rPr lang="en-US" dirty="0">
                <a:solidFill>
                  <a:schemeClr val="bg1">
                    <a:lumMod val="75000"/>
                  </a:schemeClr>
                </a:solidFill>
              </a:rPr>
              <a:t>The following standards contain provisions, which, through reference in the text, constitute provisions of this American National Standard.  …</a:t>
            </a:r>
            <a:br>
              <a:rPr lang="en-US" dirty="0"/>
            </a:br>
            <a:r>
              <a:rPr lang="en-US" dirty="0"/>
              <a:t>ANSI A300 for Tree Care Operations … </a:t>
            </a:r>
            <a:r>
              <a:rPr lang="en-US" b="1" i="1" u="sng" dirty="0"/>
              <a:t>all </a:t>
            </a:r>
            <a:r>
              <a:rPr lang="en-US" dirty="0"/>
              <a:t>Parts</a:t>
            </a:r>
            <a:br>
              <a:rPr lang="en-US" dirty="0"/>
            </a:br>
            <a:r>
              <a:rPr lang="en-US" dirty="0">
                <a:solidFill>
                  <a:schemeClr val="bg1">
                    <a:lumMod val="75000"/>
                  </a:schemeClr>
                </a:solidFill>
              </a:rPr>
              <a:t>ANSI Z60 Nursery stock</a:t>
            </a:r>
            <a:br>
              <a:rPr lang="en-US" dirty="0">
                <a:solidFill>
                  <a:schemeClr val="bg1">
                    <a:lumMod val="75000"/>
                  </a:schemeClr>
                </a:solidFill>
              </a:rPr>
            </a:br>
            <a:r>
              <a:rPr lang="en-US" dirty="0">
                <a:solidFill>
                  <a:schemeClr val="bg1">
                    <a:lumMod val="75000"/>
                  </a:schemeClr>
                </a:solidFill>
              </a:rPr>
              <a:t>ANSI Z133 … Safety Requirements</a:t>
            </a:r>
            <a:br>
              <a:rPr lang="en-US" dirty="0">
                <a:solidFill>
                  <a:schemeClr val="bg1">
                    <a:lumMod val="75000"/>
                  </a:schemeClr>
                </a:solidFill>
              </a:rPr>
            </a:br>
            <a:r>
              <a:rPr lang="en-US" dirty="0">
                <a:solidFill>
                  <a:schemeClr val="bg1">
                    <a:lumMod val="75000"/>
                  </a:schemeClr>
                </a:solidFill>
              </a:rPr>
              <a:t>…”</a:t>
            </a:r>
            <a:br>
              <a:rPr lang="en-US" dirty="0"/>
            </a:b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75514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s\Desktop\Work\Arboriculture\My Articles\ANSI Standards\Sword and Shield\ISA Conference 2020\images\a300 stand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8" y="1200150"/>
            <a:ext cx="4048125"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ANSI A300 Standards</a:t>
            </a:r>
          </a:p>
        </p:txBody>
      </p:sp>
      <p:sp>
        <p:nvSpPr>
          <p:cNvPr id="3" name="Content Placeholder 2"/>
          <p:cNvSpPr>
            <a:spLocks noGrp="1"/>
          </p:cNvSpPr>
          <p:nvPr>
            <p:ph idx="1"/>
          </p:nvPr>
        </p:nvSpPr>
        <p:spPr>
          <a:xfrm>
            <a:off x="457200" y="1200150"/>
            <a:ext cx="4114800" cy="3600450"/>
          </a:xfrm>
        </p:spPr>
        <p:txBody>
          <a:bodyPr/>
          <a:lstStyle/>
          <a:p>
            <a:r>
              <a:rPr lang="en-US" dirty="0"/>
              <a:t>American National Standards Institute</a:t>
            </a:r>
          </a:p>
          <a:p>
            <a:r>
              <a:rPr lang="en-US" dirty="0"/>
              <a:t>Consensus Document</a:t>
            </a:r>
          </a:p>
          <a:p>
            <a:endParaRPr lang="en-US" dirty="0"/>
          </a:p>
        </p:txBody>
      </p:sp>
    </p:spTree>
    <p:extLst>
      <p:ext uri="{BB962C8B-B14F-4D97-AF65-F5344CB8AC3E}">
        <p14:creationId xmlns:p14="http://schemas.microsoft.com/office/powerpoint/2010/main" val="63668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743204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“Pruning shall be performed only by arborists or other qualified professionals who, through related training and on-the-job experience, are familiar with the standards, practices, and hazards of arboriculture related to pruning and the equipment used in such operations.”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34944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“Pruning </a:t>
            </a:r>
            <a:r>
              <a:rPr lang="en-US" b="1" i="1" u="sng" dirty="0"/>
              <a:t>shall</a:t>
            </a:r>
            <a:r>
              <a:rPr lang="en-US" dirty="0"/>
              <a:t> be performed only by arborists or other qualified professionals who, through related training and on-the-job experience, are familiar with the standards, practices, and hazards of arboriculture related to pruning and the equipment used in such operations.”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23084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“Pruning </a:t>
            </a:r>
            <a:r>
              <a:rPr lang="en-US" b="1" i="1" u="sng" dirty="0"/>
              <a:t>shall</a:t>
            </a:r>
            <a:r>
              <a:rPr lang="en-US" dirty="0"/>
              <a:t> be performed </a:t>
            </a:r>
            <a:r>
              <a:rPr lang="en-US" b="1" i="1" u="sng" dirty="0"/>
              <a:t>only</a:t>
            </a:r>
            <a:r>
              <a:rPr lang="en-US" dirty="0"/>
              <a:t> by arborists or other qualified professionals who, through related training and on-the-job experience, are familiar with the standards, practices, and hazards of arboriculture related to pruning and the equipment used in such operations.”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59594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“Pruning </a:t>
            </a:r>
            <a:r>
              <a:rPr lang="en-US" b="1" i="1" u="sng" dirty="0"/>
              <a:t>shall</a:t>
            </a:r>
            <a:r>
              <a:rPr lang="en-US" dirty="0"/>
              <a:t> be performed </a:t>
            </a:r>
            <a:r>
              <a:rPr lang="en-US" b="1" i="1" u="sng" dirty="0"/>
              <a:t>only</a:t>
            </a:r>
            <a:r>
              <a:rPr lang="en-US" dirty="0"/>
              <a:t> by arborists or other qualified professionals who, through related training </a:t>
            </a:r>
            <a:r>
              <a:rPr lang="en-US" b="1" i="1" u="sng" dirty="0"/>
              <a:t>and</a:t>
            </a:r>
            <a:r>
              <a:rPr lang="en-US" dirty="0"/>
              <a:t> on-the-job experience, are familiar with the standards, practices, </a:t>
            </a:r>
            <a:r>
              <a:rPr lang="en-US" b="1" i="1" u="sng" dirty="0"/>
              <a:t>and</a:t>
            </a:r>
            <a:r>
              <a:rPr lang="en-US" dirty="0"/>
              <a:t> hazards of arboriculture related to pruning and the equipment used in such operations.”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64067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“Pruning </a:t>
            </a:r>
            <a:r>
              <a:rPr lang="en-US" b="1" i="1" u="sng" dirty="0"/>
              <a:t>shall</a:t>
            </a:r>
            <a:r>
              <a:rPr lang="en-US" dirty="0"/>
              <a:t> be performed </a:t>
            </a:r>
            <a:r>
              <a:rPr lang="en-US" b="1" i="1" u="sng" dirty="0"/>
              <a:t>only</a:t>
            </a:r>
            <a:r>
              <a:rPr lang="en-US" dirty="0"/>
              <a:t> by arborists   …   …   … …   …   …   …   …   ...   ... who  …   …   …   ….   …   …   …   …   …   …   …   …   …   …   …   ...  are familiar with the standards   …   …   …  …   …   …   ... of arboriculture …   …   …   …   …   …   …   ….   …   …   …   …   …   …   …   …   …   …   …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74737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a:t>
            </a:r>
            <a:r>
              <a:rPr lang="en-US" dirty="0">
                <a:solidFill>
                  <a:schemeClr val="bg1">
                    <a:lumMod val="65000"/>
                  </a:schemeClr>
                </a:solidFill>
              </a:rPr>
              <a:t>Pruning </a:t>
            </a:r>
            <a:r>
              <a:rPr lang="en-US" b="1" i="1" u="sng" dirty="0">
                <a:solidFill>
                  <a:schemeClr val="bg1">
                    <a:lumMod val="65000"/>
                  </a:schemeClr>
                </a:solidFill>
              </a:rPr>
              <a:t>shall</a:t>
            </a:r>
            <a:r>
              <a:rPr lang="en-US" dirty="0">
                <a:solidFill>
                  <a:schemeClr val="bg1">
                    <a:lumMod val="65000"/>
                  </a:schemeClr>
                </a:solidFill>
              </a:rPr>
              <a:t> be performed </a:t>
            </a:r>
            <a:r>
              <a:rPr lang="en-US" b="1" i="1" u="sng" dirty="0">
                <a:solidFill>
                  <a:schemeClr val="bg1">
                    <a:lumMod val="65000"/>
                  </a:schemeClr>
                </a:solidFill>
              </a:rPr>
              <a:t>only</a:t>
            </a:r>
            <a:r>
              <a:rPr lang="en-US" dirty="0">
                <a:solidFill>
                  <a:schemeClr val="bg1">
                    <a:lumMod val="65000"/>
                  </a:schemeClr>
                </a:solidFill>
              </a:rPr>
              <a:t> by arborists   …   …    …   …   …   …   …   ...   ... who  …   …   …   ….   …   …   …   …   …   …   …   …   …   …   …   ...  are familiar with </a:t>
            </a:r>
            <a:r>
              <a:rPr lang="en-US" dirty="0"/>
              <a:t>the </a:t>
            </a:r>
            <a:r>
              <a:rPr lang="en-US" b="1" dirty="0">
                <a:solidFill>
                  <a:srgbClr val="0070C0"/>
                </a:solidFill>
              </a:rPr>
              <a:t>standards</a:t>
            </a:r>
            <a:r>
              <a:rPr lang="en-US" dirty="0"/>
              <a:t>, </a:t>
            </a:r>
            <a:r>
              <a:rPr lang="en-US" b="1" dirty="0">
                <a:solidFill>
                  <a:srgbClr val="0070C0"/>
                </a:solidFill>
              </a:rPr>
              <a:t>practices</a:t>
            </a:r>
            <a:r>
              <a:rPr lang="en-US" dirty="0"/>
              <a:t>, </a:t>
            </a:r>
            <a:r>
              <a:rPr lang="en-US" b="1" i="1" u="sng" dirty="0"/>
              <a:t>and</a:t>
            </a:r>
            <a:r>
              <a:rPr lang="en-US" dirty="0"/>
              <a:t> </a:t>
            </a:r>
            <a:r>
              <a:rPr lang="en-US" b="1" dirty="0">
                <a:solidFill>
                  <a:srgbClr val="0070C0"/>
                </a:solidFill>
              </a:rPr>
              <a:t>hazards</a:t>
            </a:r>
            <a:r>
              <a:rPr lang="en-US" dirty="0">
                <a:solidFill>
                  <a:srgbClr val="0070C0"/>
                </a:solidFill>
              </a:rPr>
              <a:t> </a:t>
            </a:r>
            <a:r>
              <a:rPr lang="en-US" dirty="0"/>
              <a:t>of arboriculture …   …   …   …   …   …   …   ….   …   …   …   …   …   …   …   …   …   …   …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454763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2050" name="Picture 2" descr="C:\Users\James\Desktop\Work\Arboriculture\My Articles\ANSI Standards\Sword and Shield\ISA Conference 2020\images\a300 pruni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6975" y="1200150"/>
            <a:ext cx="360045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1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6226" y="1200150"/>
            <a:ext cx="3186398" cy="3600449"/>
          </a:xfrm>
        </p:spPr>
      </p:pic>
    </p:spTree>
    <p:extLst>
      <p:ext uri="{BB962C8B-B14F-4D97-AF65-F5344CB8AC3E}">
        <p14:creationId xmlns:p14="http://schemas.microsoft.com/office/powerpoint/2010/main" val="213672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a:t>
            </a:r>
            <a:r>
              <a:rPr lang="en-US" dirty="0">
                <a:solidFill>
                  <a:schemeClr val="bg1">
                    <a:lumMod val="65000"/>
                  </a:schemeClr>
                </a:solidFill>
              </a:rPr>
              <a:t>Pruning </a:t>
            </a:r>
            <a:r>
              <a:rPr lang="en-US" b="1" i="1" u="sng" dirty="0">
                <a:solidFill>
                  <a:schemeClr val="bg1">
                    <a:lumMod val="65000"/>
                  </a:schemeClr>
                </a:solidFill>
              </a:rPr>
              <a:t>shall</a:t>
            </a:r>
            <a:r>
              <a:rPr lang="en-US" dirty="0">
                <a:solidFill>
                  <a:schemeClr val="bg1">
                    <a:lumMod val="65000"/>
                  </a:schemeClr>
                </a:solidFill>
              </a:rPr>
              <a:t> be performed </a:t>
            </a:r>
            <a:r>
              <a:rPr lang="en-US" b="1" i="1" u="sng" dirty="0">
                <a:solidFill>
                  <a:schemeClr val="bg1">
                    <a:lumMod val="65000"/>
                  </a:schemeClr>
                </a:solidFill>
              </a:rPr>
              <a:t>only</a:t>
            </a:r>
            <a:r>
              <a:rPr lang="en-US" dirty="0">
                <a:solidFill>
                  <a:schemeClr val="bg1">
                    <a:lumMod val="65000"/>
                  </a:schemeClr>
                </a:solidFill>
              </a:rPr>
              <a:t> by arborists or other qualified professionals who</a:t>
            </a:r>
            <a:r>
              <a:rPr lang="en-US" dirty="0"/>
              <a:t>, through related training </a:t>
            </a:r>
            <a:r>
              <a:rPr lang="en-US" b="1" i="1" u="sng" dirty="0"/>
              <a:t>and</a:t>
            </a:r>
            <a:r>
              <a:rPr lang="en-US" dirty="0"/>
              <a:t> on-the-job experience   …   …   …   …   …   …   …   …   …   …  …   …   …</a:t>
            </a:r>
            <a:br>
              <a:rPr lang="en-US" dirty="0"/>
            </a:br>
            <a:r>
              <a:rPr lang="en-US" dirty="0"/>
              <a:t>…   …   …   …   …   …   …   …   …   …   …   …   …   …   …   ….   …   …   …   …   …   …   …   …   …   …   …   …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60193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Tree>
    <p:extLst>
      <p:ext uri="{BB962C8B-B14F-4D97-AF65-F5344CB8AC3E}">
        <p14:creationId xmlns:p14="http://schemas.microsoft.com/office/powerpoint/2010/main" val="143063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sp>
        <p:nvSpPr>
          <p:cNvPr id="3" name="Content Placeholder 2"/>
          <p:cNvSpPr>
            <a:spLocks noGrp="1"/>
          </p:cNvSpPr>
          <p:nvPr>
            <p:ph idx="1"/>
          </p:nvPr>
        </p:nvSpPr>
        <p:spPr/>
        <p:txBody>
          <a:bodyPr/>
          <a:lstStyle/>
          <a:p>
            <a:r>
              <a:rPr lang="en-US" dirty="0"/>
              <a:t>2.3.3: “</a:t>
            </a:r>
            <a:r>
              <a:rPr lang="en-US" dirty="0">
                <a:solidFill>
                  <a:schemeClr val="bg1">
                    <a:lumMod val="65000"/>
                  </a:schemeClr>
                </a:solidFill>
              </a:rPr>
              <a:t>Pruning </a:t>
            </a:r>
            <a:r>
              <a:rPr lang="en-US" b="1" i="1" u="sng" dirty="0">
                <a:solidFill>
                  <a:schemeClr val="bg1">
                    <a:lumMod val="65000"/>
                  </a:schemeClr>
                </a:solidFill>
              </a:rPr>
              <a:t>shall</a:t>
            </a:r>
            <a:r>
              <a:rPr lang="en-US" dirty="0">
                <a:solidFill>
                  <a:schemeClr val="bg1">
                    <a:lumMod val="65000"/>
                  </a:schemeClr>
                </a:solidFill>
              </a:rPr>
              <a:t> be performed </a:t>
            </a:r>
            <a:r>
              <a:rPr lang="en-US" b="1" i="1" u="sng" dirty="0">
                <a:solidFill>
                  <a:schemeClr val="bg1">
                    <a:lumMod val="65000"/>
                  </a:schemeClr>
                </a:solidFill>
              </a:rPr>
              <a:t>only</a:t>
            </a:r>
            <a:r>
              <a:rPr lang="en-US" dirty="0">
                <a:solidFill>
                  <a:schemeClr val="bg1">
                    <a:lumMod val="65000"/>
                  </a:schemeClr>
                </a:solidFill>
              </a:rPr>
              <a:t> by arborists or other qualified professionals who</a:t>
            </a:r>
            <a:r>
              <a:rPr lang="en-US" dirty="0"/>
              <a:t>, through related </a:t>
            </a:r>
            <a:r>
              <a:rPr lang="en-US" b="1" dirty="0">
                <a:solidFill>
                  <a:srgbClr val="0070C0"/>
                </a:solidFill>
              </a:rPr>
              <a:t>training</a:t>
            </a:r>
            <a:r>
              <a:rPr lang="en-US" dirty="0"/>
              <a:t> </a:t>
            </a:r>
            <a:r>
              <a:rPr lang="en-US" b="1" i="1" u="sng" dirty="0"/>
              <a:t>and</a:t>
            </a:r>
            <a:r>
              <a:rPr lang="en-US" dirty="0"/>
              <a:t> </a:t>
            </a:r>
            <a:r>
              <a:rPr lang="en-US" b="1" dirty="0">
                <a:solidFill>
                  <a:srgbClr val="0070C0"/>
                </a:solidFill>
              </a:rPr>
              <a:t>on-the-job experience</a:t>
            </a:r>
            <a:r>
              <a:rPr lang="en-US" dirty="0"/>
              <a:t>  …   …   …   …   …   …   …   …   …   …  …   …   …</a:t>
            </a:r>
            <a:br>
              <a:rPr lang="en-US" dirty="0"/>
            </a:br>
            <a:r>
              <a:rPr lang="en-US" dirty="0"/>
              <a:t>…   …   …   …   …   …   …   …   …   …   …   …   …   …   …   ….   …   …   …   …   …   …   …   …   …   …   …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789700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02" r="13162"/>
          <a:stretch/>
        </p:blipFill>
        <p:spPr>
          <a:xfrm>
            <a:off x="762000" y="1726149"/>
            <a:ext cx="3540369" cy="2286000"/>
          </a:xfrm>
        </p:spPr>
      </p:pic>
    </p:spTree>
    <p:extLst>
      <p:ext uri="{BB962C8B-B14F-4D97-AF65-F5344CB8AC3E}">
        <p14:creationId xmlns:p14="http://schemas.microsoft.com/office/powerpoint/2010/main" val="3481004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Prune Trees?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02" r="13162"/>
          <a:stretch/>
        </p:blipFill>
        <p:spPr>
          <a:xfrm>
            <a:off x="762000" y="1726149"/>
            <a:ext cx="3540369" cy="2286000"/>
          </a:xfrm>
        </p:spPr>
      </p:pic>
      <p:pic>
        <p:nvPicPr>
          <p:cNvPr id="1027" name="Picture 3" descr="C:\Users\James\Desktop\Work\Arboriculture\My Articles\ANSI Standards\Sword and Shield\ISA Conference 2020\images\IMG_37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301" y="1718749"/>
            <a:ext cx="3067733" cy="23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84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55942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sp>
        <p:nvSpPr>
          <p:cNvPr id="3" name="Content Placeholder 2"/>
          <p:cNvSpPr>
            <a:spLocks noGrp="1"/>
          </p:cNvSpPr>
          <p:nvPr>
            <p:ph idx="1"/>
          </p:nvPr>
        </p:nvSpPr>
        <p:spPr/>
        <p:txBody>
          <a:bodyPr/>
          <a:lstStyle/>
          <a:p>
            <a:r>
              <a:rPr lang="en-US" dirty="0"/>
              <a:t>10.4.2: “IPM shall be implemented by a qualified arborist or IPM manager and specialists who, through related training or on-the-job experience, or both, are familiar with the standards, practices, and risks of pest management and the equipment used in such operations.”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536465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sp>
        <p:nvSpPr>
          <p:cNvPr id="3" name="Content Placeholder 2"/>
          <p:cNvSpPr>
            <a:spLocks noGrp="1"/>
          </p:cNvSpPr>
          <p:nvPr>
            <p:ph idx="1"/>
          </p:nvPr>
        </p:nvSpPr>
        <p:spPr/>
        <p:txBody>
          <a:bodyPr/>
          <a:lstStyle/>
          <a:p>
            <a:r>
              <a:rPr lang="en-US" dirty="0"/>
              <a:t>10.4.2: “IPM </a:t>
            </a:r>
            <a:r>
              <a:rPr lang="en-US" b="1" i="1" u="sng" dirty="0"/>
              <a:t>shall</a:t>
            </a:r>
            <a:r>
              <a:rPr lang="en-US" dirty="0"/>
              <a:t> be implemented by a qualified arborist or IPM manager and specialists who, through related training or on-the-job experience, or both, are familiar with the standards, practices, and risks of pest management and the equipment used in such operations.”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685980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sp>
        <p:nvSpPr>
          <p:cNvPr id="3" name="Content Placeholder 2"/>
          <p:cNvSpPr>
            <a:spLocks noGrp="1"/>
          </p:cNvSpPr>
          <p:nvPr>
            <p:ph idx="1"/>
          </p:nvPr>
        </p:nvSpPr>
        <p:spPr/>
        <p:txBody>
          <a:bodyPr/>
          <a:lstStyle/>
          <a:p>
            <a:r>
              <a:rPr lang="en-US" dirty="0"/>
              <a:t>10.4.2: “IPM </a:t>
            </a:r>
            <a:r>
              <a:rPr lang="en-US" b="1" i="1" u="sng" dirty="0"/>
              <a:t>shall</a:t>
            </a:r>
            <a:r>
              <a:rPr lang="en-US" dirty="0"/>
              <a:t> be implemented by a qualified arborist or IPM manager and specialists who, through related training or on-the-job experience, or both, are familiar with the </a:t>
            </a:r>
            <a:r>
              <a:rPr lang="en-US" b="1" dirty="0">
                <a:solidFill>
                  <a:srgbClr val="0070C0"/>
                </a:solidFill>
              </a:rPr>
              <a:t>standards</a:t>
            </a:r>
            <a:r>
              <a:rPr lang="en-US" dirty="0"/>
              <a:t>, </a:t>
            </a:r>
            <a:r>
              <a:rPr lang="en-US" b="1" dirty="0">
                <a:solidFill>
                  <a:srgbClr val="0070C0"/>
                </a:solidFill>
              </a:rPr>
              <a:t>practices</a:t>
            </a:r>
            <a:r>
              <a:rPr lang="en-US" dirty="0"/>
              <a:t>, </a:t>
            </a:r>
            <a:r>
              <a:rPr lang="en-US" b="1" i="1" u="sng" dirty="0"/>
              <a:t>and</a:t>
            </a:r>
            <a:r>
              <a:rPr lang="en-US" dirty="0"/>
              <a:t> </a:t>
            </a:r>
            <a:r>
              <a:rPr lang="en-US" b="1" dirty="0">
                <a:solidFill>
                  <a:srgbClr val="0070C0"/>
                </a:solidFill>
              </a:rPr>
              <a:t>risks</a:t>
            </a:r>
            <a:r>
              <a:rPr lang="en-US" dirty="0"/>
              <a:t> of pest management and the equipment used in such operations.”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583121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sp>
        <p:nvSpPr>
          <p:cNvPr id="3" name="Content Placeholder 2"/>
          <p:cNvSpPr>
            <a:spLocks noGrp="1"/>
          </p:cNvSpPr>
          <p:nvPr>
            <p:ph idx="1"/>
          </p:nvPr>
        </p:nvSpPr>
        <p:spPr/>
        <p:txBody>
          <a:bodyPr/>
          <a:lstStyle/>
          <a:p>
            <a:r>
              <a:rPr lang="en-US" dirty="0"/>
              <a:t>10.4.2: “</a:t>
            </a:r>
            <a:r>
              <a:rPr lang="en-US" dirty="0">
                <a:solidFill>
                  <a:schemeClr val="bg1">
                    <a:lumMod val="65000"/>
                  </a:schemeClr>
                </a:solidFill>
              </a:rPr>
              <a:t>IPM </a:t>
            </a:r>
            <a:r>
              <a:rPr lang="en-US" b="1" i="1" u="sng" dirty="0">
                <a:solidFill>
                  <a:schemeClr val="bg1">
                    <a:lumMod val="65000"/>
                  </a:schemeClr>
                </a:solidFill>
              </a:rPr>
              <a:t>shall</a:t>
            </a:r>
            <a:r>
              <a:rPr lang="en-US" dirty="0">
                <a:solidFill>
                  <a:schemeClr val="bg1">
                    <a:lumMod val="65000"/>
                  </a:schemeClr>
                </a:solidFill>
              </a:rPr>
              <a:t> be implemented by a qualified arborist or IPM manager and specialists who</a:t>
            </a:r>
            <a:r>
              <a:rPr lang="en-US" dirty="0"/>
              <a:t>, through related training or on-the-job experience, or both, …   …   …   …   …   …  …   …   …  …   …   …   …  …   …   …   …   …   …   …  …   …   …   …   …   …  …   … …   …   …   …   …   …   …   …   …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370038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sp>
        <p:nvSpPr>
          <p:cNvPr id="3" name="Content Placeholder 2"/>
          <p:cNvSpPr>
            <a:spLocks noGrp="1"/>
          </p:cNvSpPr>
          <p:nvPr>
            <p:ph idx="1"/>
          </p:nvPr>
        </p:nvSpPr>
        <p:spPr/>
        <p:txBody>
          <a:bodyPr/>
          <a:lstStyle/>
          <a:p>
            <a:r>
              <a:rPr lang="en-US" dirty="0"/>
              <a:t>10.4.2: “</a:t>
            </a:r>
            <a:r>
              <a:rPr lang="en-US" dirty="0">
                <a:solidFill>
                  <a:schemeClr val="bg1">
                    <a:lumMod val="65000"/>
                  </a:schemeClr>
                </a:solidFill>
              </a:rPr>
              <a:t>IPM </a:t>
            </a:r>
            <a:r>
              <a:rPr lang="en-US" b="1" i="1" u="sng" dirty="0">
                <a:solidFill>
                  <a:schemeClr val="bg1">
                    <a:lumMod val="65000"/>
                  </a:schemeClr>
                </a:solidFill>
              </a:rPr>
              <a:t>shall</a:t>
            </a:r>
            <a:r>
              <a:rPr lang="en-US" dirty="0">
                <a:solidFill>
                  <a:schemeClr val="bg1">
                    <a:lumMod val="65000"/>
                  </a:schemeClr>
                </a:solidFill>
              </a:rPr>
              <a:t> be implemented by a qualified arborist or IPM manager and specialists who</a:t>
            </a:r>
            <a:r>
              <a:rPr lang="en-US" dirty="0"/>
              <a:t>, through related </a:t>
            </a:r>
            <a:r>
              <a:rPr lang="en-US" b="1" dirty="0">
                <a:solidFill>
                  <a:srgbClr val="0070C0"/>
                </a:solidFill>
              </a:rPr>
              <a:t>training</a:t>
            </a:r>
            <a:r>
              <a:rPr lang="en-US" dirty="0"/>
              <a:t> or </a:t>
            </a:r>
            <a:r>
              <a:rPr lang="en-US" b="1" dirty="0">
                <a:solidFill>
                  <a:srgbClr val="0070C0"/>
                </a:solidFill>
              </a:rPr>
              <a:t>on-the-job experience</a:t>
            </a:r>
            <a:r>
              <a:rPr lang="en-US" dirty="0"/>
              <a:t>, or both, …   …   …   …   …   …  …   …   … …   …   …   …  …   …   …   …   …   …   …  …   …   …   …   …   …  …   … …   …   …   …   …   …   …   …   …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48019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sp>
        <p:nvSpPr>
          <p:cNvPr id="3" name="Content Placeholder 2"/>
          <p:cNvSpPr>
            <a:spLocks noGrp="1"/>
          </p:cNvSpPr>
          <p:nvPr>
            <p:ph idx="1"/>
          </p:nvPr>
        </p:nvSpPr>
        <p:spPr/>
        <p:txBody>
          <a:bodyPr/>
          <a:lstStyle/>
          <a:p>
            <a:r>
              <a:rPr lang="en-US" dirty="0"/>
              <a:t>10.4.2: “</a:t>
            </a:r>
            <a:r>
              <a:rPr lang="en-US" dirty="0">
                <a:solidFill>
                  <a:schemeClr val="bg1">
                    <a:lumMod val="65000"/>
                  </a:schemeClr>
                </a:solidFill>
              </a:rPr>
              <a:t>IPM </a:t>
            </a:r>
            <a:r>
              <a:rPr lang="en-US" b="1" i="1" u="sng" dirty="0">
                <a:solidFill>
                  <a:schemeClr val="bg1">
                    <a:lumMod val="65000"/>
                  </a:schemeClr>
                </a:solidFill>
              </a:rPr>
              <a:t>shall</a:t>
            </a:r>
            <a:r>
              <a:rPr lang="en-US" dirty="0">
                <a:solidFill>
                  <a:schemeClr val="bg1">
                    <a:lumMod val="65000"/>
                  </a:schemeClr>
                </a:solidFill>
              </a:rPr>
              <a:t> be implemented by a qualified arborist or IPM manager and specialists who</a:t>
            </a:r>
            <a:r>
              <a:rPr lang="en-US" dirty="0"/>
              <a:t>, through related </a:t>
            </a:r>
            <a:r>
              <a:rPr lang="en-US" b="1" dirty="0">
                <a:solidFill>
                  <a:srgbClr val="0070C0"/>
                </a:solidFill>
              </a:rPr>
              <a:t>training</a:t>
            </a:r>
            <a:r>
              <a:rPr lang="en-US" dirty="0"/>
              <a:t> </a:t>
            </a:r>
            <a:r>
              <a:rPr lang="en-US" b="1" i="1" u="sng" dirty="0"/>
              <a:t>or</a:t>
            </a:r>
            <a:r>
              <a:rPr lang="en-US" dirty="0"/>
              <a:t> </a:t>
            </a:r>
            <a:r>
              <a:rPr lang="en-US" b="1" dirty="0">
                <a:solidFill>
                  <a:srgbClr val="0070C0"/>
                </a:solidFill>
              </a:rPr>
              <a:t>on-the-job experience</a:t>
            </a:r>
            <a:r>
              <a:rPr lang="en-US" dirty="0"/>
              <a:t>, </a:t>
            </a:r>
            <a:r>
              <a:rPr lang="en-US" b="1" i="1" u="sng" dirty="0"/>
              <a:t>or</a:t>
            </a:r>
            <a:r>
              <a:rPr lang="en-US" dirty="0"/>
              <a:t> both, …   …   …   …   …   …  …   …   … …   …   …   …  …   …   …   …   …   …   …  …   …   …   …   …   …  …   … …   …   …   …   …   …   …   …   …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50204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381000" y="1428750"/>
            <a:ext cx="2057400" cy="2554545"/>
          </a:xfrm>
          <a:prstGeom prst="rect">
            <a:avLst/>
          </a:prstGeom>
          <a:noFill/>
        </p:spPr>
        <p:txBody>
          <a:bodyPr wrap="square" rtlCol="0">
            <a:spAutoFit/>
          </a:bodyPr>
          <a:lstStyle/>
          <a:p>
            <a:pPr algn="ctr"/>
            <a:r>
              <a:rPr lang="en-US" sz="4000" b="1" i="1" u="sng" dirty="0">
                <a:solidFill>
                  <a:srgbClr val="2F2B20"/>
                </a:solidFill>
              </a:rPr>
              <a:t>SHALL</a:t>
            </a:r>
          </a:p>
          <a:p>
            <a:pPr algn="ctr"/>
            <a:r>
              <a:rPr lang="en-US" sz="4000" b="1" i="1" u="sng" dirty="0">
                <a:solidFill>
                  <a:srgbClr val="2F2B20"/>
                </a:solidFill>
              </a:rPr>
              <a:t>SHOULD</a:t>
            </a:r>
          </a:p>
          <a:p>
            <a:pPr algn="ctr"/>
            <a:r>
              <a:rPr lang="en-US" sz="4000" b="1" i="1" u="sng" dirty="0">
                <a:solidFill>
                  <a:srgbClr val="2F2B20"/>
                </a:solidFill>
              </a:rPr>
              <a:t>ONLY</a:t>
            </a:r>
          </a:p>
          <a:p>
            <a:pPr algn="ctr"/>
            <a:r>
              <a:rPr lang="en-US" sz="4000" b="1" i="1" u="sng" dirty="0">
                <a:solidFill>
                  <a:srgbClr val="2F2B20"/>
                </a:solidFill>
              </a:rPr>
              <a:t>NOT</a:t>
            </a:r>
            <a:endParaRPr lang="en-US" sz="4000" b="1" i="1" u="sng" dirty="0"/>
          </a:p>
        </p:txBody>
      </p:sp>
      <p:sp>
        <p:nvSpPr>
          <p:cNvPr id="7" name="TextBox 6"/>
          <p:cNvSpPr txBox="1"/>
          <p:nvPr/>
        </p:nvSpPr>
        <p:spPr>
          <a:xfrm>
            <a:off x="5943600" y="1428750"/>
            <a:ext cx="2057400" cy="2985433"/>
          </a:xfrm>
          <a:prstGeom prst="rect">
            <a:avLst/>
          </a:prstGeom>
          <a:noFill/>
        </p:spPr>
        <p:txBody>
          <a:bodyPr wrap="square" rtlCol="0">
            <a:spAutoFit/>
          </a:bodyPr>
          <a:lstStyle/>
          <a:p>
            <a:pPr algn="ctr"/>
            <a:r>
              <a:rPr lang="en-US" sz="4000" b="1" i="1" u="sng" dirty="0">
                <a:solidFill>
                  <a:srgbClr val="2F2B20"/>
                </a:solidFill>
              </a:rPr>
              <a:t>OR</a:t>
            </a:r>
          </a:p>
          <a:p>
            <a:pPr algn="ctr"/>
            <a:r>
              <a:rPr lang="en-US" sz="4000" b="1" i="1" u="sng" dirty="0">
                <a:solidFill>
                  <a:srgbClr val="2F2B20"/>
                </a:solidFill>
              </a:rPr>
              <a:t>AND</a:t>
            </a:r>
          </a:p>
          <a:p>
            <a:pPr algn="ctr"/>
            <a:r>
              <a:rPr lang="en-US" sz="4000" b="1" i="1" u="sng" dirty="0">
                <a:solidFill>
                  <a:srgbClr val="2F2B20"/>
                </a:solidFill>
              </a:rPr>
              <a:t>ALL</a:t>
            </a:r>
          </a:p>
          <a:p>
            <a:pPr algn="ctr"/>
            <a:r>
              <a:rPr lang="en-US" sz="4000" b="1" i="1" u="sng" dirty="0">
                <a:solidFill>
                  <a:srgbClr val="2F2B20"/>
                </a:solidFill>
              </a:rPr>
              <a:t>ANY</a:t>
            </a:r>
            <a:endParaRPr lang="en-US" sz="4000" b="1" i="1" u="sng" dirty="0"/>
          </a:p>
          <a:p>
            <a:pPr algn="ctr"/>
            <a:endParaRPr lang="en-US" sz="2800" b="1" i="1" u="sng" dirty="0"/>
          </a:p>
        </p:txBody>
      </p:sp>
    </p:spTree>
    <p:extLst>
      <p:ext uri="{BB962C8B-B14F-4D97-AF65-F5344CB8AC3E}">
        <p14:creationId xmlns:p14="http://schemas.microsoft.com/office/powerpoint/2010/main" val="3556640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Implement IPM?</a:t>
            </a:r>
          </a:p>
        </p:txBody>
      </p:sp>
      <p:sp>
        <p:nvSpPr>
          <p:cNvPr id="3" name="Content Placeholder 2"/>
          <p:cNvSpPr>
            <a:spLocks noGrp="1"/>
          </p:cNvSpPr>
          <p:nvPr>
            <p:ph idx="1"/>
          </p:nvPr>
        </p:nvSpPr>
        <p:spPr/>
        <p:txBody>
          <a:bodyPr/>
          <a:lstStyle/>
          <a:p>
            <a:r>
              <a:rPr lang="en-US" dirty="0"/>
              <a:t>10.4.2: “</a:t>
            </a:r>
            <a:r>
              <a:rPr lang="en-US" dirty="0">
                <a:solidFill>
                  <a:schemeClr val="bg1">
                    <a:lumMod val="65000"/>
                  </a:schemeClr>
                </a:solidFill>
              </a:rPr>
              <a:t>IPM </a:t>
            </a:r>
            <a:r>
              <a:rPr lang="en-US" b="1" i="1" u="sng" dirty="0">
                <a:solidFill>
                  <a:schemeClr val="bg1">
                    <a:lumMod val="65000"/>
                  </a:schemeClr>
                </a:solidFill>
              </a:rPr>
              <a:t>shall</a:t>
            </a:r>
            <a:r>
              <a:rPr lang="en-US" dirty="0">
                <a:solidFill>
                  <a:schemeClr val="bg1">
                    <a:lumMod val="65000"/>
                  </a:schemeClr>
                </a:solidFill>
              </a:rPr>
              <a:t> be implemented by a qualified arborist or IPM manager and specialists who</a:t>
            </a:r>
            <a:r>
              <a:rPr lang="en-US" dirty="0"/>
              <a:t>, through related </a:t>
            </a:r>
            <a:r>
              <a:rPr lang="en-US" b="1" dirty="0">
                <a:solidFill>
                  <a:srgbClr val="0070C0"/>
                </a:solidFill>
              </a:rPr>
              <a:t>training</a:t>
            </a:r>
            <a:r>
              <a:rPr lang="en-US" dirty="0"/>
              <a:t> </a:t>
            </a:r>
            <a:r>
              <a:rPr lang="en-US" b="1" i="1" u="sng" dirty="0"/>
              <a:t>or</a:t>
            </a:r>
            <a:r>
              <a:rPr lang="en-US" dirty="0"/>
              <a:t> </a:t>
            </a:r>
            <a:r>
              <a:rPr lang="en-US" b="1" dirty="0">
                <a:solidFill>
                  <a:srgbClr val="0070C0"/>
                </a:solidFill>
              </a:rPr>
              <a:t>on-the-job experience</a:t>
            </a:r>
            <a:r>
              <a:rPr lang="en-US" dirty="0"/>
              <a:t>, </a:t>
            </a:r>
            <a:r>
              <a:rPr lang="en-US" b="1" i="1" u="sng" dirty="0"/>
              <a:t>or</a:t>
            </a:r>
            <a:r>
              <a:rPr lang="en-US" dirty="0"/>
              <a:t> both, …   …   …   …   …   …  …   …   … …   …   …   …  …   …   …   …   …   …   …  …   …   …   …   …   …  …   … …   …   …   …   …   …   …   …   …   …   …”</a:t>
            </a:r>
          </a:p>
          <a:p>
            <a:r>
              <a:rPr lang="en-US" dirty="0"/>
              <a:t>2.3.3: “</a:t>
            </a:r>
            <a:r>
              <a:rPr lang="en-US" dirty="0">
                <a:solidFill>
                  <a:schemeClr val="bg1">
                    <a:lumMod val="65000"/>
                  </a:schemeClr>
                </a:solidFill>
              </a:rPr>
              <a:t>Pruning </a:t>
            </a:r>
            <a:r>
              <a:rPr lang="en-US" b="1" i="1" u="sng" dirty="0">
                <a:solidFill>
                  <a:schemeClr val="bg1">
                    <a:lumMod val="65000"/>
                  </a:schemeClr>
                </a:solidFill>
              </a:rPr>
              <a:t>shall</a:t>
            </a:r>
            <a:r>
              <a:rPr lang="en-US" dirty="0">
                <a:solidFill>
                  <a:schemeClr val="bg1">
                    <a:lumMod val="65000"/>
                  </a:schemeClr>
                </a:solidFill>
              </a:rPr>
              <a:t> be performed </a:t>
            </a:r>
            <a:r>
              <a:rPr lang="en-US" b="1" i="1" u="sng" dirty="0">
                <a:solidFill>
                  <a:schemeClr val="bg1">
                    <a:lumMod val="65000"/>
                  </a:schemeClr>
                </a:solidFill>
              </a:rPr>
              <a:t>only</a:t>
            </a:r>
            <a:r>
              <a:rPr lang="en-US" dirty="0">
                <a:solidFill>
                  <a:schemeClr val="bg1">
                    <a:lumMod val="65000"/>
                  </a:schemeClr>
                </a:solidFill>
              </a:rPr>
              <a:t> by arborists or other qualified professionals who</a:t>
            </a:r>
            <a:r>
              <a:rPr lang="en-US" dirty="0"/>
              <a:t>, through related </a:t>
            </a:r>
            <a:r>
              <a:rPr lang="en-US" b="1" dirty="0">
                <a:solidFill>
                  <a:srgbClr val="0070C0"/>
                </a:solidFill>
              </a:rPr>
              <a:t>training</a:t>
            </a:r>
            <a:r>
              <a:rPr lang="en-US" dirty="0"/>
              <a:t> </a:t>
            </a:r>
            <a:r>
              <a:rPr lang="en-US" b="1" i="1" u="sng" dirty="0"/>
              <a:t>and</a:t>
            </a:r>
            <a:r>
              <a:rPr lang="en-US" dirty="0"/>
              <a:t> </a:t>
            </a:r>
            <a:r>
              <a:rPr lang="en-US" b="1" dirty="0">
                <a:solidFill>
                  <a:srgbClr val="0070C0"/>
                </a:solidFill>
              </a:rPr>
              <a:t>on-the-job experience</a:t>
            </a:r>
            <a:r>
              <a:rPr lang="en-US" dirty="0"/>
              <a:t>  …   …   …   …   …   …   …   …   …   …  …   …   …</a:t>
            </a:r>
            <a:br>
              <a:rPr lang="en-US" dirty="0"/>
            </a:br>
            <a:r>
              <a:rPr lang="en-US" dirty="0"/>
              <a:t>…   …   …   …   …   …   …   …   …   …   …   …   …   …   …   ….   …   …   …   …   …   …   …   …   …   …   …   …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28438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pPr marL="11430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196006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6.3: “Species, size, age, condition,</a:t>
            </a:r>
            <a:r>
              <a:rPr lang="en-US" sz="1600" dirty="0"/>
              <a:t> </a:t>
            </a:r>
            <a:r>
              <a:rPr lang="en-US" dirty="0"/>
              <a:t>and </a:t>
            </a:r>
            <a:r>
              <a:rPr lang="en-US" sz="1100" dirty="0"/>
              <a:t> </a:t>
            </a:r>
            <a:r>
              <a:rPr lang="en-US" dirty="0"/>
              <a:t>site shall be considered when specifying the location and amount of live branches to be removed.”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20419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p:txBody>
          <a:bodyPr/>
          <a:lstStyle/>
          <a:p>
            <a:r>
              <a:rPr lang="en-US" dirty="0"/>
              <a:t>6.3: “Species, size, age, condition, </a:t>
            </a:r>
            <a:r>
              <a:rPr lang="en-US" b="1" i="1" u="sng" dirty="0"/>
              <a:t>and</a:t>
            </a:r>
            <a:r>
              <a:rPr lang="en-US" dirty="0"/>
              <a:t> site </a:t>
            </a:r>
            <a:r>
              <a:rPr lang="en-US" b="1" i="1" u="sng" dirty="0"/>
              <a:t>shall</a:t>
            </a:r>
            <a:r>
              <a:rPr lang="en-US" dirty="0"/>
              <a:t> be considered when specifying the location and amount of live branches to be removed.”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805451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a:xfrm>
            <a:off x="457199" y="1200150"/>
            <a:ext cx="7664045" cy="3600450"/>
          </a:xfrm>
        </p:spPr>
        <p:txBody>
          <a:bodyPr/>
          <a:lstStyle/>
          <a:p>
            <a:r>
              <a:rPr lang="en-US" dirty="0"/>
              <a:t>6.3: “</a:t>
            </a:r>
            <a:r>
              <a:rPr lang="en-US" b="1" dirty="0"/>
              <a:t>Species</a:t>
            </a:r>
            <a:r>
              <a:rPr lang="en-US" dirty="0">
                <a:solidFill>
                  <a:schemeClr val="bg1">
                    <a:lumMod val="65000"/>
                  </a:schemeClr>
                </a:solidFill>
              </a:rPr>
              <a:t>, </a:t>
            </a:r>
            <a:r>
              <a:rPr lang="en-US" b="1" dirty="0"/>
              <a:t>size</a:t>
            </a:r>
            <a:r>
              <a:rPr lang="en-US" dirty="0">
                <a:solidFill>
                  <a:schemeClr val="bg1">
                    <a:lumMod val="65000"/>
                  </a:schemeClr>
                </a:solidFill>
              </a:rPr>
              <a:t>, </a:t>
            </a:r>
            <a:r>
              <a:rPr lang="en-US" b="1" dirty="0"/>
              <a:t>age</a:t>
            </a:r>
            <a:r>
              <a:rPr lang="en-US" dirty="0">
                <a:solidFill>
                  <a:schemeClr val="bg1">
                    <a:lumMod val="65000"/>
                  </a:schemeClr>
                </a:solidFill>
              </a:rPr>
              <a:t>, </a:t>
            </a:r>
            <a:r>
              <a:rPr lang="en-US" b="1" dirty="0"/>
              <a:t>condition</a:t>
            </a:r>
            <a:r>
              <a:rPr lang="en-US" dirty="0">
                <a:solidFill>
                  <a:schemeClr val="bg1">
                    <a:lumMod val="65000"/>
                  </a:schemeClr>
                </a:solidFill>
              </a:rPr>
              <a:t>, </a:t>
            </a:r>
            <a:r>
              <a:rPr lang="en-US" b="1" i="1" u="sng" dirty="0">
                <a:solidFill>
                  <a:schemeClr val="bg1">
                    <a:lumMod val="65000"/>
                  </a:schemeClr>
                </a:solidFill>
              </a:rPr>
              <a:t>and</a:t>
            </a:r>
            <a:r>
              <a:rPr lang="en-US" dirty="0">
                <a:solidFill>
                  <a:schemeClr val="bg1">
                    <a:lumMod val="65000"/>
                  </a:schemeClr>
                </a:solidFill>
              </a:rPr>
              <a:t> </a:t>
            </a:r>
            <a:r>
              <a:rPr lang="en-US" b="1" dirty="0"/>
              <a:t>site</a:t>
            </a:r>
            <a:r>
              <a:rPr lang="en-US" dirty="0">
                <a:solidFill>
                  <a:schemeClr val="bg1">
                    <a:lumMod val="65000"/>
                  </a:schemeClr>
                </a:solidFill>
              </a:rPr>
              <a:t> </a:t>
            </a:r>
            <a:r>
              <a:rPr lang="en-US" b="1" i="1" u="sng" dirty="0">
                <a:solidFill>
                  <a:schemeClr val="bg1">
                    <a:lumMod val="65000"/>
                  </a:schemeClr>
                </a:solidFill>
              </a:rPr>
              <a:t>shall</a:t>
            </a:r>
            <a:r>
              <a:rPr lang="en-US" dirty="0">
                <a:solidFill>
                  <a:schemeClr val="bg1">
                    <a:lumMod val="65000"/>
                  </a:schemeClr>
                </a:solidFill>
              </a:rPr>
              <a:t> be considered when specifying the location and amount of live branches to be removed.</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00530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sp>
        <p:nvSpPr>
          <p:cNvPr id="3" name="Content Placeholder 2"/>
          <p:cNvSpPr>
            <a:spLocks noGrp="1"/>
          </p:cNvSpPr>
          <p:nvPr>
            <p:ph idx="1"/>
          </p:nvPr>
        </p:nvSpPr>
        <p:spPr>
          <a:xfrm>
            <a:off x="1219200" y="2343150"/>
            <a:ext cx="6096000" cy="685800"/>
          </a:xfrm>
        </p:spPr>
        <p:txBody>
          <a:bodyPr>
            <a:noAutofit/>
          </a:bodyPr>
          <a:lstStyle/>
          <a:p>
            <a:pPr marL="114300" indent="0">
              <a:buNone/>
            </a:pPr>
            <a:r>
              <a:rPr lang="en-US" sz="2800" dirty="0"/>
              <a:t>“Trees along 3</a:t>
            </a:r>
            <a:r>
              <a:rPr lang="en-US" sz="2800" baseline="30000" dirty="0"/>
              <a:t>rd</a:t>
            </a:r>
            <a:r>
              <a:rPr lang="en-US" sz="2800" dirty="0"/>
              <a:t> Street: 25% thinning”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879059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Specifications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8" name="Picture 7" descr="C:\Users\James\Desktop\Work\Class One Arboriculture\Reports\City of Pasadena\1137 Parkview Ave\2014 oct tree pho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968" y="1352549"/>
            <a:ext cx="3429000" cy="3120841"/>
          </a:xfrm>
          <a:prstGeom prst="rect">
            <a:avLst/>
          </a:prstGeom>
          <a:noFill/>
          <a:ln>
            <a:noFill/>
          </a:ln>
        </p:spPr>
      </p:pic>
      <p:pic>
        <p:nvPicPr>
          <p:cNvPr id="9" name="Picture 8" descr="C:\Users\James\Desktop\Work\Class One Arboriculture\Reports\City of Pasadena\1137 Parkview Ave\2017 apr tree phot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7568" y="1352549"/>
            <a:ext cx="3166232" cy="3120841"/>
          </a:xfrm>
          <a:prstGeom prst="rect">
            <a:avLst/>
          </a:prstGeom>
          <a:noFill/>
          <a:ln>
            <a:noFill/>
          </a:ln>
        </p:spPr>
      </p:pic>
    </p:spTree>
    <p:extLst>
      <p:ext uri="{BB962C8B-B14F-4D97-AF65-F5344CB8AC3E}">
        <p14:creationId xmlns:p14="http://schemas.microsoft.com/office/powerpoint/2010/main" val="2063976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Cuts</a:t>
            </a:r>
          </a:p>
        </p:txBody>
      </p:sp>
      <p:sp>
        <p:nvSpPr>
          <p:cNvPr id="3" name="Content Placeholder 2"/>
          <p:cNvSpPr>
            <a:spLocks noGrp="1"/>
          </p:cNvSpPr>
          <p:nvPr>
            <p:ph idx="1"/>
          </p:nvPr>
        </p:nvSpPr>
        <p:spPr/>
        <p:txBody>
          <a:bodyPr/>
          <a:lstStyle/>
          <a:p>
            <a:r>
              <a:rPr lang="en-US" dirty="0"/>
              <a:t>9.8: “When palm pruning practices have a high potential to spread pests, appropriate precautions shall be taken.”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938606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Cuts</a:t>
            </a:r>
          </a:p>
        </p:txBody>
      </p:sp>
      <p:sp>
        <p:nvSpPr>
          <p:cNvPr id="3" name="Content Placeholder 2"/>
          <p:cNvSpPr>
            <a:spLocks noGrp="1"/>
          </p:cNvSpPr>
          <p:nvPr>
            <p:ph idx="1"/>
          </p:nvPr>
        </p:nvSpPr>
        <p:spPr/>
        <p:txBody>
          <a:bodyPr/>
          <a:lstStyle/>
          <a:p>
            <a:r>
              <a:rPr lang="en-US" dirty="0"/>
              <a:t>9.8: “When palm pruning practices have a high potential to spread pests, appropriate precautions </a:t>
            </a:r>
            <a:r>
              <a:rPr lang="en-US" b="1" i="1" u="sng" dirty="0"/>
              <a:t>shall</a:t>
            </a:r>
            <a:r>
              <a:rPr lang="en-US" dirty="0"/>
              <a:t> be taken.”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853033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Cuts</a:t>
            </a:r>
          </a:p>
        </p:txBody>
      </p:sp>
      <p:sp>
        <p:nvSpPr>
          <p:cNvPr id="3" name="Content Placeholder 2"/>
          <p:cNvSpPr>
            <a:spLocks noGrp="1"/>
          </p:cNvSpPr>
          <p:nvPr>
            <p:ph idx="1"/>
          </p:nvPr>
        </p:nvSpPr>
        <p:spPr/>
        <p:txBody>
          <a:bodyPr/>
          <a:lstStyle/>
          <a:p>
            <a:r>
              <a:rPr lang="en-US" dirty="0"/>
              <a:t>9.8: “When palm pruning practices have a high potential to spread pests, appropriate precautions </a:t>
            </a:r>
            <a:r>
              <a:rPr lang="en-US" b="1" i="1" u="sng" dirty="0"/>
              <a:t>shall</a:t>
            </a:r>
            <a:r>
              <a:rPr lang="en-US" dirty="0"/>
              <a:t> be taken.”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pic>
        <p:nvPicPr>
          <p:cNvPr id="6"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b="46263"/>
          <a:stretch/>
        </p:blipFill>
        <p:spPr>
          <a:xfrm>
            <a:off x="2340520" y="2004588"/>
            <a:ext cx="4060280" cy="2909199"/>
          </a:xfrm>
          <a:prstGeom prst="rect">
            <a:avLst/>
          </a:prstGeom>
        </p:spPr>
      </p:pic>
    </p:spTree>
    <p:extLst>
      <p:ext uri="{BB962C8B-B14F-4D97-AF65-F5344CB8AC3E}">
        <p14:creationId xmlns:p14="http://schemas.microsoft.com/office/powerpoint/2010/main" val="271311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276350"/>
            <a:ext cx="3352800" cy="3352800"/>
          </a:xfrm>
        </p:spPr>
      </p:pic>
      <p:sp>
        <p:nvSpPr>
          <p:cNvPr id="10" name="TextBox 9">
            <a:extLst>
              <a:ext uri="{FF2B5EF4-FFF2-40B4-BE49-F238E27FC236}">
                <a16:creationId xmlns:a16="http://schemas.microsoft.com/office/drawing/2014/main" id="{9ADEC8F5-E6A1-41FE-98DD-B2F3BC28CA5D}"/>
              </a:ext>
            </a:extLst>
          </p:cNvPr>
          <p:cNvSpPr txBox="1"/>
          <p:nvPr/>
        </p:nvSpPr>
        <p:spPr>
          <a:xfrm>
            <a:off x="381000" y="1428750"/>
            <a:ext cx="2057400" cy="2554545"/>
          </a:xfrm>
          <a:prstGeom prst="rect">
            <a:avLst/>
          </a:prstGeom>
          <a:noFill/>
        </p:spPr>
        <p:txBody>
          <a:bodyPr wrap="square" rtlCol="0">
            <a:spAutoFit/>
          </a:bodyPr>
          <a:lstStyle/>
          <a:p>
            <a:pPr algn="ctr"/>
            <a:r>
              <a:rPr lang="en-US" sz="4000" b="1" i="1" u="sng" dirty="0">
                <a:solidFill>
                  <a:srgbClr val="2F2B20"/>
                </a:solidFill>
              </a:rPr>
              <a:t>SHALL</a:t>
            </a:r>
          </a:p>
          <a:p>
            <a:pPr algn="ctr"/>
            <a:r>
              <a:rPr lang="en-US" sz="4000" b="1" i="1" u="sng" dirty="0">
                <a:solidFill>
                  <a:srgbClr val="2F2B20"/>
                </a:solidFill>
              </a:rPr>
              <a:t>SHOULD</a:t>
            </a:r>
          </a:p>
          <a:p>
            <a:pPr algn="ctr"/>
            <a:r>
              <a:rPr lang="en-US" sz="4000" b="1" i="1" u="sng" dirty="0">
                <a:solidFill>
                  <a:srgbClr val="2F2B20"/>
                </a:solidFill>
              </a:rPr>
              <a:t>ONLY</a:t>
            </a:r>
          </a:p>
          <a:p>
            <a:pPr algn="ctr"/>
            <a:r>
              <a:rPr lang="en-US" sz="4000" b="1" i="1" u="sng" dirty="0">
                <a:solidFill>
                  <a:srgbClr val="2F2B20"/>
                </a:solidFill>
              </a:rPr>
              <a:t>NOT</a:t>
            </a:r>
            <a:endParaRPr lang="en-US" sz="4000" b="1" i="1" u="sng" dirty="0"/>
          </a:p>
        </p:txBody>
      </p:sp>
      <p:sp>
        <p:nvSpPr>
          <p:cNvPr id="11" name="TextBox 10">
            <a:extLst>
              <a:ext uri="{FF2B5EF4-FFF2-40B4-BE49-F238E27FC236}">
                <a16:creationId xmlns:a16="http://schemas.microsoft.com/office/drawing/2014/main" id="{F8A4622B-C310-44C6-BD75-132488288B01}"/>
              </a:ext>
            </a:extLst>
          </p:cNvPr>
          <p:cNvSpPr txBox="1"/>
          <p:nvPr/>
        </p:nvSpPr>
        <p:spPr>
          <a:xfrm>
            <a:off x="5943600" y="1428750"/>
            <a:ext cx="2057400" cy="2985433"/>
          </a:xfrm>
          <a:prstGeom prst="rect">
            <a:avLst/>
          </a:prstGeom>
          <a:noFill/>
        </p:spPr>
        <p:txBody>
          <a:bodyPr wrap="square" rtlCol="0">
            <a:spAutoFit/>
          </a:bodyPr>
          <a:lstStyle/>
          <a:p>
            <a:pPr algn="ctr"/>
            <a:r>
              <a:rPr lang="en-US" sz="4000" b="1" i="1" u="sng" dirty="0">
                <a:solidFill>
                  <a:srgbClr val="2F2B20"/>
                </a:solidFill>
              </a:rPr>
              <a:t>OR</a:t>
            </a:r>
          </a:p>
          <a:p>
            <a:pPr algn="ctr"/>
            <a:r>
              <a:rPr lang="en-US" sz="4000" b="1" i="1" u="sng" dirty="0">
                <a:solidFill>
                  <a:srgbClr val="2F2B20"/>
                </a:solidFill>
              </a:rPr>
              <a:t>AND</a:t>
            </a:r>
          </a:p>
          <a:p>
            <a:pPr algn="ctr"/>
            <a:r>
              <a:rPr lang="en-US" sz="4000" b="1" i="1" u="sng" dirty="0">
                <a:solidFill>
                  <a:srgbClr val="2F2B20"/>
                </a:solidFill>
              </a:rPr>
              <a:t>ALL</a:t>
            </a:r>
          </a:p>
          <a:p>
            <a:pPr algn="ctr"/>
            <a:r>
              <a:rPr lang="en-US" sz="4000" b="1" i="1" u="sng" dirty="0">
                <a:solidFill>
                  <a:srgbClr val="2F2B20"/>
                </a:solidFill>
              </a:rPr>
              <a:t>ANY</a:t>
            </a:r>
            <a:endParaRPr lang="en-US" sz="4000" b="1" i="1" u="sng" dirty="0"/>
          </a:p>
          <a:p>
            <a:pPr algn="ctr"/>
            <a:endParaRPr lang="en-US" sz="2800" b="1" i="1" u="sng" dirty="0"/>
          </a:p>
        </p:txBody>
      </p:sp>
    </p:spTree>
    <p:extLst>
      <p:ext uri="{BB962C8B-B14F-4D97-AF65-F5344CB8AC3E}">
        <p14:creationId xmlns:p14="http://schemas.microsoft.com/office/powerpoint/2010/main" val="1454942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pPr marL="11430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567033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r>
              <a:rPr lang="en-US" dirty="0"/>
              <a:t>95.28: “tree risk assessor: an arborist or other qualified professional with training and experience in the practice of tree risk assessment.”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313751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r>
              <a:rPr lang="en-US" dirty="0"/>
              <a:t>95.28: “tree risk assessor: an arborist or other qualified professional with training </a:t>
            </a:r>
            <a:r>
              <a:rPr lang="en-US" b="1" i="1" u="sng" dirty="0"/>
              <a:t>and</a:t>
            </a:r>
            <a:r>
              <a:rPr lang="en-US" dirty="0"/>
              <a:t> experience in the practice of tree risk assessment.”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875538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 Risk Assessor?</a:t>
            </a:r>
          </a:p>
        </p:txBody>
      </p:sp>
      <p:sp>
        <p:nvSpPr>
          <p:cNvPr id="3" name="Content Placeholder 2"/>
          <p:cNvSpPr>
            <a:spLocks noGrp="1"/>
          </p:cNvSpPr>
          <p:nvPr>
            <p:ph idx="1"/>
          </p:nvPr>
        </p:nvSpPr>
        <p:spPr/>
        <p:txBody>
          <a:bodyPr/>
          <a:lstStyle/>
          <a:p>
            <a:r>
              <a:rPr lang="en-US" dirty="0"/>
              <a:t>95.28: “tree risk assessor: an arborist or other qualified professional with </a:t>
            </a:r>
            <a:r>
              <a:rPr lang="en-US" b="1" dirty="0">
                <a:solidFill>
                  <a:srgbClr val="0070C0"/>
                </a:solidFill>
              </a:rPr>
              <a:t>training</a:t>
            </a:r>
            <a:r>
              <a:rPr lang="en-US" dirty="0"/>
              <a:t> </a:t>
            </a:r>
            <a:r>
              <a:rPr lang="en-US" b="1" i="1" u="sng" dirty="0"/>
              <a:t>and</a:t>
            </a:r>
            <a:r>
              <a:rPr lang="en-US" dirty="0"/>
              <a:t> </a:t>
            </a:r>
            <a:r>
              <a:rPr lang="en-US" b="1" dirty="0">
                <a:solidFill>
                  <a:srgbClr val="0070C0"/>
                </a:solidFill>
              </a:rPr>
              <a:t>experience</a:t>
            </a:r>
            <a:r>
              <a:rPr lang="en-US" dirty="0"/>
              <a:t> in the practice of tree risk assessment.”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59128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sp>
        <p:nvSpPr>
          <p:cNvPr id="3" name="Content Placeholder 2"/>
          <p:cNvSpPr>
            <a:spLocks noGrp="1"/>
          </p:cNvSpPr>
          <p:nvPr>
            <p:ph idx="1"/>
          </p:nvPr>
        </p:nvSpPr>
        <p:spPr/>
        <p:txBody>
          <a:bodyPr/>
          <a:lstStyle/>
          <a:p>
            <a:pPr marL="114300" indent="0">
              <a:buNone/>
            </a:pPr>
            <a:endParaRPr lang="en-US" dirty="0"/>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2069847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sp>
        <p:nvSpPr>
          <p:cNvPr id="3" name="Content Placeholder 2"/>
          <p:cNvSpPr>
            <a:spLocks noGrp="1"/>
          </p:cNvSpPr>
          <p:nvPr>
            <p:ph idx="1"/>
          </p:nvPr>
        </p:nvSpPr>
        <p:spPr/>
        <p:txBody>
          <a:bodyPr/>
          <a:lstStyle/>
          <a:p>
            <a:r>
              <a:rPr lang="en-US" dirty="0"/>
              <a:t>93.5: “Tree risk assessors shall not be required to assess trees other than those included in the specifications.”</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681828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sp>
        <p:nvSpPr>
          <p:cNvPr id="3" name="Content Placeholder 2"/>
          <p:cNvSpPr>
            <a:spLocks noGrp="1"/>
          </p:cNvSpPr>
          <p:nvPr>
            <p:ph idx="1"/>
          </p:nvPr>
        </p:nvSpPr>
        <p:spPr/>
        <p:txBody>
          <a:bodyPr/>
          <a:lstStyle/>
          <a:p>
            <a:r>
              <a:rPr lang="en-US" dirty="0"/>
              <a:t>93.5: “Tree risk assessors shall not be required to assess trees other than those included in the specifications.”</a:t>
            </a:r>
          </a:p>
          <a:p>
            <a:r>
              <a:rPr lang="en-US" dirty="0"/>
              <a:t>93.6: “Tree risk assessors shall not be required to perform a higher level of assessment than specified in the specifications.”</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3073455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sp>
        <p:nvSpPr>
          <p:cNvPr id="3" name="Content Placeholder 2"/>
          <p:cNvSpPr>
            <a:spLocks noGrp="1"/>
          </p:cNvSpPr>
          <p:nvPr>
            <p:ph idx="1"/>
          </p:nvPr>
        </p:nvSpPr>
        <p:spPr/>
        <p:txBody>
          <a:bodyPr/>
          <a:lstStyle/>
          <a:p>
            <a:r>
              <a:rPr lang="en-US" dirty="0"/>
              <a:t>93.5: “Tree risk assessors </a:t>
            </a:r>
            <a:r>
              <a:rPr lang="en-US" b="1" i="1" u="sng" dirty="0"/>
              <a:t>shall not</a:t>
            </a:r>
            <a:r>
              <a:rPr lang="en-US" dirty="0"/>
              <a:t> be required to assess trees other than those included in the specifications.”</a:t>
            </a:r>
          </a:p>
          <a:p>
            <a:r>
              <a:rPr lang="en-US" dirty="0"/>
              <a:t>93.6: “Tree risk assessors </a:t>
            </a:r>
            <a:r>
              <a:rPr lang="en-US" b="1" i="1" u="sng" dirty="0"/>
              <a:t>shall not </a:t>
            </a:r>
            <a:r>
              <a:rPr lang="en-US" dirty="0"/>
              <a:t>be required to perform a higher level of assessment than specified in the specifications.”</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spTree>
    <p:extLst>
      <p:ext uri="{BB962C8B-B14F-4D97-AF65-F5344CB8AC3E}">
        <p14:creationId xmlns:p14="http://schemas.microsoft.com/office/powerpoint/2010/main" val="3956799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15506" y="1200150"/>
            <a:ext cx="2703388" cy="3600450"/>
          </a:xfrm>
        </p:spPr>
      </p:pic>
      <p:cxnSp>
        <p:nvCxnSpPr>
          <p:cNvPr id="9" name="Straight Arrow Connector 8"/>
          <p:cNvCxnSpPr/>
          <p:nvPr/>
        </p:nvCxnSpPr>
        <p:spPr>
          <a:xfrm flipV="1">
            <a:off x="3429000" y="3181350"/>
            <a:ext cx="762000" cy="55684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580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15506" y="1200150"/>
            <a:ext cx="2703388" cy="3600450"/>
          </a:xfrm>
        </p:spPr>
      </p:pic>
      <p:cxnSp>
        <p:nvCxnSpPr>
          <p:cNvPr id="5" name="Straight Arrow Connector 4"/>
          <p:cNvCxnSpPr/>
          <p:nvPr/>
        </p:nvCxnSpPr>
        <p:spPr>
          <a:xfrm>
            <a:off x="4953000" y="1581150"/>
            <a:ext cx="304800" cy="9144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10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SHALL</a:t>
            </a:r>
          </a:p>
        </p:txBody>
      </p:sp>
      <p:sp>
        <p:nvSpPr>
          <p:cNvPr id="7" name="TextBox 6"/>
          <p:cNvSpPr txBox="1"/>
          <p:nvPr/>
        </p:nvSpPr>
        <p:spPr>
          <a:xfrm>
            <a:off x="4648200" y="2038350"/>
            <a:ext cx="3276600" cy="1107996"/>
          </a:xfrm>
          <a:prstGeom prst="rect">
            <a:avLst/>
          </a:prstGeom>
          <a:noFill/>
        </p:spPr>
        <p:txBody>
          <a:bodyPr wrap="square" rtlCol="0">
            <a:spAutoFit/>
          </a:bodyPr>
          <a:lstStyle/>
          <a:p>
            <a:pPr algn="ctr"/>
            <a:r>
              <a:rPr lang="en-US" sz="6600" b="1" i="1" u="sng" dirty="0">
                <a:solidFill>
                  <a:srgbClr val="2F2B20"/>
                </a:solidFill>
              </a:rPr>
              <a:t>SHOULD</a:t>
            </a:r>
          </a:p>
        </p:txBody>
      </p:sp>
    </p:spTree>
    <p:extLst>
      <p:ext uri="{BB962C8B-B14F-4D97-AF65-F5344CB8AC3E}">
        <p14:creationId xmlns:p14="http://schemas.microsoft.com/office/powerpoint/2010/main" val="1833502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sp>
        <p:nvSpPr>
          <p:cNvPr id="3" name="Content Placeholder 2"/>
          <p:cNvSpPr>
            <a:spLocks noGrp="1"/>
          </p:cNvSpPr>
          <p:nvPr>
            <p:ph idx="1"/>
          </p:nvPr>
        </p:nvSpPr>
        <p:spPr/>
        <p:txBody>
          <a:bodyPr/>
          <a:lstStyle/>
          <a:p>
            <a:r>
              <a:rPr lang="en-US" dirty="0"/>
              <a:t>94.3.1: “The tree(s), targets, and unique conditions of concern (if any) to be considered in Level 1 assessments shall be specified.”</a:t>
            </a:r>
          </a:p>
        </p:txBody>
      </p:sp>
      <p:pic>
        <p:nvPicPr>
          <p:cNvPr id="4"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986718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sp>
        <p:nvSpPr>
          <p:cNvPr id="3" name="Content Placeholder 2"/>
          <p:cNvSpPr>
            <a:spLocks noGrp="1"/>
          </p:cNvSpPr>
          <p:nvPr>
            <p:ph idx="1"/>
          </p:nvPr>
        </p:nvSpPr>
        <p:spPr/>
        <p:txBody>
          <a:bodyPr/>
          <a:lstStyle/>
          <a:p>
            <a:r>
              <a:rPr lang="en-US" dirty="0"/>
              <a:t>94.3.1: “The tree(s), targets, and unique conditions of concern (if any) to be considered in Level 1 assessments </a:t>
            </a:r>
            <a:r>
              <a:rPr lang="en-US" b="1" i="1" u="sng" dirty="0"/>
              <a:t>shall</a:t>
            </a:r>
            <a:r>
              <a:rPr lang="en-US" dirty="0"/>
              <a:t> be specified.”</a:t>
            </a:r>
          </a:p>
        </p:txBody>
      </p:sp>
      <p:pic>
        <p:nvPicPr>
          <p:cNvPr id="5" name="Content Placeholder 8"/>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037991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Inspection</a:t>
            </a:r>
          </a:p>
        </p:txBody>
      </p:sp>
      <p:sp>
        <p:nvSpPr>
          <p:cNvPr id="3" name="Content Placeholder 2"/>
          <p:cNvSpPr>
            <a:spLocks noGrp="1"/>
          </p:cNvSpPr>
          <p:nvPr>
            <p:ph idx="1"/>
          </p:nvPr>
        </p:nvSpPr>
        <p:spPr/>
        <p:txBody>
          <a:bodyPr/>
          <a:lstStyle/>
          <a:p>
            <a:r>
              <a:rPr lang="en-US" dirty="0"/>
              <a:t>94.3.1: “The tree(s), targets, </a:t>
            </a:r>
            <a:r>
              <a:rPr lang="en-US" b="1" i="1" u="sng" dirty="0"/>
              <a:t>and</a:t>
            </a:r>
            <a:r>
              <a:rPr lang="en-US" dirty="0"/>
              <a:t> unique conditions of concern (if any) to be considered in Level 1 assessments </a:t>
            </a:r>
            <a:r>
              <a:rPr lang="en-US" b="1" i="1" u="sng" dirty="0"/>
              <a:t>shall</a:t>
            </a:r>
            <a:r>
              <a:rPr lang="en-US" dirty="0"/>
              <a:t> be specified.”</a:t>
            </a:r>
          </a:p>
        </p:txBody>
      </p:sp>
      <p:pic>
        <p:nvPicPr>
          <p:cNvPr id="5" name="Content Placeholder 8"/>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155794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Duty to Report Outside Scope</a:t>
            </a:r>
          </a:p>
        </p:txBody>
      </p:sp>
      <p:pic>
        <p:nvPicPr>
          <p:cNvPr id="5" name="Content Placeholder 8"/>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27621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Duty to Report Outside Scope</a:t>
            </a:r>
          </a:p>
        </p:txBody>
      </p:sp>
      <p:sp>
        <p:nvSpPr>
          <p:cNvPr id="3" name="Content Placeholder 2"/>
          <p:cNvSpPr>
            <a:spLocks noGrp="1"/>
          </p:cNvSpPr>
          <p:nvPr>
            <p:ph idx="1"/>
          </p:nvPr>
        </p:nvSpPr>
        <p:spPr/>
        <p:txBody>
          <a:bodyPr/>
          <a:lstStyle/>
          <a:p>
            <a:r>
              <a:rPr lang="en-US" dirty="0"/>
              <a:t>8.1.2.1: “When the scope of work is limited by property boundaries, easements, or other constraints, inspection of plants or plant parts outside of the assigned scope of work shall not be inspected.”</a:t>
            </a:r>
          </a:p>
        </p:txBody>
      </p:sp>
      <p:pic>
        <p:nvPicPr>
          <p:cNvPr id="5" name="Content Placeholder 8"/>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983629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8.1.2.1: “When the scope of work is limited by property boundaries, easements, or other constraints, inspection of plants or plant parts outside of the assigned scope of work </a:t>
            </a:r>
            <a:r>
              <a:rPr lang="en-US" b="1" i="1" u="sng" dirty="0"/>
              <a:t>shall not</a:t>
            </a:r>
            <a:r>
              <a:rPr lang="en-US" b="1" i="1" dirty="0"/>
              <a:t> </a:t>
            </a:r>
            <a:r>
              <a:rPr lang="en-US" dirty="0"/>
              <a:t>be inspected.”</a:t>
            </a:r>
          </a:p>
        </p:txBody>
      </p:sp>
      <p:pic>
        <p:nvPicPr>
          <p:cNvPr id="5" name="Content Placeholder 8"/>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
        <p:nvSpPr>
          <p:cNvPr id="8" name="Title 1">
            <a:extLst>
              <a:ext uri="{FF2B5EF4-FFF2-40B4-BE49-F238E27FC236}">
                <a16:creationId xmlns:a16="http://schemas.microsoft.com/office/drawing/2014/main" id="{DD8F745C-44E5-49B3-A2C4-4207BFAD4B1C}"/>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2136540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10" name="Title 1">
            <a:extLst>
              <a:ext uri="{FF2B5EF4-FFF2-40B4-BE49-F238E27FC236}">
                <a16:creationId xmlns:a16="http://schemas.microsoft.com/office/drawing/2014/main" id="{74B0D752-9F77-4BEF-B52C-E2383B96C8F8}"/>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3183543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8.1.2 (pruning): “Conditions identified in the visual inspection that would affect, or are outside of, the scope of work should be reported to an immediate supervisor or to the client.”</a:t>
            </a:r>
          </a:p>
          <a:p>
            <a:pPr marL="114300" indent="0">
              <a:buNone/>
            </a:pPr>
            <a:endParaRPr lang="en-US" dirty="0"/>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E06EFBA7-AB1E-4E7E-AF3B-40F9ED4C5BCB}"/>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70621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8.1.2 (pruning): “Conditions identified in the visual inspection that would affect, or are outside of, the scope of work should be reported to an immediate supervisor or to the client.”</a:t>
            </a:r>
          </a:p>
          <a:p>
            <a:r>
              <a:rPr lang="en-US" dirty="0"/>
              <a:t>53.2 (construction): “If a condition is observed requiring attention beyond the original scope of work, the condition should be reported to an immediate supervisor or to the client.”</a:t>
            </a:r>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F5A3729D-5375-4CEA-A313-031BC06DD4C1}"/>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1164129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8.1.2 (pruning): “Conditions identified in the visual inspection that would affect, or are outside of, the scope of work </a:t>
            </a:r>
            <a:r>
              <a:rPr lang="en-US" b="1" i="1" u="sng" dirty="0"/>
              <a:t>should</a:t>
            </a:r>
            <a:r>
              <a:rPr lang="en-US" dirty="0"/>
              <a:t> be reported to an immediate supervisor or to the client.”</a:t>
            </a:r>
          </a:p>
          <a:p>
            <a:r>
              <a:rPr lang="en-US" dirty="0"/>
              <a:t>53.2 (construction): “If a condition is observed requiring attention beyond the original scope of work, the condition </a:t>
            </a:r>
            <a:r>
              <a:rPr lang="en-US" b="1" i="1" u="sng" dirty="0"/>
              <a:t>should</a:t>
            </a:r>
            <a:r>
              <a:rPr lang="en-US" dirty="0"/>
              <a:t> be reported to an immediate supervisor or to the client.”</a:t>
            </a:r>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1910E811-0341-4421-9939-53BF74AA3D60}"/>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117788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SHALL</a:t>
            </a:r>
          </a:p>
        </p:txBody>
      </p:sp>
      <p:sp>
        <p:nvSpPr>
          <p:cNvPr id="3" name="TextBox 2">
            <a:extLst>
              <a:ext uri="{FF2B5EF4-FFF2-40B4-BE49-F238E27FC236}">
                <a16:creationId xmlns:a16="http://schemas.microsoft.com/office/drawing/2014/main" id="{4DE47895-295E-4962-9D82-0A9F6A8A06A2}"/>
              </a:ext>
            </a:extLst>
          </p:cNvPr>
          <p:cNvSpPr txBox="1"/>
          <p:nvPr/>
        </p:nvSpPr>
        <p:spPr>
          <a:xfrm>
            <a:off x="4191000" y="1809750"/>
            <a:ext cx="3886200" cy="2246769"/>
          </a:xfrm>
          <a:prstGeom prst="rect">
            <a:avLst/>
          </a:prstGeom>
          <a:noFill/>
        </p:spPr>
        <p:txBody>
          <a:bodyPr wrap="square" rtlCol="0">
            <a:spAutoFit/>
          </a:bodyPr>
          <a:lstStyle/>
          <a:p>
            <a:r>
              <a:rPr lang="en-US" sz="2000" dirty="0"/>
              <a:t>10.45 “As used in this standard, denotes a mandatory requirement”</a:t>
            </a:r>
          </a:p>
          <a:p>
            <a:endParaRPr lang="en-US" sz="2000" dirty="0"/>
          </a:p>
          <a:p>
            <a:r>
              <a:rPr lang="en-US" sz="2000" dirty="0"/>
              <a:t>Annex C-2: “A mandatory requirement is not optional and must be followed for ANSI A300 compliance”</a:t>
            </a:r>
          </a:p>
        </p:txBody>
      </p:sp>
    </p:spTree>
    <p:extLst>
      <p:ext uri="{BB962C8B-B14F-4D97-AF65-F5344CB8AC3E}">
        <p14:creationId xmlns:p14="http://schemas.microsoft.com/office/powerpoint/2010/main" val="1772676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6282EB26-965A-4877-B97E-C7F0BB35C15B}"/>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3169906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33.2.3 (structural support systems): “If a condition is observed requiring attention beyond the original scope of work, the condition shall be reported to an immediate supervisor, the owner, or the person responsible for authorizing the work.”</a:t>
            </a:r>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A05F9337-DB14-434B-8307-B2A91EFF24AE}"/>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20687882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33.2.3 (structural support systems): “If a condition is observed requiring attention beyond the original scope of work, the condition shall be reported to an immediate supervisor, the owner, or the person responsible for authorizing the work.”</a:t>
            </a:r>
          </a:p>
          <a:p>
            <a:r>
              <a:rPr lang="en-US" dirty="0"/>
              <a:t>63.3.7 (planting): “If a condition is observed while the work is being performed requiring attention beyond the original scope of work, the condition shall be reported to an immediate supervisor, the owner, or person responsible for authorizing the work.”</a:t>
            </a:r>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5" name="Title 1">
            <a:extLst>
              <a:ext uri="{FF2B5EF4-FFF2-40B4-BE49-F238E27FC236}">
                <a16:creationId xmlns:a16="http://schemas.microsoft.com/office/drawing/2014/main" id="{EC0BA78C-8BCE-4703-AD26-99CE04ECACF8}"/>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3702046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33.2.3 (structural support systems): “If a condition is observed requiring attention beyond the original scope of work, the condition </a:t>
            </a:r>
            <a:r>
              <a:rPr lang="en-US" b="1" i="1" u="sng" dirty="0"/>
              <a:t>shall</a:t>
            </a:r>
            <a:r>
              <a:rPr lang="en-US" dirty="0"/>
              <a:t> be reported to an immediate supervisor, the owner, or the person responsible for authorizing the work.”</a:t>
            </a:r>
          </a:p>
          <a:p>
            <a:r>
              <a:rPr lang="en-US" dirty="0"/>
              <a:t>63.3.7 (planting): “If a condition is observed while the work is being performed requiring attention beyond the original scope of work, the condition </a:t>
            </a:r>
            <a:r>
              <a:rPr lang="en-US" b="1" i="1" u="sng" dirty="0"/>
              <a:t>shall</a:t>
            </a:r>
            <a:r>
              <a:rPr lang="en-US" dirty="0"/>
              <a:t> be reported to an immediate supervisor, the owner, or person responsible for authorizing the work.”</a:t>
            </a:r>
          </a:p>
        </p:txBody>
      </p:sp>
      <p:pic>
        <p:nvPicPr>
          <p:cNvPr id="6" name="Picture 5">
            <a:extLst>
              <a:ext uri="{FF2B5EF4-FFF2-40B4-BE49-F238E27FC236}">
                <a16:creationId xmlns:a16="http://schemas.microsoft.com/office/drawing/2014/main" id="{31002B20-AFF5-405F-B095-B6CD39AF4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41130383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800" dirty="0"/>
              <a:t>Should</a:t>
            </a:r>
            <a:endParaRPr lang="en-US" dirty="0"/>
          </a:p>
        </p:txBody>
      </p:sp>
      <p:sp>
        <p:nvSpPr>
          <p:cNvPr id="4" name="Content Placeholder 3"/>
          <p:cNvSpPr>
            <a:spLocks noGrp="1"/>
          </p:cNvSpPr>
          <p:nvPr>
            <p:ph sz="half" idx="2"/>
          </p:nvPr>
        </p:nvSpPr>
        <p:spPr>
          <a:xfrm>
            <a:off x="457200" y="1631156"/>
            <a:ext cx="4038600" cy="940594"/>
          </a:xfrm>
        </p:spPr>
        <p:txBody>
          <a:bodyPr>
            <a:normAutofit/>
          </a:bodyPr>
          <a:lstStyle/>
          <a:p>
            <a:r>
              <a:rPr lang="en-US" dirty="0"/>
              <a:t>8.1.2: Pruning</a:t>
            </a:r>
          </a:p>
          <a:p>
            <a:r>
              <a:rPr lang="en-US" dirty="0"/>
              <a:t>53.2: Construction</a:t>
            </a:r>
          </a:p>
        </p:txBody>
      </p:sp>
      <p:sp>
        <p:nvSpPr>
          <p:cNvPr id="5" name="Text Placeholder 4"/>
          <p:cNvSpPr>
            <a:spLocks noGrp="1"/>
          </p:cNvSpPr>
          <p:nvPr>
            <p:ph type="body" sz="quarter" idx="3"/>
          </p:nvPr>
        </p:nvSpPr>
        <p:spPr/>
        <p:txBody>
          <a:bodyPr/>
          <a:lstStyle/>
          <a:p>
            <a:r>
              <a:rPr lang="en-US" sz="2800" dirty="0"/>
              <a:t>Shall</a:t>
            </a:r>
          </a:p>
        </p:txBody>
      </p:sp>
      <p:sp>
        <p:nvSpPr>
          <p:cNvPr id="6" name="Content Placeholder 5"/>
          <p:cNvSpPr>
            <a:spLocks noGrp="1"/>
          </p:cNvSpPr>
          <p:nvPr>
            <p:ph sz="quarter" idx="4"/>
          </p:nvPr>
        </p:nvSpPr>
        <p:spPr>
          <a:xfrm>
            <a:off x="4419600" y="1504950"/>
            <a:ext cx="3810000" cy="1143000"/>
          </a:xfrm>
        </p:spPr>
        <p:txBody>
          <a:bodyPr>
            <a:normAutofit/>
          </a:bodyPr>
          <a:lstStyle/>
          <a:p>
            <a:r>
              <a:rPr lang="en-US" dirty="0"/>
              <a:t>33.2.3: Support Systems</a:t>
            </a:r>
          </a:p>
          <a:p>
            <a:r>
              <a:rPr lang="en-US" dirty="0"/>
              <a:t>63.3.7: Planting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9232" y="1133944"/>
            <a:ext cx="702347" cy="437211"/>
          </a:xfrm>
          <a:prstGeom prst="rect">
            <a:avLst/>
          </a:prstGeom>
        </p:spPr>
      </p:pic>
      <p:pic>
        <p:nvPicPr>
          <p:cNvPr id="10" name="Picture 9">
            <a:extLst>
              <a:ext uri="{FF2B5EF4-FFF2-40B4-BE49-F238E27FC236}">
                <a16:creationId xmlns:a16="http://schemas.microsoft.com/office/drawing/2014/main" id="{FF9E7284-BB05-416E-8999-80E7FE0E8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801632" y="1087153"/>
            <a:ext cx="702347" cy="437211"/>
          </a:xfrm>
          <a:prstGeom prst="rect">
            <a:avLst/>
          </a:prstGeom>
        </p:spPr>
      </p:pic>
      <p:sp>
        <p:nvSpPr>
          <p:cNvPr id="11" name="Text Placeholder 4">
            <a:extLst>
              <a:ext uri="{FF2B5EF4-FFF2-40B4-BE49-F238E27FC236}">
                <a16:creationId xmlns:a16="http://schemas.microsoft.com/office/drawing/2014/main" id="{CEBA86D9-23D0-4DCA-A821-770B1BEC48B8}"/>
              </a:ext>
            </a:extLst>
          </p:cNvPr>
          <p:cNvSpPr txBox="1">
            <a:spLocks/>
          </p:cNvSpPr>
          <p:nvPr/>
        </p:nvSpPr>
        <p:spPr>
          <a:xfrm>
            <a:off x="381000" y="3032522"/>
            <a:ext cx="3657600" cy="47982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sz="2800" dirty="0"/>
              <a:t>Shall Not</a:t>
            </a:r>
          </a:p>
        </p:txBody>
      </p:sp>
      <p:pic>
        <p:nvPicPr>
          <p:cNvPr id="13" name="Content Placeholder 8">
            <a:extLst>
              <a:ext uri="{FF2B5EF4-FFF2-40B4-BE49-F238E27FC236}">
                <a16:creationId xmlns:a16="http://schemas.microsoft.com/office/drawing/2014/main" id="{868A1D9F-FC27-4511-A27F-974CA1AD8D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3048000" y="2967633"/>
            <a:ext cx="455827" cy="609600"/>
          </a:xfrm>
          <a:prstGeom prst="rect">
            <a:avLst/>
          </a:prstGeom>
          <a:effectLst>
            <a:glow rad="228600">
              <a:schemeClr val="accent3">
                <a:satMod val="175000"/>
                <a:alpha val="40000"/>
              </a:schemeClr>
            </a:glow>
          </a:effectLst>
        </p:spPr>
      </p:pic>
      <p:sp>
        <p:nvSpPr>
          <p:cNvPr id="14" name="Content Placeholder 5">
            <a:extLst>
              <a:ext uri="{FF2B5EF4-FFF2-40B4-BE49-F238E27FC236}">
                <a16:creationId xmlns:a16="http://schemas.microsoft.com/office/drawing/2014/main" id="{68BB7F2C-2C21-4BB2-A6E2-1AA8062788A4}"/>
              </a:ext>
            </a:extLst>
          </p:cNvPr>
          <p:cNvSpPr txBox="1">
            <a:spLocks/>
          </p:cNvSpPr>
          <p:nvPr/>
        </p:nvSpPr>
        <p:spPr>
          <a:xfrm>
            <a:off x="381000" y="3570625"/>
            <a:ext cx="5486400" cy="1143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r>
              <a:rPr lang="en-US" dirty="0"/>
              <a:t>8.1.2.1: Outside Property Boundaries </a:t>
            </a:r>
          </a:p>
        </p:txBody>
      </p:sp>
      <p:sp>
        <p:nvSpPr>
          <p:cNvPr id="17" name="Title 1">
            <a:extLst>
              <a:ext uri="{FF2B5EF4-FFF2-40B4-BE49-F238E27FC236}">
                <a16:creationId xmlns:a16="http://schemas.microsoft.com/office/drawing/2014/main" id="{527EB68F-39E7-443D-80F4-A728963DF089}"/>
              </a:ext>
            </a:extLst>
          </p:cNvPr>
          <p:cNvSpPr>
            <a:spLocks noGrp="1"/>
          </p:cNvSpPr>
          <p:nvPr>
            <p:ph type="title"/>
          </p:nvPr>
        </p:nvSpPr>
        <p:spPr>
          <a:xfrm>
            <a:off x="457200" y="206375"/>
            <a:ext cx="7620000" cy="857250"/>
          </a:xfrm>
        </p:spPr>
        <p:txBody>
          <a:bodyPr/>
          <a:lstStyle/>
          <a:p>
            <a:r>
              <a:rPr lang="en-US" sz="4000" dirty="0"/>
              <a:t>Duty to Report Outside Scope</a:t>
            </a:r>
          </a:p>
        </p:txBody>
      </p:sp>
    </p:spTree>
    <p:extLst>
      <p:ext uri="{BB962C8B-B14F-4D97-AF65-F5344CB8AC3E}">
        <p14:creationId xmlns:p14="http://schemas.microsoft.com/office/powerpoint/2010/main" val="235766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FD76F3C3-0360-4317-8224-076F6036128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025165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“Scheduling inspections shall be the responsibility of the tree owner.”</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ECDC6C35-42E4-4271-B695-41B00A2FD7A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741522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“Scheduling inspections shall be the responsibility of the tree owner.”</a:t>
            </a:r>
          </a:p>
          <a:p>
            <a:r>
              <a:rPr lang="en-US" dirty="0"/>
              <a:t>87.5 (root management): “Scheduling inspections and treatments shall be the responsibility of the tree owner.”</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89CC1E06-2A9E-4227-B5BB-D435744CE86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054027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“Scheduling inspections shall be the responsibility of the tree owner.”</a:t>
            </a:r>
          </a:p>
          <a:p>
            <a:r>
              <a:rPr lang="en-US" dirty="0"/>
              <a:t>87.5 (root management): “Scheduling inspections and treatments shall be the responsibility of the tree owner.”</a:t>
            </a:r>
          </a:p>
          <a:p>
            <a:r>
              <a:rPr lang="en-US" dirty="0"/>
              <a:t>94.7.1 (risk assessment): “It shall be the responsibility of the client, owner, the owner’s agent, or the controlling authority to select and implement the mitigation, schedule repeat or advanced assessments, and to schedule future monitoring and maintenance.”</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7877534F-C0C5-4F64-A0A3-9E9F28757C9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936129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“Scheduling inspections </a:t>
            </a:r>
            <a:r>
              <a:rPr lang="en-US" b="1" i="1" u="sng" dirty="0"/>
              <a:t>shall</a:t>
            </a:r>
            <a:r>
              <a:rPr lang="en-US" dirty="0"/>
              <a:t> be the responsibility of the tree owner.”</a:t>
            </a:r>
          </a:p>
          <a:p>
            <a:r>
              <a:rPr lang="en-US" dirty="0"/>
              <a:t>87.5 (root management): “Scheduling inspections and treatments </a:t>
            </a:r>
            <a:r>
              <a:rPr lang="en-US" b="1" i="1" u="sng" dirty="0"/>
              <a:t>shall</a:t>
            </a:r>
            <a:r>
              <a:rPr lang="en-US" dirty="0"/>
              <a:t> be the responsibility of the tree owner.”</a:t>
            </a:r>
          </a:p>
          <a:p>
            <a:r>
              <a:rPr lang="en-US" dirty="0"/>
              <a:t>94.7.1 (risk assessment): “It </a:t>
            </a:r>
            <a:r>
              <a:rPr lang="en-US" b="1" i="1" u="sng" dirty="0"/>
              <a:t>shall</a:t>
            </a:r>
            <a:r>
              <a:rPr lang="en-US" dirty="0"/>
              <a:t> be the responsibility of the client, owner, the owner’s agent, or the controlling authority to select and implement the mitigation, schedule repeat or advanced assessments, and to schedule future monitoring and maintenance.”</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6C9D5CDD-987E-4E92-A37D-A624DCA20BB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5191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SHALL</a:t>
            </a:r>
          </a:p>
        </p:txBody>
      </p:sp>
      <p:sp>
        <p:nvSpPr>
          <p:cNvPr id="3" name="TextBox 2">
            <a:extLst>
              <a:ext uri="{FF2B5EF4-FFF2-40B4-BE49-F238E27FC236}">
                <a16:creationId xmlns:a16="http://schemas.microsoft.com/office/drawing/2014/main" id="{4DE47895-295E-4962-9D82-0A9F6A8A06A2}"/>
              </a:ext>
            </a:extLst>
          </p:cNvPr>
          <p:cNvSpPr txBox="1"/>
          <p:nvPr/>
        </p:nvSpPr>
        <p:spPr>
          <a:xfrm>
            <a:off x="4191000" y="1809750"/>
            <a:ext cx="4038600" cy="2246769"/>
          </a:xfrm>
          <a:prstGeom prst="rect">
            <a:avLst/>
          </a:prstGeom>
          <a:noFill/>
        </p:spPr>
        <p:txBody>
          <a:bodyPr wrap="square" rtlCol="0">
            <a:spAutoFit/>
          </a:bodyPr>
          <a:lstStyle/>
          <a:p>
            <a:r>
              <a:rPr lang="en-US" sz="2000" dirty="0"/>
              <a:t>10.45 “As used in this standard, denotes a </a:t>
            </a:r>
            <a:r>
              <a:rPr lang="en-US" sz="2000" b="1" dirty="0"/>
              <a:t>mandatory requirement</a:t>
            </a:r>
            <a:r>
              <a:rPr lang="en-US" sz="2000" dirty="0"/>
              <a:t>”</a:t>
            </a:r>
          </a:p>
          <a:p>
            <a:endParaRPr lang="en-US" sz="2000" dirty="0"/>
          </a:p>
          <a:p>
            <a:r>
              <a:rPr lang="en-US" sz="2000" dirty="0"/>
              <a:t>Annex C-2: “A mandatory requirement is </a:t>
            </a:r>
            <a:r>
              <a:rPr lang="en-US" sz="2000" b="1" u="sng" dirty="0"/>
              <a:t>not optional </a:t>
            </a:r>
            <a:r>
              <a:rPr lang="en-US" sz="2000" dirty="0"/>
              <a:t>and </a:t>
            </a:r>
            <a:r>
              <a:rPr lang="en-US" sz="2000" b="1" u="sng" dirty="0"/>
              <a:t>must be followed</a:t>
            </a:r>
            <a:r>
              <a:rPr lang="en-US" sz="2000" dirty="0"/>
              <a:t> for ANSI A300 compliance”</a:t>
            </a:r>
          </a:p>
        </p:txBody>
      </p:sp>
    </p:spTree>
    <p:extLst>
      <p:ext uri="{BB962C8B-B14F-4D97-AF65-F5344CB8AC3E}">
        <p14:creationId xmlns:p14="http://schemas.microsoft.com/office/powerpoint/2010/main" val="2164732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“Scheduling inspections </a:t>
            </a:r>
            <a:r>
              <a:rPr lang="en-US" b="1" i="1" u="sng" dirty="0"/>
              <a:t>shall</a:t>
            </a:r>
            <a:r>
              <a:rPr lang="en-US" dirty="0"/>
              <a:t> be the responsibility of the </a:t>
            </a:r>
            <a:r>
              <a:rPr lang="en-US" b="1" dirty="0">
                <a:solidFill>
                  <a:srgbClr val="0070C0"/>
                </a:solidFill>
              </a:rPr>
              <a:t>tree owner</a:t>
            </a:r>
            <a:r>
              <a:rPr lang="en-US" dirty="0"/>
              <a:t>.”</a:t>
            </a:r>
          </a:p>
          <a:p>
            <a:r>
              <a:rPr lang="en-US" dirty="0"/>
              <a:t>87.5 (root management): “Scheduling inspections and treatments </a:t>
            </a:r>
            <a:r>
              <a:rPr lang="en-US" b="1" i="1" u="sng" dirty="0"/>
              <a:t>shall</a:t>
            </a:r>
            <a:r>
              <a:rPr lang="en-US" dirty="0"/>
              <a:t> be the responsibility of the </a:t>
            </a:r>
            <a:r>
              <a:rPr lang="en-US" b="1" dirty="0">
                <a:solidFill>
                  <a:srgbClr val="0070C0"/>
                </a:solidFill>
              </a:rPr>
              <a:t>tree owner</a:t>
            </a:r>
            <a:r>
              <a:rPr lang="en-US" dirty="0"/>
              <a:t>.”</a:t>
            </a:r>
          </a:p>
          <a:p>
            <a:r>
              <a:rPr lang="en-US" dirty="0"/>
              <a:t>94.7.1 (risk assessment): “It </a:t>
            </a:r>
            <a:r>
              <a:rPr lang="en-US" b="1" i="1" u="sng" dirty="0"/>
              <a:t>shall</a:t>
            </a:r>
            <a:r>
              <a:rPr lang="en-US" dirty="0"/>
              <a:t> be the responsibility of the client, </a:t>
            </a:r>
            <a:r>
              <a:rPr lang="en-US" b="1" dirty="0">
                <a:solidFill>
                  <a:srgbClr val="0070C0"/>
                </a:solidFill>
              </a:rPr>
              <a:t>owner</a:t>
            </a:r>
            <a:r>
              <a:rPr lang="en-US" dirty="0"/>
              <a:t>, the owner’s agent, or the controlling authority to select and implement the mitigation, schedule repeat or advanced assessments, and to schedule future monitoring and maintenance.”</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5" name="Content Placeholder 8">
            <a:extLst>
              <a:ext uri="{FF2B5EF4-FFF2-40B4-BE49-F238E27FC236}">
                <a16:creationId xmlns:a16="http://schemas.microsoft.com/office/drawing/2014/main" id="{F71D95E8-4A5F-463A-94FE-90E7C8987CF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7162800" y="285750"/>
            <a:ext cx="455827" cy="609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549142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a:t>BUT…</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4222848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“Prior to installation, the owner or owner’s agent shall be notified of the need for periodic inspection by an arborist of the supplemental support system’s condition; position; cable tension; and the tree’s structural integrity…”</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9624446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“Prior to installation, the owner or owner’s agent </a:t>
            </a:r>
            <a:r>
              <a:rPr lang="en-US" b="1" i="1" u="sng" dirty="0"/>
              <a:t>shall</a:t>
            </a:r>
            <a:r>
              <a:rPr lang="en-US" dirty="0"/>
              <a:t> be notified of the need for periodic inspection by an arborist of the supplemental support system’s condition; position; cable tension; and the tree’s structural integrity…”</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386751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“Prior to installation, the owner or owner’s agent </a:t>
            </a:r>
            <a:r>
              <a:rPr lang="en-US" b="1" i="1" u="sng" dirty="0"/>
              <a:t>shall</a:t>
            </a:r>
            <a:r>
              <a:rPr lang="en-US" dirty="0"/>
              <a:t> be notified …   …   …  …   …   …   …   …   …   …   …   …   …   …   …   …   …   …   …   …   …   …   …   …   …   …   …   …   …  …   …   …   …   …   …   …   …  …   …   …   …   …   …   …   …  …   …   …   …   .”</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4447504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33.4.2 (structural support systems): “…   …   …  …   …   …   …   …   …   …   …   …   …   …   …   …   …   …    …   …   of the need for periodic inspection by an arborist of the supplemental support system’s </a:t>
            </a:r>
            <a:r>
              <a:rPr lang="en-US" b="1" dirty="0">
                <a:solidFill>
                  <a:srgbClr val="0070C0"/>
                </a:solidFill>
              </a:rPr>
              <a:t>condition</a:t>
            </a:r>
            <a:r>
              <a:rPr lang="en-US" dirty="0"/>
              <a:t>; </a:t>
            </a:r>
            <a:r>
              <a:rPr lang="en-US" b="1" dirty="0">
                <a:solidFill>
                  <a:srgbClr val="0070C0"/>
                </a:solidFill>
              </a:rPr>
              <a:t>position</a:t>
            </a:r>
            <a:r>
              <a:rPr lang="en-US" dirty="0"/>
              <a:t>; </a:t>
            </a:r>
            <a:r>
              <a:rPr lang="en-US" b="1" dirty="0">
                <a:solidFill>
                  <a:srgbClr val="0070C0"/>
                </a:solidFill>
              </a:rPr>
              <a:t>cable tension</a:t>
            </a:r>
            <a:r>
              <a:rPr lang="en-US" dirty="0"/>
              <a:t>; and the </a:t>
            </a:r>
            <a:r>
              <a:rPr lang="en-US" b="1" dirty="0">
                <a:solidFill>
                  <a:srgbClr val="0070C0"/>
                </a:solidFill>
              </a:rPr>
              <a:t>tree’s structural integrity</a:t>
            </a:r>
            <a:r>
              <a:rPr lang="en-US" dirty="0"/>
              <a:t>…”</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42305655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0"/>
            <a:ext cx="7696200" cy="3600450"/>
          </a:xfrm>
        </p:spPr>
        <p:txBody>
          <a:bodyPr/>
          <a:lstStyle/>
          <a:p>
            <a:r>
              <a:rPr lang="en-US" dirty="0"/>
              <a:t>33.4.2 (structural support systems): “…   …   …  …   …   …   …   …   …   …   …   …   …   …   …   …   …   …    …   …   of the need for periodic inspection </a:t>
            </a:r>
            <a:r>
              <a:rPr lang="en-US" b="1" dirty="0">
                <a:solidFill>
                  <a:srgbClr val="FF0000"/>
                </a:solidFill>
              </a:rPr>
              <a:t>by an arborist </a:t>
            </a:r>
            <a:r>
              <a:rPr lang="en-US" dirty="0"/>
              <a:t>of the supplemental support system’s </a:t>
            </a:r>
            <a:r>
              <a:rPr lang="en-US" b="1" dirty="0">
                <a:solidFill>
                  <a:srgbClr val="0070C0"/>
                </a:solidFill>
              </a:rPr>
              <a:t>condition</a:t>
            </a:r>
            <a:r>
              <a:rPr lang="en-US" dirty="0"/>
              <a:t>; </a:t>
            </a:r>
            <a:r>
              <a:rPr lang="en-US" b="1" dirty="0">
                <a:solidFill>
                  <a:srgbClr val="0070C0"/>
                </a:solidFill>
              </a:rPr>
              <a:t>position</a:t>
            </a:r>
            <a:r>
              <a:rPr lang="en-US" dirty="0"/>
              <a:t>; </a:t>
            </a:r>
            <a:r>
              <a:rPr lang="en-US" b="1" dirty="0">
                <a:solidFill>
                  <a:srgbClr val="0070C0"/>
                </a:solidFill>
              </a:rPr>
              <a:t>cable tension</a:t>
            </a:r>
            <a:r>
              <a:rPr lang="en-US" dirty="0"/>
              <a:t>; and the </a:t>
            </a:r>
            <a:r>
              <a:rPr lang="en-US" b="1" dirty="0">
                <a:solidFill>
                  <a:srgbClr val="0070C0"/>
                </a:solidFill>
              </a:rPr>
              <a:t>tree’s structural integrity</a:t>
            </a:r>
            <a:r>
              <a:rPr lang="en-US" dirty="0"/>
              <a:t>…”</a:t>
            </a:r>
          </a:p>
        </p:txBody>
      </p:sp>
      <p:sp>
        <p:nvSpPr>
          <p:cNvPr id="7" name="Title 1">
            <a:extLst>
              <a:ext uri="{FF2B5EF4-FFF2-40B4-BE49-F238E27FC236}">
                <a16:creationId xmlns:a16="http://schemas.microsoft.com/office/drawing/2014/main" id="{88AFFBD9-D390-46F3-915A-2CDC66BF0DAD}"/>
              </a:ext>
            </a:extLst>
          </p:cNvPr>
          <p:cNvSpPr>
            <a:spLocks noGrp="1"/>
          </p:cNvSpPr>
          <p:nvPr>
            <p:ph type="title"/>
          </p:nvPr>
        </p:nvSpPr>
        <p:spPr>
          <a:xfrm>
            <a:off x="457200" y="206375"/>
            <a:ext cx="7620000" cy="857250"/>
          </a:xfrm>
        </p:spPr>
        <p:txBody>
          <a:bodyPr/>
          <a:lstStyle/>
          <a:p>
            <a:r>
              <a:rPr lang="en-US" sz="4800" dirty="0"/>
              <a:t>Duty to Follow-Up</a:t>
            </a:r>
          </a:p>
        </p:txBody>
      </p:sp>
      <p:pic>
        <p:nvPicPr>
          <p:cNvPr id="6" name="Picture 5">
            <a:extLst>
              <a:ext uri="{FF2B5EF4-FFF2-40B4-BE49-F238E27FC236}">
                <a16:creationId xmlns:a16="http://schemas.microsoft.com/office/drawing/2014/main" id="{1366DBB2-9D75-4EAA-9BEB-FCCAFBBBF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6489536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800" dirty="0"/>
              <a:t>Owner</a:t>
            </a:r>
            <a:endParaRPr lang="en-US" dirty="0"/>
          </a:p>
        </p:txBody>
      </p:sp>
      <p:sp>
        <p:nvSpPr>
          <p:cNvPr id="4" name="Content Placeholder 3"/>
          <p:cNvSpPr>
            <a:spLocks noGrp="1"/>
          </p:cNvSpPr>
          <p:nvPr>
            <p:ph sz="half" idx="2"/>
          </p:nvPr>
        </p:nvSpPr>
        <p:spPr>
          <a:xfrm>
            <a:off x="457200" y="1631155"/>
            <a:ext cx="4038600" cy="2557759"/>
          </a:xfrm>
        </p:spPr>
        <p:txBody>
          <a:bodyPr>
            <a:normAutofit/>
          </a:bodyPr>
          <a:lstStyle/>
          <a:p>
            <a:r>
              <a:rPr lang="en-US" dirty="0"/>
              <a:t>87.5: Root Inspections</a:t>
            </a:r>
          </a:p>
          <a:p>
            <a:r>
              <a:rPr lang="en-US" dirty="0"/>
              <a:t>33.4.2: Support System Inspections</a:t>
            </a:r>
          </a:p>
          <a:p>
            <a:r>
              <a:rPr lang="en-US" dirty="0"/>
              <a:t>94.7.1: Risk Mitigation Actions</a:t>
            </a:r>
          </a:p>
        </p:txBody>
      </p:sp>
      <p:sp>
        <p:nvSpPr>
          <p:cNvPr id="5" name="Text Placeholder 4"/>
          <p:cNvSpPr>
            <a:spLocks noGrp="1"/>
          </p:cNvSpPr>
          <p:nvPr>
            <p:ph type="body" sz="quarter" idx="3"/>
          </p:nvPr>
        </p:nvSpPr>
        <p:spPr/>
        <p:txBody>
          <a:bodyPr/>
          <a:lstStyle/>
          <a:p>
            <a:r>
              <a:rPr lang="en-US" sz="2800" dirty="0"/>
              <a:t>Arborist</a:t>
            </a:r>
          </a:p>
        </p:txBody>
      </p:sp>
      <p:sp>
        <p:nvSpPr>
          <p:cNvPr id="6" name="Content Placeholder 5"/>
          <p:cNvSpPr>
            <a:spLocks noGrp="1"/>
          </p:cNvSpPr>
          <p:nvPr>
            <p:ph sz="quarter" idx="4"/>
          </p:nvPr>
        </p:nvSpPr>
        <p:spPr>
          <a:xfrm>
            <a:off x="4419600" y="1504950"/>
            <a:ext cx="3810000" cy="2683965"/>
          </a:xfrm>
        </p:spPr>
        <p:txBody>
          <a:bodyPr>
            <a:normAutofit/>
          </a:bodyPr>
          <a:lstStyle/>
          <a:p>
            <a:r>
              <a:rPr lang="en-US" dirty="0"/>
              <a:t>33.4.2: Must tell owner that follow-up inspections are necessary </a:t>
            </a:r>
          </a:p>
        </p:txBody>
      </p:sp>
      <p:pic>
        <p:nvPicPr>
          <p:cNvPr id="10" name="Picture 9">
            <a:extLst>
              <a:ext uri="{FF2B5EF4-FFF2-40B4-BE49-F238E27FC236}">
                <a16:creationId xmlns:a16="http://schemas.microsoft.com/office/drawing/2014/main" id="{FF9E7284-BB05-416E-8999-80E7FE0E89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801632" y="1087153"/>
            <a:ext cx="702347" cy="437211"/>
          </a:xfrm>
          <a:prstGeom prst="rect">
            <a:avLst/>
          </a:prstGeom>
        </p:spPr>
      </p:pic>
      <p:pic>
        <p:nvPicPr>
          <p:cNvPr id="13" name="Content Placeholder 8">
            <a:extLst>
              <a:ext uri="{FF2B5EF4-FFF2-40B4-BE49-F238E27FC236}">
                <a16:creationId xmlns:a16="http://schemas.microsoft.com/office/drawing/2014/main" id="{868A1D9F-FC27-4511-A27F-974CA1AD8D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3011960" y="1086446"/>
            <a:ext cx="455827" cy="609600"/>
          </a:xfrm>
          <a:prstGeom prst="rect">
            <a:avLst/>
          </a:prstGeom>
          <a:effectLst>
            <a:glow rad="228600">
              <a:schemeClr val="accent3">
                <a:satMod val="175000"/>
                <a:alpha val="40000"/>
              </a:schemeClr>
            </a:glow>
          </a:effectLst>
        </p:spPr>
      </p:pic>
      <p:sp>
        <p:nvSpPr>
          <p:cNvPr id="17" name="Title 1">
            <a:extLst>
              <a:ext uri="{FF2B5EF4-FFF2-40B4-BE49-F238E27FC236}">
                <a16:creationId xmlns:a16="http://schemas.microsoft.com/office/drawing/2014/main" id="{527EB68F-39E7-443D-80F4-A728963DF089}"/>
              </a:ext>
            </a:extLst>
          </p:cNvPr>
          <p:cNvSpPr>
            <a:spLocks noGrp="1"/>
          </p:cNvSpPr>
          <p:nvPr>
            <p:ph type="title"/>
          </p:nvPr>
        </p:nvSpPr>
        <p:spPr>
          <a:xfrm>
            <a:off x="457200" y="206375"/>
            <a:ext cx="7620000" cy="857250"/>
          </a:xfrm>
        </p:spPr>
        <p:txBody>
          <a:bodyPr/>
          <a:lstStyle/>
          <a:p>
            <a:r>
              <a:rPr lang="en-US" sz="4800" dirty="0"/>
              <a:t>Duty to Follow-Up</a:t>
            </a:r>
          </a:p>
        </p:txBody>
      </p:sp>
    </p:spTree>
    <p:extLst>
      <p:ext uri="{BB962C8B-B14F-4D97-AF65-F5344CB8AC3E}">
        <p14:creationId xmlns:p14="http://schemas.microsoft.com/office/powerpoint/2010/main" val="4734409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Content Placeholder 5">
            <a:extLst>
              <a:ext uri="{FF2B5EF4-FFF2-40B4-BE49-F238E27FC236}">
                <a16:creationId xmlns:a16="http://schemas.microsoft.com/office/drawing/2014/main" id="{307D854B-45F9-4DA7-9250-21F1A775CC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755221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92.3: “Tree risk assessments shall consider</a:t>
            </a:r>
            <a:br>
              <a:rPr lang="en-US" dirty="0"/>
            </a:br>
            <a:r>
              <a:rPr lang="en-US" dirty="0"/>
              <a:t>the likelihood of failure, </a:t>
            </a:r>
            <a:br>
              <a:rPr lang="en-US" dirty="0"/>
            </a:br>
            <a:r>
              <a:rPr lang="en-US" dirty="0"/>
              <a:t>the likelihood of the failed tree or tree part impacting a target, and the likely resulting consequences.”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228281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the Standards</a:t>
            </a:r>
          </a:p>
        </p:txBody>
      </p:sp>
      <p:sp>
        <p:nvSpPr>
          <p:cNvPr id="6" name="TextBox 5"/>
          <p:cNvSpPr txBox="1"/>
          <p:nvPr/>
        </p:nvSpPr>
        <p:spPr>
          <a:xfrm>
            <a:off x="685800" y="2038350"/>
            <a:ext cx="3124200" cy="1107996"/>
          </a:xfrm>
          <a:prstGeom prst="rect">
            <a:avLst/>
          </a:prstGeom>
          <a:noFill/>
        </p:spPr>
        <p:txBody>
          <a:bodyPr wrap="square" rtlCol="0">
            <a:spAutoFit/>
          </a:bodyPr>
          <a:lstStyle/>
          <a:p>
            <a:pPr algn="ctr"/>
            <a:r>
              <a:rPr lang="en-US" sz="6600" b="1" i="1" u="sng" dirty="0">
                <a:solidFill>
                  <a:srgbClr val="2F2B20"/>
                </a:solidFill>
              </a:rPr>
              <a:t>SHOULD</a:t>
            </a:r>
          </a:p>
        </p:txBody>
      </p:sp>
      <p:sp>
        <p:nvSpPr>
          <p:cNvPr id="3" name="TextBox 2">
            <a:extLst>
              <a:ext uri="{FF2B5EF4-FFF2-40B4-BE49-F238E27FC236}">
                <a16:creationId xmlns:a16="http://schemas.microsoft.com/office/drawing/2014/main" id="{4DE47895-295E-4962-9D82-0A9F6A8A06A2}"/>
              </a:ext>
            </a:extLst>
          </p:cNvPr>
          <p:cNvSpPr txBox="1"/>
          <p:nvPr/>
        </p:nvSpPr>
        <p:spPr>
          <a:xfrm>
            <a:off x="4191000" y="1809750"/>
            <a:ext cx="4267200" cy="2246769"/>
          </a:xfrm>
          <a:prstGeom prst="rect">
            <a:avLst/>
          </a:prstGeom>
          <a:noFill/>
        </p:spPr>
        <p:txBody>
          <a:bodyPr wrap="square" rtlCol="0">
            <a:spAutoFit/>
          </a:bodyPr>
          <a:lstStyle/>
          <a:p>
            <a:r>
              <a:rPr lang="en-US" sz="2000" dirty="0"/>
              <a:t>10.48 “As used in this standard, denotes an advisory recommendation”</a:t>
            </a:r>
          </a:p>
          <a:p>
            <a:endParaRPr lang="en-US" sz="2000" dirty="0"/>
          </a:p>
          <a:p>
            <a:r>
              <a:rPr lang="en-US" sz="2000" dirty="0"/>
              <a:t>Annex C-1: “Advisory recommendations may not be followed when defensible reasons for non-compliance exist.”</a:t>
            </a:r>
          </a:p>
        </p:txBody>
      </p:sp>
    </p:spTree>
    <p:extLst>
      <p:ext uri="{BB962C8B-B14F-4D97-AF65-F5344CB8AC3E}">
        <p14:creationId xmlns:p14="http://schemas.microsoft.com/office/powerpoint/2010/main" val="41587705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92.3: “Tree risk assessments shall consider</a:t>
            </a:r>
            <a:br>
              <a:rPr lang="en-US" dirty="0"/>
            </a:br>
            <a:r>
              <a:rPr lang="en-US" dirty="0"/>
              <a:t>the likelihood of failure, </a:t>
            </a:r>
            <a:br>
              <a:rPr lang="en-US" dirty="0"/>
            </a:br>
            <a:r>
              <a:rPr lang="en-US" dirty="0"/>
              <a:t>the likelihood of the failed tree or tree part impacting a target, and the likely resulting consequences.”</a:t>
            </a:r>
          </a:p>
          <a:p>
            <a:r>
              <a:rPr lang="en-US" dirty="0"/>
              <a:t>93.7: “The time frame of the assessment shall be specified.”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3789264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92.3: “Tree risk assessments shall consider</a:t>
            </a:r>
            <a:br>
              <a:rPr lang="en-US" dirty="0"/>
            </a:br>
            <a:r>
              <a:rPr lang="en-US" dirty="0"/>
              <a:t>the likelihood of failure, </a:t>
            </a:r>
            <a:br>
              <a:rPr lang="en-US" dirty="0"/>
            </a:br>
            <a:r>
              <a:rPr lang="en-US" dirty="0"/>
              <a:t>the likelihood of the failed tree or tree part impacting a target, and the likely resulting consequences.”</a:t>
            </a:r>
          </a:p>
          <a:p>
            <a:r>
              <a:rPr lang="en-US" dirty="0"/>
              <a:t>93.7: “The time frame of the assessment shall be specified.”</a:t>
            </a:r>
          </a:p>
          <a:p>
            <a:r>
              <a:rPr lang="en-US" dirty="0"/>
              <a:t>94.6.1: “The tree risk assessor shall analyze the tree, site, and target information and determine the level of risk.”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4325115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92.3: “Tree risk assessments </a:t>
            </a:r>
            <a:r>
              <a:rPr lang="en-US" b="1" i="1" u="sng" dirty="0"/>
              <a:t>shall</a:t>
            </a:r>
            <a:r>
              <a:rPr lang="en-US" dirty="0"/>
              <a:t> consider</a:t>
            </a:r>
            <a:br>
              <a:rPr lang="en-US" dirty="0"/>
            </a:br>
            <a:r>
              <a:rPr lang="en-US" dirty="0"/>
              <a:t>the likelihood of failure, </a:t>
            </a:r>
            <a:br>
              <a:rPr lang="en-US" dirty="0"/>
            </a:br>
            <a:r>
              <a:rPr lang="en-US" dirty="0"/>
              <a:t>the likelihood of the failed tree or tree part impacting a target, </a:t>
            </a:r>
            <a:r>
              <a:rPr lang="en-US" b="1" i="1" u="sng" dirty="0"/>
              <a:t>and</a:t>
            </a:r>
            <a:r>
              <a:rPr lang="en-US" dirty="0"/>
              <a:t> the likely resulting consequences.”</a:t>
            </a:r>
          </a:p>
          <a:p>
            <a:r>
              <a:rPr lang="en-US" dirty="0"/>
              <a:t>93.7: “The time frame of the assessment </a:t>
            </a:r>
            <a:r>
              <a:rPr lang="en-US" b="1" i="1" u="sng" dirty="0"/>
              <a:t>shall</a:t>
            </a:r>
            <a:r>
              <a:rPr lang="en-US" dirty="0"/>
              <a:t> be specified.”</a:t>
            </a:r>
          </a:p>
          <a:p>
            <a:r>
              <a:rPr lang="en-US" dirty="0"/>
              <a:t>94.6.1: “The tree risk assessor </a:t>
            </a:r>
            <a:r>
              <a:rPr lang="en-US" b="1" i="1" u="sng" dirty="0"/>
              <a:t>shall</a:t>
            </a:r>
            <a:r>
              <a:rPr lang="en-US" dirty="0"/>
              <a:t> analyze the tree, site, </a:t>
            </a:r>
            <a:r>
              <a:rPr lang="en-US" b="1" i="1" u="sng" dirty="0"/>
              <a:t>and</a:t>
            </a:r>
            <a:r>
              <a:rPr lang="en-US" dirty="0"/>
              <a:t> target information and determine the level of risk.”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33416615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p:txBody>
          <a:bodyPr/>
          <a:lstStyle/>
          <a:p>
            <a:r>
              <a:rPr lang="en-US" dirty="0"/>
              <a:t>92.3: “</a:t>
            </a:r>
            <a:r>
              <a:rPr lang="en-US" dirty="0">
                <a:solidFill>
                  <a:schemeClr val="bg1">
                    <a:lumMod val="75000"/>
                  </a:schemeClr>
                </a:solidFill>
              </a:rPr>
              <a:t>Tree risk assessments </a:t>
            </a:r>
            <a:r>
              <a:rPr lang="en-US" b="1" i="1" u="sng" dirty="0">
                <a:solidFill>
                  <a:schemeClr val="bg1">
                    <a:lumMod val="75000"/>
                  </a:schemeClr>
                </a:solidFill>
              </a:rPr>
              <a:t>shall</a:t>
            </a:r>
            <a:r>
              <a:rPr lang="en-US" dirty="0">
                <a:solidFill>
                  <a:schemeClr val="bg1">
                    <a:lumMod val="75000"/>
                  </a:schemeClr>
                </a:solidFill>
              </a:rPr>
              <a:t> consider</a:t>
            </a:r>
            <a:br>
              <a:rPr lang="en-US" dirty="0">
                <a:solidFill>
                  <a:schemeClr val="bg1">
                    <a:lumMod val="75000"/>
                  </a:schemeClr>
                </a:solidFill>
              </a:rPr>
            </a:br>
            <a:r>
              <a:rPr lang="en-US" dirty="0">
                <a:solidFill>
                  <a:schemeClr val="bg1">
                    <a:lumMod val="75000"/>
                  </a:schemeClr>
                </a:solidFill>
              </a:rPr>
              <a:t>the </a:t>
            </a:r>
            <a:r>
              <a:rPr lang="en-US" dirty="0"/>
              <a:t>likelihood of failure</a:t>
            </a:r>
            <a:r>
              <a:rPr lang="en-US" dirty="0">
                <a:solidFill>
                  <a:schemeClr val="bg1">
                    <a:lumMod val="75000"/>
                  </a:schemeClr>
                </a:solidFill>
              </a:rPr>
              <a:t>,</a:t>
            </a:r>
            <a:br>
              <a:rPr lang="en-US" dirty="0">
                <a:solidFill>
                  <a:schemeClr val="bg1">
                    <a:lumMod val="75000"/>
                  </a:schemeClr>
                </a:solidFill>
              </a:rPr>
            </a:br>
            <a:r>
              <a:rPr lang="en-US" dirty="0">
                <a:solidFill>
                  <a:schemeClr val="bg1">
                    <a:lumMod val="75000"/>
                  </a:schemeClr>
                </a:solidFill>
              </a:rPr>
              <a:t>the </a:t>
            </a:r>
            <a:r>
              <a:rPr lang="en-US" dirty="0"/>
              <a:t>likelihood of </a:t>
            </a:r>
            <a:r>
              <a:rPr lang="en-US" dirty="0">
                <a:solidFill>
                  <a:schemeClr val="bg1">
                    <a:lumMod val="75000"/>
                  </a:schemeClr>
                </a:solidFill>
              </a:rPr>
              <a:t>the failed tree or tree part </a:t>
            </a:r>
            <a:r>
              <a:rPr lang="en-US" dirty="0"/>
              <a:t>impacting a target</a:t>
            </a:r>
            <a:r>
              <a:rPr lang="en-US" dirty="0">
                <a:solidFill>
                  <a:schemeClr val="bg1">
                    <a:lumMod val="75000"/>
                  </a:schemeClr>
                </a:solidFill>
              </a:rPr>
              <a:t>, </a:t>
            </a:r>
            <a:r>
              <a:rPr lang="en-US" b="1" i="1" u="sng" dirty="0">
                <a:solidFill>
                  <a:schemeClr val="bg1">
                    <a:lumMod val="75000"/>
                  </a:schemeClr>
                </a:solidFill>
              </a:rPr>
              <a:t>and</a:t>
            </a:r>
            <a:r>
              <a:rPr lang="en-US" dirty="0">
                <a:solidFill>
                  <a:schemeClr val="bg1">
                    <a:lumMod val="75000"/>
                  </a:schemeClr>
                </a:solidFill>
              </a:rPr>
              <a:t> the likely resulting </a:t>
            </a:r>
            <a:r>
              <a:rPr lang="en-US" dirty="0"/>
              <a:t>consequences</a:t>
            </a:r>
            <a:r>
              <a:rPr lang="en-US" dirty="0">
                <a:solidFill>
                  <a:schemeClr val="bg1">
                    <a:lumMod val="75000"/>
                  </a:schemeClr>
                </a:solidFill>
              </a:rPr>
              <a:t>.</a:t>
            </a:r>
            <a:r>
              <a:rPr lang="en-US" dirty="0"/>
              <a:t>”</a:t>
            </a:r>
          </a:p>
          <a:p>
            <a:r>
              <a:rPr lang="en-US" dirty="0"/>
              <a:t>93.7: “</a:t>
            </a:r>
            <a:r>
              <a:rPr lang="en-US" dirty="0">
                <a:solidFill>
                  <a:schemeClr val="bg1">
                    <a:lumMod val="75000"/>
                  </a:schemeClr>
                </a:solidFill>
              </a:rPr>
              <a:t>The </a:t>
            </a:r>
            <a:r>
              <a:rPr lang="en-US" dirty="0"/>
              <a:t>time frame </a:t>
            </a:r>
            <a:r>
              <a:rPr lang="en-US" dirty="0">
                <a:solidFill>
                  <a:schemeClr val="bg1">
                    <a:lumMod val="75000"/>
                  </a:schemeClr>
                </a:solidFill>
              </a:rPr>
              <a:t>of the assessment </a:t>
            </a:r>
            <a:r>
              <a:rPr lang="en-US" b="1" i="1" u="sng" dirty="0">
                <a:solidFill>
                  <a:schemeClr val="bg1">
                    <a:lumMod val="75000"/>
                  </a:schemeClr>
                </a:solidFill>
              </a:rPr>
              <a:t>shall</a:t>
            </a:r>
            <a:r>
              <a:rPr lang="en-US" dirty="0">
                <a:solidFill>
                  <a:schemeClr val="bg1">
                    <a:lumMod val="75000"/>
                  </a:schemeClr>
                </a:solidFill>
              </a:rPr>
              <a:t> be specified.</a:t>
            </a:r>
            <a:r>
              <a:rPr lang="en-US" dirty="0"/>
              <a:t>”</a:t>
            </a:r>
          </a:p>
          <a:p>
            <a:r>
              <a:rPr lang="en-US" dirty="0"/>
              <a:t>94.6.1: “</a:t>
            </a:r>
            <a:r>
              <a:rPr lang="en-US" dirty="0">
                <a:solidFill>
                  <a:schemeClr val="bg1">
                    <a:lumMod val="75000"/>
                  </a:schemeClr>
                </a:solidFill>
              </a:rPr>
              <a:t>The tree risk assessor </a:t>
            </a:r>
            <a:r>
              <a:rPr lang="en-US" b="1" i="1" u="sng" dirty="0">
                <a:solidFill>
                  <a:schemeClr val="bg1">
                    <a:lumMod val="75000"/>
                  </a:schemeClr>
                </a:solidFill>
              </a:rPr>
              <a:t>shall</a:t>
            </a:r>
            <a:r>
              <a:rPr lang="en-US" dirty="0">
                <a:solidFill>
                  <a:schemeClr val="bg1">
                    <a:lumMod val="75000"/>
                  </a:schemeClr>
                </a:solidFill>
              </a:rPr>
              <a:t> analyze the </a:t>
            </a:r>
            <a:r>
              <a:rPr lang="en-US" dirty="0"/>
              <a:t>tree</a:t>
            </a:r>
            <a:r>
              <a:rPr lang="en-US" dirty="0">
                <a:solidFill>
                  <a:schemeClr val="bg1">
                    <a:lumMod val="75000"/>
                  </a:schemeClr>
                </a:solidFill>
              </a:rPr>
              <a:t>, </a:t>
            </a:r>
            <a:r>
              <a:rPr lang="en-US" dirty="0"/>
              <a:t>site</a:t>
            </a:r>
            <a:r>
              <a:rPr lang="en-US" dirty="0">
                <a:solidFill>
                  <a:schemeClr val="bg1">
                    <a:lumMod val="75000"/>
                  </a:schemeClr>
                </a:solidFill>
              </a:rPr>
              <a:t>, </a:t>
            </a:r>
            <a:r>
              <a:rPr lang="en-US" b="1" i="1" u="sng" dirty="0">
                <a:solidFill>
                  <a:schemeClr val="bg1">
                    <a:lumMod val="75000"/>
                  </a:schemeClr>
                </a:solidFill>
              </a:rPr>
              <a:t>and</a:t>
            </a:r>
            <a:r>
              <a:rPr lang="en-US" dirty="0">
                <a:solidFill>
                  <a:schemeClr val="bg1">
                    <a:lumMod val="75000"/>
                  </a:schemeClr>
                </a:solidFill>
              </a:rPr>
              <a:t> </a:t>
            </a:r>
            <a:r>
              <a:rPr lang="en-US" dirty="0"/>
              <a:t>target</a:t>
            </a:r>
            <a:r>
              <a:rPr lang="en-US" dirty="0">
                <a:solidFill>
                  <a:schemeClr val="bg1">
                    <a:lumMod val="75000"/>
                  </a:schemeClr>
                </a:solidFill>
              </a:rPr>
              <a:t> information and determine the level of risk.</a:t>
            </a:r>
            <a:r>
              <a:rPr lang="en-US"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9802902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1219200" y="2343150"/>
            <a:ext cx="6096000" cy="685800"/>
          </a:xfrm>
        </p:spPr>
        <p:txBody>
          <a:bodyPr>
            <a:noAutofit/>
          </a:bodyPr>
          <a:lstStyle/>
          <a:p>
            <a:pPr marL="114300" indent="0">
              <a:buNone/>
            </a:pPr>
            <a:r>
              <a:rPr lang="en-US" sz="2800" dirty="0"/>
              <a:t>“The tree has a 70% chance of failure.”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Content Placeholder 2"/>
          <p:cNvSpPr txBox="1">
            <a:spLocks/>
          </p:cNvSpPr>
          <p:nvPr/>
        </p:nvSpPr>
        <p:spPr>
          <a:xfrm>
            <a:off x="3420291" y="4200976"/>
            <a:ext cx="4724400" cy="51525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a:t>“…therefore it must be removed.”</a:t>
            </a:r>
          </a:p>
        </p:txBody>
      </p:sp>
    </p:spTree>
    <p:extLst>
      <p:ext uri="{BB962C8B-B14F-4D97-AF65-F5344CB8AC3E}">
        <p14:creationId xmlns:p14="http://schemas.microsoft.com/office/powerpoint/2010/main" val="2472181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457200" y="2343150"/>
            <a:ext cx="7848599" cy="685800"/>
          </a:xfrm>
        </p:spPr>
        <p:txBody>
          <a:bodyPr>
            <a:noAutofit/>
          </a:bodyPr>
          <a:lstStyle/>
          <a:p>
            <a:pPr marL="114300" indent="0">
              <a:buNone/>
            </a:pPr>
            <a:r>
              <a:rPr lang="en-US" sz="2800" dirty="0"/>
              <a:t>“If the tree were to fall, it could impact a person.”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6" name="Content Placeholder 2"/>
          <p:cNvSpPr txBox="1">
            <a:spLocks/>
          </p:cNvSpPr>
          <p:nvPr/>
        </p:nvSpPr>
        <p:spPr>
          <a:xfrm>
            <a:off x="3420291" y="4200976"/>
            <a:ext cx="4724400" cy="51525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a:t>“…therefore it must be removed.”</a:t>
            </a:r>
          </a:p>
        </p:txBody>
      </p:sp>
    </p:spTree>
    <p:extLst>
      <p:ext uri="{BB962C8B-B14F-4D97-AF65-F5344CB8AC3E}">
        <p14:creationId xmlns:p14="http://schemas.microsoft.com/office/powerpoint/2010/main" val="3134456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533401" y="1733550"/>
            <a:ext cx="7848599" cy="1905000"/>
          </a:xfrm>
        </p:spPr>
        <p:txBody>
          <a:bodyPr>
            <a:noAutofit/>
          </a:bodyPr>
          <a:lstStyle/>
          <a:p>
            <a:pPr marL="114300" indent="0">
              <a:buNone/>
            </a:pPr>
            <a:r>
              <a:rPr lang="en-US" sz="2800" dirty="0"/>
              <a:t>“The scaffold branch has a </a:t>
            </a:r>
            <a:br>
              <a:rPr lang="en-US" sz="2800" dirty="0"/>
            </a:br>
            <a:r>
              <a:rPr lang="en-US" sz="2800" dirty="0"/>
              <a:t>probable likelihood of failure and a </a:t>
            </a:r>
            <a:br>
              <a:rPr lang="en-US" sz="2800" dirty="0"/>
            </a:br>
            <a:r>
              <a:rPr lang="en-US" sz="2800" dirty="0"/>
              <a:t>high likelihood of impacting the house and causing significant consequences.”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5564437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533401" y="1733550"/>
            <a:ext cx="7848599" cy="1905000"/>
          </a:xfrm>
        </p:spPr>
        <p:txBody>
          <a:bodyPr>
            <a:noAutofit/>
          </a:bodyPr>
          <a:lstStyle/>
          <a:p>
            <a:pPr marL="114300" indent="0">
              <a:buNone/>
            </a:pPr>
            <a:r>
              <a:rPr lang="en-US" sz="2800" dirty="0"/>
              <a:t>“</a:t>
            </a:r>
            <a:r>
              <a:rPr lang="en-US" sz="2800" dirty="0">
                <a:solidFill>
                  <a:schemeClr val="bg1">
                    <a:lumMod val="65000"/>
                  </a:schemeClr>
                </a:solidFill>
              </a:rPr>
              <a:t>The scaffold branch has a </a:t>
            </a:r>
            <a:br>
              <a:rPr lang="en-US" sz="2800" dirty="0">
                <a:solidFill>
                  <a:schemeClr val="bg1">
                    <a:lumMod val="65000"/>
                  </a:schemeClr>
                </a:solidFill>
              </a:rPr>
            </a:br>
            <a:r>
              <a:rPr lang="en-US" sz="2800" dirty="0">
                <a:solidFill>
                  <a:schemeClr val="bg1">
                    <a:lumMod val="65000"/>
                  </a:schemeClr>
                </a:solidFill>
              </a:rPr>
              <a:t>probable </a:t>
            </a:r>
            <a:r>
              <a:rPr lang="en-US" sz="2800" dirty="0"/>
              <a:t>likelihood of failure</a:t>
            </a:r>
            <a:r>
              <a:rPr lang="en-US" sz="2800" dirty="0">
                <a:solidFill>
                  <a:schemeClr val="bg1">
                    <a:lumMod val="65000"/>
                  </a:schemeClr>
                </a:solidFill>
              </a:rPr>
              <a:t> and a </a:t>
            </a:r>
            <a:br>
              <a:rPr lang="en-US" sz="2800" dirty="0">
                <a:solidFill>
                  <a:schemeClr val="bg1">
                    <a:lumMod val="65000"/>
                  </a:schemeClr>
                </a:solidFill>
              </a:rPr>
            </a:br>
            <a:r>
              <a:rPr lang="en-US" sz="2800" dirty="0">
                <a:solidFill>
                  <a:schemeClr val="bg1">
                    <a:lumMod val="65000"/>
                  </a:schemeClr>
                </a:solidFill>
              </a:rPr>
              <a:t>high </a:t>
            </a:r>
            <a:r>
              <a:rPr lang="en-US" sz="2800" dirty="0"/>
              <a:t>likelihood of impact</a:t>
            </a:r>
            <a:r>
              <a:rPr lang="en-US" sz="2800" dirty="0">
                <a:solidFill>
                  <a:schemeClr val="bg1">
                    <a:lumMod val="65000"/>
                  </a:schemeClr>
                </a:solidFill>
              </a:rPr>
              <a:t>ing the house and causing significant </a:t>
            </a:r>
            <a:r>
              <a:rPr lang="en-US" sz="2800" dirty="0"/>
              <a:t>consequences</a:t>
            </a:r>
            <a:r>
              <a:rPr lang="en-US" sz="2800" dirty="0">
                <a:solidFill>
                  <a:schemeClr val="bg1">
                    <a:lumMod val="65000"/>
                  </a:schemeClr>
                </a:solidFill>
              </a:rPr>
              <a:t>.</a:t>
            </a:r>
            <a:r>
              <a:rPr lang="en-US" sz="28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Tree>
    <p:extLst>
      <p:ext uri="{BB962C8B-B14F-4D97-AF65-F5344CB8AC3E}">
        <p14:creationId xmlns:p14="http://schemas.microsoft.com/office/powerpoint/2010/main" val="12632885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 Reports</a:t>
            </a:r>
          </a:p>
        </p:txBody>
      </p:sp>
      <p:sp>
        <p:nvSpPr>
          <p:cNvPr id="3" name="Content Placeholder 2"/>
          <p:cNvSpPr>
            <a:spLocks noGrp="1"/>
          </p:cNvSpPr>
          <p:nvPr>
            <p:ph idx="1"/>
          </p:nvPr>
        </p:nvSpPr>
        <p:spPr>
          <a:xfrm>
            <a:off x="533401" y="1733550"/>
            <a:ext cx="7848599" cy="1905000"/>
          </a:xfrm>
        </p:spPr>
        <p:txBody>
          <a:bodyPr>
            <a:noAutofit/>
          </a:bodyPr>
          <a:lstStyle/>
          <a:p>
            <a:pPr marL="114300" indent="0">
              <a:buNone/>
            </a:pPr>
            <a:r>
              <a:rPr lang="en-US" sz="2800" dirty="0"/>
              <a:t>“</a:t>
            </a:r>
            <a:r>
              <a:rPr lang="en-US" sz="2800" dirty="0">
                <a:solidFill>
                  <a:schemeClr val="bg1">
                    <a:lumMod val="65000"/>
                  </a:schemeClr>
                </a:solidFill>
              </a:rPr>
              <a:t>The scaffold branch has a </a:t>
            </a:r>
            <a:br>
              <a:rPr lang="en-US" sz="2800" dirty="0">
                <a:solidFill>
                  <a:schemeClr val="bg1">
                    <a:lumMod val="65000"/>
                  </a:schemeClr>
                </a:solidFill>
              </a:rPr>
            </a:br>
            <a:r>
              <a:rPr lang="en-US" sz="2800" dirty="0">
                <a:solidFill>
                  <a:schemeClr val="bg1">
                    <a:lumMod val="65000"/>
                  </a:schemeClr>
                </a:solidFill>
              </a:rPr>
              <a:t>probable </a:t>
            </a:r>
            <a:r>
              <a:rPr lang="en-US" sz="2800" dirty="0"/>
              <a:t>likelihood of failure</a:t>
            </a:r>
            <a:r>
              <a:rPr lang="en-US" sz="2800" dirty="0">
                <a:solidFill>
                  <a:schemeClr val="bg1">
                    <a:lumMod val="65000"/>
                  </a:schemeClr>
                </a:solidFill>
              </a:rPr>
              <a:t> and a </a:t>
            </a:r>
            <a:br>
              <a:rPr lang="en-US" sz="2800" dirty="0">
                <a:solidFill>
                  <a:schemeClr val="bg1">
                    <a:lumMod val="65000"/>
                  </a:schemeClr>
                </a:solidFill>
              </a:rPr>
            </a:br>
            <a:r>
              <a:rPr lang="en-US" sz="2800" dirty="0">
                <a:solidFill>
                  <a:schemeClr val="bg1">
                    <a:lumMod val="65000"/>
                  </a:schemeClr>
                </a:solidFill>
              </a:rPr>
              <a:t>high </a:t>
            </a:r>
            <a:r>
              <a:rPr lang="en-US" sz="2800" dirty="0"/>
              <a:t>likelihood of impact</a:t>
            </a:r>
            <a:r>
              <a:rPr lang="en-US" sz="2800" dirty="0">
                <a:solidFill>
                  <a:schemeClr val="bg1">
                    <a:lumMod val="65000"/>
                  </a:schemeClr>
                </a:solidFill>
              </a:rPr>
              <a:t>ing the house and causing significant </a:t>
            </a:r>
            <a:r>
              <a:rPr lang="en-US" sz="2800" dirty="0"/>
              <a:t>consequences</a:t>
            </a:r>
            <a:r>
              <a:rPr lang="en-US" sz="2800" dirty="0">
                <a:solidFill>
                  <a:schemeClr val="bg1">
                    <a:lumMod val="65000"/>
                  </a:schemeClr>
                </a:solidFill>
              </a:rPr>
              <a:t>.</a:t>
            </a:r>
            <a:r>
              <a:rPr lang="en-US" sz="28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551466" y="342118"/>
            <a:ext cx="702347" cy="437211"/>
          </a:xfrm>
          <a:prstGeom prst="rect">
            <a:avLst/>
          </a:prstGeom>
        </p:spPr>
      </p:pic>
      <p:sp>
        <p:nvSpPr>
          <p:cNvPr id="7" name="Content Placeholder 2"/>
          <p:cNvSpPr txBox="1">
            <a:spLocks/>
          </p:cNvSpPr>
          <p:nvPr/>
        </p:nvSpPr>
        <p:spPr>
          <a:xfrm>
            <a:off x="2590800" y="4200976"/>
            <a:ext cx="5553891" cy="515252"/>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a:t>“…within the next one year time frame.”</a:t>
            </a:r>
          </a:p>
        </p:txBody>
      </p:sp>
    </p:spTree>
    <p:extLst>
      <p:ext uri="{BB962C8B-B14F-4D97-AF65-F5344CB8AC3E}">
        <p14:creationId xmlns:p14="http://schemas.microsoft.com/office/powerpoint/2010/main" val="1403568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Text Placeholder 2"/>
          <p:cNvSpPr>
            <a:spLocks noGrp="1"/>
          </p:cNvSpPr>
          <p:nvPr>
            <p:ph type="body" idx="1"/>
          </p:nvPr>
        </p:nvSpPr>
        <p:spPr/>
        <p:txBody>
          <a:bodyPr/>
          <a:lstStyle/>
          <a:p>
            <a:r>
              <a:rPr lang="en-US" sz="2800" dirty="0"/>
              <a:t>Sword</a:t>
            </a:r>
            <a:endParaRPr lang="en-US" dirty="0"/>
          </a:p>
        </p:txBody>
      </p:sp>
      <p:sp>
        <p:nvSpPr>
          <p:cNvPr id="4" name="Content Placeholder 3"/>
          <p:cNvSpPr>
            <a:spLocks noGrp="1"/>
          </p:cNvSpPr>
          <p:nvPr>
            <p:ph sz="half" idx="2"/>
          </p:nvPr>
        </p:nvSpPr>
        <p:spPr>
          <a:xfrm>
            <a:off x="457200" y="1631156"/>
            <a:ext cx="4038600" cy="2963466"/>
          </a:xfrm>
        </p:spPr>
        <p:txBody>
          <a:bodyPr>
            <a:normAutofit/>
          </a:bodyPr>
          <a:lstStyle/>
          <a:p>
            <a:r>
              <a:rPr lang="en-US" sz="2200" dirty="0"/>
              <a:t>2.3.3: Who Can Prune</a:t>
            </a:r>
          </a:p>
          <a:p>
            <a:r>
              <a:rPr lang="en-US" sz="2200" dirty="0"/>
              <a:t>6.3: Pruning Specifications</a:t>
            </a:r>
          </a:p>
          <a:p>
            <a:r>
              <a:rPr lang="en-US" sz="2200" dirty="0"/>
              <a:t>92.3: Components of a Risk Assessment</a:t>
            </a:r>
          </a:p>
          <a:p>
            <a:r>
              <a:rPr lang="en-US" sz="2200" dirty="0"/>
              <a:t>95.28: Who is a Risk Assessor</a:t>
            </a:r>
          </a:p>
          <a:p>
            <a:r>
              <a:rPr lang="en-US" sz="2200" dirty="0"/>
              <a:t>94.1: Duty to Report Defects Outside Scope of Inspection</a:t>
            </a:r>
          </a:p>
          <a:p>
            <a:endParaRPr lang="en-US" sz="2200" dirty="0"/>
          </a:p>
        </p:txBody>
      </p:sp>
      <p:sp>
        <p:nvSpPr>
          <p:cNvPr id="5" name="Text Placeholder 4"/>
          <p:cNvSpPr>
            <a:spLocks noGrp="1"/>
          </p:cNvSpPr>
          <p:nvPr>
            <p:ph type="body" sz="quarter" idx="3"/>
          </p:nvPr>
        </p:nvSpPr>
        <p:spPr/>
        <p:txBody>
          <a:bodyPr/>
          <a:lstStyle/>
          <a:p>
            <a:r>
              <a:rPr lang="en-US" sz="2800" dirty="0"/>
              <a:t>Shield</a:t>
            </a:r>
          </a:p>
        </p:txBody>
      </p:sp>
      <p:sp>
        <p:nvSpPr>
          <p:cNvPr id="6" name="Content Placeholder 5"/>
          <p:cNvSpPr>
            <a:spLocks noGrp="1"/>
          </p:cNvSpPr>
          <p:nvPr>
            <p:ph sz="quarter" idx="4"/>
          </p:nvPr>
        </p:nvSpPr>
        <p:spPr>
          <a:xfrm>
            <a:off x="4419600" y="1504950"/>
            <a:ext cx="3810000" cy="2963466"/>
          </a:xfrm>
        </p:spPr>
        <p:txBody>
          <a:bodyPr>
            <a:normAutofit/>
          </a:bodyPr>
          <a:lstStyle/>
          <a:p>
            <a:r>
              <a:rPr lang="en-US" sz="2200" dirty="0"/>
              <a:t>93.5: Scope of Inspection</a:t>
            </a:r>
          </a:p>
          <a:p>
            <a:r>
              <a:rPr lang="en-US" sz="2200" dirty="0"/>
              <a:t>93.6: Level of Inspection</a:t>
            </a:r>
          </a:p>
          <a:p>
            <a:r>
              <a:rPr lang="en-US" sz="2200" dirty="0"/>
              <a:t>94.7.1: Owner’s duty to follow-up</a:t>
            </a:r>
            <a:br>
              <a:rPr lang="en-US" sz="2200" dirty="0"/>
            </a:br>
            <a:endParaRPr lang="en-US" sz="2200" dirty="0"/>
          </a:p>
          <a:p>
            <a:r>
              <a:rPr lang="en-US" sz="2200" dirty="0"/>
              <a:t>1.3: Standards Apply to Everyone</a:t>
            </a:r>
          </a:p>
        </p:txBody>
      </p:sp>
      <p:pic>
        <p:nvPicPr>
          <p:cNvPr id="7" name="Content Placeholder 8"/>
          <p:cNvPicPr>
            <a:picLocks noChangeAspect="1"/>
          </p:cNvPicPr>
          <p:nvPr/>
        </p:nvPicPr>
        <p:blipFill>
          <a:blip r:embed="rId2" cstate="print">
            <a:extLst>
              <a:ext uri="{BEBA8EAE-BF5A-486C-A8C5-ECC9F3942E4B}">
                <a14:imgProps xmlns:a14="http://schemas.microsoft.com/office/drawing/2010/main">
                  <a14:imgLayer r:embed="rId3">
                    <a14:imgEffect>
                      <a14:backgroundRemoval t="0" b="98961" l="0" r="100000"/>
                    </a14:imgEffect>
                  </a14:imgLayer>
                </a14:imgProps>
              </a:ext>
              <a:ext uri="{28A0092B-C50C-407E-A947-70E740481C1C}">
                <a14:useLocalDpi xmlns:a14="http://schemas.microsoft.com/office/drawing/2010/main" val="0"/>
              </a:ext>
            </a:extLst>
          </a:blip>
          <a:stretch>
            <a:fillRect/>
          </a:stretch>
        </p:blipFill>
        <p:spPr>
          <a:xfrm>
            <a:off x="6966856" y="1047750"/>
            <a:ext cx="455827" cy="609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839232" y="1133944"/>
            <a:ext cx="702347" cy="437211"/>
          </a:xfrm>
          <a:prstGeom prst="rect">
            <a:avLst/>
          </a:prstGeom>
        </p:spPr>
      </p:pic>
      <p:sp>
        <p:nvSpPr>
          <p:cNvPr id="9" name="Rectangle 8"/>
          <p:cNvSpPr/>
          <p:nvPr/>
        </p:nvSpPr>
        <p:spPr>
          <a:xfrm>
            <a:off x="4572000" y="3409950"/>
            <a:ext cx="3048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64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5696</TotalTime>
  <Words>4628</Words>
  <Application>Microsoft Office PowerPoint</Application>
  <PresentationFormat>On-screen Show (16:9)</PresentationFormat>
  <Paragraphs>367</Paragraphs>
  <Slides>100</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Cambria</vt:lpstr>
      <vt:lpstr>Adjacency</vt:lpstr>
      <vt:lpstr>Wielding the A300 Standards:  The Shield and the Sword</vt:lpstr>
      <vt:lpstr>ANSI A300 Standards</vt:lpstr>
      <vt:lpstr>Language of the Standards</vt:lpstr>
      <vt:lpstr>Language of the Standards</vt:lpstr>
      <vt:lpstr>Language of the Standards</vt:lpstr>
      <vt:lpstr>Language of the Standards</vt:lpstr>
      <vt:lpstr>Language of the Standards</vt:lpstr>
      <vt:lpstr>Language of the Standards</vt:lpstr>
      <vt:lpstr>Language of the Standards</vt:lpstr>
      <vt:lpstr>Language of the Standards</vt:lpstr>
      <vt:lpstr>PowerPoint Presentation</vt:lpstr>
      <vt:lpstr>Applicability to Individuals</vt:lpstr>
      <vt:lpstr>Applicability to Individuals</vt:lpstr>
      <vt:lpstr>Applicability to Individuals</vt:lpstr>
      <vt:lpstr>Applicability to Individuals</vt:lpstr>
      <vt:lpstr>Applicability to Individuals</vt:lpstr>
      <vt:lpstr>Normative References</vt:lpstr>
      <vt:lpstr>Normative References</vt:lpstr>
      <vt:lpstr>Normative References</vt:lpstr>
      <vt:lpstr>Who Can Prune Trees?</vt:lpstr>
      <vt:lpstr>Who Can Prune Trees?</vt:lpstr>
      <vt:lpstr>Who Can Prune Trees?</vt:lpstr>
      <vt:lpstr>Who Can Prune Trees?</vt:lpstr>
      <vt:lpstr>Who Can Prune Trees?</vt:lpstr>
      <vt:lpstr>Who Can Prune Trees?</vt:lpstr>
      <vt:lpstr>Who Can Prune Trees?</vt:lpstr>
      <vt:lpstr>Who Can Prune Trees?</vt:lpstr>
      <vt:lpstr>Who Can Prune Trees?</vt:lpstr>
      <vt:lpstr>Who Can Prune Trees?</vt:lpstr>
      <vt:lpstr>Who Can Prune Trees?</vt:lpstr>
      <vt:lpstr>Who Can Prune Trees?</vt:lpstr>
      <vt:lpstr>Who Can Prune Trees?</vt:lpstr>
      <vt:lpstr>Who Can Implement IPM?</vt:lpstr>
      <vt:lpstr>Who Can Implement IPM?</vt:lpstr>
      <vt:lpstr>Who Can Implement IPM?</vt:lpstr>
      <vt:lpstr>Who Can Implement IPM?</vt:lpstr>
      <vt:lpstr>Who Can Implement IPM?</vt:lpstr>
      <vt:lpstr>Who Can Implement IPM?</vt:lpstr>
      <vt:lpstr>Who Can Implement IPM?</vt:lpstr>
      <vt:lpstr>Who Can Implement IPM?</vt:lpstr>
      <vt:lpstr>Pruning Specifications</vt:lpstr>
      <vt:lpstr>Pruning Specifications</vt:lpstr>
      <vt:lpstr>Pruning Specifications</vt:lpstr>
      <vt:lpstr>Pruning Specifications</vt:lpstr>
      <vt:lpstr>Pruning Specifications</vt:lpstr>
      <vt:lpstr>Pruning Specifications</vt:lpstr>
      <vt:lpstr>Pruning Cuts</vt:lpstr>
      <vt:lpstr>Pruning Cuts</vt:lpstr>
      <vt:lpstr>Pruning Cuts</vt:lpstr>
      <vt:lpstr>Who is a Risk Assessor?</vt:lpstr>
      <vt:lpstr>Who is a Risk Assessor?</vt:lpstr>
      <vt:lpstr>Who is a Risk Assessor?</vt:lpstr>
      <vt:lpstr>Who is a Risk Assessor?</vt:lpstr>
      <vt:lpstr>Scope of Inspection</vt:lpstr>
      <vt:lpstr>Scope of Inspection</vt:lpstr>
      <vt:lpstr>Scope of Inspection</vt:lpstr>
      <vt:lpstr>Scope of Inspection</vt:lpstr>
      <vt:lpstr>Scope of Inspection</vt:lpstr>
      <vt:lpstr>Scope of Inspection</vt:lpstr>
      <vt:lpstr>Scope of Inspection</vt:lpstr>
      <vt:lpstr>Scope of Inspection</vt:lpstr>
      <vt:lpstr>Scope of Inspection</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Report Outside Scope</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Duty to Follow-Up</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Risk Assessment Reports</vt:lpstr>
      <vt:lpstr>Takeaways</vt:lpstr>
      <vt:lpstr>Wielding the A300 Standards:  The Shield and the Sword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 Komen</cp:lastModifiedBy>
  <cp:revision>58</cp:revision>
  <dcterms:created xsi:type="dcterms:W3CDTF">2020-07-26T17:50:52Z</dcterms:created>
  <dcterms:modified xsi:type="dcterms:W3CDTF">2021-05-19T04:04:20Z</dcterms:modified>
</cp:coreProperties>
</file>