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71" r:id="rId3"/>
    <p:sldId id="472" r:id="rId4"/>
    <p:sldId id="408" r:id="rId5"/>
    <p:sldId id="425" r:id="rId6"/>
    <p:sldId id="426" r:id="rId7"/>
    <p:sldId id="463" r:id="rId8"/>
    <p:sldId id="424" r:id="rId9"/>
    <p:sldId id="317" r:id="rId10"/>
    <p:sldId id="423" r:id="rId11"/>
    <p:sldId id="430" r:id="rId12"/>
    <p:sldId id="428" r:id="rId13"/>
    <p:sldId id="429" r:id="rId14"/>
    <p:sldId id="334" r:id="rId15"/>
    <p:sldId id="412" r:id="rId16"/>
    <p:sldId id="454" r:id="rId17"/>
    <p:sldId id="455" r:id="rId18"/>
    <p:sldId id="456" r:id="rId19"/>
    <p:sldId id="458" r:id="rId20"/>
    <p:sldId id="279" r:id="rId21"/>
    <p:sldId id="411" r:id="rId22"/>
    <p:sldId id="419" r:id="rId23"/>
    <p:sldId id="420" r:id="rId24"/>
    <p:sldId id="401" r:id="rId25"/>
    <p:sldId id="276" r:id="rId26"/>
    <p:sldId id="277" r:id="rId27"/>
    <p:sldId id="402" r:id="rId28"/>
    <p:sldId id="353" r:id="rId29"/>
    <p:sldId id="275" r:id="rId30"/>
    <p:sldId id="459" r:id="rId31"/>
    <p:sldId id="403" r:id="rId32"/>
    <p:sldId id="418" r:id="rId33"/>
    <p:sldId id="405" r:id="rId34"/>
    <p:sldId id="421" r:id="rId35"/>
    <p:sldId id="355" r:id="rId36"/>
    <p:sldId id="404" r:id="rId37"/>
    <p:sldId id="433" r:id="rId38"/>
    <p:sldId id="434" r:id="rId39"/>
    <p:sldId id="443" r:id="rId40"/>
    <p:sldId id="440" r:id="rId41"/>
    <p:sldId id="444" r:id="rId42"/>
    <p:sldId id="436" r:id="rId43"/>
    <p:sldId id="437" r:id="rId44"/>
    <p:sldId id="438" r:id="rId45"/>
    <p:sldId id="439" r:id="rId46"/>
    <p:sldId id="445" r:id="rId47"/>
    <p:sldId id="470" r:id="rId48"/>
    <p:sldId id="441" r:id="rId49"/>
    <p:sldId id="435" r:id="rId50"/>
    <p:sldId id="442" r:id="rId51"/>
    <p:sldId id="460" r:id="rId52"/>
    <p:sldId id="461" r:id="rId53"/>
    <p:sldId id="46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0AF51C0-15A6-4A30-A18B-383E54B1FD81}">
          <p14:sldIdLst>
            <p14:sldId id="256"/>
            <p14:sldId id="471"/>
            <p14:sldId id="472"/>
            <p14:sldId id="408"/>
            <p14:sldId id="425"/>
            <p14:sldId id="426"/>
            <p14:sldId id="463"/>
            <p14:sldId id="424"/>
            <p14:sldId id="317"/>
            <p14:sldId id="423"/>
            <p14:sldId id="430"/>
            <p14:sldId id="428"/>
            <p14:sldId id="429"/>
            <p14:sldId id="334"/>
            <p14:sldId id="412"/>
            <p14:sldId id="454"/>
            <p14:sldId id="455"/>
            <p14:sldId id="456"/>
            <p14:sldId id="458"/>
            <p14:sldId id="279"/>
            <p14:sldId id="411"/>
            <p14:sldId id="419"/>
            <p14:sldId id="420"/>
            <p14:sldId id="401"/>
            <p14:sldId id="276"/>
            <p14:sldId id="277"/>
            <p14:sldId id="402"/>
            <p14:sldId id="353"/>
            <p14:sldId id="275"/>
            <p14:sldId id="459"/>
            <p14:sldId id="403"/>
            <p14:sldId id="418"/>
            <p14:sldId id="405"/>
            <p14:sldId id="421"/>
            <p14:sldId id="355"/>
            <p14:sldId id="404"/>
            <p14:sldId id="433"/>
            <p14:sldId id="434"/>
            <p14:sldId id="443"/>
            <p14:sldId id="440"/>
            <p14:sldId id="444"/>
            <p14:sldId id="436"/>
            <p14:sldId id="437"/>
            <p14:sldId id="438"/>
            <p14:sldId id="439"/>
            <p14:sldId id="445"/>
            <p14:sldId id="470"/>
            <p14:sldId id="441"/>
            <p14:sldId id="435"/>
            <p14:sldId id="442"/>
            <p14:sldId id="460"/>
            <p14:sldId id="461"/>
            <p14:sldId id="4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575" autoAdjust="0"/>
  </p:normalViewPr>
  <p:slideViewPr>
    <p:cSldViewPr>
      <p:cViewPr>
        <p:scale>
          <a:sx n="60" d="100"/>
          <a:sy n="60" d="100"/>
        </p:scale>
        <p:origin x="-2434" y="-5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38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97D68-CEDB-49D2-93EB-92B7C209FD3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396B8F-E8AD-4E48-B66D-3BCD83C8D5A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effectLst/>
              </a:rPr>
              <a:t>What Happens When 14 Arborists Appraise the Same 10 Trees?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Field Testing the Trunk Formula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033" y="5777334"/>
            <a:ext cx="17944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James Komen</a:t>
            </a:r>
          </a:p>
          <a:p>
            <a:r>
              <a:rPr lang="en-US" sz="1500" dirty="0" smtClean="0"/>
              <a:t>BCMA #WE-9909B</a:t>
            </a:r>
          </a:p>
          <a:p>
            <a:r>
              <a:rPr lang="en-US" sz="1500" dirty="0" smtClean="0"/>
              <a:t>RCA #555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877537"/>
            <a:ext cx="1316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March 8, 2017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214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Components</a:t>
            </a:r>
          </a:p>
          <a:p>
            <a:pPr lvl="1"/>
            <a:r>
              <a:rPr lang="en-US" dirty="0" smtClean="0"/>
              <a:t>Site: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10%-100%</a:t>
            </a:r>
          </a:p>
          <a:p>
            <a:pPr lvl="1"/>
            <a:r>
              <a:rPr lang="en-US" dirty="0" smtClean="0"/>
              <a:t>Contribution: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10%-100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en-US" dirty="0" smtClean="0"/>
          </a:p>
          <a:p>
            <a:pPr lvl="1"/>
            <a:r>
              <a:rPr lang="en-US" dirty="0" smtClean="0"/>
              <a:t>Placement: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10%-100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of the three components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Location: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Market Value of Real Estate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Aesthetic</a:t>
            </a:r>
          </a:p>
          <a:p>
            <a:r>
              <a:rPr lang="en-US" dirty="0" smtClean="0"/>
              <a:t>General appearance of the site</a:t>
            </a:r>
          </a:p>
          <a:p>
            <a:r>
              <a:rPr lang="en-US" dirty="0" smtClean="0"/>
              <a:t>Intensity of Use and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Location: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Degree of benefits gained by tree’s presence</a:t>
            </a:r>
          </a:p>
          <a:p>
            <a:r>
              <a:rPr lang="en-US" dirty="0" smtClean="0"/>
              <a:t>Aesthetic</a:t>
            </a:r>
          </a:p>
          <a:p>
            <a:pPr lvl="1"/>
            <a:r>
              <a:rPr lang="en-US" sz="1800" dirty="0" smtClean="0"/>
              <a:t>Growth habit</a:t>
            </a:r>
          </a:p>
          <a:p>
            <a:pPr lvl="1"/>
            <a:r>
              <a:rPr lang="en-US" sz="1800" dirty="0" smtClean="0"/>
              <a:t>Bark texture/color</a:t>
            </a:r>
          </a:p>
          <a:p>
            <a:pPr lvl="1"/>
            <a:r>
              <a:rPr lang="en-US" sz="1800" dirty="0" smtClean="0"/>
              <a:t>Flowering</a:t>
            </a:r>
          </a:p>
          <a:p>
            <a:pPr lvl="1"/>
            <a:r>
              <a:rPr lang="en-US" sz="1800" dirty="0" smtClean="0"/>
              <a:t>Fruit color</a:t>
            </a:r>
          </a:p>
          <a:p>
            <a:pPr lvl="1"/>
            <a:r>
              <a:rPr lang="en-US" sz="1800" dirty="0" smtClean="0"/>
              <a:t>Aroma</a:t>
            </a:r>
          </a:p>
          <a:p>
            <a:pPr lvl="1"/>
            <a:r>
              <a:rPr lang="en-US" sz="1800" dirty="0" smtClean="0"/>
              <a:t>Defines space</a:t>
            </a:r>
          </a:p>
          <a:p>
            <a:pPr lvl="1"/>
            <a:r>
              <a:rPr lang="en-US" sz="1800" dirty="0" smtClean="0"/>
              <a:t>Historic or Rare Specimen</a:t>
            </a:r>
          </a:p>
          <a:p>
            <a:pPr lvl="1"/>
            <a:r>
              <a:rPr lang="en-US" sz="1800" dirty="0" smtClean="0"/>
              <a:t>Screening undesirable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</a:p>
          <a:p>
            <a:pPr lvl="1"/>
            <a:r>
              <a:rPr lang="en-US" sz="1800" dirty="0" smtClean="0"/>
              <a:t>Allergenic properties</a:t>
            </a:r>
          </a:p>
          <a:p>
            <a:pPr lvl="1"/>
            <a:r>
              <a:rPr lang="en-US" sz="1800" dirty="0" smtClean="0"/>
              <a:t>Light/glare shield</a:t>
            </a:r>
          </a:p>
          <a:p>
            <a:pPr lvl="1"/>
            <a:r>
              <a:rPr lang="en-US" sz="1800" dirty="0" smtClean="0"/>
              <a:t>Shade and cooling</a:t>
            </a:r>
          </a:p>
          <a:p>
            <a:pPr lvl="1"/>
            <a:r>
              <a:rPr lang="en-US" sz="1800" dirty="0" smtClean="0"/>
              <a:t>Safety barrier</a:t>
            </a:r>
          </a:p>
          <a:p>
            <a:pPr lvl="1"/>
            <a:r>
              <a:rPr lang="en-US" sz="1800" dirty="0" smtClean="0"/>
              <a:t>Wind control</a:t>
            </a:r>
          </a:p>
          <a:p>
            <a:pPr lvl="1"/>
            <a:r>
              <a:rPr lang="en-US" sz="1800" dirty="0" smtClean="0"/>
              <a:t>Traffic control</a:t>
            </a:r>
          </a:p>
          <a:p>
            <a:pPr lvl="1"/>
            <a:r>
              <a:rPr lang="en-US" sz="1800" dirty="0" smtClean="0"/>
              <a:t>Erosion control</a:t>
            </a:r>
          </a:p>
          <a:p>
            <a:pPr lvl="1"/>
            <a:r>
              <a:rPr lang="en-US" sz="1800" dirty="0" smtClean="0"/>
              <a:t>Cleanliness of flowers, leaves, and fruit</a:t>
            </a:r>
          </a:p>
        </p:txBody>
      </p:sp>
    </p:spTree>
    <p:extLst>
      <p:ext uri="{BB962C8B-B14F-4D97-AF65-F5344CB8AC3E}">
        <p14:creationId xmlns:p14="http://schemas.microsoft.com/office/powerpoint/2010/main" val="42943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Location: </a:t>
            </a:r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419600" cy="4785515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effective the tree is at providing benefits (contribution) as a result of its location</a:t>
            </a:r>
          </a:p>
          <a:p>
            <a:r>
              <a:rPr lang="en-US" sz="2400" dirty="0" smtClean="0"/>
              <a:t>Favorable</a:t>
            </a:r>
            <a:endParaRPr lang="en-US" dirty="0"/>
          </a:p>
          <a:p>
            <a:pPr lvl="1"/>
            <a:r>
              <a:rPr lang="en-US" sz="2000" dirty="0"/>
              <a:t>Shade</a:t>
            </a:r>
          </a:p>
          <a:p>
            <a:pPr lvl="1"/>
            <a:r>
              <a:rPr lang="en-US" sz="2000" dirty="0"/>
              <a:t>Windbreak</a:t>
            </a:r>
          </a:p>
          <a:p>
            <a:pPr lvl="1"/>
            <a:r>
              <a:rPr lang="en-US" sz="2000" dirty="0" smtClean="0"/>
              <a:t>Aesthetic Screen</a:t>
            </a:r>
          </a:p>
          <a:p>
            <a:pPr lvl="1"/>
            <a:r>
              <a:rPr lang="en-US" sz="2000" dirty="0" smtClean="0"/>
              <a:t>Relationship to other trees</a:t>
            </a:r>
          </a:p>
          <a:p>
            <a:pPr lvl="2"/>
            <a:r>
              <a:rPr lang="en-US" sz="1600" dirty="0" smtClean="0"/>
              <a:t>Single Specimen</a:t>
            </a:r>
          </a:p>
          <a:p>
            <a:pPr lvl="2"/>
            <a:r>
              <a:rPr lang="en-US" sz="1600" dirty="0" smtClean="0"/>
              <a:t>One of Many</a:t>
            </a:r>
          </a:p>
          <a:p>
            <a:pPr lvl="2"/>
            <a:r>
              <a:rPr lang="en-US" sz="1600" dirty="0" smtClean="0"/>
              <a:t>One in a row of a formal planting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4038600" cy="4434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Unfavorable</a:t>
            </a:r>
            <a:endParaRPr lang="en-US" dirty="0" smtClean="0"/>
          </a:p>
          <a:p>
            <a:pPr lvl="1"/>
            <a:r>
              <a:rPr lang="en-US" sz="2000" dirty="0" smtClean="0"/>
              <a:t>Overhead power lines</a:t>
            </a:r>
          </a:p>
          <a:p>
            <a:pPr lvl="1"/>
            <a:r>
              <a:rPr lang="en-US" sz="2000" dirty="0" smtClean="0"/>
              <a:t>Root restrictions</a:t>
            </a:r>
          </a:p>
          <a:p>
            <a:pPr lvl="1"/>
            <a:r>
              <a:rPr lang="en-US" sz="2000" dirty="0" smtClean="0"/>
              <a:t>Walkways that can be unfavorably affected by fruit drop</a:t>
            </a:r>
          </a:p>
          <a:p>
            <a:pPr lvl="1"/>
            <a:r>
              <a:rPr lang="en-US" sz="2000" dirty="0" smtClean="0"/>
              <a:t>Irrigation</a:t>
            </a:r>
          </a:p>
        </p:txBody>
      </p:sp>
    </p:spTree>
    <p:extLst>
      <p:ext uri="{BB962C8B-B14F-4D97-AF65-F5344CB8AC3E}">
        <p14:creationId xmlns:p14="http://schemas.microsoft.com/office/powerpoint/2010/main" val="18724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r>
              <a:rPr lang="en-US" dirty="0" smtClean="0"/>
              <a:t>8 Categories, Rated on a scale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1-4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Root Structure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Root Health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Trunk Structure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Trunk Health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Scaffold Branch Structure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Scaffold Branch Health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Branches and Twigs Health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Foliage and Buds</a:t>
            </a:r>
          </a:p>
          <a:p>
            <a:r>
              <a:rPr lang="en-US" dirty="0" smtClean="0">
                <a:cs typeface="Times New Roman" pitchFamily="18" charset="0"/>
              </a:rPr>
              <a:t>Ratings added together and divided by 32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Final score between 25% - 100%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Each point is worth a little more than 3%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Rating Scale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Extreme Problems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Major Problems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Minor Problems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No Apparent Problems</a:t>
            </a:r>
          </a:p>
          <a:p>
            <a:pPr marL="484632" indent="-457200"/>
            <a:r>
              <a:rPr lang="en-US" dirty="0" smtClean="0"/>
              <a:t>No “middle value”</a:t>
            </a:r>
          </a:p>
        </p:txBody>
      </p:sp>
    </p:spTree>
    <p:extLst>
      <p:ext uri="{BB962C8B-B14F-4D97-AF65-F5344CB8AC3E}">
        <p14:creationId xmlns:p14="http://schemas.microsoft.com/office/powerpoint/2010/main" val="103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Formula Method (TFM)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Trunk Area</a:t>
            </a:r>
          </a:p>
          <a:p>
            <a:r>
              <a:rPr lang="en-US" dirty="0" smtClean="0"/>
              <a:t>Unit Cost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7656"/>
            <a:ext cx="2971800" cy="45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Formula Method (TFM)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b="1" dirty="0" smtClean="0"/>
              <a:t>Trunk Area</a:t>
            </a:r>
          </a:p>
          <a:p>
            <a:r>
              <a:rPr lang="en-US" dirty="0" smtClean="0"/>
              <a:t>Unit Cost</a:t>
            </a:r>
          </a:p>
          <a:p>
            <a:r>
              <a:rPr lang="en-US" b="1" dirty="0" smtClean="0"/>
              <a:t>Species</a:t>
            </a:r>
          </a:p>
          <a:p>
            <a:r>
              <a:rPr lang="en-US" b="1" dirty="0" smtClean="0"/>
              <a:t>Location</a:t>
            </a:r>
          </a:p>
          <a:p>
            <a:r>
              <a:rPr lang="en-US" b="1" dirty="0" smtClean="0"/>
              <a:t>Condition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7656"/>
            <a:ext cx="2971800" cy="45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/>
          </a:bodyPr>
          <a:lstStyle/>
          <a:p>
            <a:r>
              <a:rPr lang="en-US" dirty="0" smtClean="0"/>
              <a:t>14 arborists independently appraised the same ten trees</a:t>
            </a:r>
          </a:p>
          <a:p>
            <a:pPr lvl="1"/>
            <a:r>
              <a:rPr lang="en-US" dirty="0" smtClean="0"/>
              <a:t>Certified Arborists (CA)</a:t>
            </a:r>
          </a:p>
          <a:p>
            <a:pPr lvl="1"/>
            <a:r>
              <a:rPr lang="en-US" dirty="0" smtClean="0"/>
              <a:t>Multiple fields of arboriculture</a:t>
            </a:r>
          </a:p>
          <a:p>
            <a:pPr lvl="1"/>
            <a:r>
              <a:rPr lang="en-US" dirty="0" smtClean="0"/>
              <a:t>Experience range from 2 months as CA to over 30 years</a:t>
            </a:r>
          </a:p>
          <a:p>
            <a:r>
              <a:rPr lang="en-US" dirty="0" smtClean="0"/>
              <a:t>Same measuring tape</a:t>
            </a:r>
          </a:p>
          <a:p>
            <a:r>
              <a:rPr lang="en-US" dirty="0" smtClean="0"/>
              <a:t>Same appraisal form</a:t>
            </a:r>
          </a:p>
          <a:p>
            <a:r>
              <a:rPr lang="en-US" dirty="0" smtClean="0"/>
              <a:t>Final calculations were performed by the researcher to eliminate math error</a:t>
            </a:r>
          </a:p>
        </p:txBody>
      </p:sp>
    </p:spTree>
    <p:extLst>
      <p:ext uri="{BB962C8B-B14F-4D97-AF65-F5344CB8AC3E}">
        <p14:creationId xmlns:p14="http://schemas.microsoft.com/office/powerpoint/2010/main" val="27793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/>
          </a:bodyPr>
          <a:lstStyle/>
          <a:p>
            <a:r>
              <a:rPr lang="en-US" dirty="0" smtClean="0"/>
              <a:t>Observed participants’ appraisal process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Value assignment and reasoning</a:t>
            </a:r>
          </a:p>
          <a:p>
            <a:r>
              <a:rPr lang="en-US" dirty="0" smtClean="0"/>
              <a:t>Follow-up </a:t>
            </a:r>
            <a:r>
              <a:rPr lang="en-US" dirty="0"/>
              <a:t>Survey to segment participants by:</a:t>
            </a:r>
          </a:p>
          <a:p>
            <a:pPr lvl="1"/>
            <a:r>
              <a:rPr lang="en-US" dirty="0"/>
              <a:t>Years experience</a:t>
            </a:r>
          </a:p>
          <a:p>
            <a:pPr lvl="1"/>
            <a:r>
              <a:rPr lang="en-US" dirty="0"/>
              <a:t>Frequency using the Trunk Formula Method</a:t>
            </a:r>
          </a:p>
          <a:p>
            <a:pPr lvl="1"/>
            <a:r>
              <a:rPr lang="en-US" dirty="0"/>
              <a:t>Field of </a:t>
            </a:r>
            <a:r>
              <a:rPr lang="en-US" dirty="0" smtClean="0"/>
              <a:t>arboriculture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Sales comparison</a:t>
            </a:r>
            <a:endParaRPr lang="en-US" dirty="0" smtClean="0"/>
          </a:p>
          <a:p>
            <a:r>
              <a:rPr lang="en-US" dirty="0" smtClean="0"/>
              <a:t>Income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Present value of income generated by trees</a:t>
            </a:r>
          </a:p>
          <a:p>
            <a:r>
              <a:rPr lang="en-US" dirty="0" smtClean="0"/>
              <a:t>Cost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Replacement Cost</a:t>
            </a:r>
          </a:p>
          <a:p>
            <a:pPr lvl="2"/>
            <a:r>
              <a:rPr lang="en-US" dirty="0" smtClean="0"/>
              <a:t>Direct Replacement</a:t>
            </a:r>
          </a:p>
          <a:p>
            <a:pPr lvl="2"/>
            <a:r>
              <a:rPr lang="en-US" dirty="0" smtClean="0"/>
              <a:t>Trunk Formula Method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97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6" name="Picture 4" descr="C:\Users\James\Desktop\Work\Arboriculture\My Articles\Appraisal\CTLA Formula\Field Precision Experiment\Poster Presentation\map\Tree map with price tags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905000"/>
            <a:ext cx="7162800" cy="47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Trunk Area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b="1" dirty="0" smtClean="0"/>
              <a:t>Trunk Area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667000"/>
            <a:ext cx="884570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400" cy="579120"/>
          </a:xfrm>
        </p:spPr>
        <p:txBody>
          <a:bodyPr/>
          <a:lstStyle/>
          <a:p>
            <a:r>
              <a:rPr lang="en-US" dirty="0" smtClean="0"/>
              <a:t>Number of Trunks vs. Trunk Area Error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59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83" y="2150212"/>
            <a:ext cx="7831858" cy="39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83" y="1905000"/>
            <a:ext cx="7831858" cy="44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83" y="2165555"/>
            <a:ext cx="7831858" cy="42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989663"/>
            <a:ext cx="8845706" cy="22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400" cy="579120"/>
          </a:xfrm>
        </p:spPr>
        <p:txBody>
          <a:bodyPr/>
          <a:lstStyle/>
          <a:p>
            <a:r>
              <a:rPr lang="en-US" dirty="0" smtClean="0"/>
              <a:t>Error in Depreciation Ratings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0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pic>
        <p:nvPicPr>
          <p:cNvPr id="2051" name="Picture 3" descr="C:\Users\James\Desktop\Work\Arboriculture\My Articles\Appraisal\CTLA Formula\Field Precision Experiment\Poster Presentation\Error Types Graphic\Error Types Graphics Small\Personal Observation E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56625" cy="44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83" y="1905000"/>
            <a:ext cx="7831858" cy="44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Sales comparison</a:t>
            </a:r>
            <a:endParaRPr lang="en-US" dirty="0" smtClean="0"/>
          </a:p>
          <a:p>
            <a:r>
              <a:rPr lang="en-US" dirty="0" smtClean="0"/>
              <a:t>Income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Present value of income generated by trees</a:t>
            </a:r>
          </a:p>
          <a:p>
            <a:r>
              <a:rPr lang="en-US" dirty="0" smtClean="0"/>
              <a:t>Cost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Replacement Cost</a:t>
            </a:r>
          </a:p>
          <a:p>
            <a:pPr lvl="2"/>
            <a:r>
              <a:rPr lang="en-US" dirty="0" smtClean="0"/>
              <a:t>Direct Replacement</a:t>
            </a:r>
          </a:p>
          <a:p>
            <a:pPr lvl="2"/>
            <a:r>
              <a:rPr lang="en-US" b="1" dirty="0" smtClean="0"/>
              <a:t>Trunk Formula Method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765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value anchors</a:t>
            </a:r>
          </a:p>
          <a:p>
            <a:pPr lvl="1"/>
            <a:r>
              <a:rPr lang="en-US" dirty="0" smtClean="0"/>
              <a:t>100% </a:t>
            </a:r>
          </a:p>
          <a:p>
            <a:pPr lvl="1"/>
            <a:r>
              <a:rPr lang="en-US" dirty="0" smtClean="0"/>
              <a:t>70%</a:t>
            </a:r>
          </a:p>
          <a:p>
            <a:pPr lvl="1"/>
            <a:r>
              <a:rPr lang="en-US" dirty="0" smtClean="0"/>
              <a:t>50%</a:t>
            </a:r>
          </a:p>
          <a:p>
            <a:pPr lvl="1"/>
            <a:r>
              <a:rPr lang="en-US" dirty="0" smtClean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2103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08" y="2819400"/>
            <a:ext cx="8845706" cy="20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400" cy="579120"/>
          </a:xfrm>
        </p:spPr>
        <p:txBody>
          <a:bodyPr/>
          <a:lstStyle/>
          <a:p>
            <a:r>
              <a:rPr lang="en-US" dirty="0" smtClean="0"/>
              <a:t>Relative weight of each error component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3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Significance of STDV</a:t>
            </a:r>
            <a:endParaRPr lang="en-US" dirty="0"/>
          </a:p>
        </p:txBody>
      </p:sp>
      <p:pic>
        <p:nvPicPr>
          <p:cNvPr id="6" name="Picture 4" descr="C:\Users\James\Desktop\Work\Arboriculture\My Articles\Appraisal\CTLA Formula\Field Precision Experiment\Poster Presentation\map\Tree map with price tags 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8" t="36934" b="31604"/>
          <a:stretch/>
        </p:blipFill>
        <p:spPr bwMode="auto">
          <a:xfrm>
            <a:off x="4386943" y="1905000"/>
            <a:ext cx="4530668" cy="36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3398520"/>
          </a:xfrm>
        </p:spPr>
        <p:txBody>
          <a:bodyPr>
            <a:normAutofit/>
          </a:bodyPr>
          <a:lstStyle/>
          <a:p>
            <a:r>
              <a:rPr lang="en-US" sz="2000" dirty="0"/>
              <a:t>Mean = $77,000</a:t>
            </a:r>
          </a:p>
          <a:p>
            <a:r>
              <a:rPr lang="en-US" sz="2000" dirty="0" smtClean="0"/>
              <a:t>STDV = 40%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1 STDV = $46,500 – $108,000</a:t>
            </a:r>
          </a:p>
          <a:p>
            <a:pPr marL="0" indent="0">
              <a:buNone/>
            </a:pPr>
            <a:r>
              <a:rPr lang="en-US" sz="2000" dirty="0" smtClean="0"/>
              <a:t>(66% of the population)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2 </a:t>
            </a:r>
            <a:r>
              <a:rPr lang="en-US" sz="2000" dirty="0"/>
              <a:t>STDV = </a:t>
            </a:r>
            <a:r>
              <a:rPr lang="en-US" sz="2000" dirty="0" smtClean="0"/>
              <a:t>$15,400 </a:t>
            </a:r>
            <a:r>
              <a:rPr lang="en-US" sz="2000" dirty="0"/>
              <a:t>– $</a:t>
            </a:r>
            <a:r>
              <a:rPr lang="en-US" sz="2000" dirty="0" smtClean="0"/>
              <a:t>138,600</a:t>
            </a:r>
          </a:p>
          <a:p>
            <a:pPr marL="0" indent="0">
              <a:buNone/>
            </a:pPr>
            <a:r>
              <a:rPr lang="en-US" sz="2000" dirty="0" smtClean="0"/>
              <a:t>(95% </a:t>
            </a:r>
            <a:r>
              <a:rPr lang="en-US" sz="2000" dirty="0"/>
              <a:t>of the population)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3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400" cy="579120"/>
          </a:xfrm>
        </p:spPr>
        <p:txBody>
          <a:bodyPr/>
          <a:lstStyle/>
          <a:p>
            <a:r>
              <a:rPr lang="en-US" dirty="0" smtClean="0"/>
              <a:t>STDV of appraisals vs. frequency of appraisal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18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503714"/>
            <a:ext cx="7467600" cy="41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400" cy="579120"/>
          </a:xfrm>
        </p:spPr>
        <p:txBody>
          <a:bodyPr/>
          <a:lstStyle/>
          <a:p>
            <a:r>
              <a:rPr lang="en-US" dirty="0" smtClean="0"/>
              <a:t>STDV of appraisals vs. frequency of appraisal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2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of 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source of error was the Trunk Area measurement of multi-stem trees</a:t>
            </a:r>
          </a:p>
          <a:p>
            <a:r>
              <a:rPr lang="en-US" dirty="0" smtClean="0"/>
              <a:t>Next largest source of error was the Condition Rating</a:t>
            </a:r>
          </a:p>
          <a:p>
            <a:r>
              <a:rPr lang="en-US" dirty="0" smtClean="0"/>
              <a:t>More experience does not necessarily mean higher precision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growing </a:t>
            </a:r>
            <a:r>
              <a:rPr lang="en-US" dirty="0"/>
              <a:t>on different land </a:t>
            </a:r>
            <a:r>
              <a:rPr lang="en-US" dirty="0" smtClean="0"/>
              <a:t>uses: does that cause the location rating to have a larger STDV?</a:t>
            </a:r>
          </a:p>
          <a:p>
            <a:r>
              <a:rPr lang="en-US" dirty="0" smtClean="0"/>
              <a:t>How to parse personal observation error from personal value error?</a:t>
            </a:r>
          </a:p>
          <a:p>
            <a:r>
              <a:rPr lang="en-US" dirty="0" smtClean="0"/>
              <a:t>Most effective method of training appraisers to reduce STDV?</a:t>
            </a:r>
          </a:p>
        </p:txBody>
      </p:sp>
    </p:spTree>
    <p:extLst>
      <p:ext uri="{BB962C8B-B14F-4D97-AF65-F5344CB8AC3E}">
        <p14:creationId xmlns:p14="http://schemas.microsoft.com/office/powerpoint/2010/main" val="12688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Trunk Formula Method (TFM)</a:t>
            </a:r>
            <a:br>
              <a:rPr lang="en-US" sz="3600" dirty="0" smtClean="0"/>
            </a:br>
            <a:r>
              <a:rPr lang="en-US" sz="3600" dirty="0" smtClean="0"/>
              <a:t>Follow-Up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Trunk Area</a:t>
            </a:r>
          </a:p>
          <a:p>
            <a:r>
              <a:rPr lang="en-US" dirty="0" smtClean="0"/>
              <a:t>Unit</a:t>
            </a:r>
            <a:r>
              <a:rPr lang="en-US" b="1" dirty="0" smtClean="0"/>
              <a:t>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7656"/>
            <a:ext cx="2971800" cy="45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2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Trunk Formula Method (TFM)</a:t>
            </a:r>
            <a:br>
              <a:rPr lang="en-US" sz="3600" dirty="0" smtClean="0"/>
            </a:br>
            <a:r>
              <a:rPr lang="en-US" sz="3600" dirty="0" smtClean="0"/>
              <a:t>Follow-Up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Trunk Area</a:t>
            </a:r>
          </a:p>
          <a:p>
            <a:r>
              <a:rPr lang="en-US" b="1" dirty="0" smtClean="0"/>
              <a:t>Unit Cost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7656"/>
            <a:ext cx="2971800" cy="45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/>
          <a:lstStyle/>
          <a:p>
            <a:r>
              <a:rPr lang="en-US" dirty="0" smtClean="0"/>
              <a:t>Largest</a:t>
            </a:r>
          </a:p>
          <a:p>
            <a:r>
              <a:rPr lang="en-US" dirty="0" smtClean="0"/>
              <a:t>Commonly Available</a:t>
            </a:r>
          </a:p>
          <a:p>
            <a:pPr lvl="1"/>
            <a:r>
              <a:rPr lang="en-US" dirty="0" smtClean="0"/>
              <a:t>Pricing data must be readily available</a:t>
            </a:r>
          </a:p>
          <a:p>
            <a:r>
              <a:rPr lang="en-US" dirty="0" smtClean="0"/>
              <a:t>Transplantable</a:t>
            </a:r>
          </a:p>
          <a:p>
            <a:r>
              <a:rPr lang="en-US" dirty="0" smtClean="0"/>
              <a:t>Tree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001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Formula Method (TFM)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Trunk Area</a:t>
            </a:r>
          </a:p>
          <a:p>
            <a:r>
              <a:rPr lang="en-US" dirty="0" smtClean="0"/>
              <a:t>Unit Cost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7656"/>
            <a:ext cx="2971800" cy="45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Nursery Data Query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617720"/>
          </a:xfrm>
        </p:spPr>
        <p:txBody>
          <a:bodyPr>
            <a:normAutofit/>
          </a:bodyPr>
          <a:lstStyle/>
          <a:p>
            <a:r>
              <a:rPr lang="en-US" dirty="0" smtClean="0"/>
              <a:t>Cost </a:t>
            </a:r>
            <a:r>
              <a:rPr lang="en-US" dirty="0"/>
              <a:t>of acquiring a given species in a given trunk size</a:t>
            </a:r>
          </a:p>
          <a:p>
            <a:r>
              <a:rPr lang="en-US" dirty="0" smtClean="0"/>
              <a:t>Nursery </a:t>
            </a:r>
            <a:r>
              <a:rPr lang="en-US" dirty="0"/>
              <a:t>data provided by </a:t>
            </a:r>
            <a:r>
              <a:rPr lang="en-US" dirty="0" smtClean="0"/>
              <a:t>HMI</a:t>
            </a:r>
            <a:endParaRPr lang="en-US" dirty="0"/>
          </a:p>
          <a:p>
            <a:r>
              <a:rPr lang="en-US" dirty="0" smtClean="0"/>
              <a:t>Median prices for </a:t>
            </a:r>
            <a:r>
              <a:rPr lang="en-US" dirty="0"/>
              <a:t>each species/size combination</a:t>
            </a:r>
          </a:p>
          <a:p>
            <a:r>
              <a:rPr lang="en-US" dirty="0" smtClean="0"/>
              <a:t>Each median price supported </a:t>
            </a:r>
            <a:r>
              <a:rPr lang="en-US" dirty="0"/>
              <a:t>by </a:t>
            </a:r>
            <a:r>
              <a:rPr lang="en-US" dirty="0" smtClean="0"/>
              <a:t>at least 3 nurseries</a:t>
            </a:r>
            <a:endParaRPr lang="en-US" dirty="0"/>
          </a:p>
          <a:p>
            <a:r>
              <a:rPr lang="en-US" dirty="0" smtClean="0"/>
              <a:t>Query </a:t>
            </a:r>
            <a:r>
              <a:rPr lang="en-US" dirty="0"/>
              <a:t>date May 13,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Nursery Data</a:t>
            </a:r>
            <a:endParaRPr lang="en-US" dirty="0"/>
          </a:p>
        </p:txBody>
      </p:sp>
      <p:pic>
        <p:nvPicPr>
          <p:cNvPr id="1026" name="Picture 2" descr="C:\Users\James\Desktop\Work\Arboriculture\My Articles\Appraisal\CTLA Formula\Base Price and Unit Cost in CTLA\figures\Version 2\Figure 1 Raw 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6" r="37901"/>
          <a:stretch/>
        </p:blipFill>
        <p:spPr bwMode="auto">
          <a:xfrm>
            <a:off x="16266" y="1817914"/>
            <a:ext cx="9061533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es\Desktop\Work\Arboriculture\My Articles\Appraisal\CTLA Formula\Base Price and Unit Cost in CTLA\figures\Version 2\Figure 1 Raw 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8" t="14098" r="1"/>
          <a:stretch/>
        </p:blipFill>
        <p:spPr bwMode="auto">
          <a:xfrm>
            <a:off x="3132382" y="4267200"/>
            <a:ext cx="5498532" cy="23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ames\Desktop\Work\Arboriculture\My Articles\Appraisal\CTLA Formula\Base Price and Unit Cost in CTLA\figures\Version 2\Figure 1 Raw 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5" r="89773"/>
          <a:stretch/>
        </p:blipFill>
        <p:spPr bwMode="auto">
          <a:xfrm>
            <a:off x="1676400" y="4394417"/>
            <a:ext cx="1492356" cy="22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Cost Calculations</a:t>
            </a:r>
            <a:endParaRPr lang="en-US" dirty="0"/>
          </a:p>
        </p:txBody>
      </p:sp>
      <p:pic>
        <p:nvPicPr>
          <p:cNvPr id="2050" name="Picture 2" descr="C:\Users\James\Desktop\Work\Arboriculture\My Articles\Appraisal\CTLA Formula\Base Price and Unit Cost in CTLA\figures\Version 2\Figure 2 Unit C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r="43431"/>
          <a:stretch/>
        </p:blipFill>
        <p:spPr bwMode="auto">
          <a:xfrm>
            <a:off x="1110343" y="1905907"/>
            <a:ext cx="6477001" cy="23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mes\Desktop\Work\Arboriculture\My Articles\Appraisal\CTLA Formula\Base Price and Unit Cost in CTLA\figures\Version 2\Figure 2 Unit C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9" t="12050"/>
          <a:stretch/>
        </p:blipFill>
        <p:spPr bwMode="auto">
          <a:xfrm>
            <a:off x="2939144" y="4298407"/>
            <a:ext cx="5061856" cy="23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ames\Desktop\Work\Arboriculture\My Articles\Appraisal\CTLA Formula\Base Price and Unit Cost in CTLA\figures\Version 2\Figure 2 Unit C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 r="84013"/>
          <a:stretch/>
        </p:blipFill>
        <p:spPr bwMode="auto">
          <a:xfrm>
            <a:off x="1110343" y="4298407"/>
            <a:ext cx="1863261" cy="23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Cost Graph</a:t>
            </a:r>
            <a:endParaRPr lang="en-US" dirty="0"/>
          </a:p>
        </p:txBody>
      </p:sp>
      <p:pic>
        <p:nvPicPr>
          <p:cNvPr id="3074" name="Picture 2" descr="C:\Users\James\Desktop\Work\Arboriculture\My Articles\Appraisal\CTLA Formula\Base Price and Unit Cost in CTLA\figures\Version 2\Figure 3 Trunk diameter vs Unit 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133600"/>
            <a:ext cx="68266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Cost Calculation</a:t>
            </a:r>
            <a:endParaRPr lang="en-US" dirty="0"/>
          </a:p>
        </p:txBody>
      </p:sp>
      <p:pic>
        <p:nvPicPr>
          <p:cNvPr id="4098" name="Picture 2" descr="C:\Users\James\Desktop\Work\Arboriculture\My Articles\Appraisal\CTLA Formula\Base Price and Unit Cost in CTLA\figures\Version 2\Figure 4 Basic Cost of Hypothet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2082800"/>
            <a:ext cx="8743659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Cost Calculation</a:t>
            </a:r>
            <a:endParaRPr lang="en-US" dirty="0"/>
          </a:p>
        </p:txBody>
      </p:sp>
      <p:pic>
        <p:nvPicPr>
          <p:cNvPr id="5122" name="Picture 2" descr="C:\Users\James\Desktop\Work\Arboriculture\My Articles\Appraisal\CTLA Formula\Base Price and Unit Cost in CTLA\figures\Version 2\Figure 5 Basic Cost vs LCATT 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3099"/>
            <a:ext cx="6781800" cy="44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/>
          <a:lstStyle/>
          <a:p>
            <a:r>
              <a:rPr lang="en-US" dirty="0" smtClean="0"/>
              <a:t>Largest</a:t>
            </a:r>
          </a:p>
          <a:p>
            <a:r>
              <a:rPr lang="en-US" dirty="0" smtClean="0"/>
              <a:t>Commonly Available</a:t>
            </a:r>
          </a:p>
          <a:p>
            <a:pPr lvl="1"/>
            <a:r>
              <a:rPr lang="en-US" dirty="0" smtClean="0"/>
              <a:t>Pricing data must be readily available</a:t>
            </a:r>
          </a:p>
          <a:p>
            <a:r>
              <a:rPr lang="en-US" dirty="0" smtClean="0"/>
              <a:t>Transplantable</a:t>
            </a:r>
          </a:p>
          <a:p>
            <a:r>
              <a:rPr lang="en-US" dirty="0" smtClean="0"/>
              <a:t>Tree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001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Guides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6176486"/>
            <a:ext cx="12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ISAO, 1997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87366"/>
            <a:ext cx="8018400" cy="4389120"/>
          </a:xfrm>
        </p:spPr>
        <p:txBody>
          <a:bodyPr/>
          <a:lstStyle/>
          <a:p>
            <a:r>
              <a:rPr lang="en-US" dirty="0" smtClean="0"/>
              <a:t>ISAO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47426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Guides</a:t>
            </a:r>
            <a:endParaRPr lang="en-US" dirty="0"/>
          </a:p>
        </p:txBody>
      </p:sp>
      <p:pic>
        <p:nvPicPr>
          <p:cNvPr id="6146" name="Picture 2" descr="C:\Users\James\Desktop\Work\Arboriculture\Research and Education\Teaching and courses\Speaking Engagements\Philadelphia Appraisal Workshop\Powerpoint\Regional Species Guide\img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r="37698" b="28753"/>
          <a:stretch/>
        </p:blipFill>
        <p:spPr bwMode="auto">
          <a:xfrm>
            <a:off x="1752600" y="1760537"/>
            <a:ext cx="4819650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6148943"/>
            <a:ext cx="25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Penn-Del Chapter,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Guides</a:t>
            </a:r>
            <a:endParaRPr lang="en-US" dirty="0"/>
          </a:p>
        </p:txBody>
      </p:sp>
      <p:pic>
        <p:nvPicPr>
          <p:cNvPr id="1028" name="Picture 4" descr="C:\Users\James\Desktop\Work\Arboriculture\Research and Education\Teaching and courses\Speaking Engagements\Pacific Northwest ISA Conference\Powerpoint\PNW regional guide unit cost coni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41371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2833" y="6030955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PNW Chapter, 2007</a:t>
            </a:r>
            <a:endParaRPr lang="en-US" dirty="0"/>
          </a:p>
        </p:txBody>
      </p:sp>
      <p:pic>
        <p:nvPicPr>
          <p:cNvPr id="1029" name="Picture 5" descr="C:\Users\James\Desktop\Work\Arboriculture\Research and Education\Teaching and courses\Speaking Engagements\Pacific Northwest ISA Conference\Powerpoint\PNW regional guide unit cost deciduo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4400"/>
            <a:ext cx="4385088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Measured at Breast   	Height (DBH)</a:t>
            </a:r>
          </a:p>
          <a:p>
            <a:r>
              <a:rPr lang="en-US" dirty="0" smtClean="0"/>
              <a:t>4.5 Feet above grade</a:t>
            </a:r>
          </a:p>
          <a:p>
            <a:pPr lvl="1"/>
            <a:r>
              <a:rPr lang="en-US" dirty="0" smtClean="0"/>
              <a:t>(1.4 meters)</a:t>
            </a:r>
            <a:endParaRPr lang="en-US" dirty="0"/>
          </a:p>
        </p:txBody>
      </p:sp>
      <p:pic>
        <p:nvPicPr>
          <p:cNvPr id="8194" name="Picture 2" descr="http://www.qaa.net.au/cmsAdmin/uploads/image-set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2" b="66223"/>
          <a:stretch/>
        </p:blipFill>
        <p:spPr bwMode="auto">
          <a:xfrm>
            <a:off x="4419600" y="2133600"/>
            <a:ext cx="4072967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Guides</a:t>
            </a:r>
            <a:endParaRPr lang="en-US" dirty="0"/>
          </a:p>
        </p:txBody>
      </p:sp>
      <p:pic>
        <p:nvPicPr>
          <p:cNvPr id="7170" name="Picture 2" descr="C:\Users\James\Desktop\Work\Arboriculture\Research and Education\Teaching and courses\Appraisal Workshop\Arcadia\Powerpoint\species classifcation group assig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0" y="1752599"/>
            <a:ext cx="8829212" cy="45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6176486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Western Chapter,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Aggregate all species in one size</a:t>
            </a:r>
          </a:p>
          <a:p>
            <a:r>
              <a:rPr lang="en-US" dirty="0" smtClean="0"/>
              <a:t>Segment by:</a:t>
            </a:r>
          </a:p>
          <a:p>
            <a:pPr lvl="1"/>
            <a:r>
              <a:rPr lang="en-US" dirty="0" smtClean="0"/>
              <a:t>Price group</a:t>
            </a:r>
          </a:p>
          <a:p>
            <a:pPr lvl="1"/>
            <a:r>
              <a:rPr lang="en-US" dirty="0" smtClean="0"/>
              <a:t>Species characteristics</a:t>
            </a:r>
          </a:p>
          <a:p>
            <a:pPr lvl="1"/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Nursery group</a:t>
            </a:r>
          </a:p>
          <a:p>
            <a:pPr lvl="1"/>
            <a:r>
              <a:rPr lang="en-US" dirty="0" smtClean="0"/>
              <a:t>Individual species</a:t>
            </a:r>
          </a:p>
          <a:p>
            <a:pPr lvl="1"/>
            <a:r>
              <a:rPr lang="en-US" dirty="0" smtClean="0"/>
              <a:t>Combination of above</a:t>
            </a:r>
          </a:p>
        </p:txBody>
      </p:sp>
    </p:spTree>
    <p:extLst>
      <p:ext uri="{BB962C8B-B14F-4D97-AF65-F5344CB8AC3E}">
        <p14:creationId xmlns:p14="http://schemas.microsoft.com/office/powerpoint/2010/main" val="28963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Trunk Formula Method (TFM)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Trunk Area</a:t>
            </a:r>
          </a:p>
          <a:p>
            <a:r>
              <a:rPr lang="en-US" dirty="0" smtClean="0"/>
              <a:t>Unit</a:t>
            </a:r>
            <a:r>
              <a:rPr lang="en-US" b="1" dirty="0" smtClean="0"/>
              <a:t>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7656"/>
            <a:ext cx="2971800" cy="45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effectLst/>
              </a:rPr>
              <a:t>What Happens When 14 Arborists Appraise the Same 10 Trees?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Field Testing the Trunk Formula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033" y="5777334"/>
            <a:ext cx="17944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James Komen</a:t>
            </a:r>
          </a:p>
          <a:p>
            <a:r>
              <a:rPr lang="en-US" sz="1500" dirty="0" smtClean="0"/>
              <a:t>BCMA #WE-9909B</a:t>
            </a:r>
          </a:p>
          <a:p>
            <a:r>
              <a:rPr lang="en-US" sz="1500" dirty="0" smtClean="0"/>
              <a:t>RCA #555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877537"/>
            <a:ext cx="1316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March 8, 2017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431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Tree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37857" cy="4389120"/>
          </a:xfrm>
        </p:spPr>
        <p:txBody>
          <a:bodyPr/>
          <a:lstStyle/>
          <a:p>
            <a:r>
              <a:rPr lang="en-US" dirty="0" smtClean="0"/>
              <a:t>Multi-stem tree</a:t>
            </a:r>
            <a:endParaRPr 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/>
          <a:stretch/>
        </p:blipFill>
        <p:spPr bwMode="auto">
          <a:xfrm>
            <a:off x="685800" y="2438400"/>
            <a:ext cx="7239000" cy="411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r>
              <a:rPr lang="en-US" dirty="0" smtClean="0"/>
              <a:t>Cost per unit Trunk Area of nursery stock ($/in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Largest Commonly Available Transplantable Tree (LCATT)</a:t>
            </a:r>
          </a:p>
          <a:p>
            <a:r>
              <a:rPr lang="en-US" dirty="0" smtClean="0"/>
              <a:t>Derived from actual nursery data</a:t>
            </a:r>
            <a:endParaRPr lang="en-US" dirty="0"/>
          </a:p>
          <a:p>
            <a:r>
              <a:rPr lang="en-US" dirty="0" smtClean="0"/>
              <a:t>Regional Plant Appraisal Committee (RPAC)</a:t>
            </a:r>
          </a:p>
        </p:txBody>
      </p:sp>
      <p:pic>
        <p:nvPicPr>
          <p:cNvPr id="6" name="Picture 2" descr="C:\Users\James\Desktop\Work\Arboriculture\Research and Education\Teaching and courses\Speaking Engagements\Philadelphia Appraisal Workshop\Powerpoint\Regional Species Guide\img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r="37698" b="28753"/>
          <a:stretch/>
        </p:blipFill>
        <p:spPr bwMode="auto">
          <a:xfrm>
            <a:off x="4772025" y="1828800"/>
            <a:ext cx="4362450" cy="42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Base Cost to account for loss of value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Condition</a:t>
            </a:r>
          </a:p>
          <a:p>
            <a:r>
              <a:rPr lang="en-US" dirty="0" smtClean="0"/>
              <a:t>Value range from 0-100%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Provided rating from Regional Species Classification Guide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Appraiser discretion +/- 10%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31837" r="8978" b="10000"/>
          <a:stretch/>
        </p:blipFill>
        <p:spPr>
          <a:xfrm>
            <a:off x="736600" y="2930642"/>
            <a:ext cx="3378200" cy="3851158"/>
          </a:xfrm>
          <a:prstGeom prst="rect">
            <a:avLst/>
          </a:prstGeom>
        </p:spPr>
      </p:pic>
      <p:pic>
        <p:nvPicPr>
          <p:cNvPr id="2050" name="Picture 2" descr="C:\Users\James\Desktop\Work\Arboriculture\Research and Education\Teaching and courses\Speaking Engagements\Philadelphia Appraisal Workshop\Powerpoint\Regional Species Guide\img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29758"/>
          <a:stretch/>
        </p:blipFill>
        <p:spPr bwMode="auto">
          <a:xfrm>
            <a:off x="4572000" y="2819400"/>
            <a:ext cx="3869099" cy="26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6606</TotalTime>
  <Words>864</Words>
  <Application>Microsoft Office PowerPoint</Application>
  <PresentationFormat>On-screen Show (4:3)</PresentationFormat>
  <Paragraphs>258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What Happens When 14 Arborists Appraise the Same 10 Trees?</vt:lpstr>
      <vt:lpstr>Approaches to Appraisal</vt:lpstr>
      <vt:lpstr>Approaches to Appraisal</vt:lpstr>
      <vt:lpstr>Trunk Formula Method (TFM)</vt:lpstr>
      <vt:lpstr>Trunk Area</vt:lpstr>
      <vt:lpstr>Measuring Tree Size</vt:lpstr>
      <vt:lpstr>Unit Cost</vt:lpstr>
      <vt:lpstr>Depreciation Factors</vt:lpstr>
      <vt:lpstr>Species</vt:lpstr>
      <vt:lpstr>Location</vt:lpstr>
      <vt:lpstr>Location: Site</vt:lpstr>
      <vt:lpstr>Location: Contribution</vt:lpstr>
      <vt:lpstr>Location: Placement</vt:lpstr>
      <vt:lpstr>Condition</vt:lpstr>
      <vt:lpstr>Condition</vt:lpstr>
      <vt:lpstr>Trunk Formula Method (TFM)</vt:lpstr>
      <vt:lpstr>Trunk Formula Method (TFM)</vt:lpstr>
      <vt:lpstr>Methods</vt:lpstr>
      <vt:lpstr>Methods</vt:lpstr>
      <vt:lpstr>Results</vt:lpstr>
      <vt:lpstr>Results</vt:lpstr>
      <vt:lpstr>Sources of Error</vt:lpstr>
      <vt:lpstr>Sources of Error</vt:lpstr>
      <vt:lpstr>Results</vt:lpstr>
      <vt:lpstr>Types of Error</vt:lpstr>
      <vt:lpstr>Types of Error</vt:lpstr>
      <vt:lpstr>Results</vt:lpstr>
      <vt:lpstr>Types of Error</vt:lpstr>
      <vt:lpstr>Types of Error</vt:lpstr>
      <vt:lpstr>Types of Error</vt:lpstr>
      <vt:lpstr>Results</vt:lpstr>
      <vt:lpstr>Practical Significance of STDV</vt:lpstr>
      <vt:lpstr>Results</vt:lpstr>
      <vt:lpstr>Results</vt:lpstr>
      <vt:lpstr>Conclusions of Field Study</vt:lpstr>
      <vt:lpstr>Future Research</vt:lpstr>
      <vt:lpstr>Trunk Formula Method (TFM) Follow-Up Research</vt:lpstr>
      <vt:lpstr>Trunk Formula Method (TFM) Follow-Up Research</vt:lpstr>
      <vt:lpstr>LCATT</vt:lpstr>
      <vt:lpstr>Nursery Data Query</vt:lpstr>
      <vt:lpstr>Raw Nursery Data</vt:lpstr>
      <vt:lpstr>Unit Cost Calculations</vt:lpstr>
      <vt:lpstr>Unit Cost Graph</vt:lpstr>
      <vt:lpstr>Basic Cost Calculation</vt:lpstr>
      <vt:lpstr>Basic Cost Calculation</vt:lpstr>
      <vt:lpstr>LCATT</vt:lpstr>
      <vt:lpstr>Regional Guides</vt:lpstr>
      <vt:lpstr>Regional Guides</vt:lpstr>
      <vt:lpstr>Regional Guides</vt:lpstr>
      <vt:lpstr>Regional Guides</vt:lpstr>
      <vt:lpstr>Regional Guides</vt:lpstr>
      <vt:lpstr>Trunk Formula Method (TFM)</vt:lpstr>
      <vt:lpstr>What Happens When 14 Arborists Appraise the Same 10 Trees?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Appraisal Workshop</dc:title>
  <dc:creator>James</dc:creator>
  <cp:lastModifiedBy>James</cp:lastModifiedBy>
  <cp:revision>128</cp:revision>
  <dcterms:created xsi:type="dcterms:W3CDTF">2015-11-18T15:27:09Z</dcterms:created>
  <dcterms:modified xsi:type="dcterms:W3CDTF">2017-03-07T20:38:46Z</dcterms:modified>
</cp:coreProperties>
</file>