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27" r:id="rId1"/>
  </p:sldMasterIdLst>
  <p:notesMasterIdLst>
    <p:notesMasterId r:id="rId61"/>
  </p:notesMasterIdLst>
  <p:sldIdLst>
    <p:sldId id="256" r:id="rId2"/>
    <p:sldId id="362" r:id="rId3"/>
    <p:sldId id="367" r:id="rId4"/>
    <p:sldId id="365" r:id="rId5"/>
    <p:sldId id="366" r:id="rId6"/>
    <p:sldId id="363" r:id="rId7"/>
    <p:sldId id="364" r:id="rId8"/>
    <p:sldId id="370" r:id="rId9"/>
    <p:sldId id="372" r:id="rId10"/>
    <p:sldId id="371" r:id="rId11"/>
    <p:sldId id="375" r:id="rId12"/>
    <p:sldId id="378" r:id="rId13"/>
    <p:sldId id="376" r:id="rId14"/>
    <p:sldId id="377" r:id="rId15"/>
    <p:sldId id="379" r:id="rId16"/>
    <p:sldId id="387" r:id="rId17"/>
    <p:sldId id="386" r:id="rId18"/>
    <p:sldId id="392" r:id="rId19"/>
    <p:sldId id="393" r:id="rId20"/>
    <p:sldId id="394" r:id="rId21"/>
    <p:sldId id="395" r:id="rId22"/>
    <p:sldId id="396" r:id="rId23"/>
    <p:sldId id="383" r:id="rId24"/>
    <p:sldId id="397" r:id="rId25"/>
    <p:sldId id="434" r:id="rId26"/>
    <p:sldId id="405" r:id="rId27"/>
    <p:sldId id="401" r:id="rId28"/>
    <p:sldId id="402" r:id="rId29"/>
    <p:sldId id="400" r:id="rId30"/>
    <p:sldId id="403" r:id="rId31"/>
    <p:sldId id="399" r:id="rId32"/>
    <p:sldId id="406" r:id="rId33"/>
    <p:sldId id="407" r:id="rId34"/>
    <p:sldId id="408" r:id="rId35"/>
    <p:sldId id="409" r:id="rId36"/>
    <p:sldId id="410" r:id="rId37"/>
    <p:sldId id="411" r:id="rId38"/>
    <p:sldId id="412" r:id="rId39"/>
    <p:sldId id="413" r:id="rId40"/>
    <p:sldId id="414" r:id="rId41"/>
    <p:sldId id="415" r:id="rId42"/>
    <p:sldId id="417" r:id="rId43"/>
    <p:sldId id="436" r:id="rId44"/>
    <p:sldId id="435" r:id="rId45"/>
    <p:sldId id="416" r:id="rId46"/>
    <p:sldId id="418" r:id="rId47"/>
    <p:sldId id="419" r:id="rId48"/>
    <p:sldId id="421" r:id="rId49"/>
    <p:sldId id="420" r:id="rId50"/>
    <p:sldId id="426" r:id="rId51"/>
    <p:sldId id="427" r:id="rId52"/>
    <p:sldId id="440" r:id="rId53"/>
    <p:sldId id="430" r:id="rId54"/>
    <p:sldId id="429" r:id="rId55"/>
    <p:sldId id="431" r:id="rId56"/>
    <p:sldId id="432" r:id="rId57"/>
    <p:sldId id="428" r:id="rId58"/>
    <p:sldId id="424" r:id="rId59"/>
    <p:sldId id="425" r:id="rId6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duction" id="{87F04D80-0D7C-4B74-A81A-EDB79C334C29}">
          <p14:sldIdLst>
            <p14:sldId id="256"/>
            <p14:sldId id="362"/>
            <p14:sldId id="367"/>
            <p14:sldId id="365"/>
            <p14:sldId id="366"/>
            <p14:sldId id="363"/>
            <p14:sldId id="364"/>
            <p14:sldId id="370"/>
            <p14:sldId id="372"/>
            <p14:sldId id="371"/>
            <p14:sldId id="375"/>
            <p14:sldId id="378"/>
            <p14:sldId id="376"/>
            <p14:sldId id="377"/>
            <p14:sldId id="379"/>
          </p14:sldIdLst>
        </p14:section>
        <p14:section name="Public Right of Use" id="{4FDB9436-F549-462B-B124-6DCAF243DC8C}">
          <p14:sldIdLst>
            <p14:sldId id="387"/>
            <p14:sldId id="386"/>
            <p14:sldId id="392"/>
            <p14:sldId id="393"/>
            <p14:sldId id="394"/>
            <p14:sldId id="395"/>
            <p14:sldId id="396"/>
            <p14:sldId id="383"/>
            <p14:sldId id="397"/>
            <p14:sldId id="434"/>
            <p14:sldId id="405"/>
            <p14:sldId id="401"/>
            <p14:sldId id="402"/>
            <p14:sldId id="400"/>
            <p14:sldId id="403"/>
            <p14:sldId id="399"/>
          </p14:sldIdLst>
        </p14:section>
        <p14:section name="Landowner Right of Use" id="{D7FDE482-9F56-48DC-BC7D-F1A40B8C6E27}">
          <p14:sldIdLst>
            <p14:sldId id="406"/>
            <p14:sldId id="407"/>
            <p14:sldId id="408"/>
            <p14:sldId id="409"/>
            <p14:sldId id="410"/>
            <p14:sldId id="411"/>
            <p14:sldId id="412"/>
          </p14:sldIdLst>
        </p14:section>
        <p14:section name="Landowner right to destroy" id="{0682DB3D-CC93-441D-8777-E52EFAEB3449}">
          <p14:sldIdLst>
            <p14:sldId id="413"/>
            <p14:sldId id="414"/>
            <p14:sldId id="415"/>
            <p14:sldId id="417"/>
            <p14:sldId id="436"/>
            <p14:sldId id="435"/>
            <p14:sldId id="416"/>
          </p14:sldIdLst>
        </p14:section>
        <p14:section name="3rd party right to destroy" id="{157D47F9-2BE1-4157-8F66-7ABD1768939E}">
          <p14:sldIdLst>
            <p14:sldId id="418"/>
            <p14:sldId id="419"/>
            <p14:sldId id="421"/>
            <p14:sldId id="420"/>
          </p14:sldIdLst>
        </p14:section>
        <p14:section name="Government owns fee" id="{CCF3EEF4-596F-461A-9DE2-A7070C23619F}">
          <p14:sldIdLst>
            <p14:sldId id="426"/>
            <p14:sldId id="427"/>
            <p14:sldId id="440"/>
            <p14:sldId id="430"/>
            <p14:sldId id="429"/>
            <p14:sldId id="431"/>
            <p14:sldId id="432"/>
            <p14:sldId id="428"/>
            <p14:sldId id="424"/>
            <p14:sldId id="425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548" autoAdjust="0"/>
    <p:restoredTop sz="83396" autoAdjust="0"/>
  </p:normalViewPr>
  <p:slideViewPr>
    <p:cSldViewPr snapToGrid="0">
      <p:cViewPr varScale="1">
        <p:scale>
          <a:sx n="72" d="100"/>
          <a:sy n="72" d="100"/>
        </p:scale>
        <p:origin x="941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828BC4-ADCC-4BC7-944F-C34D2F7A051C}" type="datetimeFigureOut">
              <a:rPr lang="en-US" smtClean="0"/>
              <a:t>3/28/2024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155452-F542-491B-BA5C-F349F2386F5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10741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Avenue H in Brooklyn, New York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155452-F542-491B-BA5C-F349F2386F5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2995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City passed an ordinance to build a sidewalk, but tree wasn’t within the proposed sidewalk.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155452-F542-491B-BA5C-F349F2386F54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40669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City passed an ordinance to build a sidewalk, but tree wasn’t within the proposed sidewalk.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155452-F542-491B-BA5C-F349F2386F54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10596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Village of Amelia: giving contractor “free trimming privilege” is abuse of city’s discretion</a:t>
            </a:r>
          </a:p>
          <a:p>
            <a:r>
              <a:rPr lang="en-US" dirty="0"/>
              <a:t>City of Massillon: jury found trees weren’t obstructing ROW when cut</a:t>
            </a:r>
          </a:p>
          <a:p>
            <a:r>
              <a:rPr lang="en-US" dirty="0"/>
              <a:t>Stevens: healthy tree cut, but not “necessary” for ROW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155452-F542-491B-BA5C-F349F2386F54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27312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Brown:  utility company cut ROW tree IN sidewalk to make room for power lines (SEE HILDRUP, where govt cuts tree in sidewalk, NOT utility)</a:t>
            </a:r>
          </a:p>
          <a:p>
            <a:r>
              <a:rPr lang="en-US" dirty="0"/>
              <a:t>State: house mover fined for cutting street trees</a:t>
            </a:r>
          </a:p>
          <a:p>
            <a:r>
              <a:rPr lang="en-US" dirty="0"/>
              <a:t>White: house mover fined for cutting street trees AFTER obtaining PERMIT to move HOUSE (but not cut trees)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155452-F542-491B-BA5C-F349F2386F54}" type="slidenum">
              <a:rPr lang="en-US" smtClean="0"/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70124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City ordinance allows planting in ROW</a:t>
            </a:r>
          </a:p>
          <a:p>
            <a:r>
              <a:rPr lang="en-US" dirty="0"/>
              <a:t>But then</a:t>
            </a:r>
          </a:p>
          <a:p>
            <a:r>
              <a:rPr lang="en-US" dirty="0"/>
              <a:t>NEW ordinance says all trees in ROW are obstruction to be cut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155452-F542-491B-BA5C-F349F2386F54}" type="slidenum">
              <a:rPr lang="en-US" smtClean="0"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741203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City ordinance allows planting in ROW</a:t>
            </a:r>
          </a:p>
          <a:p>
            <a:r>
              <a:rPr lang="en-US" dirty="0"/>
              <a:t>But then</a:t>
            </a:r>
          </a:p>
          <a:p>
            <a:r>
              <a:rPr lang="en-US" dirty="0"/>
              <a:t>NEW ordinance says all trees in ROW are obstruction to be cut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155452-F542-491B-BA5C-F349F2386F54}" type="slidenum">
              <a:rPr lang="en-US" smtClean="0"/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47992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City ordinance allows planting in ROW</a:t>
            </a:r>
          </a:p>
          <a:p>
            <a:r>
              <a:rPr lang="en-US" dirty="0"/>
              <a:t>But then</a:t>
            </a:r>
          </a:p>
          <a:p>
            <a:r>
              <a:rPr lang="en-US" dirty="0"/>
              <a:t>NEW ordinance says all trees in ROW are obstruction to be cut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155452-F542-491B-BA5C-F349F2386F54}" type="slidenum">
              <a:rPr lang="en-US" smtClean="0"/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933703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Donahue: gas leak where gov’t owns fee</a:t>
            </a:r>
          </a:p>
          <a:p>
            <a:r>
              <a:rPr lang="en-US" dirty="0"/>
              <a:t>Norman Milling: line clearance pruning where gov’t owns fee, “right to occupy the street is NOT the right to occupy EVERY part”</a:t>
            </a:r>
          </a:p>
          <a:p>
            <a:r>
              <a:rPr lang="en-US" dirty="0"/>
              <a:t>Wheeler: utility cuts trees where gov’t owns fee, “wretched would be the policy that required proving fee title to land in possession”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155452-F542-491B-BA5C-F349F2386F54}" type="slidenum">
              <a:rPr lang="en-US" smtClean="0"/>
              <a:t>57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83026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155452-F542-491B-BA5C-F349F2386F5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7398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155452-F542-491B-BA5C-F349F2386F5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0056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155452-F542-491B-BA5C-F349F2386F5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1839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155452-F542-491B-BA5C-F349F2386F54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11990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Foote: 40 ft road in 80ft ROW, widening requiring tree cutting was “necessary”</a:t>
            </a:r>
          </a:p>
          <a:p>
            <a:r>
              <a:rPr lang="en-US" dirty="0"/>
              <a:t>Durant: tree IN sidewalk is “reasonably necessary” to cut</a:t>
            </a:r>
          </a:p>
          <a:p>
            <a:r>
              <a:rPr lang="en-US" dirty="0"/>
              <a:t>Johnson: Could have pruned, but didn’t have equipment, so removed. Q of fact whether cutting was “necessary”</a:t>
            </a:r>
          </a:p>
          <a:p>
            <a:r>
              <a:rPr lang="en-US" dirty="0"/>
              <a:t>Village of Seville: tree cutting “necessary” for road widening within ROW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155452-F542-491B-BA5C-F349F2386F54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31914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Foote: 40 ft road in 80ft ROW, widening requiring tree cutting was “necessary”</a:t>
            </a:r>
          </a:p>
          <a:p>
            <a:r>
              <a:rPr lang="en-US" dirty="0"/>
              <a:t>Durant: tree IN sidewalk is “reasonably necessary” to cut</a:t>
            </a:r>
          </a:p>
          <a:p>
            <a:r>
              <a:rPr lang="en-US" dirty="0"/>
              <a:t>Johnson: Could have pruned, but didn’t have equipment, so removed. Q of fact whether cutting was “necessary”</a:t>
            </a:r>
          </a:p>
          <a:p>
            <a:r>
              <a:rPr lang="en-US" dirty="0"/>
              <a:t>Village of Seville: tree cutting “necessary” for road widening within ROW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155452-F542-491B-BA5C-F349F2386F54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96735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City “sold” the right to harvest the street trees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155452-F542-491B-BA5C-F349F2386F54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80547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City “sold” the right to harvest the street trees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155452-F542-491B-BA5C-F349F2386F54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25529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EB379-6C0D-4AFD-8F55-C8AFE57CCC9D}" type="datetimeFigureOut">
              <a:rPr lang="en-US" smtClean="0"/>
              <a:t>3/28/2024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0A4D6C30-F765-48A1-8ACB-68E2233B1C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87180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EB379-6C0D-4AFD-8F55-C8AFE57CCC9D}" type="datetimeFigureOut">
              <a:rPr lang="en-US" smtClean="0"/>
              <a:t>3/28/2024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0A4D6C30-F765-48A1-8ACB-68E2233B1C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67825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EB379-6C0D-4AFD-8F55-C8AFE57CCC9D}" type="datetimeFigureOut">
              <a:rPr lang="en-US" smtClean="0"/>
              <a:t>3/28/2024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0A4D6C30-F765-48A1-8ACB-68E2233B1CB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812432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EB379-6C0D-4AFD-8F55-C8AFE57CCC9D}" type="datetimeFigureOut">
              <a:rPr lang="en-US" smtClean="0"/>
              <a:t>3/28/2024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0A4D6C30-F765-48A1-8ACB-68E2233B1C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47779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EB379-6C0D-4AFD-8F55-C8AFE57CCC9D}" type="datetimeFigureOut">
              <a:rPr lang="en-US" smtClean="0"/>
              <a:t>3/28/2024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0A4D6C30-F765-48A1-8ACB-68E2233B1CB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159963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EB379-6C0D-4AFD-8F55-C8AFE57CCC9D}" type="datetimeFigureOut">
              <a:rPr lang="en-US" smtClean="0"/>
              <a:t>3/28/2024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0A4D6C30-F765-48A1-8ACB-68E2233B1C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18658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EB379-6C0D-4AFD-8F55-C8AFE57CCC9D}" type="datetimeFigureOut">
              <a:rPr lang="en-US" smtClean="0"/>
              <a:t>3/28/2024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D6C30-F765-48A1-8ACB-68E2233B1C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47964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EB379-6C0D-4AFD-8F55-C8AFE57CCC9D}" type="datetimeFigureOut">
              <a:rPr lang="en-US" smtClean="0"/>
              <a:t>3/28/2024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D6C30-F765-48A1-8ACB-68E2233B1C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5553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EB379-6C0D-4AFD-8F55-C8AFE57CCC9D}" type="datetimeFigureOut">
              <a:rPr lang="en-US" smtClean="0"/>
              <a:t>3/28/2024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D6C30-F765-48A1-8ACB-68E2233B1C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64340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EB379-6C0D-4AFD-8F55-C8AFE57CCC9D}" type="datetimeFigureOut">
              <a:rPr lang="en-US" smtClean="0"/>
              <a:t>3/28/2024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0A4D6C30-F765-48A1-8ACB-68E2233B1C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81010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EB379-6C0D-4AFD-8F55-C8AFE57CCC9D}" type="datetimeFigureOut">
              <a:rPr lang="en-US" smtClean="0"/>
              <a:t>3/28/2024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0A4D6C30-F765-48A1-8ACB-68E2233B1C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25454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EB379-6C0D-4AFD-8F55-C8AFE57CCC9D}" type="datetimeFigureOut">
              <a:rPr lang="en-US" smtClean="0"/>
              <a:t>3/28/2024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0A4D6C30-F765-48A1-8ACB-68E2233B1C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6052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EB379-6C0D-4AFD-8F55-C8AFE57CCC9D}" type="datetimeFigureOut">
              <a:rPr lang="en-US" smtClean="0"/>
              <a:t>3/28/2024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D6C30-F765-48A1-8ACB-68E2233B1C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46228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EB379-6C0D-4AFD-8F55-C8AFE57CCC9D}" type="datetimeFigureOut">
              <a:rPr lang="en-US" smtClean="0"/>
              <a:t>3/28/2024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D6C30-F765-48A1-8ACB-68E2233B1C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88556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EB379-6C0D-4AFD-8F55-C8AFE57CCC9D}" type="datetimeFigureOut">
              <a:rPr lang="en-US" smtClean="0"/>
              <a:t>3/28/2024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D6C30-F765-48A1-8ACB-68E2233B1C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86577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EB379-6C0D-4AFD-8F55-C8AFE57CCC9D}" type="datetimeFigureOut">
              <a:rPr lang="en-US" smtClean="0"/>
              <a:t>3/28/2024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0A4D6C30-F765-48A1-8ACB-68E2233B1C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30755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DEB379-6C0D-4AFD-8F55-C8AFE57CCC9D}" type="datetimeFigureOut">
              <a:rPr lang="en-US" smtClean="0"/>
              <a:t>3/28/2024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0A4D6C30-F765-48A1-8ACB-68E2233B1C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58556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8" r:id="rId1"/>
    <p:sldLayoutId id="2147484029" r:id="rId2"/>
    <p:sldLayoutId id="2147484030" r:id="rId3"/>
    <p:sldLayoutId id="2147484031" r:id="rId4"/>
    <p:sldLayoutId id="2147484032" r:id="rId5"/>
    <p:sldLayoutId id="2147484033" r:id="rId6"/>
    <p:sldLayoutId id="2147484034" r:id="rId7"/>
    <p:sldLayoutId id="2147484035" r:id="rId8"/>
    <p:sldLayoutId id="2147484036" r:id="rId9"/>
    <p:sldLayoutId id="2147484037" r:id="rId10"/>
    <p:sldLayoutId id="2147484038" r:id="rId11"/>
    <p:sldLayoutId id="2147484039" r:id="rId12"/>
    <p:sldLayoutId id="2147484040" r:id="rId13"/>
    <p:sldLayoutId id="2147484041" r:id="rId14"/>
    <p:sldLayoutId id="2147484042" r:id="rId15"/>
    <p:sldLayoutId id="214748404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9D948E-5095-19A6-109D-C57C47C2056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Competing Interests In Street Trees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BFEEEE6-17D1-98BE-07EF-80F40313C65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James Komen</a:t>
            </a:r>
          </a:p>
          <a:p>
            <a:r>
              <a:rPr lang="en-US" dirty="0"/>
              <a:t>BCMA #WE-9909B</a:t>
            </a:r>
          </a:p>
          <a:p>
            <a:r>
              <a:rPr lang="en-US" dirty="0"/>
              <a:t>RCA #555</a:t>
            </a:r>
          </a:p>
        </p:txBody>
      </p:sp>
    </p:spTree>
    <p:extLst>
      <p:ext uri="{BB962C8B-B14F-4D97-AF65-F5344CB8AC3E}">
        <p14:creationId xmlns:p14="http://schemas.microsoft.com/office/powerpoint/2010/main" val="35055116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44197D-E43B-7BE2-6750-1ED36DE67A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Street: A Public Right of Way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8FD2FE-D06F-123F-BD72-C327055076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939373" y="1515503"/>
            <a:ext cx="3992732" cy="576262"/>
          </a:xfrm>
        </p:spPr>
        <p:txBody>
          <a:bodyPr/>
          <a:lstStyle/>
          <a:p>
            <a:r>
              <a:rPr lang="en-US" dirty="0"/>
              <a:t>Easement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85FD6A5C-BAB6-1E69-0CD8-3B31AB0C9BC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213" y="2554734"/>
            <a:ext cx="4343400" cy="3342381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2BDB065-E3D7-FA95-8C6D-48BBF44624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506629" y="1512275"/>
            <a:ext cx="3999001" cy="576262"/>
          </a:xfrm>
        </p:spPr>
        <p:txBody>
          <a:bodyPr/>
          <a:lstStyle/>
          <a:p>
            <a:r>
              <a:rPr lang="en-US" dirty="0"/>
              <a:t>Fee Simple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B9BED674-92BF-649E-2815-7F491A629822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7563" y="2553392"/>
            <a:ext cx="4338637" cy="3338716"/>
          </a:xfrm>
        </p:spPr>
      </p:pic>
    </p:spTree>
    <p:extLst>
      <p:ext uri="{BB962C8B-B14F-4D97-AF65-F5344CB8AC3E}">
        <p14:creationId xmlns:p14="http://schemas.microsoft.com/office/powerpoint/2010/main" val="1697160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BE4B70-3040-1E7B-F095-38A964D353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Competing Interests in Streets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7D27D1-2533-6DC5-0D61-D2403FAE58D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589211" y="2133600"/>
            <a:ext cx="4601535" cy="3777622"/>
          </a:xfrm>
        </p:spPr>
        <p:txBody>
          <a:bodyPr>
            <a:normAutofit/>
          </a:bodyPr>
          <a:lstStyle/>
          <a:p>
            <a:r>
              <a:rPr lang="en-US" sz="3200" dirty="0"/>
              <a:t>Landowner</a:t>
            </a:r>
          </a:p>
          <a:p>
            <a:r>
              <a:rPr lang="en-US" sz="3200" dirty="0"/>
              <a:t>Government/Public</a:t>
            </a:r>
          </a:p>
          <a:p>
            <a:r>
              <a:rPr lang="en-US" sz="3200" dirty="0"/>
              <a:t>3</a:t>
            </a:r>
            <a:r>
              <a:rPr lang="en-US" sz="3200" baseline="30000" dirty="0"/>
              <a:t>rd</a:t>
            </a:r>
            <a:r>
              <a:rPr lang="en-US" sz="3200" dirty="0"/>
              <a:t> Party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12264A-38E4-5569-2FC0-708BBBA4719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Alienate</a:t>
            </a:r>
          </a:p>
          <a:p>
            <a:r>
              <a:rPr lang="en-US" sz="3200" dirty="0"/>
              <a:t>Use</a:t>
            </a:r>
          </a:p>
          <a:p>
            <a:r>
              <a:rPr lang="en-US" sz="3200" dirty="0"/>
              <a:t>Destroy</a:t>
            </a:r>
          </a:p>
        </p:txBody>
      </p:sp>
    </p:spTree>
    <p:extLst>
      <p:ext uri="{BB962C8B-B14F-4D97-AF65-F5344CB8AC3E}">
        <p14:creationId xmlns:p14="http://schemas.microsoft.com/office/powerpoint/2010/main" val="38198948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BE4B70-3040-1E7B-F095-38A964D353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Competing Interests in Streets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7D27D1-2533-6DC5-0D61-D2403FAE58D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601534" cy="3777622"/>
          </a:xfrm>
        </p:spPr>
        <p:txBody>
          <a:bodyPr>
            <a:normAutofit/>
          </a:bodyPr>
          <a:lstStyle/>
          <a:p>
            <a:r>
              <a:rPr lang="en-US" sz="3200" b="1" dirty="0"/>
              <a:t>Landowner</a:t>
            </a:r>
          </a:p>
          <a:p>
            <a:r>
              <a:rPr lang="en-US" sz="3200" dirty="0"/>
              <a:t>Government/Public</a:t>
            </a:r>
          </a:p>
          <a:p>
            <a:r>
              <a:rPr lang="en-US" sz="3200" dirty="0"/>
              <a:t>3</a:t>
            </a:r>
            <a:r>
              <a:rPr lang="en-US" sz="3200" baseline="30000" dirty="0"/>
              <a:t>rd</a:t>
            </a:r>
            <a:r>
              <a:rPr lang="en-US" sz="3200" dirty="0"/>
              <a:t> Party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12264A-38E4-5569-2FC0-708BBBA471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190746" y="2126222"/>
            <a:ext cx="4568863" cy="3777622"/>
          </a:xfrm>
        </p:spPr>
        <p:txBody>
          <a:bodyPr>
            <a:normAutofit/>
          </a:bodyPr>
          <a:lstStyle/>
          <a:p>
            <a:r>
              <a:rPr lang="en-US" sz="3200" b="1" dirty="0"/>
              <a:t>Alienate</a:t>
            </a:r>
          </a:p>
          <a:p>
            <a:r>
              <a:rPr lang="en-US" sz="3200" b="1" dirty="0"/>
              <a:t>Use</a:t>
            </a:r>
          </a:p>
          <a:p>
            <a:r>
              <a:rPr lang="en-US" sz="3200" b="1" dirty="0"/>
              <a:t>Destroy</a:t>
            </a:r>
            <a:endParaRPr lang="en-US" sz="3200" b="1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99084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BE4B70-3040-1E7B-F095-38A964D353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Competing Interests in Streets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7D27D1-2533-6DC5-0D61-D2403FAE58D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589211" y="2133600"/>
            <a:ext cx="4601535" cy="3777622"/>
          </a:xfrm>
        </p:spPr>
        <p:txBody>
          <a:bodyPr>
            <a:normAutofit/>
          </a:bodyPr>
          <a:lstStyle/>
          <a:p>
            <a:r>
              <a:rPr lang="en-US" sz="3200" dirty="0"/>
              <a:t>Landowner</a:t>
            </a:r>
          </a:p>
          <a:p>
            <a:r>
              <a:rPr lang="en-US" sz="3200" b="1" dirty="0"/>
              <a:t>Government/Public</a:t>
            </a:r>
          </a:p>
          <a:p>
            <a:r>
              <a:rPr lang="en-US" sz="3200" dirty="0"/>
              <a:t>3</a:t>
            </a:r>
            <a:r>
              <a:rPr lang="en-US" sz="3200" baseline="30000" dirty="0"/>
              <a:t>rd</a:t>
            </a:r>
            <a:r>
              <a:rPr lang="en-US" sz="3200" dirty="0"/>
              <a:t> Party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12264A-38E4-5569-2FC0-708BBBA4719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solidFill>
                  <a:schemeClr val="bg1">
                    <a:lumMod val="75000"/>
                  </a:schemeClr>
                </a:solidFill>
              </a:rPr>
              <a:t>Alienate</a:t>
            </a:r>
          </a:p>
          <a:p>
            <a:r>
              <a:rPr lang="en-US" sz="3200" b="1" dirty="0"/>
              <a:t>Use</a:t>
            </a:r>
          </a:p>
          <a:p>
            <a:r>
              <a:rPr lang="en-US" sz="3200" b="1" dirty="0"/>
              <a:t>Destroy</a:t>
            </a:r>
          </a:p>
        </p:txBody>
      </p:sp>
    </p:spTree>
    <p:extLst>
      <p:ext uri="{BB962C8B-B14F-4D97-AF65-F5344CB8AC3E}">
        <p14:creationId xmlns:p14="http://schemas.microsoft.com/office/powerpoint/2010/main" val="3308381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BE4B70-3040-1E7B-F095-38A964D353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Competing Interests in Streets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7D27D1-2533-6DC5-0D61-D2403FAE58D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471988" cy="3777622"/>
          </a:xfrm>
        </p:spPr>
        <p:txBody>
          <a:bodyPr>
            <a:normAutofit/>
          </a:bodyPr>
          <a:lstStyle/>
          <a:p>
            <a:r>
              <a:rPr lang="en-US" sz="3200" dirty="0"/>
              <a:t>Landowner</a:t>
            </a:r>
          </a:p>
          <a:p>
            <a:r>
              <a:rPr lang="en-US" sz="3200" dirty="0"/>
              <a:t>Government/Public</a:t>
            </a:r>
          </a:p>
          <a:p>
            <a:r>
              <a:rPr lang="en-US" sz="3200" b="1" dirty="0"/>
              <a:t>3</a:t>
            </a:r>
            <a:r>
              <a:rPr lang="en-US" sz="3200" b="1" baseline="30000" dirty="0"/>
              <a:t>rd</a:t>
            </a:r>
            <a:r>
              <a:rPr lang="en-US" sz="3200" b="1" dirty="0"/>
              <a:t> Party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12264A-38E4-5569-2FC0-708BBBA4719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solidFill>
                  <a:schemeClr val="bg1">
                    <a:lumMod val="75000"/>
                  </a:schemeClr>
                </a:solidFill>
              </a:rPr>
              <a:t>Alienate</a:t>
            </a:r>
          </a:p>
          <a:p>
            <a:r>
              <a:rPr lang="en-US" sz="3200" b="1" dirty="0"/>
              <a:t>Use</a:t>
            </a:r>
          </a:p>
          <a:p>
            <a:r>
              <a:rPr lang="en-US" sz="3200" dirty="0">
                <a:solidFill>
                  <a:schemeClr val="bg1">
                    <a:lumMod val="75000"/>
                  </a:schemeClr>
                </a:solidFill>
              </a:rPr>
              <a:t>Destroy</a:t>
            </a:r>
          </a:p>
        </p:txBody>
      </p:sp>
    </p:spTree>
    <p:extLst>
      <p:ext uri="{BB962C8B-B14F-4D97-AF65-F5344CB8AC3E}">
        <p14:creationId xmlns:p14="http://schemas.microsoft.com/office/powerpoint/2010/main" val="40769453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ED1F14-5B47-5A19-D8CC-CB7FFDBAC3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Competing Interests in Streets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74A7B8-E7E4-240F-FDEF-D68B0FCDC4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“public </a:t>
            </a:r>
            <a:r>
              <a:rPr lang="en-US" sz="3200" i="1" u="sng" dirty="0"/>
              <a:t>use</a:t>
            </a:r>
            <a:r>
              <a:rPr lang="en-US" sz="3200" dirty="0"/>
              <a:t> is paramount”</a:t>
            </a:r>
          </a:p>
          <a:p>
            <a:pPr marL="0" indent="0">
              <a:buNone/>
            </a:pPr>
            <a:r>
              <a:rPr lang="en-US" sz="3200" dirty="0"/>
              <a:t>BUT</a:t>
            </a:r>
          </a:p>
          <a:p>
            <a:r>
              <a:rPr lang="en-US" sz="3200" i="1" u="sng" dirty="0"/>
              <a:t>Taking</a:t>
            </a:r>
            <a:r>
              <a:rPr lang="en-US" sz="3200" dirty="0"/>
              <a:t> for public purpose requires</a:t>
            </a:r>
            <a:br>
              <a:rPr lang="en-US" sz="3200" dirty="0"/>
            </a:br>
            <a:r>
              <a:rPr lang="en-US" sz="3200" dirty="0"/>
              <a:t>“just compensation”</a:t>
            </a:r>
          </a:p>
        </p:txBody>
      </p:sp>
    </p:spTree>
    <p:extLst>
      <p:ext uri="{BB962C8B-B14F-4D97-AF65-F5344CB8AC3E}">
        <p14:creationId xmlns:p14="http://schemas.microsoft.com/office/powerpoint/2010/main" val="3337472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E78AB3-A9EB-A71F-7D0F-C351EF38E9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Public Right of Use</a:t>
            </a:r>
          </a:p>
        </p:txBody>
      </p:sp>
    </p:spTree>
    <p:extLst>
      <p:ext uri="{BB962C8B-B14F-4D97-AF65-F5344CB8AC3E}">
        <p14:creationId xmlns:p14="http://schemas.microsoft.com/office/powerpoint/2010/main" val="8169439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E78AB3-A9EB-A71F-7D0F-C351EF38E9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Public Right of Use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45570E-A43E-33BF-4EC5-DBAE77D135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249540" y="2010486"/>
            <a:ext cx="8774060" cy="4223404"/>
          </a:xfrm>
        </p:spPr>
        <p:txBody>
          <a:bodyPr>
            <a:normAutofit/>
          </a:bodyPr>
          <a:lstStyle/>
          <a:p>
            <a:r>
              <a:rPr lang="en-US" sz="2400" i="1" dirty="0" err="1"/>
              <a:t>Dacotah</a:t>
            </a:r>
            <a:r>
              <a:rPr lang="en-US" sz="2400" i="1" dirty="0"/>
              <a:t> Hotel</a:t>
            </a:r>
            <a:r>
              <a:rPr lang="en-US" sz="2400" dirty="0"/>
              <a:t> v. </a:t>
            </a:r>
            <a:r>
              <a:rPr lang="en-US" sz="2400" i="1" dirty="0"/>
              <a:t>City of Grand Forks </a:t>
            </a:r>
            <a:r>
              <a:rPr lang="en-US" sz="2400" dirty="0"/>
              <a:t>(1961 ND)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009AA781-EF2B-9744-08DB-69BB922E45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766" y="2641865"/>
            <a:ext cx="6295019" cy="3934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78774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E78AB3-A9EB-A71F-7D0F-C351EF38E9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Public Right of Use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45570E-A43E-33BF-4EC5-DBAE77D135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249540" y="2010486"/>
            <a:ext cx="5888620" cy="4223404"/>
          </a:xfrm>
        </p:spPr>
        <p:txBody>
          <a:bodyPr>
            <a:normAutofit/>
          </a:bodyPr>
          <a:lstStyle/>
          <a:p>
            <a:r>
              <a:rPr lang="en-US" sz="2400" i="1" dirty="0" err="1"/>
              <a:t>Hildrup</a:t>
            </a:r>
            <a:r>
              <a:rPr lang="en-US" sz="2400" i="1" dirty="0"/>
              <a:t> v. Windfall City</a:t>
            </a:r>
            <a:r>
              <a:rPr lang="en-US" sz="2400" dirty="0"/>
              <a:t> (1902 IN)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F2BF767-27EE-9DF4-A06D-5FFD3AC1F6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6479" y="2457504"/>
            <a:ext cx="6004561" cy="4400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3211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F2BF767-27EE-9DF4-A06D-5FFD3AC1F6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61824" y="1268022"/>
            <a:ext cx="7311029" cy="558997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7E78AB3-A9EB-A71F-7D0F-C351EF38E9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Public Right of Use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45570E-A43E-33BF-4EC5-DBAE77D135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249540" y="2010486"/>
            <a:ext cx="6416940" cy="4223404"/>
          </a:xfrm>
        </p:spPr>
        <p:txBody>
          <a:bodyPr>
            <a:normAutofit/>
          </a:bodyPr>
          <a:lstStyle/>
          <a:p>
            <a:r>
              <a:rPr lang="en-US" sz="2400" i="1" dirty="0"/>
              <a:t>Wood v. Thurston County</a:t>
            </a:r>
            <a:r>
              <a:rPr lang="en-US" sz="2400" dirty="0"/>
              <a:t> (2005 WA)</a:t>
            </a:r>
          </a:p>
        </p:txBody>
      </p:sp>
    </p:spTree>
    <p:extLst>
      <p:ext uri="{BB962C8B-B14F-4D97-AF65-F5344CB8AC3E}">
        <p14:creationId xmlns:p14="http://schemas.microsoft.com/office/powerpoint/2010/main" val="31061239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5517382-ABF1-7612-CD92-E28F1A15CD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45206" y="1086902"/>
            <a:ext cx="7500272" cy="5771694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B46ECD40-8BDD-F24E-0391-E59B54E7F6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879" y="624110"/>
            <a:ext cx="9930809" cy="1280890"/>
          </a:xfrm>
        </p:spPr>
        <p:txBody>
          <a:bodyPr>
            <a:normAutofit/>
          </a:bodyPr>
          <a:lstStyle/>
          <a:p>
            <a:r>
              <a:rPr lang="en-US" i="1" dirty="0"/>
              <a:t>Kingsley v. Pounds </a:t>
            </a:r>
            <a:r>
              <a:rPr lang="en-US" dirty="0"/>
              <a:t>(1916 NY)</a:t>
            </a:r>
          </a:p>
        </p:txBody>
      </p:sp>
    </p:spTree>
    <p:extLst>
      <p:ext uri="{BB962C8B-B14F-4D97-AF65-F5344CB8AC3E}">
        <p14:creationId xmlns:p14="http://schemas.microsoft.com/office/powerpoint/2010/main" val="21206171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F2BF767-27EE-9DF4-A06D-5FFD3AC1F6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61824" y="1268022"/>
            <a:ext cx="7311029" cy="558997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7E78AB3-A9EB-A71F-7D0F-C351EF38E9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Public Right of Use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45570E-A43E-33BF-4EC5-DBAE77D135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249540" y="2010486"/>
            <a:ext cx="6152780" cy="4223404"/>
          </a:xfrm>
        </p:spPr>
        <p:txBody>
          <a:bodyPr>
            <a:normAutofit/>
          </a:bodyPr>
          <a:lstStyle/>
          <a:p>
            <a:r>
              <a:rPr lang="en-US" sz="2400" i="1" dirty="0"/>
              <a:t>Wood v. Thurston County</a:t>
            </a:r>
            <a:r>
              <a:rPr lang="en-US" sz="2400" dirty="0"/>
              <a:t> (2005 WA)</a:t>
            </a:r>
          </a:p>
        </p:txBody>
      </p:sp>
    </p:spTree>
    <p:extLst>
      <p:ext uri="{BB962C8B-B14F-4D97-AF65-F5344CB8AC3E}">
        <p14:creationId xmlns:p14="http://schemas.microsoft.com/office/powerpoint/2010/main" val="36605412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F2BF767-27EE-9DF4-A06D-5FFD3AC1F6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61824" y="1268022"/>
            <a:ext cx="7311029" cy="558997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7E78AB3-A9EB-A71F-7D0F-C351EF38E9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Public Right of Use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45570E-A43E-33BF-4EC5-DBAE77D135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249540" y="2010486"/>
            <a:ext cx="5959740" cy="4223404"/>
          </a:xfrm>
        </p:spPr>
        <p:txBody>
          <a:bodyPr>
            <a:normAutofit/>
          </a:bodyPr>
          <a:lstStyle/>
          <a:p>
            <a:r>
              <a:rPr lang="en-US" sz="2400" i="1" dirty="0"/>
              <a:t>Wood v. Thurston County</a:t>
            </a:r>
            <a:r>
              <a:rPr lang="en-US" sz="2400" dirty="0"/>
              <a:t> (2005 WA)</a:t>
            </a:r>
          </a:p>
          <a:p>
            <a:pPr lvl="1"/>
            <a:r>
              <a:rPr lang="en-US" dirty="0"/>
              <a:t>Vehicle Safety</a:t>
            </a:r>
          </a:p>
          <a:p>
            <a:pPr lvl="1"/>
            <a:r>
              <a:rPr lang="en-US" dirty="0"/>
              <a:t>Root Impacts to Road</a:t>
            </a:r>
          </a:p>
          <a:p>
            <a:pPr lvl="1"/>
            <a:r>
              <a:rPr lang="en-US" dirty="0"/>
              <a:t>Impeded Water Flow</a:t>
            </a:r>
          </a:p>
          <a:p>
            <a:pPr lvl="1"/>
            <a:r>
              <a:rPr lang="en-US" dirty="0"/>
              <a:t>Impacted Ability to Manage Ice Melt</a:t>
            </a:r>
          </a:p>
        </p:txBody>
      </p:sp>
    </p:spTree>
    <p:extLst>
      <p:ext uri="{BB962C8B-B14F-4D97-AF65-F5344CB8AC3E}">
        <p14:creationId xmlns:p14="http://schemas.microsoft.com/office/powerpoint/2010/main" val="39048261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E78AB3-A9EB-A71F-7D0F-C351EF38E9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Public Right of Use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45570E-A43E-33BF-4EC5-DBAE77D135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249540" y="2010486"/>
            <a:ext cx="6518540" cy="4223404"/>
          </a:xfrm>
        </p:spPr>
        <p:txBody>
          <a:bodyPr>
            <a:normAutofit/>
          </a:bodyPr>
          <a:lstStyle/>
          <a:p>
            <a:r>
              <a:rPr lang="en-US" sz="2400" i="1" dirty="0"/>
              <a:t>Tate v. City of Greensborough</a:t>
            </a:r>
            <a:r>
              <a:rPr lang="en-US" sz="2400" dirty="0"/>
              <a:t> (1894 NC)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F2BF767-27EE-9DF4-A06D-5FFD3AC1F6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86479" y="2323117"/>
            <a:ext cx="6075680" cy="4452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000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E78AB3-A9EB-A71F-7D0F-C351EF38E9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Public Right of Use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45570E-A43E-33BF-4EC5-DBAE77D135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4642" y="2010486"/>
            <a:ext cx="6028660" cy="4223404"/>
          </a:xfrm>
        </p:spPr>
        <p:txBody>
          <a:bodyPr>
            <a:normAutofit/>
          </a:bodyPr>
          <a:lstStyle/>
          <a:p>
            <a:r>
              <a:rPr lang="en-US" b="1" i="1" dirty="0" err="1"/>
              <a:t>Dacotah</a:t>
            </a:r>
            <a:r>
              <a:rPr lang="en-US" b="1" i="1" dirty="0"/>
              <a:t> Hotel v. City of Grand Forks</a:t>
            </a:r>
            <a:r>
              <a:rPr lang="en-US" b="1" dirty="0"/>
              <a:t> (1961 ND)</a:t>
            </a:r>
          </a:p>
          <a:p>
            <a:r>
              <a:rPr lang="en-US" sz="1800" b="1" i="1" dirty="0" err="1"/>
              <a:t>Hildrup</a:t>
            </a:r>
            <a:r>
              <a:rPr lang="en-US" sz="1800" b="1" i="1" dirty="0"/>
              <a:t> v. Windfall City </a:t>
            </a:r>
            <a:r>
              <a:rPr lang="en-US" sz="1800" b="1" dirty="0"/>
              <a:t>(1902 IN)</a:t>
            </a:r>
          </a:p>
          <a:p>
            <a:r>
              <a:rPr lang="en-US" sz="1800" b="1" i="1" dirty="0"/>
              <a:t>Wood v. Thurston County </a:t>
            </a:r>
            <a:r>
              <a:rPr lang="en-US" sz="1800" b="1" dirty="0"/>
              <a:t>(2005 WA)</a:t>
            </a:r>
          </a:p>
          <a:p>
            <a:r>
              <a:rPr lang="en-US" sz="1800" i="1" dirty="0" err="1"/>
              <a:t>Rosauer</a:t>
            </a:r>
            <a:r>
              <a:rPr lang="en-US" sz="1800" i="1" dirty="0"/>
              <a:t> v. Manos </a:t>
            </a:r>
            <a:r>
              <a:rPr lang="en-US" sz="1800" dirty="0"/>
              <a:t>(2019 AK)</a:t>
            </a:r>
          </a:p>
          <a:p>
            <a:r>
              <a:rPr lang="en-US" sz="1800" b="1" i="1" dirty="0"/>
              <a:t>Tate v. City of Greensborough </a:t>
            </a:r>
            <a:r>
              <a:rPr lang="en-US" sz="1800" b="1" dirty="0"/>
              <a:t>(1894 NC)</a:t>
            </a:r>
            <a:endParaRPr lang="en-US" b="1" dirty="0"/>
          </a:p>
          <a:p>
            <a:r>
              <a:rPr lang="en-US" i="1" dirty="0" err="1"/>
              <a:t>Ditzen</a:t>
            </a:r>
            <a:r>
              <a:rPr lang="en-US" i="1" dirty="0"/>
              <a:t> v. Kansas City</a:t>
            </a:r>
            <a:r>
              <a:rPr lang="en-US" dirty="0"/>
              <a:t> (1934 KS)</a:t>
            </a:r>
            <a:endParaRPr lang="en-US" b="1" dirty="0"/>
          </a:p>
          <a:p>
            <a:r>
              <a:rPr lang="en-US" i="1" dirty="0"/>
              <a:t>Webber v. Salt Lake City </a:t>
            </a:r>
            <a:r>
              <a:rPr lang="en-US" dirty="0"/>
              <a:t>(1911 UT)</a:t>
            </a:r>
          </a:p>
          <a:p>
            <a:r>
              <a:rPr lang="en-US" i="1" dirty="0"/>
              <a:t>Weibel v. City of Beatrice </a:t>
            </a:r>
            <a:r>
              <a:rPr lang="en-US" dirty="0"/>
              <a:t>(1956 NE)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5A22FAA-1854-747C-D42E-22EAD70A50A5}"/>
              </a:ext>
            </a:extLst>
          </p:cNvPr>
          <p:cNvSpPr txBox="1"/>
          <p:nvPr/>
        </p:nvSpPr>
        <p:spPr>
          <a:xfrm>
            <a:off x="7048767" y="2022051"/>
            <a:ext cx="5143233" cy="26366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SzTx/>
              <a:buFont typeface="Wingdings 3" charset="2"/>
              <a:buChar char=""/>
              <a:tabLst/>
              <a:defRPr/>
            </a:pPr>
            <a:r>
              <a:rPr kumimoji="0" lang="en-US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Texas Dept. of Transp. V. Kyle 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(2007 TX)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SzTx/>
              <a:buFont typeface="Wingdings 3" charset="2"/>
              <a:buChar char=""/>
              <a:tabLst/>
              <a:defRPr/>
            </a:pPr>
            <a:r>
              <a:rPr kumimoji="0" lang="en-US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County Of Broome v. McKune 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(1943 NY)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SzTx/>
              <a:buFont typeface="Wingdings 3" charset="2"/>
              <a:buChar char=""/>
              <a:tabLst/>
              <a:defRPr/>
            </a:pPr>
            <a:r>
              <a:rPr kumimoji="0" lang="en-US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Crowell v. New York 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(1963 NY)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SzTx/>
              <a:buFont typeface="Wingdings 3" charset="2"/>
              <a:buChar char=""/>
              <a:tabLst/>
              <a:defRPr/>
            </a:pPr>
            <a:r>
              <a:rPr kumimoji="0" lang="en-US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County of </a:t>
            </a:r>
            <a:r>
              <a:rPr kumimoji="0" lang="en-US" b="0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Chitaququa</a:t>
            </a:r>
            <a:r>
              <a:rPr kumimoji="0" lang="en-US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v. </a:t>
            </a:r>
            <a:r>
              <a:rPr kumimoji="0" lang="en-US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Swanson</a:t>
            </a:r>
            <a:b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</a:b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(1940 NY)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SzTx/>
              <a:buFont typeface="Wingdings 3" charset="2"/>
              <a:buChar char=""/>
              <a:tabLst/>
              <a:defRPr/>
            </a:pPr>
            <a:r>
              <a:rPr kumimoji="0" lang="en-US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Field v. City of Lincoln 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(1910 NE)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783954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E78AB3-A9EB-A71F-7D0F-C351EF38E9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Public Right of Use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886978-53D3-B210-7CDB-9F2D08E4C9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61824" y="1360976"/>
            <a:ext cx="6318650" cy="576262"/>
          </a:xfrm>
        </p:spPr>
        <p:txBody>
          <a:bodyPr/>
          <a:lstStyle/>
          <a:p>
            <a:r>
              <a:rPr lang="en-US" sz="2800" dirty="0"/>
              <a:t>“Necessary” vs. “Unnecessary”</a:t>
            </a:r>
          </a:p>
        </p:txBody>
      </p:sp>
    </p:spTree>
    <p:extLst>
      <p:ext uri="{BB962C8B-B14F-4D97-AF65-F5344CB8AC3E}">
        <p14:creationId xmlns:p14="http://schemas.microsoft.com/office/powerpoint/2010/main" val="35465196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E78AB3-A9EB-A71F-7D0F-C351EF38E9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Public Right of Use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886978-53D3-B210-7CDB-9F2D08E4C9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61823" y="1360976"/>
            <a:ext cx="6552567" cy="576262"/>
          </a:xfrm>
        </p:spPr>
        <p:txBody>
          <a:bodyPr/>
          <a:lstStyle/>
          <a:p>
            <a:r>
              <a:rPr lang="en-US" sz="2800" dirty="0"/>
              <a:t>“Necessary” vs. “Unnecessary”</a:t>
            </a:r>
          </a:p>
        </p:txBody>
      </p:sp>
      <p:sp>
        <p:nvSpPr>
          <p:cNvPr id="4" name="Content Placeholder 5">
            <a:extLst>
              <a:ext uri="{FF2B5EF4-FFF2-40B4-BE49-F238E27FC236}">
                <a16:creationId xmlns:a16="http://schemas.microsoft.com/office/drawing/2014/main" id="{77BE78E0-CE47-1B38-71CA-0F32DE94786D}"/>
              </a:ext>
            </a:extLst>
          </p:cNvPr>
          <p:cNvSpPr txBox="1">
            <a:spLocks/>
          </p:cNvSpPr>
          <p:nvPr/>
        </p:nvSpPr>
        <p:spPr>
          <a:xfrm>
            <a:off x="2592924" y="2095392"/>
            <a:ext cx="8420516" cy="33540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i="1" dirty="0"/>
              <a:t>Foote v. City of Crosby</a:t>
            </a:r>
            <a:r>
              <a:rPr lang="en-US" sz="2000" dirty="0"/>
              <a:t> (1981 MN)</a:t>
            </a:r>
          </a:p>
          <a:p>
            <a:r>
              <a:rPr lang="en-US" sz="2000" i="1" dirty="0"/>
              <a:t>Durant v. Castleberry </a:t>
            </a:r>
            <a:r>
              <a:rPr lang="en-US" sz="2000" dirty="0"/>
              <a:t>(1914 MS)</a:t>
            </a:r>
          </a:p>
          <a:p>
            <a:r>
              <a:rPr lang="en-US" sz="2000" i="1" dirty="0"/>
              <a:t>Johnson v. Town of Oppenheim </a:t>
            </a:r>
            <a:r>
              <a:rPr lang="en-US" sz="2000" dirty="0"/>
              <a:t>(2021 NY)</a:t>
            </a:r>
          </a:p>
          <a:p>
            <a:r>
              <a:rPr lang="en-US" sz="2000" i="1" dirty="0"/>
              <a:t>Village of Seville v. Saunders </a:t>
            </a:r>
            <a:r>
              <a:rPr lang="en-US" sz="2000" dirty="0"/>
              <a:t>(1999 OH)</a:t>
            </a:r>
          </a:p>
        </p:txBody>
      </p:sp>
    </p:spTree>
    <p:extLst>
      <p:ext uri="{BB962C8B-B14F-4D97-AF65-F5344CB8AC3E}">
        <p14:creationId xmlns:p14="http://schemas.microsoft.com/office/powerpoint/2010/main" val="1813229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E78AB3-A9EB-A71F-7D0F-C351EF38E9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Public Right of Use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886978-53D3-B210-7CDB-9F2D08E4C9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61823" y="1360976"/>
            <a:ext cx="6031571" cy="576262"/>
          </a:xfrm>
        </p:spPr>
        <p:txBody>
          <a:bodyPr/>
          <a:lstStyle/>
          <a:p>
            <a:r>
              <a:rPr lang="en-US" sz="2800" dirty="0"/>
              <a:t>“Necessary” vs. “Unnecessary”</a:t>
            </a:r>
          </a:p>
        </p:txBody>
      </p:sp>
      <p:sp>
        <p:nvSpPr>
          <p:cNvPr id="4" name="Content Placeholder 5">
            <a:extLst>
              <a:ext uri="{FF2B5EF4-FFF2-40B4-BE49-F238E27FC236}">
                <a16:creationId xmlns:a16="http://schemas.microsoft.com/office/drawing/2014/main" id="{77BE78E0-CE47-1B38-71CA-0F32DE94786D}"/>
              </a:ext>
            </a:extLst>
          </p:cNvPr>
          <p:cNvSpPr txBox="1">
            <a:spLocks/>
          </p:cNvSpPr>
          <p:nvPr/>
        </p:nvSpPr>
        <p:spPr>
          <a:xfrm>
            <a:off x="2592924" y="2095392"/>
            <a:ext cx="9131716" cy="33540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i="1" dirty="0"/>
              <a:t>Foote v. City of Crosby </a:t>
            </a:r>
            <a:r>
              <a:rPr lang="en-US" sz="2000" dirty="0"/>
              <a:t>(1981 MN) 			grading was “necessary”</a:t>
            </a:r>
          </a:p>
          <a:p>
            <a:r>
              <a:rPr lang="en-US" sz="2000" i="1" dirty="0"/>
              <a:t>Durant v. Castleberry </a:t>
            </a:r>
            <a:r>
              <a:rPr lang="en-US" sz="2000" dirty="0"/>
              <a:t>(1914 MS) 			“reasonably necessary”</a:t>
            </a:r>
          </a:p>
          <a:p>
            <a:r>
              <a:rPr lang="en-US" sz="2000" i="1" dirty="0"/>
              <a:t>Johnson v. Town of Oppenheim </a:t>
            </a:r>
            <a:r>
              <a:rPr lang="en-US" sz="2000" dirty="0"/>
              <a:t>(2021 NY) “necessary”</a:t>
            </a:r>
          </a:p>
          <a:p>
            <a:r>
              <a:rPr lang="en-US" sz="2000" i="1" dirty="0"/>
              <a:t>Village of Seville v. Saunders </a:t>
            </a:r>
            <a:r>
              <a:rPr lang="en-US" sz="2000" dirty="0"/>
              <a:t>(1999 OH) 	“necessary” for road</a:t>
            </a:r>
          </a:p>
        </p:txBody>
      </p:sp>
    </p:spTree>
    <p:extLst>
      <p:ext uri="{BB962C8B-B14F-4D97-AF65-F5344CB8AC3E}">
        <p14:creationId xmlns:p14="http://schemas.microsoft.com/office/powerpoint/2010/main" val="11157555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F19F178-2552-25DC-DD70-76077E0C71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03762" y="1854826"/>
            <a:ext cx="6501587" cy="500317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7E78AB3-A9EB-A71F-7D0F-C351EF38E9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Public Right of Use</a:t>
            </a:r>
          </a:p>
        </p:txBody>
      </p:sp>
      <p:sp>
        <p:nvSpPr>
          <p:cNvPr id="4" name="Content Placeholder 5">
            <a:extLst>
              <a:ext uri="{FF2B5EF4-FFF2-40B4-BE49-F238E27FC236}">
                <a16:creationId xmlns:a16="http://schemas.microsoft.com/office/drawing/2014/main" id="{77BE78E0-CE47-1B38-71CA-0F32DE94786D}"/>
              </a:ext>
            </a:extLst>
          </p:cNvPr>
          <p:cNvSpPr txBox="1">
            <a:spLocks/>
          </p:cNvSpPr>
          <p:nvPr/>
        </p:nvSpPr>
        <p:spPr>
          <a:xfrm>
            <a:off x="2592924" y="2095392"/>
            <a:ext cx="5362356" cy="33540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i="1" dirty="0"/>
              <a:t>Clark v. </a:t>
            </a:r>
            <a:r>
              <a:rPr lang="en-US" sz="2400" i="1" dirty="0" err="1"/>
              <a:t>Dasso</a:t>
            </a:r>
            <a:r>
              <a:rPr lang="en-US" sz="2400" i="1" dirty="0"/>
              <a:t> </a:t>
            </a:r>
            <a:r>
              <a:rPr lang="en-US" sz="2400" dirty="0"/>
              <a:t>(1876 MI)</a:t>
            </a:r>
          </a:p>
        </p:txBody>
      </p:sp>
    </p:spTree>
    <p:extLst>
      <p:ext uri="{BB962C8B-B14F-4D97-AF65-F5344CB8AC3E}">
        <p14:creationId xmlns:p14="http://schemas.microsoft.com/office/powerpoint/2010/main" val="31268325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F19F178-2552-25DC-DD70-76077E0C71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03762" y="1854826"/>
            <a:ext cx="6501587" cy="500317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7E78AB3-A9EB-A71F-7D0F-C351EF38E9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Public Right of Use</a:t>
            </a:r>
          </a:p>
        </p:txBody>
      </p:sp>
      <p:sp>
        <p:nvSpPr>
          <p:cNvPr id="4" name="Content Placeholder 5">
            <a:extLst>
              <a:ext uri="{FF2B5EF4-FFF2-40B4-BE49-F238E27FC236}">
                <a16:creationId xmlns:a16="http://schemas.microsoft.com/office/drawing/2014/main" id="{77BE78E0-CE47-1B38-71CA-0F32DE94786D}"/>
              </a:ext>
            </a:extLst>
          </p:cNvPr>
          <p:cNvSpPr txBox="1">
            <a:spLocks/>
          </p:cNvSpPr>
          <p:nvPr/>
        </p:nvSpPr>
        <p:spPr>
          <a:xfrm>
            <a:off x="2592924" y="2095392"/>
            <a:ext cx="5362356" cy="33540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i="1" dirty="0"/>
              <a:t>Clark v. </a:t>
            </a:r>
            <a:r>
              <a:rPr lang="en-US" sz="2400" i="1" dirty="0" err="1"/>
              <a:t>Dasso</a:t>
            </a:r>
            <a:r>
              <a:rPr lang="en-US" sz="2400" i="1" dirty="0"/>
              <a:t> </a:t>
            </a:r>
            <a:r>
              <a:rPr lang="en-US" sz="2400" dirty="0"/>
              <a:t>(1876 MI)</a:t>
            </a:r>
          </a:p>
        </p:txBody>
      </p:sp>
    </p:spTree>
    <p:extLst>
      <p:ext uri="{BB962C8B-B14F-4D97-AF65-F5344CB8AC3E}">
        <p14:creationId xmlns:p14="http://schemas.microsoft.com/office/powerpoint/2010/main" val="211347575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F19F178-2552-25DC-DD70-76077E0C71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11424" y="624110"/>
            <a:ext cx="7157136" cy="631512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7E78AB3-A9EB-A71F-7D0F-C351EF38E9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Public Right of Use</a:t>
            </a:r>
          </a:p>
        </p:txBody>
      </p:sp>
      <p:sp>
        <p:nvSpPr>
          <p:cNvPr id="4" name="Content Placeholder 5">
            <a:extLst>
              <a:ext uri="{FF2B5EF4-FFF2-40B4-BE49-F238E27FC236}">
                <a16:creationId xmlns:a16="http://schemas.microsoft.com/office/drawing/2014/main" id="{77BE78E0-CE47-1B38-71CA-0F32DE94786D}"/>
              </a:ext>
            </a:extLst>
          </p:cNvPr>
          <p:cNvSpPr txBox="1">
            <a:spLocks/>
          </p:cNvSpPr>
          <p:nvPr/>
        </p:nvSpPr>
        <p:spPr>
          <a:xfrm>
            <a:off x="2592924" y="2095392"/>
            <a:ext cx="5362356" cy="33540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i="1" dirty="0"/>
              <a:t>Paola v. Wentz </a:t>
            </a:r>
            <a:r>
              <a:rPr lang="en-US" sz="2400" dirty="0"/>
              <a:t>(1908 KS)</a:t>
            </a:r>
          </a:p>
        </p:txBody>
      </p:sp>
    </p:spTree>
    <p:extLst>
      <p:ext uri="{BB962C8B-B14F-4D97-AF65-F5344CB8AC3E}">
        <p14:creationId xmlns:p14="http://schemas.microsoft.com/office/powerpoint/2010/main" val="17249458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B46ECD40-8BDD-F24E-0391-E59B54E7F6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879" y="624110"/>
            <a:ext cx="9930809" cy="1280890"/>
          </a:xfrm>
        </p:spPr>
        <p:txBody>
          <a:bodyPr>
            <a:normAutofit/>
          </a:bodyPr>
          <a:lstStyle/>
          <a:p>
            <a:r>
              <a:rPr lang="en-US" i="1" dirty="0"/>
              <a:t>Kingsley v. Pounds </a:t>
            </a:r>
            <a:r>
              <a:rPr lang="en-US" dirty="0"/>
              <a:t>(1916 NY)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5517382-ABF1-7612-CD92-E28F1A15CD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5206" y="1086902"/>
            <a:ext cx="7500273" cy="5771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3122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F19F178-2552-25DC-DD70-76077E0C71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11424" y="624110"/>
            <a:ext cx="7157136" cy="631512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7E78AB3-A9EB-A71F-7D0F-C351EF38E9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Public Right of Use</a:t>
            </a:r>
          </a:p>
        </p:txBody>
      </p:sp>
      <p:sp>
        <p:nvSpPr>
          <p:cNvPr id="4" name="Content Placeholder 5">
            <a:extLst>
              <a:ext uri="{FF2B5EF4-FFF2-40B4-BE49-F238E27FC236}">
                <a16:creationId xmlns:a16="http://schemas.microsoft.com/office/drawing/2014/main" id="{77BE78E0-CE47-1B38-71CA-0F32DE94786D}"/>
              </a:ext>
            </a:extLst>
          </p:cNvPr>
          <p:cNvSpPr txBox="1">
            <a:spLocks/>
          </p:cNvSpPr>
          <p:nvPr/>
        </p:nvSpPr>
        <p:spPr>
          <a:xfrm>
            <a:off x="2592924" y="2095392"/>
            <a:ext cx="5362356" cy="33540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i="1" dirty="0"/>
              <a:t>Paola v. Wentz </a:t>
            </a:r>
            <a:r>
              <a:rPr lang="en-US" sz="2400" dirty="0"/>
              <a:t>(1908 KS)</a:t>
            </a:r>
          </a:p>
        </p:txBody>
      </p:sp>
    </p:spTree>
    <p:extLst>
      <p:ext uri="{BB962C8B-B14F-4D97-AF65-F5344CB8AC3E}">
        <p14:creationId xmlns:p14="http://schemas.microsoft.com/office/powerpoint/2010/main" val="3874817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E78AB3-A9EB-A71F-7D0F-C351EF38E9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Public Right of Use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886978-53D3-B210-7CDB-9F2D08E4C9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61824" y="1360976"/>
            <a:ext cx="6010306" cy="576262"/>
          </a:xfrm>
        </p:spPr>
        <p:txBody>
          <a:bodyPr/>
          <a:lstStyle/>
          <a:p>
            <a:r>
              <a:rPr lang="en-US" sz="2800" dirty="0"/>
              <a:t>“Unnecessary”</a:t>
            </a:r>
          </a:p>
        </p:txBody>
      </p:sp>
      <p:sp>
        <p:nvSpPr>
          <p:cNvPr id="4" name="Content Placeholder 5">
            <a:extLst>
              <a:ext uri="{FF2B5EF4-FFF2-40B4-BE49-F238E27FC236}">
                <a16:creationId xmlns:a16="http://schemas.microsoft.com/office/drawing/2014/main" id="{77BE78E0-CE47-1B38-71CA-0F32DE94786D}"/>
              </a:ext>
            </a:extLst>
          </p:cNvPr>
          <p:cNvSpPr txBox="1">
            <a:spLocks/>
          </p:cNvSpPr>
          <p:nvPr/>
        </p:nvSpPr>
        <p:spPr>
          <a:xfrm>
            <a:off x="2592924" y="2095392"/>
            <a:ext cx="9345076" cy="33540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i="1" dirty="0"/>
              <a:t>Clark v. </a:t>
            </a:r>
            <a:r>
              <a:rPr lang="en-US" sz="2400" b="1" i="1" dirty="0" err="1"/>
              <a:t>Dasso</a:t>
            </a:r>
            <a:r>
              <a:rPr lang="en-US" sz="2400" b="1" i="1" dirty="0"/>
              <a:t> </a:t>
            </a:r>
            <a:r>
              <a:rPr lang="en-US" sz="2400" b="1" dirty="0"/>
              <a:t>(1876 MI)</a:t>
            </a:r>
          </a:p>
          <a:p>
            <a:r>
              <a:rPr lang="en-US" sz="2400" b="1" i="1" dirty="0"/>
              <a:t>Paola v. Wentz </a:t>
            </a:r>
            <a:r>
              <a:rPr lang="en-US" sz="2400" b="1" dirty="0"/>
              <a:t>(1908 KS)</a:t>
            </a:r>
          </a:p>
          <a:p>
            <a:r>
              <a:rPr lang="en-US" sz="2400" i="1" dirty="0"/>
              <a:t>Village of Amelia v. Hicks </a:t>
            </a:r>
            <a:r>
              <a:rPr lang="en-US" sz="2400" dirty="0"/>
              <a:t>(1913 OH)</a:t>
            </a:r>
          </a:p>
          <a:p>
            <a:r>
              <a:rPr lang="en-US" sz="2400" i="1" dirty="0"/>
              <a:t>City of Massillon v. Huff </a:t>
            </a:r>
            <a:r>
              <a:rPr lang="en-US" sz="2400" dirty="0"/>
              <a:t>(1910 OH) 	</a:t>
            </a:r>
          </a:p>
          <a:p>
            <a:r>
              <a:rPr lang="en-US" sz="2400" i="1" dirty="0"/>
              <a:t>Stevens v. New York </a:t>
            </a:r>
            <a:r>
              <a:rPr lang="en-US" sz="2400" dirty="0"/>
              <a:t>(1959 NY)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21747921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E78AB3-A9EB-A71F-7D0F-C351EF38E9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Landowner Right of Use</a:t>
            </a:r>
          </a:p>
        </p:txBody>
      </p:sp>
    </p:spTree>
    <p:extLst>
      <p:ext uri="{BB962C8B-B14F-4D97-AF65-F5344CB8AC3E}">
        <p14:creationId xmlns:p14="http://schemas.microsoft.com/office/powerpoint/2010/main" val="98865990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68A9EE3-1B85-13F6-CF5D-E546A9B932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924" y="531216"/>
            <a:ext cx="7872748" cy="694654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7E78AB3-A9EB-A71F-7D0F-C351EF38E9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Landowner Right of Use</a:t>
            </a:r>
          </a:p>
        </p:txBody>
      </p:sp>
      <p:sp>
        <p:nvSpPr>
          <p:cNvPr id="4" name="Content Placeholder 5">
            <a:extLst>
              <a:ext uri="{FF2B5EF4-FFF2-40B4-BE49-F238E27FC236}">
                <a16:creationId xmlns:a16="http://schemas.microsoft.com/office/drawing/2014/main" id="{77BE78E0-CE47-1B38-71CA-0F32DE94786D}"/>
              </a:ext>
            </a:extLst>
          </p:cNvPr>
          <p:cNvSpPr txBox="1">
            <a:spLocks/>
          </p:cNvSpPr>
          <p:nvPr/>
        </p:nvSpPr>
        <p:spPr>
          <a:xfrm>
            <a:off x="2592924" y="1598941"/>
            <a:ext cx="6276756" cy="33540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i="1" dirty="0"/>
              <a:t>Kendall v. People’s Gas </a:t>
            </a:r>
            <a:r>
              <a:rPr lang="en-US" sz="2400" dirty="0"/>
              <a:t>(1935 LA)</a:t>
            </a:r>
          </a:p>
        </p:txBody>
      </p:sp>
    </p:spTree>
    <p:extLst>
      <p:ext uri="{BB962C8B-B14F-4D97-AF65-F5344CB8AC3E}">
        <p14:creationId xmlns:p14="http://schemas.microsoft.com/office/powerpoint/2010/main" val="32448846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68A9EE3-1B85-13F6-CF5D-E546A9B932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92924" y="531216"/>
            <a:ext cx="7872747" cy="694654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7E78AB3-A9EB-A71F-7D0F-C351EF38E9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Landowner Right of Use</a:t>
            </a:r>
          </a:p>
        </p:txBody>
      </p:sp>
      <p:sp>
        <p:nvSpPr>
          <p:cNvPr id="4" name="Content Placeholder 5">
            <a:extLst>
              <a:ext uri="{FF2B5EF4-FFF2-40B4-BE49-F238E27FC236}">
                <a16:creationId xmlns:a16="http://schemas.microsoft.com/office/drawing/2014/main" id="{77BE78E0-CE47-1B38-71CA-0F32DE94786D}"/>
              </a:ext>
            </a:extLst>
          </p:cNvPr>
          <p:cNvSpPr txBox="1">
            <a:spLocks/>
          </p:cNvSpPr>
          <p:nvPr/>
        </p:nvSpPr>
        <p:spPr>
          <a:xfrm>
            <a:off x="2592924" y="1598941"/>
            <a:ext cx="6317396" cy="33540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i="1" dirty="0"/>
              <a:t>Kendall v. People’s Gas </a:t>
            </a:r>
            <a:r>
              <a:rPr lang="en-US" sz="2400" dirty="0"/>
              <a:t>(1935 LA)</a:t>
            </a:r>
          </a:p>
        </p:txBody>
      </p:sp>
    </p:spTree>
    <p:extLst>
      <p:ext uri="{BB962C8B-B14F-4D97-AF65-F5344CB8AC3E}">
        <p14:creationId xmlns:p14="http://schemas.microsoft.com/office/powerpoint/2010/main" val="110384591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68A9EE3-1B85-13F6-CF5D-E546A9B932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92924" y="531216"/>
            <a:ext cx="7872747" cy="694654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7E78AB3-A9EB-A71F-7D0F-C351EF38E9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Landowner Right of Use</a:t>
            </a:r>
          </a:p>
        </p:txBody>
      </p:sp>
      <p:sp>
        <p:nvSpPr>
          <p:cNvPr id="4" name="Content Placeholder 5">
            <a:extLst>
              <a:ext uri="{FF2B5EF4-FFF2-40B4-BE49-F238E27FC236}">
                <a16:creationId xmlns:a16="http://schemas.microsoft.com/office/drawing/2014/main" id="{77BE78E0-CE47-1B38-71CA-0F32DE94786D}"/>
              </a:ext>
            </a:extLst>
          </p:cNvPr>
          <p:cNvSpPr txBox="1">
            <a:spLocks/>
          </p:cNvSpPr>
          <p:nvPr/>
        </p:nvSpPr>
        <p:spPr>
          <a:xfrm>
            <a:off x="2592924" y="1598941"/>
            <a:ext cx="6672996" cy="33540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i="1" dirty="0"/>
              <a:t>Kendall v. People’s Gas </a:t>
            </a:r>
            <a:r>
              <a:rPr lang="en-US" sz="2400" dirty="0"/>
              <a:t>(1935 LA)</a:t>
            </a:r>
          </a:p>
        </p:txBody>
      </p:sp>
    </p:spTree>
    <p:extLst>
      <p:ext uri="{BB962C8B-B14F-4D97-AF65-F5344CB8AC3E}">
        <p14:creationId xmlns:p14="http://schemas.microsoft.com/office/powerpoint/2010/main" val="297182523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68A9EE3-1B85-13F6-CF5D-E546A9B932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66204" y="1395814"/>
            <a:ext cx="8166873" cy="550863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7E78AB3-A9EB-A71F-7D0F-C351EF38E9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Landowner Right of Use</a:t>
            </a:r>
          </a:p>
        </p:txBody>
      </p:sp>
      <p:sp>
        <p:nvSpPr>
          <p:cNvPr id="4" name="Content Placeholder 5">
            <a:extLst>
              <a:ext uri="{FF2B5EF4-FFF2-40B4-BE49-F238E27FC236}">
                <a16:creationId xmlns:a16="http://schemas.microsoft.com/office/drawing/2014/main" id="{77BE78E0-CE47-1B38-71CA-0F32DE94786D}"/>
              </a:ext>
            </a:extLst>
          </p:cNvPr>
          <p:cNvSpPr txBox="1">
            <a:spLocks/>
          </p:cNvSpPr>
          <p:nvPr/>
        </p:nvSpPr>
        <p:spPr>
          <a:xfrm>
            <a:off x="2592924" y="1598941"/>
            <a:ext cx="5362356" cy="33540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i="1" dirty="0"/>
              <a:t>Blalock v. Atwood </a:t>
            </a:r>
            <a:r>
              <a:rPr lang="en-US" sz="2400" dirty="0"/>
              <a:t>(1913 KY)</a:t>
            </a:r>
          </a:p>
        </p:txBody>
      </p:sp>
    </p:spTree>
    <p:extLst>
      <p:ext uri="{BB962C8B-B14F-4D97-AF65-F5344CB8AC3E}">
        <p14:creationId xmlns:p14="http://schemas.microsoft.com/office/powerpoint/2010/main" val="106694730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68A9EE3-1B85-13F6-CF5D-E546A9B932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66204" y="1395814"/>
            <a:ext cx="8166872" cy="550863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7E78AB3-A9EB-A71F-7D0F-C351EF38E9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Landowner Right of Use</a:t>
            </a:r>
          </a:p>
        </p:txBody>
      </p:sp>
      <p:sp>
        <p:nvSpPr>
          <p:cNvPr id="4" name="Content Placeholder 5">
            <a:extLst>
              <a:ext uri="{FF2B5EF4-FFF2-40B4-BE49-F238E27FC236}">
                <a16:creationId xmlns:a16="http://schemas.microsoft.com/office/drawing/2014/main" id="{77BE78E0-CE47-1B38-71CA-0F32DE94786D}"/>
              </a:ext>
            </a:extLst>
          </p:cNvPr>
          <p:cNvSpPr txBox="1">
            <a:spLocks/>
          </p:cNvSpPr>
          <p:nvPr/>
        </p:nvSpPr>
        <p:spPr>
          <a:xfrm>
            <a:off x="2592924" y="1598941"/>
            <a:ext cx="5362356" cy="33540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i="1" dirty="0"/>
              <a:t>Blalock v. Atwood </a:t>
            </a:r>
            <a:r>
              <a:rPr lang="en-US" sz="2400" dirty="0"/>
              <a:t>(1913 KY)</a:t>
            </a:r>
          </a:p>
        </p:txBody>
      </p:sp>
    </p:spTree>
    <p:extLst>
      <p:ext uri="{BB962C8B-B14F-4D97-AF65-F5344CB8AC3E}">
        <p14:creationId xmlns:p14="http://schemas.microsoft.com/office/powerpoint/2010/main" val="274632964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E78AB3-A9EB-A71F-7D0F-C351EF38E9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Landowner Right of Use</a:t>
            </a:r>
          </a:p>
        </p:txBody>
      </p:sp>
      <p:sp>
        <p:nvSpPr>
          <p:cNvPr id="4" name="Content Placeholder 5">
            <a:extLst>
              <a:ext uri="{FF2B5EF4-FFF2-40B4-BE49-F238E27FC236}">
                <a16:creationId xmlns:a16="http://schemas.microsoft.com/office/drawing/2014/main" id="{77BE78E0-CE47-1B38-71CA-0F32DE94786D}"/>
              </a:ext>
            </a:extLst>
          </p:cNvPr>
          <p:cNvSpPr txBox="1">
            <a:spLocks/>
          </p:cNvSpPr>
          <p:nvPr/>
        </p:nvSpPr>
        <p:spPr>
          <a:xfrm>
            <a:off x="2592923" y="1598940"/>
            <a:ext cx="6962335" cy="43548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i="1" dirty="0"/>
              <a:t>Kendall v. People’s Gas </a:t>
            </a:r>
            <a:r>
              <a:rPr lang="en-US" sz="2400" b="1" dirty="0"/>
              <a:t>(1935 LA)</a:t>
            </a:r>
          </a:p>
          <a:p>
            <a:r>
              <a:rPr lang="en-US" sz="2400" b="1" i="1" dirty="0"/>
              <a:t>Blalock v. Atwood </a:t>
            </a:r>
            <a:r>
              <a:rPr lang="en-US" sz="2400" b="1" dirty="0"/>
              <a:t>(1913 KY)</a:t>
            </a:r>
          </a:p>
          <a:p>
            <a:r>
              <a:rPr lang="en-US" sz="2400" i="1" dirty="0"/>
              <a:t>Brawn v. John Lucas Tree Service </a:t>
            </a:r>
            <a:r>
              <a:rPr lang="en-US" sz="2400" dirty="0"/>
              <a:t>(1961 ME)</a:t>
            </a:r>
          </a:p>
          <a:p>
            <a:r>
              <a:rPr lang="en-US" sz="2400" i="1" dirty="0"/>
              <a:t>Goshen v. </a:t>
            </a:r>
            <a:r>
              <a:rPr lang="en-US" sz="2400" i="1" dirty="0" err="1"/>
              <a:t>Crary</a:t>
            </a:r>
            <a:r>
              <a:rPr lang="en-US" sz="2400" i="1" dirty="0"/>
              <a:t> </a:t>
            </a:r>
            <a:r>
              <a:rPr lang="en-US" sz="2400" dirty="0"/>
              <a:t>(1877 IN)</a:t>
            </a:r>
          </a:p>
        </p:txBody>
      </p:sp>
    </p:spTree>
    <p:extLst>
      <p:ext uri="{BB962C8B-B14F-4D97-AF65-F5344CB8AC3E}">
        <p14:creationId xmlns:p14="http://schemas.microsoft.com/office/powerpoint/2010/main" val="73533828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E78AB3-A9EB-A71F-7D0F-C351EF38E9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Landowner Right to Destroy</a:t>
            </a:r>
          </a:p>
        </p:txBody>
      </p:sp>
    </p:spTree>
    <p:extLst>
      <p:ext uri="{BB962C8B-B14F-4D97-AF65-F5344CB8AC3E}">
        <p14:creationId xmlns:p14="http://schemas.microsoft.com/office/powerpoint/2010/main" val="10406415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B46ECD40-8BDD-F24E-0391-E59B54E7F6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879" y="624110"/>
            <a:ext cx="9930809" cy="1280890"/>
          </a:xfrm>
        </p:spPr>
        <p:txBody>
          <a:bodyPr>
            <a:normAutofit/>
          </a:bodyPr>
          <a:lstStyle/>
          <a:p>
            <a:r>
              <a:rPr lang="en-US" i="1" dirty="0"/>
              <a:t>Kingsley v. Pounds </a:t>
            </a:r>
            <a:r>
              <a:rPr lang="en-US" dirty="0"/>
              <a:t>(1916 NY)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5517382-ABF1-7612-CD92-E28F1A15CD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45206" y="1086902"/>
            <a:ext cx="7500272" cy="5771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01593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68A9EE3-1B85-13F6-CF5D-E546A9B932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0717" y="2183562"/>
            <a:ext cx="6378359" cy="467443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7E78AB3-A9EB-A71F-7D0F-C351EF38E9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Landowner Right to Destroy</a:t>
            </a:r>
          </a:p>
        </p:txBody>
      </p:sp>
      <p:sp>
        <p:nvSpPr>
          <p:cNvPr id="4" name="Content Placeholder 5">
            <a:extLst>
              <a:ext uri="{FF2B5EF4-FFF2-40B4-BE49-F238E27FC236}">
                <a16:creationId xmlns:a16="http://schemas.microsoft.com/office/drawing/2014/main" id="{77BE78E0-CE47-1B38-71CA-0F32DE94786D}"/>
              </a:ext>
            </a:extLst>
          </p:cNvPr>
          <p:cNvSpPr txBox="1">
            <a:spLocks/>
          </p:cNvSpPr>
          <p:nvPr/>
        </p:nvSpPr>
        <p:spPr>
          <a:xfrm>
            <a:off x="2592924" y="1598941"/>
            <a:ext cx="6490116" cy="33540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i="1" dirty="0"/>
              <a:t>New Orleans v. Shreveport Oil </a:t>
            </a:r>
            <a:r>
              <a:rPr lang="en-US" sz="2400" dirty="0"/>
              <a:t>(1930 LA)</a:t>
            </a:r>
          </a:p>
        </p:txBody>
      </p:sp>
    </p:spTree>
    <p:extLst>
      <p:ext uri="{BB962C8B-B14F-4D97-AF65-F5344CB8AC3E}">
        <p14:creationId xmlns:p14="http://schemas.microsoft.com/office/powerpoint/2010/main" val="278901919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68A9EE3-1B85-13F6-CF5D-E546A9B932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0718" y="2183562"/>
            <a:ext cx="6378357" cy="467443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7E78AB3-A9EB-A71F-7D0F-C351EF38E9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Landowner Right to Destroy</a:t>
            </a:r>
          </a:p>
        </p:txBody>
      </p:sp>
      <p:sp>
        <p:nvSpPr>
          <p:cNvPr id="4" name="Content Placeholder 5">
            <a:extLst>
              <a:ext uri="{FF2B5EF4-FFF2-40B4-BE49-F238E27FC236}">
                <a16:creationId xmlns:a16="http://schemas.microsoft.com/office/drawing/2014/main" id="{77BE78E0-CE47-1B38-71CA-0F32DE94786D}"/>
              </a:ext>
            </a:extLst>
          </p:cNvPr>
          <p:cNvSpPr txBox="1">
            <a:spLocks/>
          </p:cNvSpPr>
          <p:nvPr/>
        </p:nvSpPr>
        <p:spPr>
          <a:xfrm>
            <a:off x="2595048" y="1598941"/>
            <a:ext cx="6490116" cy="33540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i="1" dirty="0"/>
              <a:t>New Orleans v. Shreveport Oil </a:t>
            </a:r>
            <a:r>
              <a:rPr lang="en-US" sz="2400" dirty="0"/>
              <a:t>(1930 LA)</a:t>
            </a:r>
          </a:p>
        </p:txBody>
      </p:sp>
    </p:spTree>
    <p:extLst>
      <p:ext uri="{BB962C8B-B14F-4D97-AF65-F5344CB8AC3E}">
        <p14:creationId xmlns:p14="http://schemas.microsoft.com/office/powerpoint/2010/main" val="14625720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E78AB3-A9EB-A71F-7D0F-C351EF38E9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Landowner Right to Destroy</a:t>
            </a:r>
          </a:p>
        </p:txBody>
      </p:sp>
      <p:sp>
        <p:nvSpPr>
          <p:cNvPr id="4" name="Content Placeholder 5">
            <a:extLst>
              <a:ext uri="{FF2B5EF4-FFF2-40B4-BE49-F238E27FC236}">
                <a16:creationId xmlns:a16="http://schemas.microsoft.com/office/drawing/2014/main" id="{77BE78E0-CE47-1B38-71CA-0F32DE94786D}"/>
              </a:ext>
            </a:extLst>
          </p:cNvPr>
          <p:cNvSpPr txBox="1">
            <a:spLocks/>
          </p:cNvSpPr>
          <p:nvPr/>
        </p:nvSpPr>
        <p:spPr>
          <a:xfrm>
            <a:off x="2595048" y="1598941"/>
            <a:ext cx="6490116" cy="33540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i="1" dirty="0"/>
              <a:t>Bigelow v. Whitcomb </a:t>
            </a:r>
            <a:r>
              <a:rPr lang="en-US" sz="2400" dirty="0"/>
              <a:t>(1904 NH)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3D553A4-8449-49CE-3DA1-23B1DE5E54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0717" y="2183562"/>
            <a:ext cx="6378359" cy="4674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30694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E78AB3-A9EB-A71F-7D0F-C351EF38E9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Landowner Right to Destroy</a:t>
            </a:r>
          </a:p>
        </p:txBody>
      </p:sp>
      <p:sp>
        <p:nvSpPr>
          <p:cNvPr id="4" name="Content Placeholder 5">
            <a:extLst>
              <a:ext uri="{FF2B5EF4-FFF2-40B4-BE49-F238E27FC236}">
                <a16:creationId xmlns:a16="http://schemas.microsoft.com/office/drawing/2014/main" id="{77BE78E0-CE47-1B38-71CA-0F32DE94786D}"/>
              </a:ext>
            </a:extLst>
          </p:cNvPr>
          <p:cNvSpPr txBox="1">
            <a:spLocks/>
          </p:cNvSpPr>
          <p:nvPr/>
        </p:nvSpPr>
        <p:spPr>
          <a:xfrm>
            <a:off x="2595048" y="1598941"/>
            <a:ext cx="6490116" cy="33540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i="1" dirty="0"/>
              <a:t>Bigelow v. Whitcomb </a:t>
            </a:r>
            <a:r>
              <a:rPr lang="en-US" sz="2400" dirty="0"/>
              <a:t>(1904 NH)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3D553A4-8449-49CE-3DA1-23B1DE5E54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0717" y="2183562"/>
            <a:ext cx="6378359" cy="4674438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61950799-B9AA-D56F-CDDE-330461784433}"/>
              </a:ext>
            </a:extLst>
          </p:cNvPr>
          <p:cNvSpPr/>
          <p:nvPr/>
        </p:nvSpPr>
        <p:spPr>
          <a:xfrm>
            <a:off x="6141720" y="5054600"/>
            <a:ext cx="91440" cy="91440"/>
          </a:xfrm>
          <a:prstGeom prst="ellipse">
            <a:avLst/>
          </a:prstGeom>
          <a:solidFill>
            <a:schemeClr val="bg1">
              <a:lumMod val="85000"/>
            </a:schemeClr>
          </a:soli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" dirty="0">
                <a:solidFill>
                  <a:schemeClr val="tx1"/>
                </a:solidFill>
              </a:rPr>
              <a:t>12</a:t>
            </a:r>
            <a:endParaRPr lang="en-US" sz="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266363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68A9EE3-1B85-13F6-CF5D-E546A9B932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0717" y="2183562"/>
            <a:ext cx="6378359" cy="467443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7E78AB3-A9EB-A71F-7D0F-C351EF38E9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Landowner Right to Destroy</a:t>
            </a:r>
          </a:p>
        </p:txBody>
      </p:sp>
      <p:sp>
        <p:nvSpPr>
          <p:cNvPr id="4" name="Content Placeholder 5">
            <a:extLst>
              <a:ext uri="{FF2B5EF4-FFF2-40B4-BE49-F238E27FC236}">
                <a16:creationId xmlns:a16="http://schemas.microsoft.com/office/drawing/2014/main" id="{77BE78E0-CE47-1B38-71CA-0F32DE94786D}"/>
              </a:ext>
            </a:extLst>
          </p:cNvPr>
          <p:cNvSpPr txBox="1">
            <a:spLocks/>
          </p:cNvSpPr>
          <p:nvPr/>
        </p:nvSpPr>
        <p:spPr>
          <a:xfrm>
            <a:off x="2595048" y="1598941"/>
            <a:ext cx="6490116" cy="33540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i="1" dirty="0"/>
              <a:t>Bigelow v. Whitcomb </a:t>
            </a:r>
            <a:r>
              <a:rPr lang="en-US" sz="2400" dirty="0"/>
              <a:t>(1904 NH)</a:t>
            </a:r>
          </a:p>
        </p:txBody>
      </p:sp>
    </p:spTree>
    <p:extLst>
      <p:ext uri="{BB962C8B-B14F-4D97-AF65-F5344CB8AC3E}">
        <p14:creationId xmlns:p14="http://schemas.microsoft.com/office/powerpoint/2010/main" val="189497090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E78AB3-A9EB-A71F-7D0F-C351EF38E9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Landowner Right to Destroy</a:t>
            </a:r>
          </a:p>
        </p:txBody>
      </p:sp>
      <p:sp>
        <p:nvSpPr>
          <p:cNvPr id="4" name="Content Placeholder 5">
            <a:extLst>
              <a:ext uri="{FF2B5EF4-FFF2-40B4-BE49-F238E27FC236}">
                <a16:creationId xmlns:a16="http://schemas.microsoft.com/office/drawing/2014/main" id="{77BE78E0-CE47-1B38-71CA-0F32DE94786D}"/>
              </a:ext>
            </a:extLst>
          </p:cNvPr>
          <p:cNvSpPr txBox="1">
            <a:spLocks/>
          </p:cNvSpPr>
          <p:nvPr/>
        </p:nvSpPr>
        <p:spPr>
          <a:xfrm>
            <a:off x="2592923" y="1598940"/>
            <a:ext cx="6962335" cy="43548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i="1" dirty="0"/>
              <a:t>New Orleans v. Shreveport Oil </a:t>
            </a:r>
            <a:r>
              <a:rPr lang="en-US" sz="2400" b="1" dirty="0"/>
              <a:t>(1930 LA)</a:t>
            </a:r>
          </a:p>
          <a:p>
            <a:r>
              <a:rPr lang="en-US" sz="2400" b="1" i="1" dirty="0"/>
              <a:t>Bigelow v. Whitcomb </a:t>
            </a:r>
            <a:r>
              <a:rPr lang="en-US" sz="2400" b="1" dirty="0"/>
              <a:t>(1904 NH)</a:t>
            </a:r>
          </a:p>
          <a:p>
            <a:r>
              <a:rPr lang="en-US" sz="2400" i="1" dirty="0"/>
              <a:t>Lancaster v. Richardson </a:t>
            </a:r>
            <a:r>
              <a:rPr lang="en-US" sz="2400" dirty="0"/>
              <a:t>(1871 NY)</a:t>
            </a:r>
          </a:p>
          <a:p>
            <a:r>
              <a:rPr lang="en-US" sz="2400" i="1" dirty="0"/>
              <a:t>Perkins v. Village of Mexico </a:t>
            </a:r>
            <a:r>
              <a:rPr lang="en-US" sz="2400" dirty="0"/>
              <a:t>(1950 NY)</a:t>
            </a:r>
          </a:p>
        </p:txBody>
      </p:sp>
    </p:spTree>
    <p:extLst>
      <p:ext uri="{BB962C8B-B14F-4D97-AF65-F5344CB8AC3E}">
        <p14:creationId xmlns:p14="http://schemas.microsoft.com/office/powerpoint/2010/main" val="247742326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E78AB3-A9EB-A71F-7D0F-C351EF38E9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3</a:t>
            </a:r>
            <a:r>
              <a:rPr lang="en-US" sz="4400" baseline="30000" dirty="0"/>
              <a:t>rd</a:t>
            </a:r>
            <a:r>
              <a:rPr lang="en-US" sz="4400" dirty="0"/>
              <a:t> Party Right to Use</a:t>
            </a:r>
          </a:p>
        </p:txBody>
      </p:sp>
    </p:spTree>
    <p:extLst>
      <p:ext uri="{BB962C8B-B14F-4D97-AF65-F5344CB8AC3E}">
        <p14:creationId xmlns:p14="http://schemas.microsoft.com/office/powerpoint/2010/main" val="413236382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68A9EE3-1B85-13F6-CF5D-E546A9B932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59011" y="624111"/>
            <a:ext cx="8153190" cy="62338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7E78AB3-A9EB-A71F-7D0F-C351EF38E9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3</a:t>
            </a:r>
            <a:r>
              <a:rPr lang="en-US" sz="4400" baseline="30000" dirty="0"/>
              <a:t>rd</a:t>
            </a:r>
            <a:r>
              <a:rPr lang="en-US" sz="4400" dirty="0"/>
              <a:t> Party Right to Use</a:t>
            </a:r>
          </a:p>
        </p:txBody>
      </p:sp>
      <p:sp>
        <p:nvSpPr>
          <p:cNvPr id="4" name="Content Placeholder 5">
            <a:extLst>
              <a:ext uri="{FF2B5EF4-FFF2-40B4-BE49-F238E27FC236}">
                <a16:creationId xmlns:a16="http://schemas.microsoft.com/office/drawing/2014/main" id="{77BE78E0-CE47-1B38-71CA-0F32DE94786D}"/>
              </a:ext>
            </a:extLst>
          </p:cNvPr>
          <p:cNvSpPr txBox="1">
            <a:spLocks/>
          </p:cNvSpPr>
          <p:nvPr/>
        </p:nvSpPr>
        <p:spPr>
          <a:xfrm>
            <a:off x="2595048" y="1598941"/>
            <a:ext cx="6490116" cy="33540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i="1" dirty="0"/>
              <a:t>Mall v. C&amp;W Rural Electric </a:t>
            </a:r>
            <a:r>
              <a:rPr lang="en-US" sz="2400" dirty="0"/>
              <a:t>(1950 KS)</a:t>
            </a:r>
          </a:p>
        </p:txBody>
      </p:sp>
    </p:spTree>
    <p:extLst>
      <p:ext uri="{BB962C8B-B14F-4D97-AF65-F5344CB8AC3E}">
        <p14:creationId xmlns:p14="http://schemas.microsoft.com/office/powerpoint/2010/main" val="12547122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68A9EE3-1B85-13F6-CF5D-E546A9B932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59011" y="624111"/>
            <a:ext cx="8153190" cy="623388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7E78AB3-A9EB-A71F-7D0F-C351EF38E9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3</a:t>
            </a:r>
            <a:r>
              <a:rPr lang="en-US" sz="4400" baseline="30000" dirty="0"/>
              <a:t>rd</a:t>
            </a:r>
            <a:r>
              <a:rPr lang="en-US" sz="4400" dirty="0"/>
              <a:t> Party Right to Use</a:t>
            </a:r>
          </a:p>
        </p:txBody>
      </p:sp>
      <p:sp>
        <p:nvSpPr>
          <p:cNvPr id="4" name="Content Placeholder 5">
            <a:extLst>
              <a:ext uri="{FF2B5EF4-FFF2-40B4-BE49-F238E27FC236}">
                <a16:creationId xmlns:a16="http://schemas.microsoft.com/office/drawing/2014/main" id="{77BE78E0-CE47-1B38-71CA-0F32DE94786D}"/>
              </a:ext>
            </a:extLst>
          </p:cNvPr>
          <p:cNvSpPr txBox="1">
            <a:spLocks/>
          </p:cNvSpPr>
          <p:nvPr/>
        </p:nvSpPr>
        <p:spPr>
          <a:xfrm>
            <a:off x="2595048" y="1598941"/>
            <a:ext cx="6490116" cy="33540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i="1" dirty="0"/>
              <a:t>Mall v. C&amp;W Rural Electric </a:t>
            </a:r>
            <a:r>
              <a:rPr lang="en-US" sz="2400" dirty="0"/>
              <a:t>(1950 KS)</a:t>
            </a:r>
          </a:p>
        </p:txBody>
      </p:sp>
    </p:spTree>
    <p:extLst>
      <p:ext uri="{BB962C8B-B14F-4D97-AF65-F5344CB8AC3E}">
        <p14:creationId xmlns:p14="http://schemas.microsoft.com/office/powerpoint/2010/main" val="372591631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E78AB3-A9EB-A71F-7D0F-C351EF38E9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3</a:t>
            </a:r>
            <a:r>
              <a:rPr lang="en-US" sz="4400" baseline="30000" dirty="0"/>
              <a:t>rd</a:t>
            </a:r>
            <a:r>
              <a:rPr lang="en-US" sz="4400" dirty="0"/>
              <a:t> Party Right to Use</a:t>
            </a:r>
          </a:p>
        </p:txBody>
      </p:sp>
      <p:sp>
        <p:nvSpPr>
          <p:cNvPr id="4" name="Content Placeholder 5">
            <a:extLst>
              <a:ext uri="{FF2B5EF4-FFF2-40B4-BE49-F238E27FC236}">
                <a16:creationId xmlns:a16="http://schemas.microsoft.com/office/drawing/2014/main" id="{77BE78E0-CE47-1B38-71CA-0F32DE94786D}"/>
              </a:ext>
            </a:extLst>
          </p:cNvPr>
          <p:cNvSpPr txBox="1">
            <a:spLocks/>
          </p:cNvSpPr>
          <p:nvPr/>
        </p:nvSpPr>
        <p:spPr>
          <a:xfrm>
            <a:off x="2592923" y="1598940"/>
            <a:ext cx="7942997" cy="43548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i="1" dirty="0"/>
              <a:t>Mall v. C&amp;W Rural Electric </a:t>
            </a:r>
            <a:r>
              <a:rPr lang="en-US" sz="2400" b="1" dirty="0"/>
              <a:t>(1950 KS)</a:t>
            </a:r>
          </a:p>
          <a:p>
            <a:r>
              <a:rPr lang="en-US" sz="2400" i="1" dirty="0"/>
              <a:t>Brown v. Asheville Electric Light Co. </a:t>
            </a:r>
            <a:r>
              <a:rPr lang="en-US" sz="2400" dirty="0"/>
              <a:t>(1905 NC)</a:t>
            </a:r>
            <a:endParaRPr lang="en-US" sz="2400" b="1" dirty="0"/>
          </a:p>
          <a:p>
            <a:r>
              <a:rPr lang="en-US" sz="2400" i="1" dirty="0"/>
              <a:t>Bliss v. Ball </a:t>
            </a:r>
            <a:r>
              <a:rPr lang="en-US" sz="2400" dirty="0"/>
              <a:t>(1868 MA)</a:t>
            </a:r>
          </a:p>
          <a:p>
            <a:r>
              <a:rPr lang="en-US" sz="2400" i="1" dirty="0"/>
              <a:t>State v. Pratt </a:t>
            </a:r>
            <a:r>
              <a:rPr lang="en-US" sz="2400" dirty="0"/>
              <a:t>(1903 MN)</a:t>
            </a:r>
          </a:p>
          <a:p>
            <a:r>
              <a:rPr lang="en-US" sz="2400" i="1" dirty="0"/>
              <a:t>White v. Berry </a:t>
            </a:r>
            <a:r>
              <a:rPr lang="en-US" sz="2400" dirty="0"/>
              <a:t>(1927 NY)</a:t>
            </a:r>
          </a:p>
          <a:p>
            <a:r>
              <a:rPr lang="en-US" sz="2400" b="1" i="1" dirty="0"/>
              <a:t>Kingsley v. Pounds </a:t>
            </a:r>
            <a:r>
              <a:rPr lang="en-US" sz="2400" b="1" dirty="0"/>
              <a:t>(1916 NY)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8732444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B46ECD40-8BDD-F24E-0391-E59B54E7F6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879" y="624110"/>
            <a:ext cx="9930809" cy="1280890"/>
          </a:xfrm>
        </p:spPr>
        <p:txBody>
          <a:bodyPr>
            <a:normAutofit/>
          </a:bodyPr>
          <a:lstStyle/>
          <a:p>
            <a:r>
              <a:rPr lang="en-US" i="1" dirty="0"/>
              <a:t>Kingsley v. Pounds </a:t>
            </a:r>
            <a:r>
              <a:rPr lang="en-US" dirty="0"/>
              <a:t>(1916 NY)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5517382-ABF1-7612-CD92-E28F1A15CD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45206" y="1086902"/>
            <a:ext cx="7500272" cy="5771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85449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E78AB3-A9EB-A71F-7D0F-C351EF38E9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Government Ownership in Fee</a:t>
            </a:r>
          </a:p>
        </p:txBody>
      </p:sp>
    </p:spTree>
    <p:extLst>
      <p:ext uri="{BB962C8B-B14F-4D97-AF65-F5344CB8AC3E}">
        <p14:creationId xmlns:p14="http://schemas.microsoft.com/office/powerpoint/2010/main" val="120910335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4A95D78-9A17-52EC-300B-AABDE0B567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64335" y="1768640"/>
            <a:ext cx="7973477" cy="613584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7E78AB3-A9EB-A71F-7D0F-C351EF38E9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Government Ownership in Fee</a:t>
            </a:r>
          </a:p>
        </p:txBody>
      </p:sp>
      <p:sp>
        <p:nvSpPr>
          <p:cNvPr id="4" name="Content Placeholder 5">
            <a:extLst>
              <a:ext uri="{FF2B5EF4-FFF2-40B4-BE49-F238E27FC236}">
                <a16:creationId xmlns:a16="http://schemas.microsoft.com/office/drawing/2014/main" id="{77BE78E0-CE47-1B38-71CA-0F32DE94786D}"/>
              </a:ext>
            </a:extLst>
          </p:cNvPr>
          <p:cNvSpPr txBox="1">
            <a:spLocks/>
          </p:cNvSpPr>
          <p:nvPr/>
        </p:nvSpPr>
        <p:spPr>
          <a:xfrm>
            <a:off x="2592923" y="1598940"/>
            <a:ext cx="9040277" cy="43548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i="1" dirty="0"/>
              <a:t>Robinson v. Spokane </a:t>
            </a:r>
            <a:r>
              <a:rPr lang="en-US" sz="2400" dirty="0"/>
              <a:t>(1912 WA)</a:t>
            </a:r>
          </a:p>
        </p:txBody>
      </p:sp>
    </p:spTree>
    <p:extLst>
      <p:ext uri="{BB962C8B-B14F-4D97-AF65-F5344CB8AC3E}">
        <p14:creationId xmlns:p14="http://schemas.microsoft.com/office/powerpoint/2010/main" val="146191272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4A95D78-9A17-52EC-300B-AABDE0B567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4335" y="1768640"/>
            <a:ext cx="7973478" cy="613584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7E78AB3-A9EB-A71F-7D0F-C351EF38E9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Government Ownership in Fee</a:t>
            </a:r>
          </a:p>
        </p:txBody>
      </p:sp>
      <p:sp>
        <p:nvSpPr>
          <p:cNvPr id="4" name="Content Placeholder 5">
            <a:extLst>
              <a:ext uri="{FF2B5EF4-FFF2-40B4-BE49-F238E27FC236}">
                <a16:creationId xmlns:a16="http://schemas.microsoft.com/office/drawing/2014/main" id="{77BE78E0-CE47-1B38-71CA-0F32DE94786D}"/>
              </a:ext>
            </a:extLst>
          </p:cNvPr>
          <p:cNvSpPr txBox="1">
            <a:spLocks/>
          </p:cNvSpPr>
          <p:nvPr/>
        </p:nvSpPr>
        <p:spPr>
          <a:xfrm>
            <a:off x="2592923" y="1598940"/>
            <a:ext cx="9040277" cy="43548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i="1" dirty="0"/>
              <a:t>Robinson v. Spokane </a:t>
            </a:r>
            <a:r>
              <a:rPr lang="en-US" sz="2400" dirty="0"/>
              <a:t>(1912 WA)</a:t>
            </a:r>
          </a:p>
        </p:txBody>
      </p:sp>
    </p:spTree>
    <p:extLst>
      <p:ext uri="{BB962C8B-B14F-4D97-AF65-F5344CB8AC3E}">
        <p14:creationId xmlns:p14="http://schemas.microsoft.com/office/powerpoint/2010/main" val="326486586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4A95D78-9A17-52EC-300B-AABDE0B567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64335" y="1768640"/>
            <a:ext cx="7973477" cy="613584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7E78AB3-A9EB-A71F-7D0F-C351EF38E9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Government Ownership in Fee</a:t>
            </a:r>
          </a:p>
        </p:txBody>
      </p:sp>
      <p:sp>
        <p:nvSpPr>
          <p:cNvPr id="4" name="Content Placeholder 5">
            <a:extLst>
              <a:ext uri="{FF2B5EF4-FFF2-40B4-BE49-F238E27FC236}">
                <a16:creationId xmlns:a16="http://schemas.microsoft.com/office/drawing/2014/main" id="{77BE78E0-CE47-1B38-71CA-0F32DE94786D}"/>
              </a:ext>
            </a:extLst>
          </p:cNvPr>
          <p:cNvSpPr txBox="1">
            <a:spLocks/>
          </p:cNvSpPr>
          <p:nvPr/>
        </p:nvSpPr>
        <p:spPr>
          <a:xfrm>
            <a:off x="2592923" y="1598940"/>
            <a:ext cx="9040277" cy="43548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i="1" dirty="0"/>
              <a:t>Robinson v. Spokane </a:t>
            </a:r>
            <a:r>
              <a:rPr lang="en-US" sz="2400" dirty="0"/>
              <a:t>(1912 WA)</a:t>
            </a:r>
          </a:p>
        </p:txBody>
      </p:sp>
    </p:spTree>
    <p:extLst>
      <p:ext uri="{BB962C8B-B14F-4D97-AF65-F5344CB8AC3E}">
        <p14:creationId xmlns:p14="http://schemas.microsoft.com/office/powerpoint/2010/main" val="323507956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4A95D78-9A17-52EC-300B-AABDE0B567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64335" y="1768640"/>
            <a:ext cx="7973477" cy="613584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7E78AB3-A9EB-A71F-7D0F-C351EF38E9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Government Ownership in Fee</a:t>
            </a:r>
          </a:p>
        </p:txBody>
      </p:sp>
      <p:sp>
        <p:nvSpPr>
          <p:cNvPr id="4" name="Content Placeholder 5">
            <a:extLst>
              <a:ext uri="{FF2B5EF4-FFF2-40B4-BE49-F238E27FC236}">
                <a16:creationId xmlns:a16="http://schemas.microsoft.com/office/drawing/2014/main" id="{77BE78E0-CE47-1B38-71CA-0F32DE94786D}"/>
              </a:ext>
            </a:extLst>
          </p:cNvPr>
          <p:cNvSpPr txBox="1">
            <a:spLocks/>
          </p:cNvSpPr>
          <p:nvPr/>
        </p:nvSpPr>
        <p:spPr>
          <a:xfrm>
            <a:off x="2592923" y="1598940"/>
            <a:ext cx="9040277" cy="43548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i="1" dirty="0"/>
              <a:t>Lane v. </a:t>
            </a:r>
            <a:r>
              <a:rPr lang="en-US" sz="2400" i="1" dirty="0" err="1"/>
              <a:t>Lamkey</a:t>
            </a:r>
            <a:r>
              <a:rPr lang="en-US" sz="2400" i="1" dirty="0"/>
              <a:t> </a:t>
            </a:r>
            <a:r>
              <a:rPr lang="en-US" sz="2400" dirty="0"/>
              <a:t>(1900 NY)</a:t>
            </a:r>
          </a:p>
        </p:txBody>
      </p:sp>
    </p:spTree>
    <p:extLst>
      <p:ext uri="{BB962C8B-B14F-4D97-AF65-F5344CB8AC3E}">
        <p14:creationId xmlns:p14="http://schemas.microsoft.com/office/powerpoint/2010/main" val="319364483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4A95D78-9A17-52EC-300B-AABDE0B567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64335" y="1768640"/>
            <a:ext cx="7973477" cy="613583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7E78AB3-A9EB-A71F-7D0F-C351EF38E9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Government Ownership in Fee</a:t>
            </a:r>
          </a:p>
        </p:txBody>
      </p:sp>
      <p:sp>
        <p:nvSpPr>
          <p:cNvPr id="4" name="Content Placeholder 5">
            <a:extLst>
              <a:ext uri="{FF2B5EF4-FFF2-40B4-BE49-F238E27FC236}">
                <a16:creationId xmlns:a16="http://schemas.microsoft.com/office/drawing/2014/main" id="{77BE78E0-CE47-1B38-71CA-0F32DE94786D}"/>
              </a:ext>
            </a:extLst>
          </p:cNvPr>
          <p:cNvSpPr txBox="1">
            <a:spLocks/>
          </p:cNvSpPr>
          <p:nvPr/>
        </p:nvSpPr>
        <p:spPr>
          <a:xfrm>
            <a:off x="2592923" y="1598940"/>
            <a:ext cx="9040277" cy="43548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i="1" dirty="0"/>
              <a:t>Lane v. </a:t>
            </a:r>
            <a:r>
              <a:rPr lang="en-US" sz="2400" i="1" dirty="0" err="1"/>
              <a:t>Lamkey</a:t>
            </a:r>
            <a:r>
              <a:rPr lang="en-US" sz="2400" i="1" dirty="0"/>
              <a:t> </a:t>
            </a:r>
            <a:r>
              <a:rPr lang="en-US" sz="2400" dirty="0"/>
              <a:t>(1900 NY)</a:t>
            </a:r>
          </a:p>
        </p:txBody>
      </p:sp>
    </p:spTree>
    <p:extLst>
      <p:ext uri="{BB962C8B-B14F-4D97-AF65-F5344CB8AC3E}">
        <p14:creationId xmlns:p14="http://schemas.microsoft.com/office/powerpoint/2010/main" val="45875698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4A95D78-9A17-52EC-300B-AABDE0B567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64335" y="1768640"/>
            <a:ext cx="7973476" cy="613583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7E78AB3-A9EB-A71F-7D0F-C351EF38E9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Government Ownership in Fee</a:t>
            </a:r>
          </a:p>
        </p:txBody>
      </p:sp>
      <p:sp>
        <p:nvSpPr>
          <p:cNvPr id="4" name="Content Placeholder 5">
            <a:extLst>
              <a:ext uri="{FF2B5EF4-FFF2-40B4-BE49-F238E27FC236}">
                <a16:creationId xmlns:a16="http://schemas.microsoft.com/office/drawing/2014/main" id="{77BE78E0-CE47-1B38-71CA-0F32DE94786D}"/>
              </a:ext>
            </a:extLst>
          </p:cNvPr>
          <p:cNvSpPr txBox="1">
            <a:spLocks/>
          </p:cNvSpPr>
          <p:nvPr/>
        </p:nvSpPr>
        <p:spPr>
          <a:xfrm>
            <a:off x="2592923" y="1598940"/>
            <a:ext cx="9040277" cy="43548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i="1" dirty="0"/>
              <a:t>Lane v. </a:t>
            </a:r>
            <a:r>
              <a:rPr lang="en-US" sz="2400" i="1" dirty="0" err="1"/>
              <a:t>Lamkey</a:t>
            </a:r>
            <a:r>
              <a:rPr lang="en-US" sz="2400" i="1" dirty="0"/>
              <a:t> </a:t>
            </a:r>
            <a:r>
              <a:rPr lang="en-US" sz="2400" dirty="0"/>
              <a:t>(1900 NY)</a:t>
            </a:r>
          </a:p>
        </p:txBody>
      </p:sp>
    </p:spTree>
    <p:extLst>
      <p:ext uri="{BB962C8B-B14F-4D97-AF65-F5344CB8AC3E}">
        <p14:creationId xmlns:p14="http://schemas.microsoft.com/office/powerpoint/2010/main" val="128285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E78AB3-A9EB-A71F-7D0F-C351EF38E9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Government Ownership in Fee</a:t>
            </a:r>
          </a:p>
        </p:txBody>
      </p:sp>
      <p:sp>
        <p:nvSpPr>
          <p:cNvPr id="4" name="Content Placeholder 5">
            <a:extLst>
              <a:ext uri="{FF2B5EF4-FFF2-40B4-BE49-F238E27FC236}">
                <a16:creationId xmlns:a16="http://schemas.microsoft.com/office/drawing/2014/main" id="{77BE78E0-CE47-1B38-71CA-0F32DE94786D}"/>
              </a:ext>
            </a:extLst>
          </p:cNvPr>
          <p:cNvSpPr txBox="1">
            <a:spLocks/>
          </p:cNvSpPr>
          <p:nvPr/>
        </p:nvSpPr>
        <p:spPr>
          <a:xfrm>
            <a:off x="2592923" y="1598940"/>
            <a:ext cx="9040277" cy="43548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Landowner vs. Government</a:t>
            </a:r>
          </a:p>
          <a:p>
            <a:pPr lvl="1"/>
            <a:r>
              <a:rPr lang="en-US" sz="2200" b="1" i="1" dirty="0"/>
              <a:t>Robinson v. Spokane </a:t>
            </a:r>
            <a:r>
              <a:rPr lang="en-US" sz="2200" b="1" dirty="0"/>
              <a:t>(1912 WA) (“revocable license”)</a:t>
            </a:r>
          </a:p>
          <a:p>
            <a:r>
              <a:rPr lang="en-US" sz="2400" dirty="0"/>
              <a:t>Landowner vs. 3</a:t>
            </a:r>
            <a:r>
              <a:rPr lang="en-US" sz="2400" baseline="30000" dirty="0"/>
              <a:t>rd</a:t>
            </a:r>
            <a:r>
              <a:rPr lang="en-US" sz="2400" dirty="0"/>
              <a:t> Party</a:t>
            </a:r>
          </a:p>
          <a:p>
            <a:pPr lvl="1"/>
            <a:r>
              <a:rPr lang="en-US" sz="2200" b="1" i="1" dirty="0"/>
              <a:t>Lane v. </a:t>
            </a:r>
            <a:r>
              <a:rPr lang="en-US" sz="2200" b="1" i="1" dirty="0" err="1"/>
              <a:t>Lamkey</a:t>
            </a:r>
            <a:r>
              <a:rPr lang="en-US" sz="2200" b="1" i="1" dirty="0"/>
              <a:t> </a:t>
            </a:r>
            <a:r>
              <a:rPr lang="en-US" sz="2200" b="1" dirty="0"/>
              <a:t>(1900 NY)</a:t>
            </a:r>
          </a:p>
          <a:p>
            <a:pPr lvl="1"/>
            <a:r>
              <a:rPr lang="en-US" sz="2200" i="1" dirty="0"/>
              <a:t>Donahue v. Keystone Gas </a:t>
            </a:r>
            <a:r>
              <a:rPr lang="en-US" sz="2200" dirty="0"/>
              <a:t>(1905 NY) (“right in nature of an easement”)</a:t>
            </a:r>
          </a:p>
          <a:p>
            <a:pPr lvl="1"/>
            <a:r>
              <a:rPr lang="en-US" sz="2200" i="1" dirty="0"/>
              <a:t>Norman Milling &amp; Grain Co. v. </a:t>
            </a:r>
            <a:r>
              <a:rPr lang="en-US" sz="2200" i="1" dirty="0" err="1"/>
              <a:t>Bethurem</a:t>
            </a:r>
            <a:r>
              <a:rPr lang="en-US" sz="2200" i="1" dirty="0"/>
              <a:t> </a:t>
            </a:r>
            <a:r>
              <a:rPr lang="en-US" sz="2200" dirty="0"/>
              <a:t>(1914 OK) (“equitable easement”)</a:t>
            </a:r>
          </a:p>
          <a:p>
            <a:pPr lvl="1"/>
            <a:r>
              <a:rPr lang="it-IT" sz="2200" i="1" dirty="0"/>
              <a:t>Wheeler v. Norfolk Carolina Tel. &amp; Tel. Co. </a:t>
            </a:r>
            <a:r>
              <a:rPr lang="en-US" sz="2200" dirty="0"/>
              <a:t>(1916 NC)</a:t>
            </a:r>
          </a:p>
        </p:txBody>
      </p:sp>
    </p:spTree>
    <p:extLst>
      <p:ext uri="{BB962C8B-B14F-4D97-AF65-F5344CB8AC3E}">
        <p14:creationId xmlns:p14="http://schemas.microsoft.com/office/powerpoint/2010/main" val="239836097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E78AB3-A9EB-A71F-7D0F-C351EF38E9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6044" y="624110"/>
            <a:ext cx="9517796" cy="1280890"/>
          </a:xfrm>
        </p:spPr>
        <p:txBody>
          <a:bodyPr>
            <a:normAutofit/>
          </a:bodyPr>
          <a:lstStyle/>
          <a:p>
            <a:r>
              <a:rPr lang="en-US" sz="4400" dirty="0"/>
              <a:t>Competing Interests In Street Trees</a:t>
            </a:r>
          </a:p>
        </p:txBody>
      </p:sp>
      <p:sp>
        <p:nvSpPr>
          <p:cNvPr id="4" name="Content Placeholder 5">
            <a:extLst>
              <a:ext uri="{FF2B5EF4-FFF2-40B4-BE49-F238E27FC236}">
                <a16:creationId xmlns:a16="http://schemas.microsoft.com/office/drawing/2014/main" id="{77BE78E0-CE47-1B38-71CA-0F32DE94786D}"/>
              </a:ext>
            </a:extLst>
          </p:cNvPr>
          <p:cNvSpPr txBox="1">
            <a:spLocks/>
          </p:cNvSpPr>
          <p:nvPr/>
        </p:nvSpPr>
        <p:spPr>
          <a:xfrm>
            <a:off x="2592923" y="1598940"/>
            <a:ext cx="6962335" cy="43548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Public Right of Use</a:t>
            </a:r>
          </a:p>
          <a:p>
            <a:r>
              <a:rPr lang="en-US" sz="2400" dirty="0"/>
              <a:t>Landowner Right of Use</a:t>
            </a:r>
          </a:p>
          <a:p>
            <a:r>
              <a:rPr lang="en-US" sz="2400" dirty="0"/>
              <a:t>Landowner Right to Destroy</a:t>
            </a:r>
          </a:p>
          <a:p>
            <a:r>
              <a:rPr lang="en-US" sz="2400" dirty="0"/>
              <a:t>3</a:t>
            </a:r>
            <a:r>
              <a:rPr lang="en-US" sz="2400" baseline="30000" dirty="0"/>
              <a:t>rd</a:t>
            </a:r>
            <a:r>
              <a:rPr lang="en-US" sz="2400" dirty="0"/>
              <a:t> Party Right to Use</a:t>
            </a:r>
          </a:p>
          <a:p>
            <a:r>
              <a:rPr lang="en-US" sz="2400" dirty="0"/>
              <a:t>Government Ownership in Fee</a:t>
            </a:r>
          </a:p>
        </p:txBody>
      </p:sp>
    </p:spTree>
    <p:extLst>
      <p:ext uri="{BB962C8B-B14F-4D97-AF65-F5344CB8AC3E}">
        <p14:creationId xmlns:p14="http://schemas.microsoft.com/office/powerpoint/2010/main" val="81297497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9D948E-5095-19A6-109D-C57C47C2056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Competing Interests In Street Trees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BFEEEE6-17D1-98BE-07EF-80F40313C65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James Komen</a:t>
            </a:r>
          </a:p>
          <a:p>
            <a:r>
              <a:rPr lang="en-US" dirty="0"/>
              <a:t>BCMA #WE-9909B</a:t>
            </a:r>
          </a:p>
          <a:p>
            <a:r>
              <a:rPr lang="en-US" dirty="0"/>
              <a:t>RCA #555</a:t>
            </a:r>
          </a:p>
        </p:txBody>
      </p:sp>
    </p:spTree>
    <p:extLst>
      <p:ext uri="{BB962C8B-B14F-4D97-AF65-F5344CB8AC3E}">
        <p14:creationId xmlns:p14="http://schemas.microsoft.com/office/powerpoint/2010/main" val="35193971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BB3F44-08B4-E027-A29D-D7AF5300D2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Property Rights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B3FC84-A76B-8E7E-5E2B-E67DA85F76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Alienate</a:t>
            </a:r>
          </a:p>
          <a:p>
            <a:r>
              <a:rPr lang="en-US" sz="3200" dirty="0"/>
              <a:t>Use</a:t>
            </a:r>
          </a:p>
          <a:p>
            <a:r>
              <a:rPr lang="en-US" sz="3200" dirty="0"/>
              <a:t>Destroy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8C070DB-6522-8C6E-060B-82DD1FE259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7431" y="1914420"/>
            <a:ext cx="6115973" cy="3712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59337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BB3F44-08B4-E027-A29D-D7AF5300D2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Easement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B3FC84-A76B-8E7E-5E2B-E67DA85F76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Right to use another’s property for a particular purpose</a:t>
            </a:r>
          </a:p>
          <a:p>
            <a:r>
              <a:rPr lang="en-US" sz="3200" dirty="0"/>
              <a:t>Right to do anything </a:t>
            </a:r>
            <a:r>
              <a:rPr lang="en-US" sz="3200" i="1" u="sng" dirty="0"/>
              <a:t>necessary</a:t>
            </a:r>
            <a:r>
              <a:rPr lang="en-US" sz="3200" dirty="0"/>
              <a:t> for the enjoyment of that use</a:t>
            </a:r>
          </a:p>
        </p:txBody>
      </p:sp>
    </p:spTree>
    <p:extLst>
      <p:ext uri="{BB962C8B-B14F-4D97-AF65-F5344CB8AC3E}">
        <p14:creationId xmlns:p14="http://schemas.microsoft.com/office/powerpoint/2010/main" val="9832042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44197D-E43B-7BE2-6750-1ED36DE67A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Street: A Public Right of Way</a:t>
            </a:r>
          </a:p>
        </p:txBody>
      </p:sp>
    </p:spTree>
    <p:extLst>
      <p:ext uri="{BB962C8B-B14F-4D97-AF65-F5344CB8AC3E}">
        <p14:creationId xmlns:p14="http://schemas.microsoft.com/office/powerpoint/2010/main" val="20564802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44197D-E43B-7BE2-6750-1ED36DE67A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Street: A Public Right of Way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8FD2FE-D06F-123F-BD72-C327055076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939373" y="1515503"/>
            <a:ext cx="3992732" cy="576262"/>
          </a:xfrm>
        </p:spPr>
        <p:txBody>
          <a:bodyPr/>
          <a:lstStyle/>
          <a:p>
            <a:r>
              <a:rPr lang="en-US" dirty="0"/>
              <a:t>Easement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85FD6A5C-BAB6-1E69-0CD8-3B31AB0C9BC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213" y="2554734"/>
            <a:ext cx="4343400" cy="3342381"/>
          </a:xfrm>
        </p:spPr>
      </p:pic>
    </p:spTree>
    <p:extLst>
      <p:ext uri="{BB962C8B-B14F-4D97-AF65-F5344CB8AC3E}">
        <p14:creationId xmlns:p14="http://schemas.microsoft.com/office/powerpoint/2010/main" val="3644656112"/>
      </p:ext>
    </p:extLst>
  </p:cSld>
  <p:clrMapOvr>
    <a:masterClrMapping/>
  </p:clrMapOvr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3442</TotalTime>
  <Words>1587</Words>
  <Application>Microsoft Office PowerPoint</Application>
  <PresentationFormat>Widescreen</PresentationFormat>
  <Paragraphs>237</Paragraphs>
  <Slides>59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64" baseType="lpstr">
      <vt:lpstr>Arial</vt:lpstr>
      <vt:lpstr>Calibri</vt:lpstr>
      <vt:lpstr>Century Gothic</vt:lpstr>
      <vt:lpstr>Wingdings 3</vt:lpstr>
      <vt:lpstr>Wisp</vt:lpstr>
      <vt:lpstr>Competing Interests In Street Trees </vt:lpstr>
      <vt:lpstr>Kingsley v. Pounds (1916 NY)</vt:lpstr>
      <vt:lpstr>Kingsley v. Pounds (1916 NY)</vt:lpstr>
      <vt:lpstr>Kingsley v. Pounds (1916 NY)</vt:lpstr>
      <vt:lpstr>Kingsley v. Pounds (1916 NY)</vt:lpstr>
      <vt:lpstr>Property Rights</vt:lpstr>
      <vt:lpstr>Easement</vt:lpstr>
      <vt:lpstr>Street: A Public Right of Way</vt:lpstr>
      <vt:lpstr>Street: A Public Right of Way</vt:lpstr>
      <vt:lpstr>Street: A Public Right of Way</vt:lpstr>
      <vt:lpstr>Competing Interests in Streets </vt:lpstr>
      <vt:lpstr>Competing Interests in Streets </vt:lpstr>
      <vt:lpstr>Competing Interests in Streets </vt:lpstr>
      <vt:lpstr>Competing Interests in Streets </vt:lpstr>
      <vt:lpstr>Competing Interests in Streets </vt:lpstr>
      <vt:lpstr>Public Right of Use</vt:lpstr>
      <vt:lpstr>Public Right of Use</vt:lpstr>
      <vt:lpstr>Public Right of Use</vt:lpstr>
      <vt:lpstr>Public Right of Use</vt:lpstr>
      <vt:lpstr>Public Right of Use</vt:lpstr>
      <vt:lpstr>Public Right of Use</vt:lpstr>
      <vt:lpstr>Public Right of Use</vt:lpstr>
      <vt:lpstr>Public Right of Use</vt:lpstr>
      <vt:lpstr>Public Right of Use</vt:lpstr>
      <vt:lpstr>Public Right of Use</vt:lpstr>
      <vt:lpstr>Public Right of Use</vt:lpstr>
      <vt:lpstr>Public Right of Use</vt:lpstr>
      <vt:lpstr>Public Right of Use</vt:lpstr>
      <vt:lpstr>Public Right of Use</vt:lpstr>
      <vt:lpstr>Public Right of Use</vt:lpstr>
      <vt:lpstr>Public Right of Use</vt:lpstr>
      <vt:lpstr>Landowner Right of Use</vt:lpstr>
      <vt:lpstr>Landowner Right of Use</vt:lpstr>
      <vt:lpstr>Landowner Right of Use</vt:lpstr>
      <vt:lpstr>Landowner Right of Use</vt:lpstr>
      <vt:lpstr>Landowner Right of Use</vt:lpstr>
      <vt:lpstr>Landowner Right of Use</vt:lpstr>
      <vt:lpstr>Landowner Right of Use</vt:lpstr>
      <vt:lpstr>Landowner Right to Destroy</vt:lpstr>
      <vt:lpstr>Landowner Right to Destroy</vt:lpstr>
      <vt:lpstr>Landowner Right to Destroy</vt:lpstr>
      <vt:lpstr>Landowner Right to Destroy</vt:lpstr>
      <vt:lpstr>Landowner Right to Destroy</vt:lpstr>
      <vt:lpstr>Landowner Right to Destroy</vt:lpstr>
      <vt:lpstr>Landowner Right to Destroy</vt:lpstr>
      <vt:lpstr>3rd Party Right to Use</vt:lpstr>
      <vt:lpstr>3rd Party Right to Use</vt:lpstr>
      <vt:lpstr>3rd Party Right to Use</vt:lpstr>
      <vt:lpstr>3rd Party Right to Use</vt:lpstr>
      <vt:lpstr>Government Ownership in Fee</vt:lpstr>
      <vt:lpstr>Government Ownership in Fee</vt:lpstr>
      <vt:lpstr>Government Ownership in Fee</vt:lpstr>
      <vt:lpstr>Government Ownership in Fee</vt:lpstr>
      <vt:lpstr>Government Ownership in Fee</vt:lpstr>
      <vt:lpstr>Government Ownership in Fee</vt:lpstr>
      <vt:lpstr>Government Ownership in Fee</vt:lpstr>
      <vt:lpstr>Government Ownership in Fee</vt:lpstr>
      <vt:lpstr>Competing Interests In Street Trees</vt:lpstr>
      <vt:lpstr>Competing Interests In Street Trees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Case Illustrations from Kansas Tree Law</dc:title>
  <dc:creator>Reviewer 1</dc:creator>
  <cp:lastModifiedBy>Reviewer 1</cp:lastModifiedBy>
  <cp:revision>95</cp:revision>
  <dcterms:created xsi:type="dcterms:W3CDTF">2023-12-17T00:52:32Z</dcterms:created>
  <dcterms:modified xsi:type="dcterms:W3CDTF">2024-03-28T16:15:18Z</dcterms:modified>
</cp:coreProperties>
</file>