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95"/>
  </p:notesMasterIdLst>
  <p:handoutMasterIdLst>
    <p:handoutMasterId r:id="rId96"/>
  </p:handoutMasterIdLst>
  <p:sldIdLst>
    <p:sldId id="256" r:id="rId2"/>
    <p:sldId id="276" r:id="rId3"/>
    <p:sldId id="568" r:id="rId4"/>
    <p:sldId id="326" r:id="rId5"/>
    <p:sldId id="569" r:id="rId6"/>
    <p:sldId id="570" r:id="rId7"/>
    <p:sldId id="597" r:id="rId8"/>
    <p:sldId id="595" r:id="rId9"/>
    <p:sldId id="596" r:id="rId10"/>
    <p:sldId id="598" r:id="rId11"/>
    <p:sldId id="599" r:id="rId12"/>
    <p:sldId id="562" r:id="rId13"/>
    <p:sldId id="564" r:id="rId14"/>
    <p:sldId id="563" r:id="rId15"/>
    <p:sldId id="621" r:id="rId16"/>
    <p:sldId id="620" r:id="rId17"/>
    <p:sldId id="589" r:id="rId18"/>
    <p:sldId id="587" r:id="rId19"/>
    <p:sldId id="590" r:id="rId20"/>
    <p:sldId id="588" r:id="rId21"/>
    <p:sldId id="592" r:id="rId22"/>
    <p:sldId id="593" r:id="rId23"/>
    <p:sldId id="594" r:id="rId24"/>
    <p:sldId id="602" r:id="rId25"/>
    <p:sldId id="600" r:id="rId26"/>
    <p:sldId id="604" r:id="rId27"/>
    <p:sldId id="601" r:id="rId28"/>
    <p:sldId id="605" r:id="rId29"/>
    <p:sldId id="603" r:id="rId30"/>
    <p:sldId id="617" r:id="rId31"/>
    <p:sldId id="616" r:id="rId32"/>
    <p:sldId id="532" r:id="rId33"/>
    <p:sldId id="530" r:id="rId34"/>
    <p:sldId id="531" r:id="rId35"/>
    <p:sldId id="538" r:id="rId36"/>
    <p:sldId id="541" r:id="rId37"/>
    <p:sldId id="543" r:id="rId38"/>
    <p:sldId id="584" r:id="rId39"/>
    <p:sldId id="281" r:id="rId40"/>
    <p:sldId id="533" r:id="rId41"/>
    <p:sldId id="622" r:id="rId42"/>
    <p:sldId id="534" r:id="rId43"/>
    <p:sldId id="619" r:id="rId44"/>
    <p:sldId id="535" r:id="rId45"/>
    <p:sldId id="536" r:id="rId46"/>
    <p:sldId id="537" r:id="rId47"/>
    <p:sldId id="581" r:id="rId48"/>
    <p:sldId id="582" r:id="rId49"/>
    <p:sldId id="583" r:id="rId50"/>
    <p:sldId id="591" r:id="rId51"/>
    <p:sldId id="266" r:id="rId52"/>
    <p:sldId id="556" r:id="rId53"/>
    <p:sldId id="586" r:id="rId54"/>
    <p:sldId id="557" r:id="rId55"/>
    <p:sldId id="559" r:id="rId56"/>
    <p:sldId id="558" r:id="rId57"/>
    <p:sldId id="560" r:id="rId58"/>
    <p:sldId id="612" r:id="rId59"/>
    <p:sldId id="613" r:id="rId60"/>
    <p:sldId id="614" r:id="rId61"/>
    <p:sldId id="615" r:id="rId62"/>
    <p:sldId id="372" r:id="rId63"/>
    <p:sldId id="448" r:id="rId64"/>
    <p:sldId id="447" r:id="rId65"/>
    <p:sldId id="465" r:id="rId66"/>
    <p:sldId id="548" r:id="rId67"/>
    <p:sldId id="549" r:id="rId68"/>
    <p:sldId id="550" r:id="rId69"/>
    <p:sldId id="618" r:id="rId70"/>
    <p:sldId id="551" r:id="rId71"/>
    <p:sldId id="552" r:id="rId72"/>
    <p:sldId id="330" r:id="rId73"/>
    <p:sldId id="555" r:id="rId74"/>
    <p:sldId id="554" r:id="rId75"/>
    <p:sldId id="553" r:id="rId76"/>
    <p:sldId id="545" r:id="rId77"/>
    <p:sldId id="547" r:id="rId78"/>
    <p:sldId id="546" r:id="rId79"/>
    <p:sldId id="303" r:id="rId80"/>
    <p:sldId id="611" r:id="rId81"/>
    <p:sldId id="571" r:id="rId82"/>
    <p:sldId id="573" r:id="rId83"/>
    <p:sldId id="574" r:id="rId84"/>
    <p:sldId id="572" r:id="rId85"/>
    <p:sldId id="575" r:id="rId86"/>
    <p:sldId id="579" r:id="rId87"/>
    <p:sldId id="580" r:id="rId88"/>
    <p:sldId id="578" r:id="rId89"/>
    <p:sldId id="576" r:id="rId90"/>
    <p:sldId id="577" r:id="rId91"/>
    <p:sldId id="565" r:id="rId92"/>
    <p:sldId id="567" r:id="rId93"/>
    <p:sldId id="566" r:id="rId9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F04D80-0D7C-4B74-A81A-EDB79C334C29}">
          <p14:sldIdLst>
            <p14:sldId id="256"/>
          </p14:sldIdLst>
        </p14:section>
        <p14:section name="Tree Failure" id="{98F497CC-FE09-4BD4-8787-553C41A9740B}">
          <p14:sldIdLst>
            <p14:sldId id="276"/>
            <p14:sldId id="568"/>
            <p14:sldId id="326"/>
            <p14:sldId id="569"/>
            <p14:sldId id="570"/>
            <p14:sldId id="597"/>
            <p14:sldId id="595"/>
            <p14:sldId id="596"/>
            <p14:sldId id="598"/>
            <p14:sldId id="599"/>
            <p14:sldId id="562"/>
            <p14:sldId id="564"/>
            <p14:sldId id="563"/>
            <p14:sldId id="621"/>
            <p14:sldId id="620"/>
            <p14:sldId id="589"/>
            <p14:sldId id="587"/>
            <p14:sldId id="590"/>
            <p14:sldId id="588"/>
            <p14:sldId id="592"/>
            <p14:sldId id="593"/>
            <p14:sldId id="594"/>
            <p14:sldId id="602"/>
            <p14:sldId id="600"/>
            <p14:sldId id="604"/>
            <p14:sldId id="601"/>
            <p14:sldId id="605"/>
            <p14:sldId id="603"/>
            <p14:sldId id="617"/>
            <p14:sldId id="616"/>
            <p14:sldId id="532"/>
            <p14:sldId id="530"/>
            <p14:sldId id="531"/>
            <p14:sldId id="538"/>
            <p14:sldId id="541"/>
            <p14:sldId id="543"/>
          </p14:sldIdLst>
        </p14:section>
        <p14:section name="Utility Vegetation Mgmt" id="{516BFCAB-3F99-4884-A7E1-376E2205DBAB}">
          <p14:sldIdLst>
            <p14:sldId id="584"/>
            <p14:sldId id="281"/>
            <p14:sldId id="533"/>
            <p14:sldId id="622"/>
            <p14:sldId id="534"/>
            <p14:sldId id="619"/>
            <p14:sldId id="535"/>
            <p14:sldId id="536"/>
            <p14:sldId id="537"/>
            <p14:sldId id="581"/>
            <p14:sldId id="582"/>
            <p14:sldId id="583"/>
            <p14:sldId id="591"/>
          </p14:sldIdLst>
        </p14:section>
        <p14:section name="Property Rights" id="{23D66AC8-8F93-45D6-B162-4442D9962CEC}">
          <p14:sldIdLst>
            <p14:sldId id="266"/>
            <p14:sldId id="556"/>
            <p14:sldId id="586"/>
            <p14:sldId id="557"/>
            <p14:sldId id="559"/>
            <p14:sldId id="558"/>
            <p14:sldId id="560"/>
            <p14:sldId id="612"/>
            <p14:sldId id="613"/>
            <p14:sldId id="614"/>
            <p14:sldId id="615"/>
            <p14:sldId id="372"/>
            <p14:sldId id="448"/>
            <p14:sldId id="447"/>
            <p14:sldId id="465"/>
            <p14:sldId id="548"/>
            <p14:sldId id="549"/>
            <p14:sldId id="550"/>
            <p14:sldId id="618"/>
            <p14:sldId id="551"/>
            <p14:sldId id="552"/>
            <p14:sldId id="330"/>
            <p14:sldId id="555"/>
            <p14:sldId id="554"/>
            <p14:sldId id="553"/>
            <p14:sldId id="545"/>
            <p14:sldId id="547"/>
            <p14:sldId id="546"/>
          </p14:sldIdLst>
        </p14:section>
        <p14:section name="Summary" id="{7E1A8C23-BBF6-49CF-83B3-242807A835D9}">
          <p14:sldIdLst>
            <p14:sldId id="303"/>
            <p14:sldId id="611"/>
          </p14:sldIdLst>
        </p14:section>
        <p14:section name="Encore" id="{A674C5BA-9FF5-45D3-9E75-A832260942B3}">
          <p14:sldIdLst>
            <p14:sldId id="571"/>
            <p14:sldId id="573"/>
            <p14:sldId id="574"/>
            <p14:sldId id="572"/>
            <p14:sldId id="575"/>
            <p14:sldId id="579"/>
            <p14:sldId id="580"/>
            <p14:sldId id="578"/>
            <p14:sldId id="576"/>
            <p14:sldId id="577"/>
            <p14:sldId id="565"/>
            <p14:sldId id="567"/>
            <p14:sldId id="5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3396" autoAdjust="0"/>
  </p:normalViewPr>
  <p:slideViewPr>
    <p:cSldViewPr snapToGrid="0">
      <p:cViewPr varScale="1">
        <p:scale>
          <a:sx n="72" d="100"/>
          <a:sy n="72" d="100"/>
        </p:scale>
        <p:origin x="108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9759B-DC66-9A68-D89B-69A44CC93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03716-FA19-AECC-C0AF-7FB1701BB2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6EC8B3-B510-4C83-84F8-8E1B848976D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EF98A-C093-EF77-BEEE-C1949CDEF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953D-F5E3-9F91-E02B-84DDA2B10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275797-075A-4345-8812-767A795E8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5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828BC4-ADCC-4BC7-944F-C34D2F7A051C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F155452-F542-491B-BA5C-F349F2386F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7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2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4A97A-89B1-F8B9-24FD-BB88DB970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FA581-7243-8E1E-D90A-D70FEBC3C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73C1B-2E9F-92D5-C69C-BACA9F39C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Supreme Court</a:t>
            </a:r>
          </a:p>
          <a:p>
            <a:r>
              <a:rPr lang="en-US" dirty="0"/>
              <a:t>1946, Warren County, MS</a:t>
            </a:r>
          </a:p>
          <a:p>
            <a:r>
              <a:rPr lang="en-US" dirty="0"/>
              <a:t>Large oak tree growing on Mrs. </a:t>
            </a:r>
            <a:r>
              <a:rPr lang="en-US" dirty="0" err="1"/>
              <a:t>Griefield’s</a:t>
            </a:r>
            <a:r>
              <a:rPr lang="en-US" dirty="0"/>
              <a:t> property reached over Mr. Wahl-Stokes’ property</a:t>
            </a:r>
          </a:p>
          <a:p>
            <a:r>
              <a:rPr lang="en-US" dirty="0"/>
              <a:t>No evidence tree was NOT natural growth</a:t>
            </a:r>
          </a:p>
          <a:p>
            <a:r>
              <a:rPr lang="en-US" dirty="0"/>
              <a:t>Mr. Wahl-Stokes notified Mrs. Griefield IN WRITING of the overhanging limb hazard.</a:t>
            </a:r>
          </a:p>
          <a:p>
            <a:r>
              <a:rPr lang="en-US" dirty="0"/>
              <a:t>Mrs. Griefield promised, IN WRITING, to remove the branch, but then DIDN’T.</a:t>
            </a:r>
          </a:p>
          <a:p>
            <a:r>
              <a:rPr lang="en-US" dirty="0"/>
              <a:t>Limb fell on Wahl-Stokes house, insurance paid, then subrogated against Mrs. Griefield to recover.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FAB0B-5E35-2920-5A9E-871125D9A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62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2E48-8F18-A200-9694-89E57D260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548D7-9CBF-7944-C611-E6E2005FE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A3606-ED12-87EE-662F-7DA5C331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Supreme Court</a:t>
            </a:r>
          </a:p>
          <a:p>
            <a:r>
              <a:rPr lang="en-US" dirty="0"/>
              <a:t>1946, Warren County, MS</a:t>
            </a:r>
          </a:p>
          <a:p>
            <a:r>
              <a:rPr lang="en-US" dirty="0"/>
              <a:t>Large oak tree growing on Mrs. </a:t>
            </a:r>
            <a:r>
              <a:rPr lang="en-US" dirty="0" err="1"/>
              <a:t>Griefield’s</a:t>
            </a:r>
            <a:r>
              <a:rPr lang="en-US" dirty="0"/>
              <a:t> property reached over Mr. Wahl-Stokes’ property</a:t>
            </a:r>
          </a:p>
          <a:p>
            <a:r>
              <a:rPr lang="en-US" dirty="0"/>
              <a:t>No evidence tree was NOT natural growth</a:t>
            </a:r>
          </a:p>
          <a:p>
            <a:r>
              <a:rPr lang="en-US" dirty="0"/>
              <a:t>Mr. Wahl-Stokes notified Mrs. Griefield IN WRITING of the overhanging limb hazard.</a:t>
            </a:r>
          </a:p>
          <a:p>
            <a:r>
              <a:rPr lang="en-US" dirty="0"/>
              <a:t>Mrs. Griefield promised, IN WRITING, to remove the branch, but then DIDN’T.</a:t>
            </a:r>
          </a:p>
          <a:p>
            <a:r>
              <a:rPr lang="en-US" dirty="0"/>
              <a:t>Limb fell on Wahl-Stokes house, insurance paid, then subrogated against Mrs. Griefield to recover.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2345-1141-92D1-3453-0419FBE25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35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981E2-EB81-1CDC-0674-B91B2E55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AB43D-DFCF-B04D-1F88-1B60DB910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0C36E-C3EC-A651-B000-E332F4F4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Ct. App.</a:t>
            </a:r>
          </a:p>
          <a:p>
            <a:r>
              <a:rPr lang="en-US" dirty="0"/>
              <a:t>2001 Fayetteville, NC along the Cape Fear River near the Person St Bridge</a:t>
            </a:r>
          </a:p>
          <a:p>
            <a:r>
              <a:rPr lang="en-US" dirty="0"/>
              <a:t>Timothy Earl Wallen went fishing. In the afternoon, a storm rolled in, and he moored his boat to a downstream pile near the boat ramp.</a:t>
            </a:r>
          </a:p>
          <a:p>
            <a:r>
              <a:rPr lang="en-US" dirty="0"/>
              <a:t>Boxelder tree fell and struck Wallen, rendering him paraplegic</a:t>
            </a:r>
          </a:p>
          <a:p>
            <a:r>
              <a:rPr lang="en-US" dirty="0"/>
              <a:t>Boxelder tree was alive but substantially decayed. It had two old breaks with epicormic sprouts, and it was leaning towards the river.</a:t>
            </a:r>
          </a:p>
          <a:p>
            <a:r>
              <a:rPr lang="en-US" dirty="0"/>
              <a:t>Trial Court granted MSJ for Riverside Sports Ctr because the tree was a natural condition.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4CE4B-92EE-31BB-A59A-1923D6DF6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37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75E2B-E9CA-1F49-5049-599D700A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795C0-F1F9-9317-6235-87D8A14B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6A3CC-0E5A-9268-0DB8-E48825E09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Ct. App.</a:t>
            </a:r>
          </a:p>
          <a:p>
            <a:r>
              <a:rPr lang="en-US" dirty="0"/>
              <a:t>2001 Fayetteville, NC along the Cape Fear River near the Person St Bridge</a:t>
            </a:r>
          </a:p>
          <a:p>
            <a:r>
              <a:rPr lang="en-US" dirty="0"/>
              <a:t>Timothy Earl Wallen went fishing. In the afternoon, a storm rolled in, and he moored his boat to a downstream pile near the boat ramp.</a:t>
            </a:r>
          </a:p>
          <a:p>
            <a:r>
              <a:rPr lang="en-US" dirty="0"/>
              <a:t>Boxelder tree fell and struck Wallen, rendering him paraplegic</a:t>
            </a:r>
          </a:p>
          <a:p>
            <a:r>
              <a:rPr lang="en-US" dirty="0"/>
              <a:t>Boxelder tree was alive but substantially decayed. It had two old breaks with epicormic sprouts, and it was leaning towards the river.</a:t>
            </a:r>
          </a:p>
          <a:p>
            <a:r>
              <a:rPr lang="en-US" dirty="0"/>
              <a:t>Trial Court granted MSJ for Riverside Sports Ctr because the tree was a natural condition.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61EDB-9A82-2FCB-E4F3-81E3C32C8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23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1FB38-206C-1CCE-771D-A030B06A9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BF9B1-6C03-E435-9EE8-2F969EF46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B2510-44F2-B85D-30A3-0A074799F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Ct. App.</a:t>
            </a:r>
          </a:p>
          <a:p>
            <a:r>
              <a:rPr lang="en-US" dirty="0"/>
              <a:t>2001 Fayetteville, NC along the Cape Fear River near the Person St Bridge</a:t>
            </a:r>
          </a:p>
          <a:p>
            <a:r>
              <a:rPr lang="en-US" dirty="0"/>
              <a:t>Timothy Earl Wallen went fishing. In the afternoon, a storm rolled in, and he moored his boat to a downstream pile near the boat ramp.</a:t>
            </a:r>
          </a:p>
          <a:p>
            <a:r>
              <a:rPr lang="en-US" dirty="0"/>
              <a:t>Boxelder tree fell and struck Wallen, rendering him paraplegic</a:t>
            </a:r>
          </a:p>
          <a:p>
            <a:r>
              <a:rPr lang="en-US" dirty="0"/>
              <a:t>Boxelder tree was alive but substantially decayed. It had two old breaks with epicormic sprouts, and it was leaning towards the river.</a:t>
            </a:r>
          </a:p>
          <a:p>
            <a:r>
              <a:rPr lang="en-US" dirty="0"/>
              <a:t>Trial Court granted MSJ for Riverside Sports Ctr because the tree was a natural condition.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37FDB-E56E-16BE-259D-1CB92C61B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E8037-39E2-BF30-543C-EC470AC28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1AF96-70E5-4967-2A3E-7451ACF53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9BB2E-059B-A2A3-F082-D7EA2921F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 Ct. App. </a:t>
            </a:r>
          </a:p>
          <a:p>
            <a:r>
              <a:rPr lang="en-US" dirty="0"/>
              <a:t>1997, SC</a:t>
            </a:r>
          </a:p>
          <a:p>
            <a:r>
              <a:rPr lang="en-US" dirty="0"/>
              <a:t>Julie Staples was driving along Highway 61 from Charleston towards Summerville</a:t>
            </a:r>
          </a:p>
          <a:p>
            <a:r>
              <a:rPr lang="en-US" dirty="0"/>
              <a:t>Collided a dead pine tree that had fallen across the road from Middleton Place National Historic Landmark, owned by Charles Duell</a:t>
            </a:r>
          </a:p>
          <a:p>
            <a:r>
              <a:rPr lang="en-US" dirty="0"/>
              <a:t>100,000 admission-paying visitors per year</a:t>
            </a:r>
          </a:p>
          <a:p>
            <a:r>
              <a:rPr lang="en-US" dirty="0"/>
              <a:t>Highway 61 carries 13,500 vehicles PER DAY</a:t>
            </a:r>
          </a:p>
          <a:p>
            <a:r>
              <a:rPr lang="en-US" dirty="0"/>
              <a:t>Duell hired James </a:t>
            </a:r>
            <a:r>
              <a:rPr lang="en-US" dirty="0" err="1"/>
              <a:t>Woddle</a:t>
            </a:r>
            <a:r>
              <a:rPr lang="en-US" dirty="0"/>
              <a:t> to care for the property, including driving around the perimeter of the property to inspect for things including dead trees.</a:t>
            </a:r>
          </a:p>
          <a:p>
            <a:r>
              <a:rPr lang="en-US" dirty="0"/>
              <a:t>Trial court held land was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585F-2284-1688-D5FF-981640857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4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AB12A-8E70-2EBD-0ACB-86A4400B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DA740-9FE9-5B58-4A8A-3E8BE6BC3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D119D-E338-DAFE-92A6-95A2396C0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 Ct. App. </a:t>
            </a:r>
          </a:p>
          <a:p>
            <a:r>
              <a:rPr lang="en-US" dirty="0"/>
              <a:t>1997, SC</a:t>
            </a:r>
          </a:p>
          <a:p>
            <a:r>
              <a:rPr lang="en-US" dirty="0"/>
              <a:t>Julie Staples was driving along Highway 61 from Charleston towards Summerville</a:t>
            </a:r>
          </a:p>
          <a:p>
            <a:r>
              <a:rPr lang="en-US" dirty="0"/>
              <a:t>Collided a dead pine tree that had fallen across the road from Middleton Place National Historic Landmark, owned by Charles Duell</a:t>
            </a:r>
          </a:p>
          <a:p>
            <a:r>
              <a:rPr lang="en-US" dirty="0"/>
              <a:t>100,000 admission-paying visitors per year</a:t>
            </a:r>
          </a:p>
          <a:p>
            <a:r>
              <a:rPr lang="en-US" dirty="0"/>
              <a:t>Highway 61 carries 13,500 vehicles PER DAY</a:t>
            </a:r>
          </a:p>
          <a:p>
            <a:r>
              <a:rPr lang="en-US" dirty="0"/>
              <a:t>Duell hired James </a:t>
            </a:r>
            <a:r>
              <a:rPr lang="en-US" dirty="0" err="1"/>
              <a:t>Woddle</a:t>
            </a:r>
            <a:r>
              <a:rPr lang="en-US" dirty="0"/>
              <a:t> to care for the property, including driving around the perimeter of the property to inspect for things including dead trees.</a:t>
            </a:r>
          </a:p>
          <a:p>
            <a:r>
              <a:rPr lang="en-US" dirty="0"/>
              <a:t>Trial court held land was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0EB4A-7697-09F9-E54C-96DBFAD1F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93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E1AE5-54FA-33AA-D38F-417CEE050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88664-46DB-76CA-E6F6-CC4A431A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23411-612D-773F-4800-B3ABD2C53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 Ct. App. </a:t>
            </a:r>
          </a:p>
          <a:p>
            <a:r>
              <a:rPr lang="en-US" dirty="0"/>
              <a:t>1997, SC</a:t>
            </a:r>
          </a:p>
          <a:p>
            <a:r>
              <a:rPr lang="en-US" dirty="0"/>
              <a:t>Julie Staples was driving along Highway 61 from Charleston towards Summerville</a:t>
            </a:r>
          </a:p>
          <a:p>
            <a:r>
              <a:rPr lang="en-US" dirty="0"/>
              <a:t>Collided a dead pine tree that had fallen across the road from Middleton Place National Historic Landmark, owned by Charles Duell</a:t>
            </a:r>
          </a:p>
          <a:p>
            <a:r>
              <a:rPr lang="en-US" dirty="0"/>
              <a:t>100,000 admission-paying visitors per year</a:t>
            </a:r>
          </a:p>
          <a:p>
            <a:r>
              <a:rPr lang="en-US" dirty="0"/>
              <a:t>Highway 61 carries 13,500 vehicles PER DAY</a:t>
            </a:r>
          </a:p>
          <a:p>
            <a:r>
              <a:rPr lang="en-US" dirty="0"/>
              <a:t>Duell hired James </a:t>
            </a:r>
            <a:r>
              <a:rPr lang="en-US" dirty="0" err="1"/>
              <a:t>Woddle</a:t>
            </a:r>
            <a:r>
              <a:rPr lang="en-US" dirty="0"/>
              <a:t> to care for the property, including driving around the perimeter of the property to inspect for things including dead trees.</a:t>
            </a:r>
          </a:p>
          <a:p>
            <a:r>
              <a:rPr lang="en-US" dirty="0"/>
              <a:t>Trial court held land was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6FD0F-9182-47D2-ECA7-6260AA154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6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8ADB1-15E6-189C-D202-06AE4DAD1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04827-FE54-CF1E-6D3C-7A63105BC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1EEA7-08A8-C15B-660C-1605DCCFE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USDC, Puerto Rico</a:t>
            </a:r>
          </a:p>
          <a:p>
            <a:r>
              <a:rPr lang="en-US" dirty="0"/>
              <a:t>1949, University of Puerto Rico at Mayaguez</a:t>
            </a:r>
          </a:p>
          <a:p>
            <a:endParaRPr lang="en-US" dirty="0"/>
          </a:p>
          <a:p>
            <a:r>
              <a:rPr lang="en-US" dirty="0"/>
              <a:t>In 1901, US Congress established US Experimental Station. Station was managed by US Dept of Agriculture.</a:t>
            </a:r>
          </a:p>
          <a:p>
            <a:r>
              <a:rPr lang="en-US" dirty="0"/>
              <a:t>Purpose of the experimental station was to: “learn about adaptability and usefulness of tropical plants in PR”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54A7E-7F46-C0F0-E777-8D981E326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19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8950E-FD75-7127-79A8-D24BD70D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96E25B-AF62-D82E-E9EE-5CDFCCBD2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4D9176-21DD-3DBC-5D51-E49042278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Toledo attended a sporting event and parked beneath an Earpod Tree (</a:t>
            </a:r>
            <a:r>
              <a:rPr lang="en-US" i="1" dirty="0"/>
              <a:t>Enterolobium</a:t>
            </a:r>
            <a:r>
              <a:rPr lang="en-US" i="0" dirty="0"/>
              <a:t>)</a:t>
            </a:r>
          </a:p>
          <a:p>
            <a:r>
              <a:rPr lang="en-US" i="0" dirty="0"/>
              <a:t>When he returned, the tree had crushed his car.</a:t>
            </a:r>
          </a:p>
          <a:p>
            <a:r>
              <a:rPr lang="en-US" i="0" dirty="0"/>
              <a:t>The tree’s foliage appeared healthy, but the trunk was completely hollow.</a:t>
            </a:r>
          </a:p>
          <a:p>
            <a:endParaRPr lang="en-US" i="0" dirty="0"/>
          </a:p>
          <a:p>
            <a:r>
              <a:rPr lang="en-US" i="0" dirty="0"/>
              <a:t>US Gov’t immune, under the discretionary immunity clause of the FTCA – discretion when to plant, maintain, and remove their “experiments.”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6BE1-F8F5-FC99-BF91-67627EB15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35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BCE1-EF2E-3404-FB50-9E70D21B9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E95D6-E689-90CC-EA6E-0D9B001DD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071F9-C20A-B249-17E3-593BE8CF2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Supreme Court</a:t>
            </a:r>
          </a:p>
          <a:p>
            <a:r>
              <a:rPr lang="en-US" dirty="0"/>
              <a:t>1989 in Florence, AL</a:t>
            </a:r>
          </a:p>
          <a:p>
            <a:r>
              <a:rPr lang="en-US" dirty="0"/>
              <a:t>Bethesda began excavation for new cancer treatment center</a:t>
            </a:r>
          </a:p>
          <a:p>
            <a:r>
              <a:rPr lang="en-US" dirty="0"/>
              <a:t>Engineer testified “wind blew the tree over because its root system had been exposed.”</a:t>
            </a:r>
          </a:p>
          <a:p>
            <a:r>
              <a:rPr lang="en-US" dirty="0"/>
              <a:t>Ag. Extension agent testified “excavation that cut the roots made this tree highly susceptible to wind damage.”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E12A9-EE8B-9A28-79A6-E8100B326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8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EA5C7-4B2A-4CFB-A3B5-3D82D1530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66F63-948D-D19F-E01F-A84CD13D5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BCD29-BD90-2E21-F0F1-6C6085730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95C6B-703C-CDAD-D77C-6B74EC0D0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37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Supreme Court</a:t>
            </a:r>
          </a:p>
          <a:p>
            <a:r>
              <a:rPr lang="en-US" dirty="0"/>
              <a:t>1975 Bessemer, AL</a:t>
            </a:r>
          </a:p>
          <a:p>
            <a:r>
              <a:rPr lang="en-US" dirty="0"/>
              <a:t>Utility sent letter to Mr. Ragland of intent to cut trees. Mr. Ragland threatened to shoot anyone who came.</a:t>
            </a:r>
          </a:p>
          <a:p>
            <a:r>
              <a:rPr lang="en-US" dirty="0"/>
              <a:t>Despite attorney demand letters, utility came with sheriff anyway and cut 15 trees on Ragland’s property</a:t>
            </a:r>
          </a:p>
          <a:p>
            <a:r>
              <a:rPr lang="en-US" dirty="0"/>
              <a:t>Mr. Ragland’s forester determined trees “did not pose a concrete threat of injury” to the transmission lines (low risk).</a:t>
            </a:r>
          </a:p>
          <a:p>
            <a:r>
              <a:rPr lang="en-US" dirty="0"/>
              <a:t>Trees would withstand 80-mph winds, but not tornado winds of up to 300 mph.</a:t>
            </a:r>
          </a:p>
          <a:p>
            <a:r>
              <a:rPr lang="en-US" dirty="0"/>
              <a:t>Trees could be affected by pine beetles in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4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9A246-3E53-60CD-83B2-C347AB64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A13FC-818E-2E7A-5BBE-A57682032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73AC8-B930-F452-EDD9-733F68A9B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Supreme Court</a:t>
            </a:r>
          </a:p>
          <a:p>
            <a:r>
              <a:rPr lang="en-US" dirty="0"/>
              <a:t>1972, AL Power condemned transmission line easement over land in Elmore County over </a:t>
            </a:r>
            <a:r>
              <a:rPr lang="en-US" dirty="0" err="1"/>
              <a:t>Lacy’s</a:t>
            </a:r>
            <a:r>
              <a:rPr lang="en-US" dirty="0"/>
              <a:t> lands</a:t>
            </a:r>
          </a:p>
          <a:p>
            <a:r>
              <a:rPr lang="en-US" dirty="0"/>
              <a:t>Easement contained language allowing out-of-easement tree removal</a:t>
            </a:r>
          </a:p>
          <a:p>
            <a:r>
              <a:rPr lang="en-US" dirty="0"/>
              <a:t>Lacy presented evidence that trees outside of easement were not likely to fall</a:t>
            </a:r>
          </a:p>
          <a:p>
            <a:r>
              <a:rPr lang="en-US" dirty="0"/>
              <a:t>Some trees were in the way of Power company reaching the allegedly dangerous trees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028D5-3472-D301-7034-4993B7B1A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1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07916-5C13-780C-4906-9E4B4D08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2CB39-9F57-6B19-B041-092C93733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8C7E77-6856-A3B6-78CF-9D2AE5BCF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Supreme Court</a:t>
            </a:r>
          </a:p>
          <a:p>
            <a:r>
              <a:rPr lang="en-US" dirty="0"/>
              <a:t>1914 Edenton, NC</a:t>
            </a:r>
          </a:p>
          <a:p>
            <a:r>
              <a:rPr lang="en-US" dirty="0"/>
              <a:t>Norfolk Carolina Telephone Co. pruned street tree fronting Wheeler’s property</a:t>
            </a:r>
          </a:p>
          <a:p>
            <a:r>
              <a:rPr lang="en-US" dirty="0"/>
              <a:t>The CITY owned the land on which the tree stood – NOT WHEELER</a:t>
            </a:r>
          </a:p>
          <a:p>
            <a:r>
              <a:rPr lang="en-US" dirty="0"/>
              <a:t>Wheeler sued for property damage.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CF039-B442-C575-16D5-DFD9718AB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2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E45A0-F565-DD0B-A3E4-7295923F3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D0282-8E82-79DF-5DD1-326D8499C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F16A0-8C7E-3C4C-9A58-99AE1D562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Supreme Court</a:t>
            </a:r>
          </a:p>
          <a:p>
            <a:r>
              <a:rPr lang="en-US" dirty="0"/>
              <a:t>1914 Edenton, NC</a:t>
            </a:r>
          </a:p>
          <a:p>
            <a:r>
              <a:rPr lang="en-US" dirty="0"/>
              <a:t>Norfolk Carolina Telephone Co. pruned street tree fronting Wheeler’s property</a:t>
            </a:r>
          </a:p>
          <a:p>
            <a:r>
              <a:rPr lang="en-US" dirty="0"/>
              <a:t>The CITY owned the land on which the tree stood – NOT WHEELER</a:t>
            </a:r>
          </a:p>
          <a:p>
            <a:r>
              <a:rPr lang="en-US" dirty="0"/>
              <a:t>Wheeler sued for property damage.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056A8-3180-3F7E-F6EE-6B03D6388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21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B5955-4B7F-A7C0-79FD-D39F423D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6D44B-DDE2-2B43-2D2F-A5DD347F4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9D8F6-E0D0-4558-3AC4-7966BC1F4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4E9D0-AE1B-F27E-FDD5-FC3076933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88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9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C1566-C57A-582E-7D98-36E70A78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D92C6D-BC32-B2F5-64B5-CC1DD3207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70ABE-5FD2-9A64-D2E0-3B9895D11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Ct. App. 3</a:t>
            </a:r>
            <a:r>
              <a:rPr lang="en-US" baseline="30000" dirty="0"/>
              <a:t>rd</a:t>
            </a:r>
            <a:r>
              <a:rPr lang="en-US" dirty="0"/>
              <a:t> Cir.</a:t>
            </a:r>
          </a:p>
          <a:p>
            <a:r>
              <a:rPr lang="en-US" dirty="0"/>
              <a:t>1962 Ville Platte, LA</a:t>
            </a:r>
          </a:p>
          <a:p>
            <a:r>
              <a:rPr lang="en-US" dirty="0"/>
              <a:t>Central Louisiana Electric Co contracted Asplundh Tree Expert Company to clear lines</a:t>
            </a:r>
          </a:p>
          <a:p>
            <a:r>
              <a:rPr lang="en-US" dirty="0"/>
              <a:t>Asplundh asked for and received permission from Mrs. Fontenot to cut branches of her oak tree</a:t>
            </a:r>
          </a:p>
          <a:p>
            <a:r>
              <a:rPr lang="en-US" dirty="0"/>
              <a:t>Mr. Fontenot discovered the pruning, claiming she had no authority to dispose of marital property without his written consent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3F7D9-1ED6-2E50-81C7-45F93348B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Supreme Court</a:t>
            </a:r>
          </a:p>
          <a:p>
            <a:r>
              <a:rPr lang="en-US" dirty="0"/>
              <a:t>Tupelo, MS 1936</a:t>
            </a:r>
          </a:p>
          <a:p>
            <a:r>
              <a:rPr lang="en-US" dirty="0"/>
              <a:t>Mr. Warren was an auto repairman and welder. One day, while outside his business, a street tree dropped a dead branch on him.</a:t>
            </a:r>
          </a:p>
          <a:p>
            <a:r>
              <a:rPr lang="en-US" dirty="0"/>
              <a:t>2 months prior, the branch partially failed in a storm</a:t>
            </a:r>
          </a:p>
          <a:p>
            <a:r>
              <a:rPr lang="en-US" dirty="0"/>
              <a:t>Branch was not rotten, and had not been dead for long. Tree had dense green canopy.</a:t>
            </a:r>
          </a:p>
          <a:p>
            <a:r>
              <a:rPr lang="en-US" dirty="0"/>
              <a:t>No major prior branch failures. Witness saw hanging branches post-storm, but never reported them to City.</a:t>
            </a:r>
          </a:p>
          <a:p>
            <a:r>
              <a:rPr lang="en-US" dirty="0"/>
              <a:t>City didn’t have ANY tree inspectors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31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13031-5506-019E-59D4-FDDC6EA7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29005-B671-4CDA-918F-89005B877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97EBE-6D68-A959-017F-F762AC4A5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Ct. App. 3</a:t>
            </a:r>
            <a:r>
              <a:rPr lang="en-US" baseline="30000" dirty="0"/>
              <a:t>rd</a:t>
            </a:r>
            <a:r>
              <a:rPr lang="en-US" dirty="0"/>
              <a:t> Cir.</a:t>
            </a:r>
          </a:p>
          <a:p>
            <a:r>
              <a:rPr lang="en-US" dirty="0"/>
              <a:t>1962 Ville Platte, LA</a:t>
            </a:r>
          </a:p>
          <a:p>
            <a:r>
              <a:rPr lang="en-US" dirty="0"/>
              <a:t>Central Louisiana Electric Co contracted Asplundh Tree Expert Company to clear lines</a:t>
            </a:r>
          </a:p>
          <a:p>
            <a:r>
              <a:rPr lang="en-US" dirty="0"/>
              <a:t>Asplundh asked for and received permission from Mrs. Fontenot to cut branches of her oak tree</a:t>
            </a:r>
          </a:p>
          <a:p>
            <a:r>
              <a:rPr lang="en-US" dirty="0"/>
              <a:t>Mr. Fontenot discovered the pruning, claiming she had no authority to dispose of marital property without his written consent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E7C5A-3E95-3AE3-3A64-6B17F4B43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00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F2E8-78B2-57E5-DF82-00BC23074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D2F92-35E1-56E2-BA61-F6581E4B3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5AB3B2-0560-73BB-31AF-4B10F3E6E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Supreme Ct.</a:t>
            </a:r>
          </a:p>
          <a:p>
            <a:r>
              <a:rPr lang="en-US" dirty="0"/>
              <a:t>1991, Saline County, AR</a:t>
            </a:r>
          </a:p>
          <a:p>
            <a:r>
              <a:rPr lang="en-US" dirty="0"/>
              <a:t>Mark and Suzanne Charette bought a 3-acre wooded lot and intended to build a home.</a:t>
            </a:r>
          </a:p>
          <a:p>
            <a:r>
              <a:rPr lang="en-US" dirty="0"/>
              <a:t>They cleared some of their trees, deliberately leaving a line of trees where they planned to have a tree-lined driveway.</a:t>
            </a:r>
          </a:p>
          <a:p>
            <a:r>
              <a:rPr lang="en-US" dirty="0"/>
              <a:t>Utility company strayed outside easement, trespassed, and cut trees.</a:t>
            </a:r>
          </a:p>
          <a:p>
            <a:r>
              <a:rPr lang="en-US" dirty="0"/>
              <a:t>Cost of replacing trees was approximately the same as the value of the land.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8B707-63FF-4F23-8DA1-83FEA4CC5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20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Supreme Ct.</a:t>
            </a:r>
          </a:p>
          <a:p>
            <a:r>
              <a:rPr lang="en-US" dirty="0"/>
              <a:t>1991, Saline County, AR</a:t>
            </a:r>
          </a:p>
          <a:p>
            <a:r>
              <a:rPr lang="en-US" dirty="0"/>
              <a:t>Mark and Suzanne Charette bought a 3-acre wooded lot and intended to build a home.</a:t>
            </a:r>
          </a:p>
          <a:p>
            <a:r>
              <a:rPr lang="en-US" dirty="0"/>
              <a:t>They cleared some of their trees, deliberately leaving a line of trees where they planned to have a tree-lined driveway.</a:t>
            </a:r>
          </a:p>
          <a:p>
            <a:r>
              <a:rPr lang="en-US" dirty="0"/>
              <a:t>Utility company strayed outside easement, trespassed, and cut trees.</a:t>
            </a:r>
          </a:p>
          <a:p>
            <a:r>
              <a:rPr lang="en-US" dirty="0"/>
              <a:t>Cost of replacing trees was approximately the same as the value of the 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88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Supreme Court</a:t>
            </a:r>
          </a:p>
          <a:p>
            <a:r>
              <a:rPr lang="en-US" dirty="0"/>
              <a:t>2001 Acadia Parish, LA</a:t>
            </a:r>
          </a:p>
          <a:p>
            <a:r>
              <a:rPr lang="en-US" dirty="0"/>
              <a:t>Bayou Jack Logging contracted with landowners to harvest trees</a:t>
            </a:r>
          </a:p>
          <a:p>
            <a:r>
              <a:rPr lang="en-US" dirty="0"/>
              <a:t>Bayou Jack crossed the property line into the </a:t>
            </a:r>
            <a:r>
              <a:rPr lang="en-US" dirty="0" err="1"/>
              <a:t>Hornsbys</a:t>
            </a:r>
            <a:r>
              <a:rPr lang="en-US" dirty="0"/>
              <a:t>’ and </a:t>
            </a:r>
            <a:r>
              <a:rPr lang="en-US" dirty="0" err="1"/>
              <a:t>Guidrys</a:t>
            </a:r>
            <a:r>
              <a:rPr lang="en-US" dirty="0"/>
              <a:t>’ land, cutting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82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1247-A00D-63E4-409B-54357F9C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1B422-4107-7FB6-8BA9-F08401DDA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76DCC-6213-DC4B-809D-3A57E2F33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Ct. App. 1</a:t>
            </a:r>
            <a:r>
              <a:rPr lang="en-US" baseline="30000" dirty="0"/>
              <a:t>st</a:t>
            </a:r>
            <a:r>
              <a:rPr lang="en-US" dirty="0"/>
              <a:t> Cir.</a:t>
            </a:r>
          </a:p>
          <a:p>
            <a:r>
              <a:rPr lang="en-US" dirty="0"/>
              <a:t>2019 New Roads, LA</a:t>
            </a:r>
          </a:p>
          <a:p>
            <a:r>
              <a:rPr lang="en-US" dirty="0"/>
              <a:t>Large 48-inch oak tree on boundary line between Jacks (right) and Alberts (left)</a:t>
            </a:r>
          </a:p>
          <a:p>
            <a:r>
              <a:rPr lang="en-US" dirty="0"/>
              <a:t>Jacks sued to compel Alberts to remove tree and pay for driveway repairs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D448B-E5DC-6877-B959-D9080BDFB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2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2CE3B-9F6B-D325-C9B0-9A0A897DE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134B4-EFB6-2928-421F-77084E840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1E018-41F5-26B8-983D-C194EAF6B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 surveyor said line passed through portion of trunk, but tree’s center was on </a:t>
            </a:r>
            <a:r>
              <a:rPr lang="en-US" dirty="0" err="1"/>
              <a:t>Alberts’</a:t>
            </a:r>
            <a:r>
              <a:rPr lang="en-US" dirty="0"/>
              <a:t> side</a:t>
            </a:r>
          </a:p>
          <a:p>
            <a:r>
              <a:rPr lang="en-US" dirty="0"/>
              <a:t>NO ARBORIST TESTIMONY of (1) origin of tree, or (2) growth over the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839E0-557F-5C1D-AC3D-E87271C58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5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DF0B6-78D1-CCD6-3BF5-1F68F7D80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4DA52-B316-66C3-84E9-AD65A257F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BB3D8-86D9-D200-3CFA-0029A4ED0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 Supreme Court</a:t>
            </a:r>
          </a:p>
          <a:p>
            <a:r>
              <a:rPr lang="en-US" dirty="0"/>
              <a:t>1992 Benton County, AR</a:t>
            </a:r>
          </a:p>
          <a:p>
            <a:r>
              <a:rPr lang="en-US" dirty="0"/>
              <a:t>Leaking water line on Frankie Moon’s property</a:t>
            </a:r>
          </a:p>
          <a:p>
            <a:r>
              <a:rPr lang="en-US" dirty="0"/>
              <a:t>Standing water around post oak, then oak died</a:t>
            </a:r>
          </a:p>
          <a:p>
            <a:r>
              <a:rPr lang="en-US" dirty="0"/>
              <a:t>Moon kept insisting there was a leak on his property, and water district refused to act.</a:t>
            </a:r>
          </a:p>
          <a:p>
            <a:r>
              <a:rPr lang="en-US" dirty="0"/>
              <a:t>When leak was discovered, it was repaired, and the standing water disappeared.</a:t>
            </a:r>
          </a:p>
          <a:p>
            <a:endParaRPr lang="en-US" dirty="0"/>
          </a:p>
          <a:p>
            <a:r>
              <a:rPr lang="en-US" dirty="0"/>
              <a:t>Moon’s attorney introduced University of Arkansas Cooperative Extension article “The Formula Method for Calculating Values of Shade Trees” and performed handwritten calculation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6CCEC-C7D5-2EED-54EF-7F0352736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3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APPRAISING ARBORIST NEEDED for a TFT calculation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87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Cases: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Tree Failure: 7</a:t>
            </a:r>
          </a:p>
          <a:p>
            <a:r>
              <a:rPr lang="en-US" sz="1200" dirty="0"/>
              <a:t>Utility Vegetation Management: 3</a:t>
            </a:r>
          </a:p>
          <a:p>
            <a:r>
              <a:rPr lang="en-US" sz="1200" dirty="0"/>
              <a:t>Property Rights: 5</a:t>
            </a:r>
          </a:p>
          <a:p>
            <a:r>
              <a:rPr lang="en-US" sz="1200" dirty="0"/>
              <a:t>Encore: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7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08A12-E537-C8B5-0191-40FBB6A3D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B59AC-030B-5430-A51D-97B4613CD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77252-0C69-D79E-DE2F-59A0EDA91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DEAA0-A6C0-F387-D631-B9EF5309C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9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Supreme Court</a:t>
            </a:r>
          </a:p>
          <a:p>
            <a:r>
              <a:rPr lang="en-US" dirty="0"/>
              <a:t>Tupelo, MS 1936</a:t>
            </a:r>
          </a:p>
          <a:p>
            <a:r>
              <a:rPr lang="en-US" dirty="0"/>
              <a:t>Mr. Warren was an auto repairman and welder. One day, while outside his business, a street tree dropped a dead branch on him.</a:t>
            </a:r>
          </a:p>
          <a:p>
            <a:r>
              <a:rPr lang="en-US" dirty="0"/>
              <a:t>2 months prior, the branch partially failed in a storm</a:t>
            </a:r>
          </a:p>
          <a:p>
            <a:r>
              <a:rPr lang="en-US" dirty="0"/>
              <a:t>Branch was not rotten, and had not been dead for long. Tree had dense green canopy.</a:t>
            </a:r>
          </a:p>
          <a:p>
            <a:r>
              <a:rPr lang="en-US" dirty="0"/>
              <a:t>No major prior branch failures. Witness saw hanging branches post-storm, but never reported them to City.</a:t>
            </a:r>
          </a:p>
          <a:p>
            <a:r>
              <a:rPr lang="en-US" dirty="0"/>
              <a:t>City didn’t have ANY tree inspectors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3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F4469-8E9F-719A-2F1B-CE620D7D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C2789-BE68-3DB7-202B-2690CF1D3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529FF-3D8E-4A5D-65A8-C37660739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Ct. App.</a:t>
            </a:r>
          </a:p>
          <a:p>
            <a:r>
              <a:rPr lang="en-US" dirty="0"/>
              <a:t>2019, Golden, MS</a:t>
            </a:r>
          </a:p>
          <a:p>
            <a:r>
              <a:rPr lang="en-US" dirty="0"/>
              <a:t>Large branch of Willow Oak overhanging road fell onto Mr. and Mrs. Allred’s vehicle</a:t>
            </a:r>
          </a:p>
          <a:p>
            <a:r>
              <a:rPr lang="en-US" dirty="0"/>
              <a:t>County had received no prior complaints about the tree.</a:t>
            </a:r>
          </a:p>
          <a:p>
            <a:r>
              <a:rPr lang="en-US" dirty="0"/>
              <a:t>Allred’s expert was a FORESTER. He inspected 2014 google earth imagery and post-failure photos, and observed defective branch.</a:t>
            </a:r>
          </a:p>
          <a:p>
            <a:r>
              <a:rPr lang="en-US" dirty="0"/>
              <a:t>County’s expert was ARBORIST/FORESTER. His assignment was NOT to determine health of tree but to rebut Allred’s expert. He said that TRAQ requires in-person inspection, and no opinion can  be reached based on 5 y/o images of tree.</a:t>
            </a:r>
          </a:p>
          <a:p>
            <a:r>
              <a:rPr lang="en-US" dirty="0"/>
              <a:t>At bench trial, Trial Court evaluated BOTH experts’ testimony and found county had NO NOTICE of defect.</a:t>
            </a:r>
          </a:p>
          <a:p>
            <a:r>
              <a:rPr lang="en-US" dirty="0" err="1"/>
              <a:t>Allreds</a:t>
            </a:r>
            <a:r>
              <a:rPr lang="en-US" dirty="0"/>
              <a:t> appealed, claiming trial court should have excluded County’s expert under Daubert 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242D3-D6F6-5558-ED40-0A203D40F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5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57E85-D136-B5A9-F02A-7BA3AB7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52A2F-72AF-B684-1473-9F5039BA5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9C0DB8-C799-FFA3-AF5D-EC374EB4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Ct. App.</a:t>
            </a:r>
          </a:p>
          <a:p>
            <a:r>
              <a:rPr lang="en-US" dirty="0"/>
              <a:t>2019, Golden, MS</a:t>
            </a:r>
          </a:p>
          <a:p>
            <a:r>
              <a:rPr lang="en-US" dirty="0"/>
              <a:t>Large branch of Willow Oak overhanging road fell onto Mr. and Mrs. Allred’s vehicle</a:t>
            </a:r>
          </a:p>
          <a:p>
            <a:r>
              <a:rPr lang="en-US" dirty="0"/>
              <a:t>County had received no prior complaints about the tree.</a:t>
            </a:r>
          </a:p>
          <a:p>
            <a:r>
              <a:rPr lang="en-US" dirty="0"/>
              <a:t>Allred’s expert was a FORESTER. He inspected 2014 google earth imagery and post-failure photos, and observed defective branch.</a:t>
            </a:r>
          </a:p>
          <a:p>
            <a:r>
              <a:rPr lang="en-US" dirty="0"/>
              <a:t>County’s expert was ARBORIST/FORESTER. His assignment was NOT to determine health of tree but to rebut Allred’s expert. He said that TRAQ requires in-person inspection, and no opinion can  be reached based on 5 y/o images of tree.</a:t>
            </a:r>
          </a:p>
          <a:p>
            <a:r>
              <a:rPr lang="en-US" dirty="0"/>
              <a:t>At bench trial, Trial Court evaluated BOTH experts’ testimony and found county had NO NOTICE of defect.</a:t>
            </a:r>
          </a:p>
          <a:p>
            <a:r>
              <a:rPr lang="en-US" dirty="0" err="1"/>
              <a:t>Allreds</a:t>
            </a:r>
            <a:r>
              <a:rPr lang="en-US" dirty="0"/>
              <a:t> appealed, claiming trial court should have excluded County’s expert under Daubert 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0DF9A-068A-4559-DD02-619F605D9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87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8742-8FD8-2A21-3CD8-76E2110D3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550E3-2EE7-FFAA-0A43-C36DB3A0C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21F70-A57E-075F-B246-3E6E0394C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Ct. App.</a:t>
            </a:r>
          </a:p>
          <a:p>
            <a:r>
              <a:rPr lang="en-US" dirty="0"/>
              <a:t>2019, Golden, MS</a:t>
            </a:r>
          </a:p>
          <a:p>
            <a:r>
              <a:rPr lang="en-US" dirty="0"/>
              <a:t>Large branch of Willow Oak overhanging road fell onto Mr. and Mrs. Allred’s vehicle</a:t>
            </a:r>
          </a:p>
          <a:p>
            <a:r>
              <a:rPr lang="en-US" dirty="0"/>
              <a:t>County had received no prior complaints about the tree.</a:t>
            </a:r>
          </a:p>
          <a:p>
            <a:r>
              <a:rPr lang="en-US" dirty="0"/>
              <a:t>Allred’s expert was a FORESTER. He inspected 2014 google earth imagery and post-failure photos, and observed defective branch.</a:t>
            </a:r>
          </a:p>
          <a:p>
            <a:r>
              <a:rPr lang="en-US" dirty="0"/>
              <a:t>County’s expert was ARBORIST/FORESTER. His assignment was NOT to determine health of tree but to rebut Allred’s expert. He said that TRAQ requires in-person inspection, and no opinion can  be reached based on 5 y/o images of tree.</a:t>
            </a:r>
          </a:p>
          <a:p>
            <a:r>
              <a:rPr lang="en-US" dirty="0"/>
              <a:t>At bench trial, Trial Court evaluated BOTH experts’ testimony and found county had NO NOTICE of defect.</a:t>
            </a:r>
          </a:p>
          <a:p>
            <a:r>
              <a:rPr lang="en-US" dirty="0" err="1"/>
              <a:t>Allreds</a:t>
            </a:r>
            <a:r>
              <a:rPr lang="en-US" dirty="0"/>
              <a:t> appealed, claiming trial court should have excluded County’s expert under Daubert test.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1D4B0-711A-3559-C8D7-57D9B0905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30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case is less important for the law. It’s an ordinary defer-to-the-trial-judge opinion.</a:t>
            </a:r>
          </a:p>
          <a:p>
            <a:r>
              <a:rPr lang="en-US" dirty="0"/>
              <a:t>But it’s the first opinion that mentions TRAQ, and it cites it favorably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02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case is less important for the law. It’s an ordinary defer-to-the-trial-judge opinion.</a:t>
            </a:r>
          </a:p>
          <a:p>
            <a:r>
              <a:rPr lang="en-US" dirty="0"/>
              <a:t>But it’s the first opinion that mentions TRAQ, and it cites it favorably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19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7052-C870-68D4-6666-93A62BDE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87A4F-ADC1-E494-696A-0F8860D5C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F6B6B-B1C4-9935-C98F-242AA446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Supreme Court</a:t>
            </a:r>
          </a:p>
          <a:p>
            <a:r>
              <a:rPr lang="en-US" dirty="0"/>
              <a:t>1881, Washington County, MS</a:t>
            </a:r>
          </a:p>
          <a:p>
            <a:r>
              <a:rPr lang="en-US" dirty="0"/>
              <a:t>John McCutchen was a hay farmer. He had a big idea: Johnson Grass.</a:t>
            </a:r>
          </a:p>
          <a:p>
            <a:r>
              <a:rPr lang="en-US" dirty="0"/>
              <a:t>When Mr. Blanton and other neighboring farmers found out, they asked for a court order to not plant the INVASIVE grass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3F732-E494-D0B5-B805-FEE307FC1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2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 Johnson grass is ACTUALLY as bad as plaintiffs say, then the court’s order will do nothing to affect the inevitable.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81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Johnson grass is ACTUALLY as bad as plaintiffs say, then the court’s order will do nothing to affect the inevitable.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6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85351-DFE3-6918-77C7-A43F8139E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B1372-9427-17C2-540C-B1CCC3D81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247E1-E338-388E-0212-C7722D06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Ct. App.</a:t>
            </a:r>
          </a:p>
          <a:p>
            <a:r>
              <a:rPr lang="en-US" dirty="0"/>
              <a:t>1967, Newton Township, NC</a:t>
            </a:r>
          </a:p>
          <a:p>
            <a:r>
              <a:rPr lang="en-US" dirty="0"/>
              <a:t>Large oak tree grew on Noah and Jeanette McGee’s property. Oak tree was “extremely rotted and filled with honey bees”</a:t>
            </a:r>
          </a:p>
          <a:p>
            <a:r>
              <a:rPr lang="en-US" dirty="0"/>
              <a:t>Neighbors Edward and Josephine Rowe asked defendants at least twice to remove the tree.</a:t>
            </a:r>
          </a:p>
          <a:p>
            <a:r>
              <a:rPr lang="en-US" dirty="0"/>
              <a:t>McGees had “no objection” to the Rowes cutting it down, but they didn’t want to do it.</a:t>
            </a:r>
          </a:p>
          <a:p>
            <a:r>
              <a:rPr lang="en-US" dirty="0"/>
              <a:t>Tree broke and landed on house. Rowe’s insurance paid for the damage and then sued the McGees to recover</a:t>
            </a:r>
          </a:p>
          <a:p>
            <a:r>
              <a:rPr lang="en-US" dirty="0"/>
              <a:t>McGees defended because the tree was a “natural condition of the land.”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DC098-202E-BDD7-02F8-3415B870B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CE39-3B6A-EAC7-4CAD-CB2634E9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B0A97-6FB9-7B39-B0C9-2238FCF89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BA5ED-FABE-CB80-88F7-BAB5B5BC8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 Ct. App.</a:t>
            </a:r>
          </a:p>
          <a:p>
            <a:r>
              <a:rPr lang="en-US" dirty="0"/>
              <a:t>1967, Newton Township, NC</a:t>
            </a:r>
          </a:p>
          <a:p>
            <a:r>
              <a:rPr lang="en-US" dirty="0"/>
              <a:t>Large oak tree grew on Noah and Jeanette McGee’s property. Oak tree was “extremely rotted and filled with honey bees”</a:t>
            </a:r>
          </a:p>
          <a:p>
            <a:r>
              <a:rPr lang="en-US" dirty="0"/>
              <a:t>Neighbors Edward and Josephine Rowe asked defendants at least twice to remove the tree.</a:t>
            </a:r>
          </a:p>
          <a:p>
            <a:r>
              <a:rPr lang="en-US" dirty="0"/>
              <a:t>McGees had “no objection” to the Rowes cutting it down, but they didn’t want to do it.</a:t>
            </a:r>
          </a:p>
          <a:p>
            <a:r>
              <a:rPr lang="en-US" dirty="0"/>
              <a:t>Tree broke and landed on house. Rowe’s insurance paid for the damage and then sued the McGees to recover</a:t>
            </a:r>
          </a:p>
          <a:p>
            <a:r>
              <a:rPr lang="en-US" dirty="0"/>
              <a:t>McGees defended because the tree was a “natural condition of the land.”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FB5AD-3EB7-E87D-2602-08B820591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Only four states and the District of Columbia follow the contributory negligence rule in the United States: Alabama, Maryland, North Carolina, and Virginia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Even if a plaintiff is just 1% at fault, he cannot recover.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88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92167-FF78-B0C6-0F46-5B9B3CD3D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3A821-483A-87F3-ABC0-B4A37F925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1579A-F751-BA7F-1506-B7F16793C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Only four states and the District of Columbia follow the contributory negligence rule in the United States: Alabama, Maryland, North Carolina, and Virginia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Even if a plaintiff is just 1% at fault, he cannot recover.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3B3C6-463F-B6A9-DDCD-0CC443751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66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7F723-4E54-6DEA-808A-8F0DDEFD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E7B31-3FB5-D6B9-FAA8-64E8DBAAB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9B8C4-7C9A-C17D-0937-5B3A5774B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Only four states and the District of Columbia follow the contributory negligence rule in the United States: Alabama, Maryland, North Carolina, and Virginia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Even if a plaintiff is just 1% at fault, he cannot recover.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BF848-802A-3865-2E1E-1707083A4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2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1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8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243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7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99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5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B379-6C0D-4AFD-8F55-C8AFE57CCC9D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Illustrations from</a:t>
            </a:r>
            <a:br>
              <a:rPr lang="en-US" dirty="0"/>
            </a:br>
            <a:r>
              <a:rPr lang="en-US" dirty="0"/>
              <a:t>Southern Chapter Tree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505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6E01-946E-5239-7555-1B4CA037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8BE7-CA5A-F8D2-9720-B817040D3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306186"/>
          </a:xfrm>
        </p:spPr>
        <p:txBody>
          <a:bodyPr>
            <a:normAutofit/>
          </a:bodyPr>
          <a:lstStyle/>
          <a:p>
            <a:r>
              <a:rPr lang="en-US" sz="2800" dirty="0"/>
              <a:t>“[The McGees] knew that the tree…was decayed and liable to fall.”</a:t>
            </a:r>
          </a:p>
          <a:p>
            <a:r>
              <a:rPr lang="en-US" sz="2800" dirty="0"/>
              <a:t>“Public policy in a civilized community requires that …there be no oases of nonliability where a private nuisance may be maintained with impunity.”</a:t>
            </a:r>
          </a:p>
          <a:p>
            <a:pPr marL="0" indent="0">
              <a:buNone/>
            </a:pPr>
            <a:r>
              <a:rPr lang="en-US" sz="2800" b="1" dirty="0"/>
              <a:t>HOWEVER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636B4A-AD62-25CB-676D-2DAF3282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Rowe v. McGee</a:t>
            </a:r>
            <a:br>
              <a:rPr lang="en-US" i="1" dirty="0"/>
            </a:br>
            <a:r>
              <a:rPr lang="en-US" dirty="0"/>
              <a:t>5 N.C. App. 60 (NC Ct. App. 1969)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578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F251-8EAA-151E-6F3A-12FA19F4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1A0F3-270D-D737-8D8C-C1674EA61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306186"/>
          </a:xfrm>
        </p:spPr>
        <p:txBody>
          <a:bodyPr>
            <a:normAutofit/>
          </a:bodyPr>
          <a:lstStyle/>
          <a:p>
            <a:r>
              <a:rPr lang="en-US" sz="2800" dirty="0"/>
              <a:t>“[The McGees] knew that the tree…was decayed and liable to fall.”</a:t>
            </a:r>
          </a:p>
          <a:p>
            <a:r>
              <a:rPr lang="en-US" sz="2800" dirty="0"/>
              <a:t>“Public policy in a civilized community requires that …there be no oases of nonliability where a private nuisance may be maintained with impunity.”</a:t>
            </a:r>
          </a:p>
          <a:p>
            <a:pPr marL="0" indent="0">
              <a:buNone/>
            </a:pPr>
            <a:r>
              <a:rPr lang="en-US" sz="2800" b="1" dirty="0"/>
              <a:t>HOWEVER</a:t>
            </a:r>
            <a:endParaRPr lang="en-US" sz="2800" dirty="0"/>
          </a:p>
          <a:p>
            <a:r>
              <a:rPr lang="en-US" sz="2800" dirty="0"/>
              <a:t>The Rowes had permission to cut the tree, so they were </a:t>
            </a:r>
            <a:r>
              <a:rPr lang="en-US" sz="2800" i="1" u="sng" dirty="0"/>
              <a:t>contributorily negligent</a:t>
            </a:r>
            <a:endParaRPr lang="en-US" sz="2800" b="1" i="1" u="sng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81CFD9-04E5-4F5E-25ED-8BF0781F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Rowe v. McGee</a:t>
            </a:r>
            <a:br>
              <a:rPr lang="en-US" i="1" dirty="0"/>
            </a:br>
            <a:r>
              <a:rPr lang="en-US" dirty="0"/>
              <a:t>5 N.C. App. 60 (NC Ct. App. 1969)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608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D5023-A7B6-EE9E-151C-4F149AC2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C1BA-474D-8030-B613-ABCBC08E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Griefield v. Gibraltar Fire &amp; Marine Ins. Co.</a:t>
            </a:r>
            <a:br>
              <a:rPr lang="en-US" i="1" dirty="0"/>
            </a:br>
            <a:r>
              <a:rPr lang="en-US" dirty="0"/>
              <a:t>199 Miss. 175 (MS Supr. Ct. 1946)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E2527-9640-243D-F4E3-9A31D8377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00" y="1233816"/>
            <a:ext cx="8338179" cy="56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7CFF7-5589-B0E8-2D27-B3E82BAE0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5A1-A7A0-E441-6F25-349A0495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Griefield v. Gibraltar Fire &amp; Marine Ins. Co.</a:t>
            </a:r>
            <a:br>
              <a:rPr lang="en-US" i="1" dirty="0"/>
            </a:br>
            <a:r>
              <a:rPr lang="en-US" dirty="0"/>
              <a:t>199 Miss. 175 (MS Supr. Ct. 1946)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4CD37-2821-0199-4F5C-452DA070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500" y="1233816"/>
            <a:ext cx="8338179" cy="56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AD85-8C97-6E34-246F-F495DE859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B042C-45BB-BBAD-1E28-35A3DF5C6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“[Griefield] was under no obligation…to remove the limb.”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FCFF9A-C505-EC5D-F34A-60945D08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Griefield v. Gibraltar Fire &amp; Marine Ins. Co.</a:t>
            </a:r>
            <a:br>
              <a:rPr lang="en-US" i="1" dirty="0"/>
            </a:br>
            <a:r>
              <a:rPr lang="en-US" dirty="0"/>
              <a:t>199 Miss. 175 (MS Supr. Ct. 1946)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678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43A18-A143-2CFB-9DAE-CE995DE53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D85C8-CD26-EA17-E397-66CF544D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“[Griefield] was under no obligation…to remove the limb.”</a:t>
            </a:r>
          </a:p>
          <a:p>
            <a:r>
              <a:rPr lang="en-US" sz="2800" dirty="0"/>
              <a:t>“Her gratuitous promise so to do was not binding on her.”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A5AC1A-7195-D1DE-3C45-D0112C62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Griefield v. Gibraltar Fire &amp; Marine Ins. Co.</a:t>
            </a:r>
            <a:br>
              <a:rPr lang="en-US" i="1" dirty="0"/>
            </a:br>
            <a:r>
              <a:rPr lang="en-US" dirty="0"/>
              <a:t>199 Miss. 175 (MS Supr. Ct. 1946)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1521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5F98-8096-D8DA-4E85-6D99D70E2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4CD50-4D48-B3CE-A6BC-992BD91D2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“[Griefield] was under no obligation…to remove the limb.”</a:t>
            </a:r>
          </a:p>
          <a:p>
            <a:r>
              <a:rPr lang="en-US" sz="2800" dirty="0"/>
              <a:t>“Her gratuitous promise so to do was not binding on her.”</a:t>
            </a:r>
          </a:p>
          <a:p>
            <a:r>
              <a:rPr lang="en-US" sz="2800" dirty="0"/>
              <a:t>“[The Wahl-Stokes] had the right at all times to themselves remove so much of the limb as overhung their land.”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3086ED-7F3B-05D2-6AE0-C8AE108E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Griefield v. Gibraltar Fire &amp; Marine Ins. Co.</a:t>
            </a:r>
            <a:br>
              <a:rPr lang="en-US" i="1" dirty="0"/>
            </a:br>
            <a:r>
              <a:rPr lang="en-US" dirty="0"/>
              <a:t>199 Miss. 175 (MS Supr. Ct. 1946)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0326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29109-C4B9-6005-CE6D-F34FBF1A1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AB30-5D56-A1D4-F4A9-FE875794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82797-54B4-A332-0F27-9C7706859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782" y="1883212"/>
            <a:ext cx="9346018" cy="49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FCD7-6B24-E13C-6640-97EEB789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22FB-2377-144E-4C06-2D80E7D8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EEAD1-D75F-C863-1717-A63D4AC90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6166" y="1803821"/>
            <a:ext cx="8798923" cy="50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8044D-52E0-0E81-A651-89FA6923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9A5-6B46-ED04-9C3C-64E1A51B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67F5B-CD75-6EC0-FC00-B572D1D83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6166" y="1931204"/>
            <a:ext cx="8798923" cy="47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5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Failure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53443"/>
          </a:xfrm>
        </p:spPr>
        <p:txBody>
          <a:bodyPr>
            <a:normAutofit/>
          </a:bodyPr>
          <a:lstStyle/>
          <a:p>
            <a:r>
              <a:rPr lang="en-US" i="1" dirty="0"/>
              <a:t>Warren v. Tupelo  </a:t>
            </a:r>
            <a:r>
              <a:rPr lang="en-US" dirty="0"/>
              <a:t>187 Miss. 816 (MS Supr. Ct. 1940)</a:t>
            </a:r>
          </a:p>
          <a:p>
            <a:r>
              <a:rPr lang="en-US" i="1" dirty="0"/>
              <a:t>Rowe v. McGee  </a:t>
            </a:r>
            <a:r>
              <a:rPr lang="en-US" dirty="0"/>
              <a:t>5 N.C. App. 60 (NC Ct. App. 1969)</a:t>
            </a:r>
            <a:endParaRPr lang="en-US" i="1" dirty="0"/>
          </a:p>
          <a:p>
            <a:r>
              <a:rPr lang="en-US" i="1" dirty="0"/>
              <a:t>Griefield v. Gibraltar Fire &amp; Marine </a:t>
            </a:r>
            <a:r>
              <a:rPr lang="en-US" dirty="0"/>
              <a:t>199 Miss. 175 (MS Supr. Ct. 1946)</a:t>
            </a:r>
          </a:p>
          <a:p>
            <a:r>
              <a:rPr lang="en-US" i="1" dirty="0"/>
              <a:t>Wallen v. Riverside Sports Ctr.  </a:t>
            </a:r>
            <a:r>
              <a:rPr lang="en-US" dirty="0"/>
              <a:t>173 N.C. App. 408 (NC Ct. App. 2005)</a:t>
            </a:r>
            <a:endParaRPr lang="en-US" i="1" dirty="0"/>
          </a:p>
          <a:p>
            <a:r>
              <a:rPr lang="en-US" i="1" dirty="0"/>
              <a:t>Staples v. Duell  </a:t>
            </a:r>
            <a:r>
              <a:rPr lang="en-US" dirty="0"/>
              <a:t>494 S.E.2d 639 (SC Ct. App. 1997)</a:t>
            </a:r>
          </a:p>
          <a:p>
            <a:r>
              <a:rPr lang="en-US" i="1" dirty="0"/>
              <a:t>Toledo v. United States  </a:t>
            </a: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  <a:p>
            <a:r>
              <a:rPr lang="en-US" sz="2000" i="1" dirty="0"/>
              <a:t>Harding v. Bethesda Regional   </a:t>
            </a:r>
            <a:r>
              <a:rPr lang="en-US" dirty="0"/>
              <a:t>551 So.2d 299 (AL Supr. Ct. 1989)</a:t>
            </a:r>
          </a:p>
        </p:txBody>
      </p:sp>
    </p:spTree>
    <p:extLst>
      <p:ext uri="{BB962C8B-B14F-4D97-AF65-F5344CB8AC3E}">
        <p14:creationId xmlns:p14="http://schemas.microsoft.com/office/powerpoint/2010/main" val="15562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4BE2A-16AB-3FC1-3BA2-F70411009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1D4C8-D710-AF64-0B25-26735F3D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R2D §363:</a:t>
            </a:r>
          </a:p>
          <a:p>
            <a:pPr lvl="1"/>
            <a:r>
              <a:rPr lang="en-US" sz="2600" dirty="0"/>
              <a:t>Generally, no liability for harm caused by </a:t>
            </a:r>
            <a:r>
              <a:rPr lang="en-US" sz="2600" i="1" u="sng" dirty="0"/>
              <a:t>natural conditions</a:t>
            </a:r>
            <a:r>
              <a:rPr lang="en-US" sz="2600" dirty="0"/>
              <a:t> of the land</a:t>
            </a:r>
          </a:p>
          <a:p>
            <a:pPr lvl="1"/>
            <a:r>
              <a:rPr lang="en-US" sz="2600" dirty="0"/>
              <a:t>MAY be liable for harm to persons using a </a:t>
            </a:r>
            <a:r>
              <a:rPr lang="en-US" sz="2600" i="1" u="sng" dirty="0"/>
              <a:t>public highway</a:t>
            </a:r>
            <a:r>
              <a:rPr lang="en-US" sz="2600" dirty="0"/>
              <a:t> in an </a:t>
            </a:r>
            <a:r>
              <a:rPr lang="en-US" sz="2600" i="1" u="sng" dirty="0"/>
              <a:t>urban area</a:t>
            </a:r>
            <a:r>
              <a:rPr lang="en-US" sz="2600" dirty="0"/>
              <a:t> caused by trees</a:t>
            </a:r>
          </a:p>
          <a:p>
            <a:pPr lvl="1"/>
            <a:endParaRPr lang="en-US" sz="2600" dirty="0"/>
          </a:p>
          <a:p>
            <a:r>
              <a:rPr lang="en-US" sz="2800" dirty="0"/>
              <a:t>“Navigable waters constitute a public highway”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611827-2229-BD6B-71A7-6DA3945C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558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A03D1-5808-3A09-09A3-4D63A86B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56BAB-4E24-2F5D-BCBA-B18FFC3CBB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u="sng" dirty="0"/>
              <a:t>Urban</a:t>
            </a:r>
          </a:p>
          <a:p>
            <a:pPr lvl="1"/>
            <a:r>
              <a:rPr lang="en-US" sz="2000" dirty="0"/>
              <a:t>Within Fayetteville</a:t>
            </a:r>
          </a:p>
          <a:p>
            <a:pPr lvl="1"/>
            <a:r>
              <a:rPr lang="en-US" sz="2000" dirty="0"/>
              <a:t>Zoned industrial</a:t>
            </a:r>
          </a:p>
          <a:p>
            <a:pPr lvl="1"/>
            <a:r>
              <a:rPr lang="en-US" sz="2000" dirty="0"/>
              <a:t>Along major thoroughfare</a:t>
            </a:r>
          </a:p>
          <a:p>
            <a:pPr lvl="1"/>
            <a:r>
              <a:rPr lang="en-US" sz="2000" dirty="0"/>
              <a:t>Adjacent to railroad tracks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0273-B692-0238-8AB7-CC01461CD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u="sng" dirty="0"/>
              <a:t>Rural</a:t>
            </a:r>
          </a:p>
          <a:p>
            <a:pPr lvl="1"/>
            <a:r>
              <a:rPr lang="en-US" sz="2000" dirty="0"/>
              <a:t>Along Cape Fear River</a:t>
            </a:r>
          </a:p>
          <a:p>
            <a:pPr lvl="1"/>
            <a:r>
              <a:rPr lang="en-US" sz="2000" dirty="0"/>
              <a:t>Heavily wooded</a:t>
            </a:r>
          </a:p>
          <a:p>
            <a:pPr lvl="1"/>
            <a:r>
              <a:rPr lang="en-US" sz="2000" dirty="0"/>
              <a:t>Primary use is recreational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A2D954-C6E1-BAAB-EA5B-7122CE53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8983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998ED-C864-7448-9EF3-B5A928F67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7346B-837C-17FC-6F3F-21C17F08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“[Riverside] had a duty to exercise reasonable care with respect to natural conditions” </a:t>
            </a:r>
            <a:r>
              <a:rPr lang="en-US" sz="2800" i="1" u="sng" dirty="0"/>
              <a:t>regardless</a:t>
            </a:r>
            <a:r>
              <a:rPr lang="en-US" sz="2800" dirty="0"/>
              <a:t> of whether land is </a:t>
            </a:r>
            <a:r>
              <a:rPr lang="en-US" sz="2800" i="1" u="sng" dirty="0"/>
              <a:t>rural</a:t>
            </a:r>
            <a:r>
              <a:rPr lang="en-US" sz="2800" dirty="0"/>
              <a:t> or </a:t>
            </a:r>
            <a:r>
              <a:rPr lang="en-US" sz="2800" i="1" u="sng" dirty="0"/>
              <a:t>urban</a:t>
            </a:r>
            <a:r>
              <a:rPr lang="en-US" sz="2800" dirty="0"/>
              <a:t>. </a:t>
            </a:r>
          </a:p>
          <a:p>
            <a:r>
              <a:rPr lang="en-US" sz="2800" dirty="0"/>
              <a:t>Rejects R2D §363 rural/urban distinction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BFC543-835D-20AE-41BB-EF28E7CA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033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4D72C-FB06-55ED-DF3D-2EA997E24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1FE3A-B7B3-6155-7E05-08C51DD1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38083"/>
          </a:xfrm>
        </p:spPr>
        <p:txBody>
          <a:bodyPr>
            <a:normAutofit/>
          </a:bodyPr>
          <a:lstStyle/>
          <a:p>
            <a:r>
              <a:rPr lang="en-US" sz="2800" dirty="0"/>
              <a:t>“[Riverside] had a duty to exercise reasonable care with respect to natural conditions” </a:t>
            </a:r>
            <a:r>
              <a:rPr lang="en-US" sz="2800" i="1" u="sng" dirty="0"/>
              <a:t>regardless</a:t>
            </a:r>
            <a:r>
              <a:rPr lang="en-US" sz="2800" dirty="0"/>
              <a:t> of whether land is </a:t>
            </a:r>
            <a:r>
              <a:rPr lang="en-US" sz="2800" i="1" u="sng" dirty="0"/>
              <a:t>rural</a:t>
            </a:r>
            <a:r>
              <a:rPr lang="en-US" sz="2800" dirty="0"/>
              <a:t> or </a:t>
            </a:r>
            <a:r>
              <a:rPr lang="en-US" sz="2800" i="1" u="sng" dirty="0"/>
              <a:t>urban</a:t>
            </a:r>
            <a:r>
              <a:rPr lang="en-US" sz="2800" dirty="0"/>
              <a:t>.</a:t>
            </a:r>
          </a:p>
          <a:p>
            <a:r>
              <a:rPr lang="en-US" sz="2800" dirty="0"/>
              <a:t>Rejects R2D §363 rural/urban distinction</a:t>
            </a:r>
          </a:p>
          <a:p>
            <a:r>
              <a:rPr lang="en-US" sz="2800" dirty="0"/>
              <a:t>“We caution that [this case] is not intended to place an </a:t>
            </a:r>
            <a:r>
              <a:rPr lang="en-US" sz="2800" i="1" u="sng" dirty="0"/>
              <a:t>absolute duty</a:t>
            </a:r>
            <a:r>
              <a:rPr lang="en-US" sz="2800" dirty="0"/>
              <a:t> upon persons owning property located along a river or other public highway to inspect or trim trees.”</a:t>
            </a:r>
          </a:p>
          <a:p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5CEB59-D6FC-B247-94B2-55728022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Wallen v. Riverside Sports Ctr.</a:t>
            </a:r>
            <a:br>
              <a:rPr lang="en-US" i="1" dirty="0"/>
            </a:br>
            <a:r>
              <a:rPr lang="en-US" dirty="0"/>
              <a:t>173 N.C. App. 408 (NC Ct. App. 2005)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345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430C-EA75-9D9A-B25E-9069D2202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B694-F3CF-46AF-662F-0D107E58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447AF-81A5-557B-1142-9664E7E40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32" y="1905000"/>
            <a:ext cx="9573821" cy="48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1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53CE-E2B7-2507-32AB-404A9FCD3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577D0-D746-6F0F-F74E-8245A23C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F3F1F-E38F-7F10-B96A-7EBCA7E4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732" y="1906828"/>
            <a:ext cx="9573821" cy="48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3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A1402-DF80-1ED0-4AA7-68CD4D8F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05CBB-D5CB-67EB-F4A7-54B1EF4B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D14F4-F8FC-4A23-CC40-2F73562F5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b="2192"/>
          <a:stretch/>
        </p:blipFill>
        <p:spPr>
          <a:xfrm>
            <a:off x="584789" y="2007924"/>
            <a:ext cx="11483163" cy="47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CBF3-5A6E-FB20-7B8F-DF6042D4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DF4F-A0FE-4D9C-0DEC-FEC17702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“Even though other jurisdictions may be rethinking their approach to landowner liability, South Carolina follows the traditional rural and urban distinction.”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853C8-73A3-DD6F-F7E6-D3D5E4CA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8013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3A96-9366-E8BE-5CD7-2DF98E848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1C5F-80A1-6644-011A-EB52B88EB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“Even though other jurisdictions may be rethinking their approach to landowner liability, South Carolina follows the traditional rural and urban distinction.”</a:t>
            </a:r>
          </a:p>
          <a:p>
            <a:r>
              <a:rPr lang="en-US" sz="2800" dirty="0"/>
              <a:t>“once the trial judge ruled that Duell’s land was rural,” Duell had </a:t>
            </a:r>
            <a:r>
              <a:rPr lang="en-US" sz="2800" i="1" u="sng" dirty="0"/>
              <a:t>no duty</a:t>
            </a:r>
            <a:r>
              <a:rPr lang="en-US" sz="2800" dirty="0"/>
              <a:t> to inspect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DBFE4E-DAC3-4A61-203B-7129B609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7093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1CC83-7E58-72FE-5CF6-76289717D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5B02D-9468-ADC5-8854-51E36209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167963"/>
          </a:xfrm>
        </p:spPr>
        <p:txBody>
          <a:bodyPr>
            <a:normAutofit/>
          </a:bodyPr>
          <a:lstStyle/>
          <a:p>
            <a:r>
              <a:rPr lang="en-US" sz="2800" dirty="0" err="1"/>
              <a:t>Woddle’s</a:t>
            </a:r>
            <a:r>
              <a:rPr lang="en-US" sz="2800" dirty="0"/>
              <a:t> inspections didn’t </a:t>
            </a:r>
            <a:r>
              <a:rPr lang="en-US" sz="2800" i="1" u="sng" dirty="0"/>
              <a:t>increase</a:t>
            </a:r>
            <a:r>
              <a:rPr lang="en-US" sz="2800" dirty="0"/>
              <a:t> risk of harm</a:t>
            </a:r>
          </a:p>
          <a:p>
            <a:pPr lvl="1"/>
            <a:r>
              <a:rPr lang="en-US" sz="2600" dirty="0"/>
              <a:t>“did not hasten the decay of trees” or</a:t>
            </a:r>
          </a:p>
          <a:p>
            <a:pPr lvl="1"/>
            <a:r>
              <a:rPr lang="en-US" sz="2600" dirty="0"/>
              <a:t>“affect when and where dead trees might fall”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BB5AB2-91B3-369A-CA51-980C2763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570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Warren v. Tupelo</a:t>
            </a:r>
            <a:br>
              <a:rPr lang="en-US" i="1" dirty="0"/>
            </a:br>
            <a:r>
              <a:rPr lang="en-US" dirty="0"/>
              <a:t>187 Miss. 816 (MS Supr. Ct. 1940)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00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FC7EB-1CF0-A865-DA57-BCE6C60C7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80A3A-7498-C278-C731-245C1714F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167963"/>
          </a:xfrm>
        </p:spPr>
        <p:txBody>
          <a:bodyPr>
            <a:normAutofit/>
          </a:bodyPr>
          <a:lstStyle/>
          <a:p>
            <a:r>
              <a:rPr lang="en-US" sz="2800" dirty="0" err="1"/>
              <a:t>Woddle’s</a:t>
            </a:r>
            <a:r>
              <a:rPr lang="en-US" sz="2800" dirty="0"/>
              <a:t> inspections didn’t </a:t>
            </a:r>
            <a:r>
              <a:rPr lang="en-US" sz="2800" i="1" u="sng" dirty="0"/>
              <a:t>increase</a:t>
            </a:r>
            <a:r>
              <a:rPr lang="en-US" sz="2800" dirty="0"/>
              <a:t> risk of harm</a:t>
            </a:r>
          </a:p>
          <a:p>
            <a:pPr lvl="1"/>
            <a:r>
              <a:rPr lang="en-US" sz="2600" dirty="0"/>
              <a:t>“did not hasten the decay of trees” or</a:t>
            </a:r>
          </a:p>
          <a:p>
            <a:pPr lvl="1"/>
            <a:r>
              <a:rPr lang="en-US" sz="2600" dirty="0"/>
              <a:t>“affect when and where dead trees might fall”</a:t>
            </a:r>
          </a:p>
          <a:p>
            <a:r>
              <a:rPr lang="en-US" sz="2800" dirty="0"/>
              <a:t>Staples didn’t know of Woddle’s inspections, so she “could not have </a:t>
            </a:r>
            <a:r>
              <a:rPr lang="en-US" sz="2800" i="1" u="sng" dirty="0"/>
              <a:t>relied</a:t>
            </a:r>
            <a:r>
              <a:rPr lang="en-US" sz="2800" dirty="0"/>
              <a:t> on the policy.”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2633D-E06B-C8F0-D8C3-FFCE0930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3506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17BA8-B475-632A-00EE-145FB7539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8DB23-AA12-D71B-E21A-D9C1BD5E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167963"/>
          </a:xfrm>
        </p:spPr>
        <p:txBody>
          <a:bodyPr>
            <a:normAutofit/>
          </a:bodyPr>
          <a:lstStyle/>
          <a:p>
            <a:r>
              <a:rPr lang="en-US" sz="2800" dirty="0" err="1"/>
              <a:t>Woddle’s</a:t>
            </a:r>
            <a:r>
              <a:rPr lang="en-US" sz="2800" dirty="0"/>
              <a:t> inspections didn’t </a:t>
            </a:r>
            <a:r>
              <a:rPr lang="en-US" sz="2800" i="1" u="sng" dirty="0"/>
              <a:t>increase</a:t>
            </a:r>
            <a:r>
              <a:rPr lang="en-US" sz="2800" dirty="0"/>
              <a:t> risk of harm</a:t>
            </a:r>
          </a:p>
          <a:p>
            <a:pPr lvl="1"/>
            <a:r>
              <a:rPr lang="en-US" sz="2600" dirty="0"/>
              <a:t>“did not hasten the decay of trees” or</a:t>
            </a:r>
          </a:p>
          <a:p>
            <a:pPr lvl="1"/>
            <a:r>
              <a:rPr lang="en-US" sz="2600" dirty="0"/>
              <a:t>“affect when and where dead trees might fall”</a:t>
            </a:r>
          </a:p>
          <a:p>
            <a:r>
              <a:rPr lang="en-US" sz="2800" dirty="0"/>
              <a:t>Staples didn’t know of </a:t>
            </a:r>
            <a:r>
              <a:rPr lang="en-US" sz="2800" dirty="0" err="1"/>
              <a:t>Woddle’s</a:t>
            </a:r>
            <a:r>
              <a:rPr lang="en-US" sz="2800" dirty="0"/>
              <a:t> inspections, so she “could not have </a:t>
            </a:r>
            <a:r>
              <a:rPr lang="en-US" sz="2800" i="1" u="sng" dirty="0"/>
              <a:t>relied</a:t>
            </a:r>
            <a:r>
              <a:rPr lang="en-US" sz="2800" dirty="0"/>
              <a:t> on the policy.”</a:t>
            </a:r>
          </a:p>
          <a:p>
            <a:r>
              <a:rPr lang="en-US" sz="2800" dirty="0"/>
              <a:t>“Duell’s policy of looking for dead trees did not </a:t>
            </a:r>
            <a:r>
              <a:rPr lang="en-US" sz="2800" i="1" u="sng" dirty="0"/>
              <a:t>create</a:t>
            </a:r>
            <a:r>
              <a:rPr lang="en-US" sz="2800" dirty="0"/>
              <a:t> a duty for which he could be held liable.”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33A0CA-5837-A7E0-830E-251BAFD9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Staples v. Duell</a:t>
            </a:r>
            <a:br>
              <a:rPr lang="en-US" i="1" dirty="0"/>
            </a:br>
            <a:r>
              <a:rPr lang="en-US" dirty="0"/>
              <a:t>494 S.E.2d 639 (SC Ct. App. 1997)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1716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2F828-5174-0F05-6EE2-04B068D61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3FD4-CE2E-3B29-09FB-3DFC19A0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A97D9-DD11-E5CC-3824-BF61F92D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006" y="2051595"/>
            <a:ext cx="7825208" cy="43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2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FB054-BAD9-6EFB-E259-6129D90E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166A-938D-BB64-489F-3E4D801E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8155E-84A7-C79B-5AE6-9907E1781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066" y="2030330"/>
            <a:ext cx="6702706" cy="4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78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E3E12-39EB-23F3-ED18-25666CFFC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8F43-836D-73F9-DC9D-457F4431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“how long such tree should be preserved for experimentation or when it should be removed and destroyed, are precisely the kind of discretionary functions [that are immune from liability]”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DA59A6-60DF-87FE-54F9-4C0B16D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Toledo v. United States</a:t>
            </a:r>
            <a:br>
              <a:rPr lang="en-US" dirty="0"/>
            </a:br>
            <a:r>
              <a:rPr lang="en-US" dirty="0"/>
              <a:t>95 </a:t>
            </a:r>
            <a:r>
              <a:rPr lang="en-US" dirty="0" err="1"/>
              <a:t>F.Supp</a:t>
            </a:r>
            <a:r>
              <a:rPr lang="en-US" dirty="0"/>
              <a:t>. 838 (USDC PR 1951)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5924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AE46-C32C-9B78-3EB4-3889043B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BF77-973D-B51A-0D18-CC2DF7B0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100" i="1" dirty="0"/>
              <a:t>Harding v. Bethesda Regional Cancer Treatment Center</a:t>
            </a:r>
            <a:br>
              <a:rPr lang="en-US" i="1" dirty="0"/>
            </a:br>
            <a:r>
              <a:rPr lang="en-US" dirty="0"/>
              <a:t>551 So.2d 299 (AL Supr. Ct. 1989)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782A6-3003-B482-51ED-BE57D2BC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612" y="2066364"/>
            <a:ext cx="9716281" cy="442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3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DEBBB-3BAC-6300-8FCB-85E5C33BD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E6E6-6F75-D18A-A19D-63B6E94FB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“</a:t>
            </a:r>
            <a:r>
              <a:rPr lang="en-US" sz="2800" i="1" dirty="0"/>
              <a:t>cujus </a:t>
            </a:r>
            <a:r>
              <a:rPr lang="en-US" sz="2800" i="1" dirty="0" err="1"/>
              <a:t>est</a:t>
            </a:r>
            <a:r>
              <a:rPr lang="en-US" sz="2800" i="1" dirty="0"/>
              <a:t> solum </a:t>
            </a:r>
            <a:r>
              <a:rPr lang="en-US" sz="2800" i="1" dirty="0" err="1"/>
              <a:t>ejus</a:t>
            </a:r>
            <a:r>
              <a:rPr lang="en-US" sz="2800" i="1" dirty="0"/>
              <a:t> </a:t>
            </a:r>
            <a:r>
              <a:rPr lang="en-US" sz="2800" i="1" dirty="0" err="1"/>
              <a:t>est</a:t>
            </a:r>
            <a:r>
              <a:rPr lang="en-US" sz="2800" i="1" dirty="0"/>
              <a:t> </a:t>
            </a:r>
            <a:r>
              <a:rPr lang="en-US" sz="2800" i="1" dirty="0" err="1"/>
              <a:t>usque</a:t>
            </a:r>
            <a:r>
              <a:rPr lang="en-US" sz="2800" i="1" dirty="0"/>
              <a:t> ad </a:t>
            </a:r>
            <a:r>
              <a:rPr lang="en-US" sz="2800" i="1" dirty="0" err="1"/>
              <a:t>coelum</a:t>
            </a:r>
            <a:r>
              <a:rPr lang="en-US" sz="2800" i="1" dirty="0"/>
              <a:t> at ad </a:t>
            </a:r>
            <a:r>
              <a:rPr lang="en-US" sz="2800" i="1" dirty="0" err="1"/>
              <a:t>inferos</a:t>
            </a:r>
            <a:r>
              <a:rPr lang="en-US" sz="2800" dirty="0"/>
              <a:t>”</a:t>
            </a:r>
          </a:p>
          <a:p>
            <a:r>
              <a:rPr lang="en-US" sz="2800" dirty="0"/>
              <a:t>“to whomsoever the soil belongs, he owns also</a:t>
            </a:r>
            <a:br>
              <a:rPr lang="en-US" sz="2800" dirty="0"/>
            </a:br>
            <a:r>
              <a:rPr lang="en-US" sz="2800" i="1" u="sng" dirty="0"/>
              <a:t>to the sky</a:t>
            </a:r>
            <a:r>
              <a:rPr lang="en-US" sz="2800" dirty="0"/>
              <a:t> and </a:t>
            </a:r>
            <a:r>
              <a:rPr lang="en-US" sz="2800" i="1" u="sng" dirty="0"/>
              <a:t>to the depths</a:t>
            </a:r>
            <a:r>
              <a:rPr lang="en-US" sz="2800" dirty="0"/>
              <a:t>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799B44-DC9F-EA0C-C04B-41BCA4B7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100" i="1" dirty="0"/>
              <a:t>Harding v. Bethesda Regional Cancer Treatment Center</a:t>
            </a:r>
            <a:br>
              <a:rPr lang="en-US" i="1" dirty="0"/>
            </a:br>
            <a:r>
              <a:rPr lang="en-US" dirty="0"/>
              <a:t>551 So.2d 299 (AL Supr. Ct. 1989)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3859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C51A-2E5B-2244-F191-40631B8E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A64E-CE28-A11A-BF3D-703217236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“The owner of property has </a:t>
            </a:r>
            <a:r>
              <a:rPr lang="en-US" sz="2800" i="1" u="sng" dirty="0"/>
              <a:t>no duty</a:t>
            </a:r>
            <a:r>
              <a:rPr lang="en-US" sz="2800" dirty="0"/>
              <a:t> to refrain from cutting roots of a tree that intrude upon his property.”</a:t>
            </a:r>
          </a:p>
          <a:p>
            <a:r>
              <a:rPr lang="en-US" sz="2800" dirty="0"/>
              <a:t>There are no facts to establish </a:t>
            </a:r>
            <a:r>
              <a:rPr lang="en-US" sz="2800" i="1" u="sng" dirty="0"/>
              <a:t>negligent excavation</a:t>
            </a:r>
            <a:r>
              <a:rPr lang="en-US" sz="2800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904939-5DE3-4D2A-F0ED-B3BF928F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100" i="1" dirty="0"/>
              <a:t>Harding v. Bethesda Regional Cancer Treatment Center</a:t>
            </a:r>
            <a:br>
              <a:rPr lang="en-US" i="1" dirty="0"/>
            </a:br>
            <a:r>
              <a:rPr lang="en-US" dirty="0"/>
              <a:t>551 So.2d 299 (AL Supr. Ct. 1989)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1738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5751-629D-96C6-A9FC-4D2C408F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C662-61A0-597D-57D1-EB46C4FC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Vegetation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C3DAE-A5C4-D0F5-8D3A-07C856BF8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4282" y="3530129"/>
            <a:ext cx="9797718" cy="3232178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  </a:t>
            </a:r>
            <a:r>
              <a:rPr lang="en-US" dirty="0"/>
              <a:t>406 So.2d 363 (AL Supr. Ct. 1981)</a:t>
            </a:r>
          </a:p>
          <a:p>
            <a:r>
              <a:rPr lang="en-US" i="1" dirty="0"/>
              <a:t>Lacy v. Alabama Power  </a:t>
            </a:r>
            <a:r>
              <a:rPr lang="en-US" dirty="0"/>
              <a:t>779 So.2d 1184 (AL Supr. Ct. 2000)</a:t>
            </a:r>
          </a:p>
          <a:p>
            <a:r>
              <a:rPr lang="it-IT" i="1" dirty="0"/>
              <a:t>Wheeler v. Norfolk Carolina Tel. &amp; Tel. Co.  </a:t>
            </a:r>
            <a:r>
              <a:rPr lang="it-IT" dirty="0"/>
              <a:t>172 N.C. 9 (NC Supr. Ct. 1916)</a:t>
            </a:r>
          </a:p>
        </p:txBody>
      </p:sp>
    </p:spTree>
    <p:extLst>
      <p:ext uri="{BB962C8B-B14F-4D97-AF65-F5344CB8AC3E}">
        <p14:creationId xmlns:p14="http://schemas.microsoft.com/office/powerpoint/2010/main" val="1736750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</a:t>
            </a:r>
            <a:br>
              <a:rPr lang="en-US" i="1" dirty="0"/>
            </a:br>
            <a:r>
              <a:rPr lang="en-US" dirty="0"/>
              <a:t>406 So.2d 363 (AL Supr. Ct. 1981)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6F952-CEC9-2780-1017-5794790B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720" y="2051595"/>
            <a:ext cx="7795779" cy="43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Warren v. Tupelo</a:t>
            </a:r>
            <a:br>
              <a:rPr lang="en-US" i="1" dirty="0"/>
            </a:br>
            <a:r>
              <a:rPr lang="en-US" dirty="0"/>
              <a:t>187 Miss. 816 (MS Supr. Ct. 1940)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CCD74-55DB-F0BE-1F2C-4398824C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D486-C43E-290F-30A6-2D5D746CA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“Danger Tree” = “any tree that </a:t>
            </a:r>
            <a:r>
              <a:rPr lang="en-US" sz="2800" i="1" u="sng" dirty="0"/>
              <a:t>would fall</a:t>
            </a:r>
            <a:r>
              <a:rPr lang="en-US" sz="2800" dirty="0"/>
              <a:t> within five feet of the nearest conductor”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45C793-2018-820F-4069-960F9A09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</a:t>
            </a:r>
            <a:br>
              <a:rPr lang="en-US" i="1" dirty="0"/>
            </a:br>
            <a:r>
              <a:rPr lang="en-US" dirty="0"/>
              <a:t>406 So.2d 363 (AL Supr. Ct. 1981)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9122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C53E5-6DAB-62F2-E291-80B9A1562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49C5-FFE6-AE70-E6D8-52F58F92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“Danger Tree” = “any tree that </a:t>
            </a:r>
            <a:r>
              <a:rPr lang="en-US" sz="2800" i="1" u="sng" dirty="0"/>
              <a:t>would fall</a:t>
            </a:r>
            <a:r>
              <a:rPr lang="en-US" sz="2800" dirty="0"/>
              <a:t> within five feet of the nearest conductor”</a:t>
            </a:r>
          </a:p>
          <a:p>
            <a:r>
              <a:rPr lang="en-US" sz="2800" dirty="0"/>
              <a:t>Likelihood of failure </a:t>
            </a:r>
            <a:r>
              <a:rPr lang="en-US" sz="2800" i="1" u="sng" dirty="0"/>
              <a:t>doesn’t matter</a:t>
            </a:r>
            <a:endParaRPr lang="en-US" sz="2800" u="sng" dirty="0"/>
          </a:p>
          <a:p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B5E9E6-6001-7697-7B14-A1E4F231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</a:t>
            </a:r>
            <a:br>
              <a:rPr lang="en-US" i="1" dirty="0"/>
            </a:br>
            <a:r>
              <a:rPr lang="en-US" dirty="0"/>
              <a:t>406 So.2d 363 (AL Supr. Ct. 1981)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6093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3F37-6397-7B44-2DFE-292E170A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1995E-F5E0-41B3-B556-8AB730CF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59349"/>
          </a:xfrm>
        </p:spPr>
        <p:txBody>
          <a:bodyPr>
            <a:normAutofit/>
          </a:bodyPr>
          <a:lstStyle/>
          <a:p>
            <a:r>
              <a:rPr lang="en-US" sz="2800" dirty="0"/>
              <a:t>“the probability of a particular tree falling in a particular direction is </a:t>
            </a:r>
            <a:r>
              <a:rPr lang="en-US" sz="2800" i="1" u="sng" dirty="0"/>
              <a:t>not scientifically ascertainable</a:t>
            </a:r>
            <a:r>
              <a:rPr lang="en-US" sz="2800" dirty="0"/>
              <a:t>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4B8058-11D2-9815-24EE-9F683846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</a:t>
            </a:r>
            <a:br>
              <a:rPr lang="en-US" i="1" dirty="0"/>
            </a:br>
            <a:r>
              <a:rPr lang="en-US" dirty="0"/>
              <a:t>406 So.2d 363 (AL Supr. Ct. 1981)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0062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49945-AF72-2E13-CE78-97D3A94FA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7200F-BDB1-7E03-7A37-DBF3F8783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59349"/>
          </a:xfrm>
        </p:spPr>
        <p:txBody>
          <a:bodyPr>
            <a:normAutofit/>
          </a:bodyPr>
          <a:lstStyle/>
          <a:p>
            <a:r>
              <a:rPr lang="en-US" sz="2800" dirty="0"/>
              <a:t>“the probability of a particular tree falling in a particular direction is </a:t>
            </a:r>
            <a:r>
              <a:rPr lang="en-US" sz="2800" i="1" u="sng" dirty="0"/>
              <a:t>not scientifically ascertainable</a:t>
            </a:r>
            <a:r>
              <a:rPr lang="en-US" sz="2800" dirty="0"/>
              <a:t>”</a:t>
            </a:r>
          </a:p>
          <a:p>
            <a:r>
              <a:rPr lang="en-US" sz="2800" dirty="0"/>
              <a:t>“if AL Power has to make a tree-by-tree determination…based on the health of the tree and other arguable factors, the efficiency of tree-clearing operations will be substantially reduced and outages will probably increase”</a:t>
            </a:r>
          </a:p>
          <a:p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85E199-31BD-15E3-A139-DC707DF4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Alabama Power v. Ragland</a:t>
            </a:r>
            <a:br>
              <a:rPr lang="en-US" i="1" dirty="0"/>
            </a:br>
            <a:r>
              <a:rPr lang="en-US" dirty="0"/>
              <a:t>406 So.2d 363 (AL Supr. Ct. 1981)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692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5F76-B45D-7D19-9064-251B537DA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D2E3-0D97-0438-85DA-7F8B5A195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Lacy v. Alabama Power</a:t>
            </a:r>
            <a:br>
              <a:rPr lang="en-US" i="1" dirty="0"/>
            </a:br>
            <a:r>
              <a:rPr lang="en-US" dirty="0"/>
              <a:t>779 So.2d 1184 (AL Supr. Ct. 2000)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83160-CF51-2C83-1A70-E9E0295F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408" y="2066364"/>
            <a:ext cx="11074690" cy="442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8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266C1-9E50-40A9-36E3-9E8F08D5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EA89-E36A-6A64-29D7-4E439EF5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“…including…the right and authority to remove </a:t>
            </a:r>
            <a:r>
              <a:rPr lang="en-US" sz="2800" i="1" u="sng" dirty="0"/>
              <a:t>outside of said rights of way</a:t>
            </a:r>
            <a:r>
              <a:rPr lang="en-US" sz="2800" dirty="0"/>
              <a:t> such timber as may injure or endanger [the power lines]”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2A8D18-52DB-844E-B5EF-2E58C5CD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Lacy v. Alabama Power</a:t>
            </a:r>
            <a:br>
              <a:rPr lang="en-US" i="1" dirty="0"/>
            </a:br>
            <a:r>
              <a:rPr lang="en-US" dirty="0"/>
              <a:t>779 So.2d 1184 (AL Supr. Ct. 2000)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1082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E5CA-E94D-C1FF-D78C-9EAD2E04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A688-CAB4-379F-DA1D-4E2F23E21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“Not only does AL Power have the right to cut </a:t>
            </a:r>
            <a:r>
              <a:rPr lang="en-US" sz="2800" i="1" u="sng" dirty="0"/>
              <a:t>danger trees</a:t>
            </a:r>
            <a:r>
              <a:rPr lang="en-US" sz="2800" dirty="0"/>
              <a:t> and </a:t>
            </a:r>
            <a:r>
              <a:rPr lang="en-US" sz="2800" i="1" u="sng" dirty="0"/>
              <a:t>collateral trees</a:t>
            </a:r>
            <a:r>
              <a:rPr lang="en-US" sz="2800" dirty="0"/>
              <a:t>, but it is obligated under the law to do so.”</a:t>
            </a:r>
          </a:p>
          <a:p>
            <a:r>
              <a:rPr lang="en-US" sz="2800" dirty="0"/>
              <a:t>Includes right to cut trees to </a:t>
            </a:r>
            <a:r>
              <a:rPr lang="en-US" sz="2800" i="1" u="sng" dirty="0"/>
              <a:t>access</a:t>
            </a:r>
            <a:r>
              <a:rPr lang="en-US" sz="2800" dirty="0"/>
              <a:t> the collateral trees.</a:t>
            </a:r>
          </a:p>
          <a:p>
            <a:r>
              <a:rPr lang="en-US" sz="2800" dirty="0"/>
              <a:t>Irrelevant whether trees were </a:t>
            </a:r>
            <a:r>
              <a:rPr lang="en-US" sz="2800" i="1" u="sng" dirty="0"/>
              <a:t>likely to fall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41864D-EA51-EFA9-364B-D0345054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Lacy v. Alabama Power</a:t>
            </a:r>
            <a:br>
              <a:rPr lang="en-US" i="1" dirty="0"/>
            </a:br>
            <a:r>
              <a:rPr lang="en-US" dirty="0"/>
              <a:t>779 So.2d 1184 (AL Supr. Ct. 2000)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8968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4226A-13EE-E8D5-7373-6A5F6978A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264D-D3E5-677F-FA84-E763215F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81" y="624110"/>
            <a:ext cx="10430540" cy="1280890"/>
          </a:xfrm>
        </p:spPr>
        <p:txBody>
          <a:bodyPr>
            <a:normAutofit/>
          </a:bodyPr>
          <a:lstStyle/>
          <a:p>
            <a:r>
              <a:rPr lang="it-IT" i="1" dirty="0"/>
              <a:t>Wheeler v. Norfolk Carolina Tel. &amp; Tel. Co.	</a:t>
            </a:r>
            <a:br>
              <a:rPr lang="it-IT" i="1" dirty="0"/>
            </a:br>
            <a:r>
              <a:rPr lang="it-IT" dirty="0"/>
              <a:t>172 N.C. 9 (NC Supr. Ct. 1916)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B1F9-231A-35BE-E7B7-9679B1B3D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1321" y="1394682"/>
            <a:ext cx="7454798" cy="54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7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8C3B-9532-5686-FEF3-8338E5076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4254-D243-3055-18B5-FF8FD74E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it-IT" i="1" dirty="0"/>
              <a:t>Wheeler v. Norfolk Carolina Tel. &amp; Tel. Co.	</a:t>
            </a:r>
            <a:br>
              <a:rPr lang="it-IT" i="1" dirty="0"/>
            </a:br>
            <a:r>
              <a:rPr lang="it-IT" dirty="0"/>
              <a:t>172 N.C. 9 (NC Supr. Ct. 1916)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AB1E5-7AA7-5E0E-F893-09B39BCE8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1321" y="1394682"/>
            <a:ext cx="7454799" cy="54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80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4616-B8AB-22E0-F2BD-0DA3E7378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E3A76-CB34-C238-101C-81B0BB53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Doesn’t matter that CITY owns the streets</a:t>
            </a:r>
          </a:p>
          <a:p>
            <a:r>
              <a:rPr lang="en-US" sz="2800" dirty="0"/>
              <a:t>“[Wheeler] </a:t>
            </a:r>
            <a:r>
              <a:rPr lang="en-US" sz="2800" i="1" u="sng" dirty="0"/>
              <a:t>continued to have</a:t>
            </a:r>
            <a:r>
              <a:rPr lang="en-US" sz="2800" dirty="0"/>
              <a:t> a proprietary interest in a shade tree, standing on or near his sidewalk…”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EED593-B2C6-B2DB-DDF1-1CFD43A0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it-IT" i="1" dirty="0"/>
              <a:t>Wheeler v. Norfolk Carolina Tel. &amp; Tel. Co.	</a:t>
            </a:r>
            <a:br>
              <a:rPr lang="it-IT" i="1" dirty="0"/>
            </a:br>
            <a:r>
              <a:rPr lang="it-IT" dirty="0"/>
              <a:t>172 N.C. 9 (NC Supr. Ct. 1916)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21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7958A-37F9-C2E7-1967-59162810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31E82-A8F4-E72E-3F7E-6A373B64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“It is </a:t>
            </a:r>
            <a:r>
              <a:rPr lang="en-US" sz="2800" i="1" u="sng" dirty="0"/>
              <a:t>NOT</a:t>
            </a:r>
            <a:r>
              <a:rPr lang="en-US" sz="2800" dirty="0"/>
              <a:t> the duty of a municipality to have a </a:t>
            </a:r>
            <a:r>
              <a:rPr lang="en-US" sz="2800" i="1" u="sng" dirty="0"/>
              <a:t>regular or continued inspection</a:t>
            </a:r>
            <a:r>
              <a:rPr lang="en-US" sz="2800" dirty="0"/>
              <a:t> of the trees…”</a:t>
            </a:r>
          </a:p>
          <a:p>
            <a:r>
              <a:rPr lang="en-US" sz="2800" dirty="0"/>
              <a:t>It need only “exercise </a:t>
            </a:r>
            <a:r>
              <a:rPr lang="en-US" sz="2800" i="1" u="sng" dirty="0"/>
              <a:t>reasonable care</a:t>
            </a:r>
            <a:r>
              <a:rPr lang="en-US" sz="2800" dirty="0"/>
              <a:t> for the people using the streets who themselves are exercising reasonable care.”</a:t>
            </a:r>
          </a:p>
          <a:p>
            <a:r>
              <a:rPr lang="en-US" sz="2800" dirty="0"/>
              <a:t>“The City </a:t>
            </a:r>
            <a:r>
              <a:rPr lang="en-US" sz="2800" i="1" u="sng" dirty="0"/>
              <a:t>created</a:t>
            </a:r>
            <a:r>
              <a:rPr lang="en-US" sz="2800" dirty="0"/>
              <a:t> nothing artificial overhead in this tree.”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4D899E-A1B7-1208-F884-C9AD2A1B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Warren v. Tupelo</a:t>
            </a:r>
            <a:br>
              <a:rPr lang="en-US" i="1" dirty="0"/>
            </a:br>
            <a:r>
              <a:rPr lang="en-US" dirty="0"/>
              <a:t>187 Miss. 816 (MS Supr. Ct. 1940)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5682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2695A-88AD-3D59-B63A-80E722391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185A-6C7F-5BBA-FB31-535A9BDA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“wretched would be the policy which required the title to be shown in every instance where the peaceable possession was disturbed by an intruder who had no right.”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B0578C-AF08-8DDB-EC2A-98CA6F27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it-IT" i="1" dirty="0"/>
              <a:t>Wheeler v. Norfolk Carolina Tel. &amp; Tel. Co.	</a:t>
            </a:r>
            <a:br>
              <a:rPr lang="it-IT" i="1" dirty="0"/>
            </a:br>
            <a:r>
              <a:rPr lang="it-IT" dirty="0"/>
              <a:t>172 N.C. 9 (NC Supr. Ct. 1916)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3022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Rights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9425579" cy="3232178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r>
              <a:rPr lang="en-US" dirty="0"/>
              <a:t>147 So. 2d 773 (LA Ct. App. 1962)</a:t>
            </a:r>
            <a:endParaRPr lang="en-US" i="1" dirty="0"/>
          </a:p>
          <a:p>
            <a:r>
              <a:rPr lang="en-US" i="1" dirty="0"/>
              <a:t>First Elec. Coop. Corp. v. Charette  </a:t>
            </a:r>
            <a:r>
              <a:rPr lang="en-US" dirty="0"/>
              <a:t>306 Ark. 105 (AR Supr. Ct. 1991)</a:t>
            </a:r>
            <a:endParaRPr lang="en-US" i="1" dirty="0"/>
          </a:p>
          <a:p>
            <a:r>
              <a:rPr lang="en-US" i="1" dirty="0"/>
              <a:t>Hornsby v. Bayou Jack Logging  </a:t>
            </a:r>
            <a:r>
              <a:rPr lang="en-US" dirty="0"/>
              <a:t>902 So. 2d 361 (LA Supr. Ct. 2005)</a:t>
            </a:r>
          </a:p>
          <a:p>
            <a:r>
              <a:rPr lang="en-US" i="1" dirty="0"/>
              <a:t>Jack v. Successions of Albert  </a:t>
            </a:r>
            <a:r>
              <a:rPr lang="en-US" dirty="0"/>
              <a:t>286 So.3d 432 (LA Ct. App. 2019)</a:t>
            </a:r>
          </a:p>
          <a:p>
            <a:r>
              <a:rPr lang="en-US" i="1" dirty="0"/>
              <a:t>White River Rural Water District </a:t>
            </a:r>
            <a:r>
              <a:rPr lang="en-US" dirty="0"/>
              <a:t>v</a:t>
            </a:r>
            <a:r>
              <a:rPr lang="en-US" i="1" dirty="0"/>
              <a:t>. Moon </a:t>
            </a:r>
            <a:r>
              <a:rPr lang="en-US" dirty="0"/>
              <a:t>310 Ark. 624 (AR Supr. Ct. 1992)</a:t>
            </a:r>
          </a:p>
        </p:txBody>
      </p:sp>
    </p:spTree>
    <p:extLst>
      <p:ext uri="{BB962C8B-B14F-4D97-AF65-F5344CB8AC3E}">
        <p14:creationId xmlns:p14="http://schemas.microsoft.com/office/powerpoint/2010/main" val="13549779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EF2D-A0C3-00C5-5693-C6DA1937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C344-9F27-15BB-E5CC-717567AF0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0FAD4-146E-7316-F8A9-6BDAC051D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580" y="1722476"/>
            <a:ext cx="7007521" cy="51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06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55481-3F58-3913-F99C-53ABD20A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6BD5-C943-188C-A679-EA17FAE0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C0F2F-0878-E5CA-016E-46744C70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581" y="1722476"/>
            <a:ext cx="7007519" cy="51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8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F775F-9B08-C6F6-8052-55AD834F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390F-50A2-CEDC-9FE3-44EF98649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“…where overhanging branches cause damage to an adjoining landowner, he can require the landowner to have the overhanging branches cut back to the boundary.”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8BF54D-3E9F-1C0F-4A60-6395CCD6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0807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5BC1-4EDB-B362-6ECD-9BF3DA92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EB4C-622C-53E9-B590-3C8914FF9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“…where overhanging branches cause damage to an adjoining landowner, he can require the landowner to have the overhanging branches cut back to the boundary.”</a:t>
            </a:r>
          </a:p>
          <a:p>
            <a:pPr marL="0" indent="0">
              <a:buNone/>
            </a:pPr>
            <a:r>
              <a:rPr lang="en-US" sz="2800" b="1" dirty="0"/>
              <a:t>HOWEVER</a:t>
            </a:r>
          </a:p>
          <a:p>
            <a:r>
              <a:rPr lang="en-US" sz="2800" dirty="0"/>
              <a:t>“…while [the power company] could require [Fontenot] to trim the branches…; it could not avail itself of self-help.”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8FB64F-0681-0F8D-720B-80F8F8E6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032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98F9-BA79-D97D-1895-61ECB8209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8B70E-7C90-7254-AC9D-0B1EEFA6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Harvesting or selling timber from community property requires permission from both spouses.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DEAB66-8024-7575-AB08-276FC2D4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68631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74F8-9BAF-073A-55CC-B5CDB889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AA53-7971-5F09-D167-21898543B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69"/>
            <a:ext cx="9422839" cy="4327451"/>
          </a:xfrm>
        </p:spPr>
        <p:txBody>
          <a:bodyPr>
            <a:normAutofit/>
          </a:bodyPr>
          <a:lstStyle/>
          <a:p>
            <a:r>
              <a:rPr lang="en-US" sz="2800" dirty="0"/>
              <a:t>Harvesting or selling timber from community property requires permission from both spouses.</a:t>
            </a:r>
          </a:p>
          <a:p>
            <a:pPr marL="0" indent="0">
              <a:buNone/>
            </a:pPr>
            <a:r>
              <a:rPr lang="en-US" sz="2800" b="1" dirty="0"/>
              <a:t>HOWEVER</a:t>
            </a:r>
          </a:p>
          <a:p>
            <a:r>
              <a:rPr lang="en-US" sz="2800" dirty="0"/>
              <a:t>Statute doesn’t apply to </a:t>
            </a:r>
            <a:r>
              <a:rPr lang="en-US" sz="2800" i="1" u="sng" dirty="0"/>
              <a:t>pruning branches</a:t>
            </a:r>
            <a:r>
              <a:rPr lang="en-US" sz="2800" dirty="0"/>
              <a:t>.</a:t>
            </a:r>
          </a:p>
          <a:p>
            <a:r>
              <a:rPr lang="en-US" sz="2800" dirty="0"/>
              <a:t>Wife’s permission was sufficient.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86B51B-0A85-8A54-401A-7B68DC41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Fontenot v. Central Louisiana Electric Co.</a:t>
            </a:r>
            <a:br>
              <a:rPr lang="en-US" i="1" dirty="0"/>
            </a:br>
            <a:r>
              <a:rPr lang="en-US" dirty="0"/>
              <a:t>147 So. 2d 773 (LA Ct. App. 1962)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4091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540EE-F059-6F5E-4C74-C652B940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9CCD94-753A-D439-B707-F13E9A81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First Elec. Coop. Corp. v. Charette</a:t>
            </a:r>
            <a:br>
              <a:rPr lang="en-US" i="1" dirty="0"/>
            </a:br>
            <a:r>
              <a:rPr lang="en-US" dirty="0"/>
              <a:t>306 Ark. 105 (AR Supr. Ct. 1991)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D6859-574F-047E-C12C-738B63EBA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4" y="1796806"/>
            <a:ext cx="11355572" cy="50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096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154D3-B2FC-7EC0-AA29-392E1C5F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51A4A7-9B6B-BAF7-2572-8160B840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First Elec. Coop. Corp. v. Charette</a:t>
            </a:r>
            <a:br>
              <a:rPr lang="en-US" i="1" dirty="0"/>
            </a:br>
            <a:r>
              <a:rPr lang="en-US" dirty="0"/>
              <a:t>306 Ark. 105 (AR Supr. Ct. 1991)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BEAF7-E8A9-617E-2698-74FC97879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4" y="1796806"/>
            <a:ext cx="11355572" cy="50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28C35-4CE9-DDD9-B018-2F9F13323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E416-931D-F582-C9D3-6AE3389A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“The danger was so well concealed that it would almost require that we announce that the municipality in this case was an insurer of the appellant’s safety.”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8CE747-D28E-0344-296E-B0BA401A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Warren v. Tupelo</a:t>
            </a:r>
            <a:br>
              <a:rPr lang="en-US" i="1" dirty="0"/>
            </a:br>
            <a:r>
              <a:rPr lang="en-US" dirty="0"/>
              <a:t>187 Miss. 816 (MS Supr. Ct. 1940)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5370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03E8-57BC-85B0-BA9C-E92A0CF0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2A40-06D9-D7F0-37BF-871022404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030" y="2133600"/>
            <a:ext cx="9712658" cy="3831265"/>
          </a:xfrm>
        </p:spPr>
        <p:txBody>
          <a:bodyPr>
            <a:normAutofit/>
          </a:bodyPr>
          <a:lstStyle/>
          <a:p>
            <a:r>
              <a:rPr lang="en-US" sz="2400" dirty="0"/>
              <a:t>“the trees that First Electric destroyed were part of the landscaping [the Charettes] had undertaken in preparation for building their house.”</a:t>
            </a:r>
          </a:p>
          <a:p>
            <a:r>
              <a:rPr lang="en-US" sz="2400" dirty="0"/>
              <a:t>Trial court MAY award </a:t>
            </a:r>
            <a:r>
              <a:rPr lang="en-US" sz="2400" i="1" u="sng" dirty="0"/>
              <a:t>replacement costs</a:t>
            </a:r>
            <a:r>
              <a:rPr lang="en-US" sz="2400" dirty="0"/>
              <a:t> approximately </a:t>
            </a:r>
            <a:r>
              <a:rPr lang="en-US" sz="2400" i="1" u="sng" dirty="0"/>
              <a:t>equal to land value</a:t>
            </a:r>
            <a:r>
              <a:rPr lang="en-US" sz="2400" dirty="0"/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38629B-DD5A-FFD1-501B-679768CA2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First Elec. Coop. Corp. v. Charette</a:t>
            </a:r>
            <a:br>
              <a:rPr lang="en-US" i="1" dirty="0"/>
            </a:br>
            <a:r>
              <a:rPr lang="en-US" dirty="0"/>
              <a:t>306 Ark. 105 (AR Supr. Ct. 1991)</a:t>
            </a:r>
          </a:p>
        </p:txBody>
      </p:sp>
    </p:spTree>
    <p:extLst>
      <p:ext uri="{BB962C8B-B14F-4D97-AF65-F5344CB8AC3E}">
        <p14:creationId xmlns:p14="http://schemas.microsoft.com/office/powerpoint/2010/main" val="31906424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A7F7-8851-057B-1BC8-87FC58EF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354A-8A8C-5D1D-30F1-BD0C790B9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030" y="2133600"/>
            <a:ext cx="9712658" cy="3831265"/>
          </a:xfrm>
        </p:spPr>
        <p:txBody>
          <a:bodyPr>
            <a:normAutofit/>
          </a:bodyPr>
          <a:lstStyle/>
          <a:p>
            <a:r>
              <a:rPr lang="en-US" sz="2400" dirty="0"/>
              <a:t>“the trees that First Electric destroyed were part of the landscaping [the Charettes] had undertaken in preparation for building their house.”</a:t>
            </a:r>
          </a:p>
          <a:p>
            <a:r>
              <a:rPr lang="en-US" sz="2400" dirty="0"/>
              <a:t>Trial court MAY award </a:t>
            </a:r>
            <a:r>
              <a:rPr lang="en-US" sz="2400" i="1" u="sng" dirty="0"/>
              <a:t>replacement costs</a:t>
            </a:r>
            <a:r>
              <a:rPr lang="en-US" sz="2400" dirty="0"/>
              <a:t> approximately </a:t>
            </a:r>
            <a:r>
              <a:rPr lang="en-US" sz="2400" i="1" u="sng" dirty="0"/>
              <a:t>equal to land value</a:t>
            </a:r>
            <a:r>
              <a:rPr lang="en-US" sz="2400" dirty="0"/>
              <a:t>.</a:t>
            </a:r>
          </a:p>
          <a:p>
            <a:r>
              <a:rPr lang="en-US" sz="2400" dirty="0"/>
              <a:t>It may be </a:t>
            </a:r>
            <a:r>
              <a:rPr lang="en-US" sz="2400" i="1" u="sng" dirty="0"/>
              <a:t>possible</a:t>
            </a:r>
            <a:r>
              <a:rPr lang="en-US" sz="2400" dirty="0"/>
              <a:t> for replacement cost to be “</a:t>
            </a:r>
            <a:r>
              <a:rPr lang="en-US" sz="2400" i="1" u="sng" dirty="0"/>
              <a:t>grossly disproportionate</a:t>
            </a:r>
            <a:r>
              <a:rPr lang="en-US" sz="2400" dirty="0"/>
              <a:t> to the fair market value of the land…but this is not such a case.”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649770-BD16-C0D5-CBDC-E280CED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First Elec. Coop. Corp. v. Charette</a:t>
            </a:r>
            <a:br>
              <a:rPr lang="en-US" i="1" dirty="0"/>
            </a:br>
            <a:r>
              <a:rPr lang="en-US" dirty="0"/>
              <a:t>306 Ark. 105 (AR Supr. Ct. 1991)</a:t>
            </a:r>
          </a:p>
        </p:txBody>
      </p:sp>
    </p:spTree>
    <p:extLst>
      <p:ext uri="{BB962C8B-B14F-4D97-AF65-F5344CB8AC3E}">
        <p14:creationId xmlns:p14="http://schemas.microsoft.com/office/powerpoint/2010/main" val="1913540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182A0A-B16F-13B6-24E5-13CBB354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Hornsby v. Bayou Jack Logging</a:t>
            </a:r>
            <a:br>
              <a:rPr lang="en-US" i="1" dirty="0"/>
            </a:br>
            <a:r>
              <a:rPr lang="en-US" dirty="0"/>
              <a:t>902 So. 2d 361 (LA Supr. Ct. 2005)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D0641-CDFF-21CA-2C53-820D72CE3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4" y="1796806"/>
            <a:ext cx="11355572" cy="50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0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182A0A-B16F-13B6-24E5-13CBB354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Hornsby v. Bayou Jack Logging</a:t>
            </a:r>
            <a:br>
              <a:rPr lang="en-US" i="1" dirty="0"/>
            </a:br>
            <a:r>
              <a:rPr lang="en-US" dirty="0"/>
              <a:t>902 So. 2d 361 (LA Supr. Ct. 2005)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D0641-CDFF-21CA-2C53-820D72C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4" y="1796806"/>
            <a:ext cx="11355572" cy="50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8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4065-A2D0-0CFB-56C3-B2733B76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030" y="2133600"/>
            <a:ext cx="9712658" cy="3831265"/>
          </a:xfrm>
        </p:spPr>
        <p:txBody>
          <a:bodyPr>
            <a:normAutofit/>
          </a:bodyPr>
          <a:lstStyle/>
          <a:p>
            <a:r>
              <a:rPr lang="en-US" sz="2400" dirty="0"/>
              <a:t>“when </a:t>
            </a:r>
            <a:r>
              <a:rPr lang="el-GR" sz="2400" dirty="0"/>
              <a:t>π</a:t>
            </a:r>
            <a:r>
              <a:rPr lang="en-US" sz="2400" dirty="0"/>
              <a:t> was a child, he and his cousins would play on the property every Sunday”</a:t>
            </a:r>
          </a:p>
          <a:p>
            <a:r>
              <a:rPr lang="en-US" sz="2400" dirty="0"/>
              <a:t>“the land has primarily been used for cattle grazing” </a:t>
            </a:r>
          </a:p>
          <a:p>
            <a:r>
              <a:rPr lang="en-US" sz="2400" dirty="0"/>
              <a:t>“there are no utility lines, water lines, or structures on the land”</a:t>
            </a:r>
          </a:p>
          <a:p>
            <a:r>
              <a:rPr lang="en-US" sz="2400" dirty="0"/>
              <a:t>“intent to build, at a future date, but failed to produce any tangible proof or documentation to support their intent”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182A0A-B16F-13B6-24E5-13CBB354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Hornsby v. Bayou Jack Logging</a:t>
            </a:r>
            <a:br>
              <a:rPr lang="en-US" i="1" dirty="0"/>
            </a:br>
            <a:r>
              <a:rPr lang="en-US" dirty="0"/>
              <a:t>902 So. 2d 361 (LA Supr. Ct. 2005)</a:t>
            </a:r>
          </a:p>
        </p:txBody>
      </p:sp>
    </p:spTree>
    <p:extLst>
      <p:ext uri="{BB962C8B-B14F-4D97-AF65-F5344CB8AC3E}">
        <p14:creationId xmlns:p14="http://schemas.microsoft.com/office/powerpoint/2010/main" val="3115388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4065-A2D0-0CFB-56C3-B2733B76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030" y="2133600"/>
            <a:ext cx="9712658" cy="3831265"/>
          </a:xfrm>
        </p:spPr>
        <p:txBody>
          <a:bodyPr>
            <a:normAutofit/>
          </a:bodyPr>
          <a:lstStyle/>
          <a:p>
            <a:r>
              <a:rPr lang="en-US" sz="2400" dirty="0"/>
              <a:t>“We do not find that plaintiffs' </a:t>
            </a:r>
            <a:r>
              <a:rPr lang="en-US" sz="2400" i="1" u="sng" dirty="0"/>
              <a:t>self-serving</a:t>
            </a:r>
            <a:r>
              <a:rPr lang="en-US" sz="2400" dirty="0"/>
              <a:t> testimony of their </a:t>
            </a:r>
            <a:r>
              <a:rPr lang="en-US" sz="2400" i="1" u="sng" dirty="0"/>
              <a:t>inchoate intent</a:t>
            </a:r>
            <a:r>
              <a:rPr lang="en-US" sz="2400" dirty="0"/>
              <a:t> to develop the land </a:t>
            </a:r>
            <a:r>
              <a:rPr lang="en-US" sz="2400" i="1" u="sng" dirty="0"/>
              <a:t>at some undetermined future point</a:t>
            </a:r>
            <a:r>
              <a:rPr lang="en-US" sz="2400" dirty="0"/>
              <a:t> is sufficient to justify recovery of restoration costs in excess of the actual market value of the land and the trees cut.</a:t>
            </a:r>
            <a:r>
              <a:rPr lang="en-US" sz="2400" b="1" dirty="0"/>
              <a:t>	“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182A0A-B16F-13B6-24E5-13CBB354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Hornsby v. Bayou Jack Logging</a:t>
            </a:r>
            <a:br>
              <a:rPr lang="en-US" i="1" dirty="0"/>
            </a:br>
            <a:r>
              <a:rPr lang="en-US" dirty="0"/>
              <a:t>902 So. 2d 361 (LA Supr. Ct. 2005)</a:t>
            </a:r>
          </a:p>
        </p:txBody>
      </p:sp>
    </p:spTree>
    <p:extLst>
      <p:ext uri="{BB962C8B-B14F-4D97-AF65-F5344CB8AC3E}">
        <p14:creationId xmlns:p14="http://schemas.microsoft.com/office/powerpoint/2010/main" val="3498908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71C0A-8915-B963-E7FE-74A09959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4526-F2DF-7730-E77E-6C42C220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AC4A5-231C-7A16-0215-890948C5B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511" y="1905000"/>
            <a:ext cx="9790308" cy="47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57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7A17D-D262-2C90-6828-B8264572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60EF-6632-79F5-C106-EBA1E5E4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0917-A27F-F004-6746-EBFF39829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39" y="1905000"/>
            <a:ext cx="7939652" cy="47351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829322-2CEF-9096-EB52-D52C5E527D6F}"/>
              </a:ext>
            </a:extLst>
          </p:cNvPr>
          <p:cNvCxnSpPr>
            <a:cxnSpLocks/>
          </p:cNvCxnSpPr>
          <p:nvPr/>
        </p:nvCxnSpPr>
        <p:spPr>
          <a:xfrm flipH="1">
            <a:off x="3551274" y="4550735"/>
            <a:ext cx="1658680" cy="2089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92C911-4D77-DEDE-E8C0-0219B822D020}"/>
              </a:ext>
            </a:extLst>
          </p:cNvPr>
          <p:cNvCxnSpPr>
            <a:cxnSpLocks/>
          </p:cNvCxnSpPr>
          <p:nvPr/>
        </p:nvCxnSpPr>
        <p:spPr>
          <a:xfrm flipH="1">
            <a:off x="5699760" y="3094074"/>
            <a:ext cx="579905" cy="748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40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4A93-DB3A-210A-07A9-EFC7451F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C5BF-A769-B240-1C5A-C20EF1EE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LA Civ. Code §688: landowner may demand </a:t>
            </a:r>
            <a:r>
              <a:rPr lang="en-US" sz="2800" i="1" u="sng" dirty="0"/>
              <a:t>neighbor</a:t>
            </a:r>
            <a:r>
              <a:rPr lang="en-US" sz="2800" dirty="0"/>
              <a:t> trim encroaching branches and roots at </a:t>
            </a:r>
            <a:r>
              <a:rPr lang="en-US" sz="2800" i="1" u="sng" dirty="0"/>
              <a:t>neighbor’s expense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4358F7-A943-D87E-51C5-11E3353E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514575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2EF7C-5F10-5F6A-4A4A-ED7541D22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E8921-8C3F-40A3-909E-EC4BF31B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LA Civ. Code §688: landowner may demand </a:t>
            </a:r>
            <a:r>
              <a:rPr lang="en-US" sz="2800" i="1" u="sng" dirty="0"/>
              <a:t>neighbor</a:t>
            </a:r>
            <a:r>
              <a:rPr lang="en-US" sz="2800" dirty="0"/>
              <a:t> trim encroaching branches and roots at </a:t>
            </a:r>
            <a:r>
              <a:rPr lang="en-US" sz="2800" i="1" u="sng" dirty="0"/>
              <a:t>neighbor’s expense</a:t>
            </a:r>
            <a:endParaRPr lang="en-US" sz="2800" dirty="0"/>
          </a:p>
          <a:p>
            <a:r>
              <a:rPr lang="en-US" sz="2800" dirty="0"/>
              <a:t>LA Civ. Code §687:</a:t>
            </a:r>
          </a:p>
          <a:p>
            <a:pPr lvl="1"/>
            <a:r>
              <a:rPr lang="en-US" sz="2600" dirty="0"/>
              <a:t>trees on boundary are common </a:t>
            </a:r>
            <a:r>
              <a:rPr lang="en-US" sz="2600" i="1" u="sng" dirty="0"/>
              <a:t>unless</a:t>
            </a:r>
            <a:r>
              <a:rPr lang="en-US" sz="2600" dirty="0"/>
              <a:t> proof to the contrary</a:t>
            </a:r>
          </a:p>
          <a:p>
            <a:pPr lvl="1"/>
            <a:r>
              <a:rPr lang="en-US" sz="2600" dirty="0"/>
              <a:t>Landowner may remove tree at </a:t>
            </a:r>
            <a:r>
              <a:rPr lang="en-US" sz="2600" i="1" u="sng" dirty="0"/>
              <a:t>his own expense</a:t>
            </a:r>
            <a:br>
              <a:rPr lang="en-US" sz="2600" i="1" u="sng" dirty="0"/>
            </a:br>
            <a:r>
              <a:rPr lang="en-US" sz="2600" dirty="0"/>
              <a:t>IF it interferes with enjoyment of his estate</a:t>
            </a:r>
            <a:endParaRPr lang="en-US" sz="2600" i="1" u="sng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4B1316-0A15-CBE7-2CE8-F6D4BEFE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93316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DCE6E-266C-C7C2-0563-9F0D70CB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8B46-3D3F-1A5A-03AD-60AA2AC4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Rowe v. McGee</a:t>
            </a:r>
            <a:br>
              <a:rPr lang="en-US" i="1" dirty="0"/>
            </a:br>
            <a:r>
              <a:rPr lang="en-US" dirty="0"/>
              <a:t>5 N.C. App. 60 (NC Ct. App. 1969)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B3734-C240-BAAE-E36E-4524FDE8F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00" y="1233816"/>
            <a:ext cx="8338179" cy="56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6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0BE23-CCEA-6DF8-89DA-D5CA9DAC7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D8BEE-E8CB-1940-9008-F58991BB6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600" dirty="0"/>
              <a:t>“the Jacks…failed to…overcome the presumption of commonness”</a:t>
            </a:r>
          </a:p>
          <a:p>
            <a:r>
              <a:rPr lang="en-US" sz="2600" dirty="0"/>
              <a:t>Should have presented (arborist) evidence of:</a:t>
            </a:r>
          </a:p>
          <a:p>
            <a:pPr lvl="1"/>
            <a:r>
              <a:rPr lang="en-US" sz="2400" dirty="0"/>
              <a:t>Origin of the tree</a:t>
            </a:r>
          </a:p>
          <a:p>
            <a:pPr lvl="1"/>
            <a:r>
              <a:rPr lang="en-US" sz="2400" dirty="0"/>
              <a:t>Growth over the years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1AC21F-E72F-2B3A-F38B-03780B59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562994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EEC09-46BB-F810-6E37-F2008917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95657-CE7E-8593-5BCE-454007BD3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Concurrence:</a:t>
            </a:r>
          </a:p>
          <a:p>
            <a:r>
              <a:rPr lang="en-US" sz="2600" dirty="0"/>
              <a:t>It’s absurd to require expert opinion of tree origin for every boundary tree case!</a:t>
            </a:r>
            <a:br>
              <a:rPr lang="en-US" sz="2600" dirty="0"/>
            </a:br>
            <a:endParaRPr lang="en-US" sz="2600" dirty="0"/>
          </a:p>
          <a:p>
            <a:pPr marL="0" indent="0">
              <a:buNone/>
            </a:pPr>
            <a:r>
              <a:rPr lang="en-US" sz="2600" dirty="0"/>
              <a:t>Dissent:</a:t>
            </a:r>
          </a:p>
          <a:p>
            <a:r>
              <a:rPr lang="en-US" sz="2600" dirty="0"/>
              <a:t>The center of the tree is on Albert’s side, so it’s Albert’s.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290521-3637-747D-4DE6-34D813B3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280560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EA4739-2AC6-7EF7-17DE-96F41DA6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90" y="2895388"/>
            <a:ext cx="1820533" cy="17531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F9CBFC-79E3-89C6-F596-8BC31BC3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35605890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9AE69-3824-0D5E-5209-A09905F5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16032-B338-6F6D-D974-CD0F4177E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62" y="2603499"/>
            <a:ext cx="5324478" cy="2368551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dirty="0"/>
              <a:t>Plaintiff’s burden to prove trunk is on property 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CCF3B7-1894-0F7F-C0FC-A2ED46E521B4}"/>
              </a:ext>
            </a:extLst>
          </p:cNvPr>
          <p:cNvCxnSpPr>
            <a:cxnSpLocks/>
          </p:cNvCxnSpPr>
          <p:nvPr/>
        </p:nvCxnSpPr>
        <p:spPr>
          <a:xfrm flipV="1">
            <a:off x="10382250" y="3731895"/>
            <a:ext cx="700071" cy="1744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5249B8-8FCB-97BF-C343-34799D82F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90" y="2895388"/>
            <a:ext cx="1820533" cy="1753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2F237-29F1-68D1-A99C-30301C7606E1}"/>
              </a:ext>
            </a:extLst>
          </p:cNvPr>
          <p:cNvSpPr txBox="1"/>
          <p:nvPr/>
        </p:nvSpPr>
        <p:spPr>
          <a:xfrm>
            <a:off x="9336931" y="5611909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</a:t>
            </a:r>
            <a:r>
              <a:rPr lang="en-US" b="1" dirty="0">
                <a:solidFill>
                  <a:srgbClr val="FF0000"/>
                </a:solidFill>
              </a:rPr>
              <a:t> Burden of Proof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0BCA06-2FC7-6990-C47D-FC54CF77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1006780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AD6B-E50A-50F7-AC19-65B34376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CFF4-D028-41F8-FA94-11892CAC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62" y="2603499"/>
            <a:ext cx="5324478" cy="2368551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dirty="0"/>
              <a:t>Plaintiff’s burden to prove trunk is on property line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u="sng" dirty="0"/>
              <a:t>Presume</a:t>
            </a:r>
            <a:r>
              <a:rPr lang="en-US" sz="2000" dirty="0"/>
              <a:t> co-owned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599B3F-3194-C760-EFF1-81D91C2B4B68}"/>
              </a:ext>
            </a:extLst>
          </p:cNvPr>
          <p:cNvCxnSpPr>
            <a:cxnSpLocks/>
          </p:cNvCxnSpPr>
          <p:nvPr/>
        </p:nvCxnSpPr>
        <p:spPr>
          <a:xfrm flipV="1">
            <a:off x="10382250" y="3731895"/>
            <a:ext cx="700071" cy="1744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771264-A2A3-E21E-E8CB-F6750177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90" y="2895388"/>
            <a:ext cx="1820533" cy="1753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F643C-B802-97A6-4F63-A5D0BBBEE05E}"/>
              </a:ext>
            </a:extLst>
          </p:cNvPr>
          <p:cNvSpPr txBox="1"/>
          <p:nvPr/>
        </p:nvSpPr>
        <p:spPr>
          <a:xfrm>
            <a:off x="9336931" y="5611909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</a:t>
            </a:r>
            <a:r>
              <a:rPr lang="en-US" b="1" dirty="0">
                <a:solidFill>
                  <a:srgbClr val="FF0000"/>
                </a:solidFill>
              </a:rPr>
              <a:t> Burden of Proof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872888-7887-B8E4-1492-6A03D620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47912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71E83-F8E4-B0F4-FD1F-A311FE0D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5D88F-9850-1CAA-41A1-4BB8F8D10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62" y="2603499"/>
            <a:ext cx="5324478" cy="2368551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dirty="0"/>
              <a:t>Plaintiff’s burden to prove trunk is on property line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u="sng" dirty="0"/>
              <a:t>Presume</a:t>
            </a:r>
            <a:r>
              <a:rPr lang="en-US" sz="2000" dirty="0"/>
              <a:t> co-owned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en-US" sz="2000" dirty="0"/>
              <a:t>Co-ownership </a:t>
            </a:r>
            <a:r>
              <a:rPr lang="en-US" sz="2000" u="sng" dirty="0"/>
              <a:t>opponent</a:t>
            </a:r>
            <a:r>
              <a:rPr lang="en-US" sz="2000" dirty="0"/>
              <a:t>’s burden to prove </a:t>
            </a:r>
            <a:r>
              <a:rPr lang="en-US" sz="2000" u="sng" dirty="0"/>
              <a:t>sole</a:t>
            </a:r>
            <a:r>
              <a:rPr lang="en-US" sz="2000" dirty="0"/>
              <a:t>-ownership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4FDEE2-E698-D866-08B7-A5AC3229B386}"/>
              </a:ext>
            </a:extLst>
          </p:cNvPr>
          <p:cNvCxnSpPr>
            <a:cxnSpLocks/>
          </p:cNvCxnSpPr>
          <p:nvPr/>
        </p:nvCxnSpPr>
        <p:spPr>
          <a:xfrm flipV="1">
            <a:off x="10382250" y="3731895"/>
            <a:ext cx="700071" cy="1744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D91851-C9C9-9059-5E42-6D9174BA2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90" y="2895388"/>
            <a:ext cx="1820533" cy="1753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C5DA2-17A9-6FCC-7A40-4D9E027F5529}"/>
              </a:ext>
            </a:extLst>
          </p:cNvPr>
          <p:cNvSpPr txBox="1"/>
          <p:nvPr/>
        </p:nvSpPr>
        <p:spPr>
          <a:xfrm>
            <a:off x="9336931" y="5611909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</a:t>
            </a:r>
            <a:r>
              <a:rPr lang="en-US" b="1" dirty="0">
                <a:solidFill>
                  <a:srgbClr val="FF0000"/>
                </a:solidFill>
              </a:rPr>
              <a:t> Burden of Proof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C7715C-2187-2947-7D50-9895A427AEF3}"/>
              </a:ext>
            </a:extLst>
          </p:cNvPr>
          <p:cNvCxnSpPr>
            <a:cxnSpLocks/>
          </p:cNvCxnSpPr>
          <p:nvPr/>
        </p:nvCxnSpPr>
        <p:spPr>
          <a:xfrm flipV="1">
            <a:off x="10291456" y="2533650"/>
            <a:ext cx="0" cy="56945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7723E3-6A85-FAD0-C4FB-D5AE693FDBFA}"/>
              </a:ext>
            </a:extLst>
          </p:cNvPr>
          <p:cNvCxnSpPr>
            <a:cxnSpLocks/>
          </p:cNvCxnSpPr>
          <p:nvPr/>
        </p:nvCxnSpPr>
        <p:spPr>
          <a:xfrm flipV="1">
            <a:off x="10332107" y="4648200"/>
            <a:ext cx="0" cy="56945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BC108E3-E71A-415E-9821-A85CE5D1C7DA}"/>
              </a:ext>
            </a:extLst>
          </p:cNvPr>
          <p:cNvSpPr txBox="1"/>
          <p:nvPr/>
        </p:nvSpPr>
        <p:spPr>
          <a:xfrm>
            <a:off x="7389700" y="2507744"/>
            <a:ext cx="290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Co-ownership opponent</a:t>
            </a:r>
          </a:p>
          <a:p>
            <a:r>
              <a:rPr lang="en-US" b="1" dirty="0">
                <a:solidFill>
                  <a:srgbClr val="92D050"/>
                </a:solidFill>
              </a:rPr>
              <a:t>Burden of Proof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1D4FAC-D529-C5CF-64D6-EBFA3FB4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Jack v. Successions of Albert</a:t>
            </a:r>
            <a:br>
              <a:rPr lang="en-US" i="1" dirty="0"/>
            </a:br>
            <a:r>
              <a:rPr lang="en-US" dirty="0"/>
              <a:t>286 So.3d 432 (LA Ct. App. 2019)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902234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88080-3708-1CFE-8514-AEAB0D590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16A5-0AB3-78EB-CCB1-A26202B1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White River Rural Water District </a:t>
            </a:r>
            <a:r>
              <a:rPr lang="en-US" dirty="0"/>
              <a:t>v</a:t>
            </a:r>
            <a:r>
              <a:rPr lang="en-US" i="1" dirty="0"/>
              <a:t>. Moon</a:t>
            </a:r>
            <a:br>
              <a:rPr lang="en-US" i="1" dirty="0"/>
            </a:br>
            <a:r>
              <a:rPr lang="en-US" dirty="0"/>
              <a:t>310 Ark. 624 (AR Supr. Ct. 1992)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F5BF8-FA42-5C3C-CE74-921C453B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986" y="1905000"/>
            <a:ext cx="6451683" cy="48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72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FD4EB-69A3-63CB-B5E8-98959177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D1C7-58B9-4C50-C1D5-B162BD53A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“the tree had been on [Moon’s] property for more than 22 years, but </a:t>
            </a:r>
            <a:r>
              <a:rPr lang="en-US" sz="2800" i="1" u="sng" dirty="0"/>
              <a:t>suddenly died</a:t>
            </a:r>
            <a:r>
              <a:rPr lang="en-US" sz="2800" dirty="0"/>
              <a:t> shortly after [the district’s] belated actions to fix its lines.”</a:t>
            </a:r>
          </a:p>
          <a:p>
            <a:r>
              <a:rPr lang="en-US" sz="2800" dirty="0"/>
              <a:t>“Although [Moon’s] proof could have been more compelling with expert testimony,” there was </a:t>
            </a:r>
            <a:r>
              <a:rPr lang="en-US" sz="2800" i="1" u="sng" dirty="0"/>
              <a:t>sufficient evidence</a:t>
            </a:r>
            <a:r>
              <a:rPr lang="en-US" sz="2800" dirty="0"/>
              <a:t> to prove negligence.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B315D5-C507-DDA9-9B59-AC811634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White River Rural Water District </a:t>
            </a:r>
            <a:r>
              <a:rPr lang="en-US" dirty="0"/>
              <a:t>v</a:t>
            </a:r>
            <a:r>
              <a:rPr lang="en-US" i="1" dirty="0"/>
              <a:t>. Moon</a:t>
            </a:r>
            <a:br>
              <a:rPr lang="en-US" i="1" dirty="0"/>
            </a:br>
            <a:r>
              <a:rPr lang="en-US" dirty="0"/>
              <a:t>310 Ark. 624 (AR Supr. Ct. 1992)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605958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BDBB-0F17-5295-F038-EBFA3BC5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5C6BA-2459-8C29-6387-16C14D5A0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114800"/>
          </a:xfrm>
        </p:spPr>
        <p:txBody>
          <a:bodyPr>
            <a:normAutofit/>
          </a:bodyPr>
          <a:lstStyle/>
          <a:p>
            <a:r>
              <a:rPr lang="en-US" sz="2800" dirty="0"/>
              <a:t>“When </a:t>
            </a:r>
            <a:r>
              <a:rPr lang="en-US" sz="2800" i="1" u="sng" dirty="0"/>
              <a:t>ornamental or shade trees</a:t>
            </a:r>
            <a:r>
              <a:rPr lang="en-US" sz="2800" dirty="0"/>
              <a:t> are injured, the use made of the land should be considered, and the owner compensated by the damages representing the </a:t>
            </a:r>
            <a:r>
              <a:rPr lang="en-US" sz="2800" i="1" u="sng" dirty="0"/>
              <a:t>cost of replacement</a:t>
            </a:r>
            <a:r>
              <a:rPr lang="en-US" sz="2800" dirty="0"/>
              <a:t> of the trees.”</a:t>
            </a:r>
          </a:p>
          <a:p>
            <a:r>
              <a:rPr lang="en-US" sz="2800" dirty="0"/>
              <a:t>Extension article is a “</a:t>
            </a:r>
            <a:r>
              <a:rPr lang="en-US" sz="2800" i="1" u="sng" dirty="0"/>
              <a:t>self-authenticating government document</a:t>
            </a:r>
            <a:r>
              <a:rPr lang="en-US" sz="2800" dirty="0"/>
              <a:t>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E939C3-E410-C210-64F2-DB00C5E8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White River Rural Water District </a:t>
            </a:r>
            <a:r>
              <a:rPr lang="en-US" dirty="0"/>
              <a:t>v</a:t>
            </a:r>
            <a:r>
              <a:rPr lang="en-US" i="1" dirty="0"/>
              <a:t>. Moon</a:t>
            </a:r>
            <a:br>
              <a:rPr lang="en-US" i="1" dirty="0"/>
            </a:br>
            <a:r>
              <a:rPr lang="en-US" dirty="0"/>
              <a:t>310 Ark. 624 (AR Supr. Ct. 1992)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967051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A065-1D0B-776D-3905-E98CE45C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920D-EC9B-392B-FF11-1E93BD0BC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Tree Failure</a:t>
            </a:r>
          </a:p>
          <a:p>
            <a:r>
              <a:rPr lang="en-US" sz="2800" dirty="0"/>
              <a:t>Utility Vegetation Management</a:t>
            </a:r>
          </a:p>
          <a:p>
            <a:r>
              <a:rPr lang="en-US" sz="2800" dirty="0"/>
              <a:t>Property Rights</a:t>
            </a:r>
          </a:p>
        </p:txBody>
      </p:sp>
    </p:spTree>
    <p:extLst>
      <p:ext uri="{BB962C8B-B14F-4D97-AF65-F5344CB8AC3E}">
        <p14:creationId xmlns:p14="http://schemas.microsoft.com/office/powerpoint/2010/main" val="280302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ADD14-61E4-AD76-D7BF-5B9AACBD8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4DB73-9814-5181-254F-C25AF49F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Rowe v. McGee</a:t>
            </a:r>
            <a:br>
              <a:rPr lang="en-US" i="1" dirty="0"/>
            </a:br>
            <a:r>
              <a:rPr lang="en-US" dirty="0"/>
              <a:t>5 N.C. App. 60 (NC Ct. App. 1969)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A8F46-4338-F973-FE70-3ED122448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500" y="1233816"/>
            <a:ext cx="8338179" cy="56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00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B8704-CA00-F49E-73F9-23EBBE32D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A191-EF65-5BB5-2ED4-7E6757FDF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Illustrations from</a:t>
            </a:r>
            <a:br>
              <a:rPr lang="en-US" dirty="0"/>
            </a:br>
            <a:r>
              <a:rPr lang="en-US" dirty="0"/>
              <a:t>Southern Chapter Tree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2ECD3-74A0-C94C-A2E6-7D4B0FB14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9487500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9B733-C815-1356-A1D9-47B1B934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4375-E40E-671F-6350-5C0CA1C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414C4-6BA8-14B1-E8F9-91590C705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57" y="1754340"/>
            <a:ext cx="5658252" cy="510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13045-688A-FFA8-5C88-BB3DC5DC7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9" y="2065895"/>
            <a:ext cx="6322113" cy="416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B57D0-6CB4-EFFE-F8AF-2734D369A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7BC1-559F-9B30-C8D2-17D6BF54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CB26A-0D34-6104-4A1D-26A8AC33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57" y="1754340"/>
            <a:ext cx="5658252" cy="5103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9F59A-277F-0673-5BEE-134345AE7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9" y="2107762"/>
            <a:ext cx="6375991" cy="43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398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CFAB2-88AF-422B-0E1E-083906FF1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918B-83BE-60FA-4C64-145B593E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F12DA-7890-6926-9946-9E8DD43F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57" y="2082205"/>
            <a:ext cx="5658252" cy="4447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D4EC2-5FF6-79A3-EDE3-8B82F4A37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9" y="2107762"/>
            <a:ext cx="6375991" cy="43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754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973B7-0622-FF7C-35BF-5E6903225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D69E-182A-45D6-AC15-C2EAE7A3C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The trial court “had the discretion to determine whether the tree in question constituted a dangerous condition that the County failed to appreciate.”</a:t>
            </a:r>
          </a:p>
          <a:p>
            <a:r>
              <a:rPr lang="en-US" sz="2800" dirty="0"/>
              <a:t>“The County had no prior complaints about the tree and did not see it as a danger.”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332A99-08CB-F8AD-EB38-23FF215D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65060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6FF7-4370-9628-6576-16C65236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C2CDB-F77E-CA92-2AB0-7CEDA177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County’s expert cited TRAQ</a:t>
            </a:r>
            <a:endParaRPr lang="en-US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878C53-9FB7-DE5F-62D7-BE8BA3E1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52116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1E0AD-135A-4A56-1B2A-0F144BFB4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4D232-94DA-918A-E447-50B6790DC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County’s expert cited TRAQ as “international format to quantify tree risk”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17E67F-AB67-F77A-8470-C48B6D97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78026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2AB5-2DCC-23A8-863A-CF6F69D94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2AAD-367A-3822-14CE-1118CBA6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County’s expert cited TRAQ as “international format to quantify tree risk”</a:t>
            </a:r>
          </a:p>
          <a:p>
            <a:r>
              <a:rPr lang="en-US" sz="2800" dirty="0"/>
              <a:t>“[county’s expert] stated that a ‘standard tree risk assessment always begins with a site visit…’”</a:t>
            </a:r>
          </a:p>
          <a:p>
            <a:r>
              <a:rPr lang="en-US" sz="2800" dirty="0"/>
              <a:t>“[county’s expert] identified an international standard/methodology that is used to assess the health of trees which included a site visit.”</a:t>
            </a:r>
            <a:endParaRPr lang="en-US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51FABF-2500-ACB9-B17B-69B1A124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6125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4747-1F77-404B-3C96-5DAC05E0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F71B-87C9-A1DA-AEAC-FF3B3EEE0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County’s expert cited TRAQ as “international format to quantify tree risk”</a:t>
            </a:r>
          </a:p>
          <a:p>
            <a:r>
              <a:rPr lang="en-US" sz="2800" dirty="0"/>
              <a:t>“[county’s expert] stated that a ‘standard tree risk assessment always begins with a site visit…’”</a:t>
            </a:r>
          </a:p>
          <a:p>
            <a:r>
              <a:rPr lang="en-US" sz="2800" dirty="0"/>
              <a:t>“[county’s expert] identified an </a:t>
            </a:r>
            <a:r>
              <a:rPr lang="en-US" sz="2800" i="1" u="sng" dirty="0"/>
              <a:t>international standard</a:t>
            </a:r>
            <a:r>
              <a:rPr lang="en-US" sz="2800" dirty="0"/>
              <a:t>/methodology that is used to assess the health of trees which included a site visit.”</a:t>
            </a:r>
            <a:endParaRPr lang="en-US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5D104-7470-3EEC-20A7-C2B2A866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27995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EF824-5584-9CAC-7EB4-58BD49CF0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DBAAD-ED73-F69F-1F2D-33616470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i="1" dirty="0"/>
              <a:t>Daubert</a:t>
            </a:r>
            <a:r>
              <a:rPr lang="en-US" sz="2800" dirty="0"/>
              <a:t> standards for reliability: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theory or technique can be tested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subject to peer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known or potential error rate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controlling standards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general acceptance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13F73A-C207-2AAE-BCA4-990A02BD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2A6CD-F839-A9AD-C579-D02982C35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93" y="2375054"/>
            <a:ext cx="2505099" cy="34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1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91FF6-4B36-E43D-9CEE-B8B52915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040EC-61F1-E753-F02B-D2D8A931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4306186"/>
          </a:xfrm>
        </p:spPr>
        <p:txBody>
          <a:bodyPr>
            <a:normAutofit/>
          </a:bodyPr>
          <a:lstStyle/>
          <a:p>
            <a:r>
              <a:rPr lang="en-US" sz="2800" dirty="0"/>
              <a:t>“[The McGees] knew that the tree…was decayed and liable to fall.”</a:t>
            </a:r>
          </a:p>
          <a:p>
            <a:r>
              <a:rPr lang="en-US" sz="2800" dirty="0"/>
              <a:t>“Public policy in a civilized community requires that …there be no oases of nonliability where a private nuisance may be maintained with impunity.”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F1EEFD-BAA0-3E14-BDD5-3BED62A2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Rowe v. McGee</a:t>
            </a:r>
            <a:br>
              <a:rPr lang="en-US" i="1" dirty="0"/>
            </a:br>
            <a:r>
              <a:rPr lang="en-US" dirty="0"/>
              <a:t>5 N.C. App. 60 (NC Ct. App. 1969)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21014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96F45-3423-B618-E98F-A6BD4185F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A0A9-8188-8B0F-CB23-0233F7BF0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i="1" dirty="0"/>
              <a:t>Daubert</a:t>
            </a:r>
            <a:r>
              <a:rPr lang="en-US" sz="2800" dirty="0"/>
              <a:t> standards for reliability: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theory or technique can be tested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i="1" dirty="0"/>
              <a:t>subject to peer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known or potential error rate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i="1" dirty="0"/>
              <a:t>controlling standards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i="1" dirty="0"/>
              <a:t>general acceptance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9DC6C2-5FE3-5239-626C-DCF69C4B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Allred v. Tishomingo County</a:t>
            </a:r>
            <a:br>
              <a:rPr lang="en-US" i="1" dirty="0"/>
            </a:br>
            <a:r>
              <a:rPr lang="en-US" dirty="0"/>
              <a:t>No. 2023-CA-00569-COA (MS Ct. App. 2024)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244F2-C54A-417A-325A-BDFA3EA92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93" y="2375054"/>
            <a:ext cx="2505099" cy="34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810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D7CB4-B84D-0CCE-E080-A49AD10A7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949F-A90E-E803-E64C-B2ADE8FC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McCutchen v. Blanton	</a:t>
            </a:r>
            <a:br>
              <a:rPr lang="en-US" i="1" dirty="0"/>
            </a:br>
            <a:r>
              <a:rPr lang="en-US" dirty="0"/>
              <a:t>59 Miss. 116 (MS Supr. Ct. 1881)</a:t>
            </a:r>
          </a:p>
        </p:txBody>
      </p:sp>
      <p:pic>
        <p:nvPicPr>
          <p:cNvPr id="1026" name="Picture 2" descr="Two images showing clumps of Johnson Grass">
            <a:extLst>
              <a:ext uri="{FF2B5EF4-FFF2-40B4-BE49-F238E27FC236}">
                <a16:creationId xmlns:a16="http://schemas.microsoft.com/office/drawing/2014/main" id="{3A62B5ED-A05F-24B2-ABC1-BF6F61D2B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78" y="2481263"/>
            <a:ext cx="10373974" cy="34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943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6391-A726-81B3-7188-B98DAA57F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ACF44-580F-00B5-49A8-A9531680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“The history and habits of the grass are too little known and established to authorize its condemnation as a nuisance.”</a:t>
            </a:r>
          </a:p>
          <a:p>
            <a:r>
              <a:rPr lang="en-US" sz="2800" dirty="0"/>
              <a:t>“It is not enough to show probable or contingent injury, but it must be shown to be inevitable and undoubted.”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5ADBD8-CA2F-B735-13B8-8E73C772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McCutchen v. Blanton	</a:t>
            </a:r>
            <a:br>
              <a:rPr lang="en-US" i="1" dirty="0"/>
            </a:br>
            <a:r>
              <a:rPr lang="en-US" dirty="0"/>
              <a:t>59 Miss. 116 (MS Supr. Ct. 1881)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57724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F8CF2-24C9-FF81-5CE6-7B18EEEF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A979-AA39-EF46-DA0E-42258AAC3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390" y="2243470"/>
            <a:ext cx="9422839" cy="3452392"/>
          </a:xfrm>
        </p:spPr>
        <p:txBody>
          <a:bodyPr>
            <a:normAutofit/>
          </a:bodyPr>
          <a:lstStyle/>
          <a:p>
            <a:r>
              <a:rPr lang="en-US" sz="2800" dirty="0"/>
              <a:t>“The fears of mankind, though reasonable, are not nuisance.”</a:t>
            </a:r>
          </a:p>
          <a:p>
            <a:r>
              <a:rPr lang="en-US" sz="2800" dirty="0"/>
              <a:t>“He who exercises his legal rights harms nobody.”</a:t>
            </a:r>
          </a:p>
          <a:p>
            <a:r>
              <a:rPr lang="en-US" sz="2800" dirty="0"/>
              <a:t>“To interfere with one’s right to use his own land…in a case of doubt, would be a flagrant abuse of power.”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D028D9-09FE-7179-5B6A-F138B6E7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McCutchen v. Blanton	</a:t>
            </a:r>
            <a:br>
              <a:rPr lang="en-US" i="1" dirty="0"/>
            </a:br>
            <a:r>
              <a:rPr lang="en-US" dirty="0"/>
              <a:t>59 Miss. 116 (MS Supr. Ct. 1881)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255319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10626</TotalTime>
  <Words>6845</Words>
  <Application>Microsoft Office PowerPoint</Application>
  <PresentationFormat>Widescreen</PresentationFormat>
  <Paragraphs>519</Paragraphs>
  <Slides>93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Century Gothic</vt:lpstr>
      <vt:lpstr>Google Sans</vt:lpstr>
      <vt:lpstr>Wingdings 3</vt:lpstr>
      <vt:lpstr>Wisp</vt:lpstr>
      <vt:lpstr>Case Illustrations from Southern Chapter Tree Law</vt:lpstr>
      <vt:lpstr>Tree Failure</vt:lpstr>
      <vt:lpstr>Warren v. Tupelo 187 Miss. 816 (MS Supr. Ct. 1940)</vt:lpstr>
      <vt:lpstr>Warren v. Tupelo 187 Miss. 816 (MS Supr. Ct. 1940)</vt:lpstr>
      <vt:lpstr>Warren v. Tupelo 187 Miss. 816 (MS Supr. Ct. 1940)</vt:lpstr>
      <vt:lpstr>Warren v. Tupelo 187 Miss. 816 (MS Supr. Ct. 1940)</vt:lpstr>
      <vt:lpstr>Rowe v. McGee 5 N.C. App. 60 (NC Ct. App. 1969)</vt:lpstr>
      <vt:lpstr>Rowe v. McGee 5 N.C. App. 60 (NC Ct. App. 1969)</vt:lpstr>
      <vt:lpstr>Rowe v. McGee 5 N.C. App. 60 (NC Ct. App. 1969)</vt:lpstr>
      <vt:lpstr>Rowe v. McGee 5 N.C. App. 60 (NC Ct. App. 1969)</vt:lpstr>
      <vt:lpstr>Rowe v. McGee 5 N.C. App. 60 (NC Ct. App. 1969)</vt:lpstr>
      <vt:lpstr>Griefield v. Gibraltar Fire &amp; Marine Ins. Co. 199 Miss. 175 (MS Supr. Ct. 1946)</vt:lpstr>
      <vt:lpstr>Griefield v. Gibraltar Fire &amp; Marine Ins. Co. 199 Miss. 175 (MS Supr. Ct. 1946)</vt:lpstr>
      <vt:lpstr>Griefield v. Gibraltar Fire &amp; Marine Ins. Co. 199 Miss. 175 (MS Supr. Ct. 1946)</vt:lpstr>
      <vt:lpstr>Griefield v. Gibraltar Fire &amp; Marine Ins. Co. 199 Miss. 175 (MS Supr. Ct. 1946)</vt:lpstr>
      <vt:lpstr>Griefield v. Gibraltar Fire &amp; Marine Ins. Co. 199 Miss. 175 (MS Supr. Ct. 1946)</vt:lpstr>
      <vt:lpstr>Wallen v. Riverside Sports Ctr. 173 N.C. App. 408 (NC Ct. App. 2005)</vt:lpstr>
      <vt:lpstr>Wallen v. Riverside Sports Ctr. 173 N.C. App. 408 (NC Ct. App. 2005)</vt:lpstr>
      <vt:lpstr>Wallen v. Riverside Sports Ctr. 173 N.C. App. 408 (NC Ct. App. 2005)</vt:lpstr>
      <vt:lpstr>Wallen v. Riverside Sports Ctr. 173 N.C. App. 408 (NC Ct. App. 2005)</vt:lpstr>
      <vt:lpstr>Wallen v. Riverside Sports Ctr. 173 N.C. App. 408 (NC Ct. App. 2005)</vt:lpstr>
      <vt:lpstr>Wallen v. Riverside Sports Ctr. 173 N.C. App. 408 (NC Ct. App. 2005)</vt:lpstr>
      <vt:lpstr>Wallen v. Riverside Sports Ctr. 173 N.C. App. 408 (NC Ct. App. 2005)</vt:lpstr>
      <vt:lpstr>Staples v. Duell 494 S.E.2d 639 (SC Ct. App. 1997)</vt:lpstr>
      <vt:lpstr>Staples v. Duell 494 S.E.2d 639 (SC Ct. App. 1997)</vt:lpstr>
      <vt:lpstr>Staples v. Duell 494 S.E.2d 639 (SC Ct. App. 1997)</vt:lpstr>
      <vt:lpstr>Staples v. Duell 494 S.E.2d 639 (SC Ct. App. 1997)</vt:lpstr>
      <vt:lpstr>Staples v. Duell 494 S.E.2d 639 (SC Ct. App. 1997)</vt:lpstr>
      <vt:lpstr>Staples v. Duell 494 S.E.2d 639 (SC Ct. App. 1997)</vt:lpstr>
      <vt:lpstr>Staples v. Duell 494 S.E.2d 639 (SC Ct. App. 1997)</vt:lpstr>
      <vt:lpstr>Staples v. Duell 494 S.E.2d 639 (SC Ct. App. 1997)</vt:lpstr>
      <vt:lpstr>Toledo v. United States 95 F.Supp. 838 (USDC PR 1951)</vt:lpstr>
      <vt:lpstr>Toledo v. United States 95 F.Supp. 838 (USDC PR 1951)</vt:lpstr>
      <vt:lpstr>Toledo v. United States 95 F.Supp. 838 (USDC PR 1951)</vt:lpstr>
      <vt:lpstr>Harding v. Bethesda Regional Cancer Treatment Center 551 So.2d 299 (AL Supr. Ct. 1989)</vt:lpstr>
      <vt:lpstr>Harding v. Bethesda Regional Cancer Treatment Center 551 So.2d 299 (AL Supr. Ct. 1989)</vt:lpstr>
      <vt:lpstr>Harding v. Bethesda Regional Cancer Treatment Center 551 So.2d 299 (AL Supr. Ct. 1989)</vt:lpstr>
      <vt:lpstr>Utility Vegetation Management</vt:lpstr>
      <vt:lpstr>Alabama Power v. Ragland 406 So.2d 363 (AL Supr. Ct. 1981)</vt:lpstr>
      <vt:lpstr>Alabama Power v. Ragland 406 So.2d 363 (AL Supr. Ct. 1981)</vt:lpstr>
      <vt:lpstr>Alabama Power v. Ragland 406 So.2d 363 (AL Supr. Ct. 1981)</vt:lpstr>
      <vt:lpstr>Alabama Power v. Ragland 406 So.2d 363 (AL Supr. Ct. 1981)</vt:lpstr>
      <vt:lpstr>Alabama Power v. Ragland 406 So.2d 363 (AL Supr. Ct. 1981)</vt:lpstr>
      <vt:lpstr>Lacy v. Alabama Power 779 So.2d 1184 (AL Supr. Ct. 2000)</vt:lpstr>
      <vt:lpstr>Lacy v. Alabama Power 779 So.2d 1184 (AL Supr. Ct. 2000)</vt:lpstr>
      <vt:lpstr>Lacy v. Alabama Power 779 So.2d 1184 (AL Supr. Ct. 2000)</vt:lpstr>
      <vt:lpstr>Wheeler v. Norfolk Carolina Tel. &amp; Tel. Co.  172 N.C. 9 (NC Supr. Ct. 1916)</vt:lpstr>
      <vt:lpstr>Wheeler v. Norfolk Carolina Tel. &amp; Tel. Co.  172 N.C. 9 (NC Supr. Ct. 1916)</vt:lpstr>
      <vt:lpstr>Wheeler v. Norfolk Carolina Tel. &amp; Tel. Co.  172 N.C. 9 (NC Supr. Ct. 1916)</vt:lpstr>
      <vt:lpstr>Wheeler v. Norfolk Carolina Tel. &amp; Tel. Co.  172 N.C. 9 (NC Supr. Ct. 1916)</vt:lpstr>
      <vt:lpstr>Property Rights</vt:lpstr>
      <vt:lpstr>Fontenot v. Central Louisiana Electric Co. 147 So. 2d 773 (LA Ct. App. 1962)</vt:lpstr>
      <vt:lpstr>Fontenot v. Central Louisiana Electric Co. 147 So. 2d 773 (LA Ct. App. 1962)</vt:lpstr>
      <vt:lpstr>Fontenot v. Central Louisiana Electric Co. 147 So. 2d 773 (LA Ct. App. 1962)</vt:lpstr>
      <vt:lpstr>Fontenot v. Central Louisiana Electric Co. 147 So. 2d 773 (LA Ct. App. 1962)</vt:lpstr>
      <vt:lpstr>Fontenot v. Central Louisiana Electric Co. 147 So. 2d 773 (LA Ct. App. 1962)</vt:lpstr>
      <vt:lpstr>Fontenot v. Central Louisiana Electric Co. 147 So. 2d 773 (LA Ct. App. 1962)</vt:lpstr>
      <vt:lpstr>First Elec. Coop. Corp. v. Charette 306 Ark. 105 (AR Supr. Ct. 1991)</vt:lpstr>
      <vt:lpstr>First Elec. Coop. Corp. v. Charette 306 Ark. 105 (AR Supr. Ct. 1991)</vt:lpstr>
      <vt:lpstr>First Elec. Coop. Corp. v. Charette 306 Ark. 105 (AR Supr. Ct. 1991)</vt:lpstr>
      <vt:lpstr>First Elec. Coop. Corp. v. Charette 306 Ark. 105 (AR Supr. Ct. 1991)</vt:lpstr>
      <vt:lpstr>Hornsby v. Bayou Jack Logging 902 So. 2d 361 (LA Supr. Ct. 2005)</vt:lpstr>
      <vt:lpstr>Hornsby v. Bayou Jack Logging 902 So. 2d 361 (LA Supr. Ct. 2005)</vt:lpstr>
      <vt:lpstr>Hornsby v. Bayou Jack Logging 902 So. 2d 361 (LA Supr. Ct. 2005)</vt:lpstr>
      <vt:lpstr>Hornsby v. Bayou Jack Logging 902 So. 2d 361 (LA Supr. Ct. 2005)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Jack v. Successions of Albert 286 So.3d 432 (LA Ct. App. 2019)</vt:lpstr>
      <vt:lpstr>White River Rural Water District v. Moon 310 Ark. 624 (AR Supr. Ct. 1992)</vt:lpstr>
      <vt:lpstr>White River Rural Water District v. Moon 310 Ark. 624 (AR Supr. Ct. 1992)</vt:lpstr>
      <vt:lpstr>White River Rural Water District v. Moon 310 Ark. 624 (AR Supr. Ct. 1992)</vt:lpstr>
      <vt:lpstr>Summary</vt:lpstr>
      <vt:lpstr>Case Illustrations from Southern Chapter Tree Law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Allred v. Tishomingo County No. 2023-CA-00569-COA (MS Ct. App. 2024)</vt:lpstr>
      <vt:lpstr>McCutchen v. Blanton  59 Miss. 116 (MS Supr. Ct. 1881)</vt:lpstr>
      <vt:lpstr>McCutchen v. Blanton  59 Miss. 116 (MS Supr. Ct. 1881)</vt:lpstr>
      <vt:lpstr>McCutchen v. Blanton  59 Miss. 116 (MS Supr. Ct. 1881)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Illustrations from Kansas Tree Law</dc:title>
  <dc:creator>Reviewer 1</dc:creator>
  <cp:lastModifiedBy>Reviewer 1</cp:lastModifiedBy>
  <cp:revision>140</cp:revision>
  <dcterms:created xsi:type="dcterms:W3CDTF">2023-12-17T00:52:32Z</dcterms:created>
  <dcterms:modified xsi:type="dcterms:W3CDTF">2025-04-09T15:47:58Z</dcterms:modified>
</cp:coreProperties>
</file>