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27" r:id="rId1"/>
  </p:sldMasterIdLst>
  <p:notesMasterIdLst>
    <p:notesMasterId r:id="rId42"/>
  </p:notesMasterIdLst>
  <p:handoutMasterIdLst>
    <p:handoutMasterId r:id="rId43"/>
  </p:handoutMasterIdLst>
  <p:sldIdLst>
    <p:sldId id="256" r:id="rId2"/>
    <p:sldId id="947" r:id="rId3"/>
    <p:sldId id="955" r:id="rId4"/>
    <p:sldId id="278" r:id="rId5"/>
    <p:sldId id="435" r:id="rId6"/>
    <p:sldId id="905" r:id="rId7"/>
    <p:sldId id="430" r:id="rId8"/>
    <p:sldId id="906" r:id="rId9"/>
    <p:sldId id="471" r:id="rId10"/>
    <p:sldId id="445" r:id="rId11"/>
    <p:sldId id="444" r:id="rId12"/>
    <p:sldId id="526" r:id="rId13"/>
    <p:sldId id="525" r:id="rId14"/>
    <p:sldId id="475" r:id="rId15"/>
    <p:sldId id="443" r:id="rId16"/>
    <p:sldId id="440" r:id="rId17"/>
    <p:sldId id="438" r:id="rId18"/>
    <p:sldId id="1011" r:id="rId19"/>
    <p:sldId id="1008" r:id="rId20"/>
    <p:sldId id="1009" r:id="rId21"/>
    <p:sldId id="1010" r:id="rId22"/>
    <p:sldId id="1016" r:id="rId23"/>
    <p:sldId id="1017" r:id="rId24"/>
    <p:sldId id="1002" r:id="rId25"/>
    <p:sldId id="1014" r:id="rId26"/>
    <p:sldId id="1003" r:id="rId27"/>
    <p:sldId id="1013" r:id="rId28"/>
    <p:sldId id="1004" r:id="rId29"/>
    <p:sldId id="1025" r:id="rId30"/>
    <p:sldId id="999" r:id="rId31"/>
    <p:sldId id="1000" r:id="rId32"/>
    <p:sldId id="1001" r:id="rId33"/>
    <p:sldId id="1015" r:id="rId34"/>
    <p:sldId id="1019" r:id="rId35"/>
    <p:sldId id="1018" r:id="rId36"/>
    <p:sldId id="1022" r:id="rId37"/>
    <p:sldId id="1023" r:id="rId38"/>
    <p:sldId id="303" r:id="rId39"/>
    <p:sldId id="1020" r:id="rId40"/>
    <p:sldId id="998" r:id="rId41"/>
  </p:sldIdLst>
  <p:sldSz cx="12192000" cy="6858000"/>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7F04D80-0D7C-4B74-A81A-EDB79C334C29}">
          <p14:sldIdLst>
            <p14:sldId id="256"/>
          </p14:sldIdLst>
        </p14:section>
        <p14:section name="Schankin v. Buskirk" id="{86762315-A261-4730-B442-09A20E78ABB5}">
          <p14:sldIdLst>
            <p14:sldId id="947"/>
            <p14:sldId id="955"/>
          </p14:sldIdLst>
        </p14:section>
        <p14:section name="R2D 929" id="{43C31064-E7F3-442B-A1DD-195183DF71E6}">
          <p14:sldIdLst>
            <p14:sldId id="278"/>
            <p14:sldId id="435"/>
            <p14:sldId id="905"/>
            <p14:sldId id="430"/>
            <p14:sldId id="906"/>
            <p14:sldId id="471"/>
            <p14:sldId id="445"/>
            <p14:sldId id="444"/>
            <p14:sldId id="526"/>
            <p14:sldId id="525"/>
            <p14:sldId id="475"/>
            <p14:sldId id="443"/>
            <p14:sldId id="440"/>
            <p14:sldId id="438"/>
            <p14:sldId id="1011"/>
          </p14:sldIdLst>
        </p14:section>
        <p14:section name="Vanderpool v. Hart" id="{1C6A015F-2587-492C-A7C4-A59C2777BFF3}">
          <p14:sldIdLst>
            <p14:sldId id="1008"/>
            <p14:sldId id="1009"/>
            <p14:sldId id="1010"/>
          </p14:sldIdLst>
        </p14:section>
        <p14:section name="Governale v. City of Owosso" id="{D17E200A-BA4A-44D1-8B9F-879D5FD8AB31}">
          <p14:sldIdLst>
            <p14:sldId id="1016"/>
            <p14:sldId id="1017"/>
          </p14:sldIdLst>
        </p14:section>
        <p14:section name="Thiele v. Detroit Edison" id="{1F40687E-8E98-4CBC-9C26-95E529B13C3A}">
          <p14:sldIdLst>
            <p14:sldId id="1002"/>
            <p14:sldId id="1014"/>
            <p14:sldId id="1003"/>
            <p14:sldId id="1013"/>
            <p14:sldId id="1004"/>
            <p14:sldId id="1025"/>
          </p14:sldIdLst>
        </p14:section>
        <p14:section name="Vinson v Lyons" id="{CD4CBF1C-16A9-4081-8290-79842F80D27A}">
          <p14:sldIdLst>
            <p14:sldId id="999"/>
            <p14:sldId id="1000"/>
            <p14:sldId id="1001"/>
            <p14:sldId id="1015"/>
          </p14:sldIdLst>
        </p14:section>
        <p14:section name="Syzmanski v. Brown" id="{19EE5AC0-C546-4E47-940E-5D0593D41BDE}">
          <p14:sldIdLst>
            <p14:sldId id="1019"/>
            <p14:sldId id="1018"/>
            <p14:sldId id="1022"/>
            <p14:sldId id="1023"/>
          </p14:sldIdLst>
        </p14:section>
        <p14:section name="Summary" id="{7E1A8C23-BBF6-49CF-83B3-242807A835D9}">
          <p14:sldIdLst>
            <p14:sldId id="303"/>
            <p14:sldId id="1020"/>
            <p14:sldId id="998"/>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71" autoAdjust="0"/>
    <p:restoredTop sz="77370" autoAdjust="0"/>
  </p:normalViewPr>
  <p:slideViewPr>
    <p:cSldViewPr snapToGrid="0">
      <p:cViewPr varScale="1">
        <p:scale>
          <a:sx n="66" d="100"/>
          <a:sy n="66" d="100"/>
        </p:scale>
        <p:origin x="1406" y="4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5" d="100"/>
          <a:sy n="65" d="100"/>
        </p:scale>
        <p:origin x="3154" y="67"/>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BC9759B-DC66-9A68-D89B-69A44CC93BD8}"/>
              </a:ext>
            </a:extLst>
          </p:cNvPr>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a:extLst>
              <a:ext uri="{FF2B5EF4-FFF2-40B4-BE49-F238E27FC236}">
                <a16:creationId xmlns:a16="http://schemas.microsoft.com/office/drawing/2014/main" id="{F8603716-FA19-AECC-C0AF-7FB1701BB247}"/>
              </a:ext>
            </a:extLst>
          </p:cNvPr>
          <p:cNvSpPr>
            <a:spLocks noGrp="1"/>
          </p:cNvSpPr>
          <p:nvPr>
            <p:ph type="dt" sz="quarter" idx="1"/>
          </p:nvPr>
        </p:nvSpPr>
        <p:spPr>
          <a:xfrm>
            <a:off x="4143587" y="0"/>
            <a:ext cx="3169920" cy="481727"/>
          </a:xfrm>
          <a:prstGeom prst="rect">
            <a:avLst/>
          </a:prstGeom>
        </p:spPr>
        <p:txBody>
          <a:bodyPr vert="horz" lIns="96661" tIns="48331" rIns="96661" bIns="48331" rtlCol="0"/>
          <a:lstStyle>
            <a:lvl1pPr algn="r">
              <a:defRPr sz="1300"/>
            </a:lvl1pPr>
          </a:lstStyle>
          <a:p>
            <a:fld id="{056EC8B3-B510-4C83-84F8-8E1B848976D0}" type="datetimeFigureOut">
              <a:rPr lang="en-US" smtClean="0"/>
              <a:t>8/10/2026</a:t>
            </a:fld>
            <a:endParaRPr lang="en-US"/>
          </a:p>
        </p:txBody>
      </p:sp>
      <p:sp>
        <p:nvSpPr>
          <p:cNvPr id="4" name="Footer Placeholder 3">
            <a:extLst>
              <a:ext uri="{FF2B5EF4-FFF2-40B4-BE49-F238E27FC236}">
                <a16:creationId xmlns:a16="http://schemas.microsoft.com/office/drawing/2014/main" id="{0CBEF98A-C093-EF77-BEEE-C1949CDEFFB6}"/>
              </a:ext>
            </a:extLst>
          </p:cNvPr>
          <p:cNvSpPr>
            <a:spLocks noGrp="1"/>
          </p:cNvSpPr>
          <p:nvPr>
            <p:ph type="ftr" sz="quarter" idx="2"/>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a:extLst>
              <a:ext uri="{FF2B5EF4-FFF2-40B4-BE49-F238E27FC236}">
                <a16:creationId xmlns:a16="http://schemas.microsoft.com/office/drawing/2014/main" id="{FCCC953D-F5E3-9F91-E02B-84DDA2B10688}"/>
              </a:ext>
            </a:extLst>
          </p:cNvPr>
          <p:cNvSpPr>
            <a:spLocks noGrp="1"/>
          </p:cNvSpPr>
          <p:nvPr>
            <p:ph type="sldNum" sz="quarter" idx="3"/>
          </p:nvPr>
        </p:nvSpPr>
        <p:spPr>
          <a:xfrm>
            <a:off x="4143587" y="9119474"/>
            <a:ext cx="3169920" cy="481726"/>
          </a:xfrm>
          <a:prstGeom prst="rect">
            <a:avLst/>
          </a:prstGeom>
        </p:spPr>
        <p:txBody>
          <a:bodyPr vert="horz" lIns="96661" tIns="48331" rIns="96661" bIns="48331" rtlCol="0" anchor="b"/>
          <a:lstStyle>
            <a:lvl1pPr algn="r">
              <a:defRPr sz="1300"/>
            </a:lvl1pPr>
          </a:lstStyle>
          <a:p>
            <a:fld id="{03275797-075A-4345-8812-767A795E887F}" type="slidenum">
              <a:rPr lang="en-US" smtClean="0"/>
              <a:t>‹#›</a:t>
            </a:fld>
            <a:endParaRPr lang="en-US"/>
          </a:p>
        </p:txBody>
      </p:sp>
    </p:spTree>
    <p:extLst>
      <p:ext uri="{BB962C8B-B14F-4D97-AF65-F5344CB8AC3E}">
        <p14:creationId xmlns:p14="http://schemas.microsoft.com/office/powerpoint/2010/main" val="32773554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95828BC4-ADCC-4BC7-944F-C34D2F7A051C}" type="datetimeFigureOut">
              <a:rPr lang="en-US" smtClean="0"/>
              <a:t>8/10/2026</a:t>
            </a:fld>
            <a:endParaRPr lang="en-US" dirty="0"/>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CF155452-F542-491B-BA5C-F349F2386F54}" type="slidenum">
              <a:rPr lang="en-US" smtClean="0"/>
              <a:t>‹#›</a:t>
            </a:fld>
            <a:endParaRPr lang="en-US" dirty="0"/>
          </a:p>
        </p:txBody>
      </p:sp>
    </p:spTree>
    <p:extLst>
      <p:ext uri="{BB962C8B-B14F-4D97-AF65-F5344CB8AC3E}">
        <p14:creationId xmlns:p14="http://schemas.microsoft.com/office/powerpoint/2010/main" val="26810741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155452-F542-491B-BA5C-F349F2386F54}" type="slidenum">
              <a:rPr lang="en-US" smtClean="0"/>
              <a:t>1</a:t>
            </a:fld>
            <a:endParaRPr lang="en-US" dirty="0"/>
          </a:p>
        </p:txBody>
      </p:sp>
    </p:spTree>
    <p:extLst>
      <p:ext uri="{BB962C8B-B14F-4D97-AF65-F5344CB8AC3E}">
        <p14:creationId xmlns:p14="http://schemas.microsoft.com/office/powerpoint/2010/main" val="13762219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DA433-58B3-7847-8A24-9E6B2D66F1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A94B40-9087-4142-5110-CC039A94731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9B17A31-F856-02F6-3401-DE99014D905E}"/>
              </a:ext>
            </a:extLst>
          </p:cNvPr>
          <p:cNvSpPr>
            <a:spLocks noGrp="1"/>
          </p:cNvSpPr>
          <p:nvPr>
            <p:ph type="body" idx="1"/>
          </p:nvPr>
        </p:nvSpPr>
        <p:spPr/>
        <p:txBody>
          <a:bodyPr/>
          <a:lstStyle/>
          <a:p>
            <a:r>
              <a:rPr lang="en-US" dirty="0"/>
              <a:t>MI Ct. App.</a:t>
            </a:r>
          </a:p>
          <a:p>
            <a:r>
              <a:rPr lang="en-US" dirty="0"/>
              <a:t>1988, Lake Orion Heights, MI</a:t>
            </a:r>
          </a:p>
          <a:p>
            <a:endParaRPr lang="en-US" dirty="0"/>
          </a:p>
          <a:p>
            <a:r>
              <a:rPr lang="en-US" dirty="0"/>
              <a:t>Audrey Thiele purchased an undeveloped wooded lot.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Detroit Edison Co. cut down 8 “wild,” naturally-growing trees.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Thiele sued for replacement cost, testifying she enjoyed sitting and looking at the trees.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Trial court granted directed verdict for Edison because Thiele presented no evidence of change in value of the land.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Thiele appealed. Reversed.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a:extLst>
              <a:ext uri="{FF2B5EF4-FFF2-40B4-BE49-F238E27FC236}">
                <a16:creationId xmlns:a16="http://schemas.microsoft.com/office/drawing/2014/main" id="{EE4510A2-7953-3DAF-09A6-10EEF6F000AE}"/>
              </a:ext>
            </a:extLst>
          </p:cNvPr>
          <p:cNvSpPr>
            <a:spLocks noGrp="1"/>
          </p:cNvSpPr>
          <p:nvPr>
            <p:ph type="sldNum" sz="quarter" idx="5"/>
          </p:nvPr>
        </p:nvSpPr>
        <p:spPr/>
        <p:txBody>
          <a:bodyPr/>
          <a:lstStyle/>
          <a:p>
            <a:fld id="{CF155452-F542-491B-BA5C-F349F2386F54}" type="slidenum">
              <a:rPr lang="en-US" smtClean="0"/>
              <a:t>24</a:t>
            </a:fld>
            <a:endParaRPr lang="en-US"/>
          </a:p>
        </p:txBody>
      </p:sp>
    </p:spTree>
    <p:extLst>
      <p:ext uri="{BB962C8B-B14F-4D97-AF65-F5344CB8AC3E}">
        <p14:creationId xmlns:p14="http://schemas.microsoft.com/office/powerpoint/2010/main" val="40665830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E3021C-24C5-B54A-D8B7-4857A90B63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931D26-2661-8321-D246-511493056CC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F0138FC-F00C-5A91-FE56-BBF58C3C237C}"/>
              </a:ext>
            </a:extLst>
          </p:cNvPr>
          <p:cNvSpPr>
            <a:spLocks noGrp="1"/>
          </p:cNvSpPr>
          <p:nvPr>
            <p:ph type="body" idx="1"/>
          </p:nvPr>
        </p:nvSpPr>
        <p:spPr/>
        <p:txBody>
          <a:bodyPr/>
          <a:lstStyle/>
          <a:p>
            <a:r>
              <a:rPr lang="en-US" dirty="0"/>
              <a:t>MI Ct. App.</a:t>
            </a:r>
          </a:p>
          <a:p>
            <a:r>
              <a:rPr lang="en-US" dirty="0"/>
              <a:t>1988, Lake Orion Heights, MI</a:t>
            </a:r>
          </a:p>
          <a:p>
            <a:endParaRPr lang="en-US" dirty="0"/>
          </a:p>
          <a:p>
            <a:r>
              <a:rPr lang="en-US" dirty="0"/>
              <a:t>Audrey Thiele purchased an undeveloped wooded lot.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Detroit Edison Co. cut down 8 “wild,” naturally-growing trees.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Thiele sued for replacement cost, testifying she enjoyed sitting and looking at the trees.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Trial court granted directed verdict for Edison because Thiele presented no evidence of change in value of the land.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Thiele appealed. Reversed.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a:extLst>
              <a:ext uri="{FF2B5EF4-FFF2-40B4-BE49-F238E27FC236}">
                <a16:creationId xmlns:a16="http://schemas.microsoft.com/office/drawing/2014/main" id="{A7213534-76C5-85A5-928E-F8ACBC79CC8E}"/>
              </a:ext>
            </a:extLst>
          </p:cNvPr>
          <p:cNvSpPr>
            <a:spLocks noGrp="1"/>
          </p:cNvSpPr>
          <p:nvPr>
            <p:ph type="sldNum" sz="quarter" idx="5"/>
          </p:nvPr>
        </p:nvSpPr>
        <p:spPr/>
        <p:txBody>
          <a:bodyPr/>
          <a:lstStyle/>
          <a:p>
            <a:fld id="{CF155452-F542-491B-BA5C-F349F2386F54}" type="slidenum">
              <a:rPr lang="en-US" smtClean="0"/>
              <a:t>25</a:t>
            </a:fld>
            <a:endParaRPr lang="en-US"/>
          </a:p>
        </p:txBody>
      </p:sp>
    </p:spTree>
    <p:extLst>
      <p:ext uri="{BB962C8B-B14F-4D97-AF65-F5344CB8AC3E}">
        <p14:creationId xmlns:p14="http://schemas.microsoft.com/office/powerpoint/2010/main" val="42276627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398AF8-2E17-B0BC-07C1-93F2D5CEFF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4154FD-C115-0760-3CB8-8B6721FCF5A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0FC2076-2DD7-E080-D981-8958D23631C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A2B09E9-F88F-9C06-E831-DD37E11B37B7}"/>
              </a:ext>
            </a:extLst>
          </p:cNvPr>
          <p:cNvSpPr>
            <a:spLocks noGrp="1"/>
          </p:cNvSpPr>
          <p:nvPr>
            <p:ph type="sldNum" sz="quarter" idx="5"/>
          </p:nvPr>
        </p:nvSpPr>
        <p:spPr/>
        <p:txBody>
          <a:bodyPr/>
          <a:lstStyle/>
          <a:p>
            <a:fld id="{CF155452-F542-491B-BA5C-F349F2386F54}" type="slidenum">
              <a:rPr lang="en-US" smtClean="0"/>
              <a:t>26</a:t>
            </a:fld>
            <a:endParaRPr lang="en-US" dirty="0"/>
          </a:p>
        </p:txBody>
      </p:sp>
    </p:spTree>
    <p:extLst>
      <p:ext uri="{BB962C8B-B14F-4D97-AF65-F5344CB8AC3E}">
        <p14:creationId xmlns:p14="http://schemas.microsoft.com/office/powerpoint/2010/main" val="16894582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CC6352-1099-5DF4-7DBD-2D8E702A34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5FE1F6-25AD-1415-B6D2-3BE5C7B89DD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B913B76-3738-41D6-77EE-F2B20FF7E64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A142C70-2234-62E6-C93D-5272C8411B65}"/>
              </a:ext>
            </a:extLst>
          </p:cNvPr>
          <p:cNvSpPr>
            <a:spLocks noGrp="1"/>
          </p:cNvSpPr>
          <p:nvPr>
            <p:ph type="sldNum" sz="quarter" idx="5"/>
          </p:nvPr>
        </p:nvSpPr>
        <p:spPr/>
        <p:txBody>
          <a:bodyPr/>
          <a:lstStyle/>
          <a:p>
            <a:fld id="{CF155452-F542-491B-BA5C-F349F2386F54}" type="slidenum">
              <a:rPr lang="en-US" smtClean="0"/>
              <a:t>27</a:t>
            </a:fld>
            <a:endParaRPr lang="en-US" dirty="0"/>
          </a:p>
        </p:txBody>
      </p:sp>
    </p:spTree>
    <p:extLst>
      <p:ext uri="{BB962C8B-B14F-4D97-AF65-F5344CB8AC3E}">
        <p14:creationId xmlns:p14="http://schemas.microsoft.com/office/powerpoint/2010/main" val="1461294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4281E-BED2-FB8A-1CCF-9F67C59AE2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23DFD5-2BE4-DC7D-6337-ADC2865AD0F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0903106-3484-CA0B-6100-59B7DFCA2BE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3E38CE0-11C4-21AD-A1C5-C23F74776325}"/>
              </a:ext>
            </a:extLst>
          </p:cNvPr>
          <p:cNvSpPr>
            <a:spLocks noGrp="1"/>
          </p:cNvSpPr>
          <p:nvPr>
            <p:ph type="sldNum" sz="quarter" idx="5"/>
          </p:nvPr>
        </p:nvSpPr>
        <p:spPr/>
        <p:txBody>
          <a:bodyPr/>
          <a:lstStyle/>
          <a:p>
            <a:fld id="{CF155452-F542-491B-BA5C-F349F2386F54}" type="slidenum">
              <a:rPr lang="en-US" smtClean="0"/>
              <a:t>28</a:t>
            </a:fld>
            <a:endParaRPr lang="en-US" dirty="0"/>
          </a:p>
        </p:txBody>
      </p:sp>
    </p:spTree>
    <p:extLst>
      <p:ext uri="{BB962C8B-B14F-4D97-AF65-F5344CB8AC3E}">
        <p14:creationId xmlns:p14="http://schemas.microsoft.com/office/powerpoint/2010/main" val="6528151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CAA58D-75B3-966D-25C8-5F3438677E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5D9CE3-A115-C522-5F3E-74FA4B520F5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E88D6EF-4E5D-846C-4E4F-4801151EC9D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7EAF527-6536-9E09-89DC-8317ED3CDCE3}"/>
              </a:ext>
            </a:extLst>
          </p:cNvPr>
          <p:cNvSpPr>
            <a:spLocks noGrp="1"/>
          </p:cNvSpPr>
          <p:nvPr>
            <p:ph type="sldNum" sz="quarter" idx="5"/>
          </p:nvPr>
        </p:nvSpPr>
        <p:spPr/>
        <p:txBody>
          <a:bodyPr/>
          <a:lstStyle/>
          <a:p>
            <a:fld id="{CF155452-F542-491B-BA5C-F349F2386F54}" type="slidenum">
              <a:rPr lang="en-US" smtClean="0"/>
              <a:t>29</a:t>
            </a:fld>
            <a:endParaRPr lang="en-US" dirty="0"/>
          </a:p>
        </p:txBody>
      </p:sp>
    </p:spTree>
    <p:extLst>
      <p:ext uri="{BB962C8B-B14F-4D97-AF65-F5344CB8AC3E}">
        <p14:creationId xmlns:p14="http://schemas.microsoft.com/office/powerpoint/2010/main" val="17977068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E63E28-6C53-26F3-EBE2-3866D9A00B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45C28A-28B8-0B3B-97B8-31F363CEB1D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E69BB63-485C-DF60-AE49-D8EE35D57C14}"/>
              </a:ext>
            </a:extLst>
          </p:cNvPr>
          <p:cNvSpPr>
            <a:spLocks noGrp="1"/>
          </p:cNvSpPr>
          <p:nvPr>
            <p:ph type="body" idx="1"/>
          </p:nvPr>
        </p:nvSpPr>
        <p:spPr/>
        <p:txBody>
          <a:bodyPr/>
          <a:lstStyle/>
          <a:p>
            <a:r>
              <a:rPr lang="en-US" dirty="0"/>
              <a:t>MI Ct. App.</a:t>
            </a:r>
          </a:p>
          <a:p>
            <a:r>
              <a:rPr lang="en-US" dirty="0"/>
              <a:t>Midland, MI</a:t>
            </a:r>
          </a:p>
          <a:p>
            <a:r>
              <a:rPr lang="en-US" dirty="0"/>
              <a:t>August 11, 2011</a:t>
            </a:r>
          </a:p>
          <a:p>
            <a:endParaRPr lang="en-US" dirty="0"/>
          </a:p>
          <a:p>
            <a:r>
              <a:rPr lang="en-US" dirty="0"/>
              <a:t>Helen Vinson owned 8 acres of vacant land in Midland.</a:t>
            </a:r>
          </a:p>
          <a:p>
            <a:r>
              <a:rPr lang="en-US" dirty="0"/>
              <a:t>Neighbor Timothy Lyons harvested timber on adjacent property.</a:t>
            </a:r>
          </a:p>
          <a:p>
            <a:r>
              <a:rPr lang="en-US" dirty="0"/>
              <a:t>Heavy machinery ran over the survey stakes, and the crew trespassed and cut down trees.</a:t>
            </a:r>
          </a:p>
          <a:p>
            <a:r>
              <a:rPr lang="en-US" dirty="0"/>
              <a:t>Vinson died, and daughter Teresa Vinson-Dopp sued.</a:t>
            </a:r>
          </a:p>
          <a:p>
            <a:r>
              <a:rPr lang="en-US" dirty="0"/>
              <a:t>Vinson-Dopp’s expert forester Douglas Lee estimated </a:t>
            </a:r>
            <a:r>
              <a:rPr lang="en-US" sz="1200" b="0" i="0" u="none" strike="noStrike" kern="1200" baseline="0" dirty="0">
                <a:solidFill>
                  <a:schemeClr val="tx1"/>
                </a:solidFill>
                <a:latin typeface="+mn-lt"/>
                <a:ea typeface="+mn-ea"/>
                <a:cs typeface="+mn-cs"/>
              </a:rPr>
              <a:t>400 trees had been cut, including: 317 red maples, 32 black oaks, 27 juneberries, 18 aspens, 17 birches, 11 white oaks, 7 cherries, and 1 apple tree.</a:t>
            </a:r>
          </a:p>
          <a:p>
            <a:r>
              <a:rPr lang="en-US" sz="1200" b="0" i="0" u="none" strike="noStrike" kern="1200" baseline="0" dirty="0">
                <a:solidFill>
                  <a:schemeClr val="tx1"/>
                </a:solidFill>
                <a:latin typeface="+mn-lt"/>
                <a:ea typeface="+mn-ea"/>
                <a:cs typeface="+mn-cs"/>
              </a:rPr>
              <a:t>Vinson-Dopp felt “terribly violated” and read a poem about trees, demanding replacement costs.</a:t>
            </a:r>
            <a:endParaRPr lang="en-US" dirty="0"/>
          </a:p>
          <a:p>
            <a:endParaRPr lang="en-US" dirty="0"/>
          </a:p>
          <a:p>
            <a:r>
              <a:rPr lang="en-US" dirty="0"/>
              <a:t>Replacement cost: $1.1M</a:t>
            </a:r>
          </a:p>
          <a:p>
            <a:r>
              <a:rPr lang="en-US" dirty="0"/>
              <a:t>Land value: $8,800</a:t>
            </a:r>
          </a:p>
          <a:p>
            <a:r>
              <a:rPr lang="en-US" dirty="0"/>
              <a:t>Tree value: $327.08</a:t>
            </a:r>
          </a:p>
          <a:p>
            <a:endParaRPr lang="en-US" dirty="0"/>
          </a:p>
          <a:p>
            <a:r>
              <a:rPr lang="en-US" dirty="0"/>
              <a:t>Plaintiff </a:t>
            </a:r>
            <a:r>
              <a:rPr lang="en-US" i="1" u="sng" dirty="0"/>
              <a:t>agreed</a:t>
            </a:r>
            <a:r>
              <a:rPr lang="en-US" i="0" u="none" dirty="0"/>
              <a:t> that loss cannot exceed value of the property.</a:t>
            </a:r>
            <a:endParaRPr lang="en-US" i="1" u="sng" dirty="0"/>
          </a:p>
          <a:p>
            <a:r>
              <a:rPr lang="en-US" dirty="0"/>
              <a:t>Trial court refused to allow evidence of replacement cost. Jury found loss was $327.08. Plaintiff appealed. Affirmed.</a:t>
            </a:r>
          </a:p>
        </p:txBody>
      </p:sp>
      <p:sp>
        <p:nvSpPr>
          <p:cNvPr id="4" name="Slide Number Placeholder 3">
            <a:extLst>
              <a:ext uri="{FF2B5EF4-FFF2-40B4-BE49-F238E27FC236}">
                <a16:creationId xmlns:a16="http://schemas.microsoft.com/office/drawing/2014/main" id="{8B445C20-056A-4288-0128-9401E1211747}"/>
              </a:ext>
            </a:extLst>
          </p:cNvPr>
          <p:cNvSpPr>
            <a:spLocks noGrp="1"/>
          </p:cNvSpPr>
          <p:nvPr>
            <p:ph type="sldNum" sz="quarter" idx="5"/>
          </p:nvPr>
        </p:nvSpPr>
        <p:spPr/>
        <p:txBody>
          <a:bodyPr/>
          <a:lstStyle/>
          <a:p>
            <a:fld id="{CF155452-F542-491B-BA5C-F349F2386F54}" type="slidenum">
              <a:rPr lang="en-US" smtClean="0"/>
              <a:t>30</a:t>
            </a:fld>
            <a:endParaRPr lang="en-US"/>
          </a:p>
        </p:txBody>
      </p:sp>
    </p:spTree>
    <p:extLst>
      <p:ext uri="{BB962C8B-B14F-4D97-AF65-F5344CB8AC3E}">
        <p14:creationId xmlns:p14="http://schemas.microsoft.com/office/powerpoint/2010/main" val="35717734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58AAF-AEC6-E932-DA72-009D43E2FF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BD70D9-D84D-B869-6208-6A6921C17F7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14FC887-7C3F-2E3A-BD37-BE54322829F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0722BF9-9297-9050-2994-85DAA095B4C9}"/>
              </a:ext>
            </a:extLst>
          </p:cNvPr>
          <p:cNvSpPr>
            <a:spLocks noGrp="1"/>
          </p:cNvSpPr>
          <p:nvPr>
            <p:ph type="sldNum" sz="quarter" idx="5"/>
          </p:nvPr>
        </p:nvSpPr>
        <p:spPr/>
        <p:txBody>
          <a:bodyPr/>
          <a:lstStyle/>
          <a:p>
            <a:fld id="{CF155452-F542-491B-BA5C-F349F2386F54}" type="slidenum">
              <a:rPr lang="en-US" smtClean="0"/>
              <a:t>31</a:t>
            </a:fld>
            <a:endParaRPr lang="en-US" dirty="0"/>
          </a:p>
        </p:txBody>
      </p:sp>
    </p:spTree>
    <p:extLst>
      <p:ext uri="{BB962C8B-B14F-4D97-AF65-F5344CB8AC3E}">
        <p14:creationId xmlns:p14="http://schemas.microsoft.com/office/powerpoint/2010/main" val="24229832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9EC2F-868A-FC1B-73D9-E157555532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8BE78F-4956-F624-9451-37DE022149E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6F2313F-536B-0675-1CA0-FFA0DFEDD19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563DA17-2B2C-4C24-C87C-F505C1EF0316}"/>
              </a:ext>
            </a:extLst>
          </p:cNvPr>
          <p:cNvSpPr>
            <a:spLocks noGrp="1"/>
          </p:cNvSpPr>
          <p:nvPr>
            <p:ph type="sldNum" sz="quarter" idx="5"/>
          </p:nvPr>
        </p:nvSpPr>
        <p:spPr/>
        <p:txBody>
          <a:bodyPr/>
          <a:lstStyle/>
          <a:p>
            <a:fld id="{CF155452-F542-491B-BA5C-F349F2386F54}" type="slidenum">
              <a:rPr lang="en-US" smtClean="0"/>
              <a:t>32</a:t>
            </a:fld>
            <a:endParaRPr lang="en-US" dirty="0"/>
          </a:p>
        </p:txBody>
      </p:sp>
    </p:spTree>
    <p:extLst>
      <p:ext uri="{BB962C8B-B14F-4D97-AF65-F5344CB8AC3E}">
        <p14:creationId xmlns:p14="http://schemas.microsoft.com/office/powerpoint/2010/main" val="36514425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FC77C7-4413-DC38-7401-B40647C65E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47ED93-ACCF-9B59-9DD9-817A196AF65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6D4F00F-19ED-08DF-26F3-762A37F6DC3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B58E7E3-1482-6594-3B21-B0965BA82FDD}"/>
              </a:ext>
            </a:extLst>
          </p:cNvPr>
          <p:cNvSpPr>
            <a:spLocks noGrp="1"/>
          </p:cNvSpPr>
          <p:nvPr>
            <p:ph type="sldNum" sz="quarter" idx="5"/>
          </p:nvPr>
        </p:nvSpPr>
        <p:spPr/>
        <p:txBody>
          <a:bodyPr/>
          <a:lstStyle/>
          <a:p>
            <a:fld id="{CF155452-F542-491B-BA5C-F349F2386F54}" type="slidenum">
              <a:rPr lang="en-US" smtClean="0"/>
              <a:t>33</a:t>
            </a:fld>
            <a:endParaRPr lang="en-US" dirty="0"/>
          </a:p>
        </p:txBody>
      </p:sp>
    </p:spTree>
    <p:extLst>
      <p:ext uri="{BB962C8B-B14F-4D97-AF65-F5344CB8AC3E}">
        <p14:creationId xmlns:p14="http://schemas.microsoft.com/office/powerpoint/2010/main" val="2777933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713BD0-DD9A-64B1-AA29-6DB6AA6823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24C668-C689-42D1-BF9E-011A52C327C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C62792E-429C-15B5-4224-CC5E0A896F84}"/>
              </a:ext>
            </a:extLst>
          </p:cNvPr>
          <p:cNvSpPr>
            <a:spLocks noGrp="1"/>
          </p:cNvSpPr>
          <p:nvPr>
            <p:ph type="body" idx="1"/>
          </p:nvPr>
        </p:nvSpPr>
        <p:spPr/>
        <p:txBody>
          <a:bodyPr/>
          <a:lstStyle/>
          <a:p>
            <a:r>
              <a:rPr lang="en-US" dirty="0"/>
              <a:t>MI Sup. Ct.</a:t>
            </a:r>
          </a:p>
          <a:p>
            <a:r>
              <a:rPr lang="en-US" dirty="0"/>
              <a:t>Wayne County, just outside of Detroit</a:t>
            </a:r>
          </a:p>
          <a:p>
            <a:r>
              <a:rPr lang="en-US" dirty="0"/>
              <a:t>June 13, 1953</a:t>
            </a:r>
          </a:p>
          <a:p>
            <a:endParaRPr lang="en-US" dirty="0"/>
          </a:p>
          <a:p>
            <a:r>
              <a:rPr lang="en-US" dirty="0"/>
              <a:t>Joseph and Marion Schankin purchased 2 vacant corner lots in undeveloped subdivision. Intending to build future home and keep trees.</a:t>
            </a:r>
          </a:p>
          <a:p>
            <a:r>
              <a:rPr lang="en-US" dirty="0"/>
              <a:t>Clarence Buskirk, owner of Buskirk Lumber Co. was clearing neighboring lots and selling the timber.</a:t>
            </a:r>
          </a:p>
          <a:p>
            <a:r>
              <a:rPr lang="en-US" dirty="0"/>
              <a:t>Buskirk showed his men the Schankin property and told them to stay off it. Then he left the workers unsupervised.</a:t>
            </a:r>
          </a:p>
          <a:p>
            <a:r>
              <a:rPr lang="en-US" dirty="0"/>
              <a:t>One of the workers allegedly said “free logs, extra money” and intentionally trespassed on Schankin lot and cut down 6 large trees.</a:t>
            </a:r>
          </a:p>
          <a:p>
            <a:r>
              <a:rPr lang="en-US" dirty="0" err="1"/>
              <a:t>Schankins</a:t>
            </a:r>
            <a:r>
              <a:rPr lang="en-US" dirty="0"/>
              <a:t>’ expert testified </a:t>
            </a:r>
            <a:r>
              <a:rPr lang="en-US" i="1" u="sng" dirty="0"/>
              <a:t>replacement cost</a:t>
            </a:r>
            <a:r>
              <a:rPr lang="en-US" i="0" dirty="0"/>
              <a:t>, Buskirk expert testified </a:t>
            </a:r>
            <a:r>
              <a:rPr lang="en-US" i="1" u="sng" dirty="0"/>
              <a:t>change in market value</a:t>
            </a:r>
            <a:r>
              <a:rPr lang="en-US" i="0" dirty="0"/>
              <a:t>.</a:t>
            </a:r>
            <a:endParaRPr lang="en-US" dirty="0"/>
          </a:p>
          <a:p>
            <a:r>
              <a:rPr lang="en-US" dirty="0"/>
              <a:t>Jury awarded 3x replacement costs. Buskirk appealed.</a:t>
            </a:r>
          </a:p>
          <a:p>
            <a:endParaRPr lang="en-US" dirty="0"/>
          </a:p>
          <a:p>
            <a:r>
              <a:rPr lang="en-US" dirty="0"/>
              <a:t>Buskirk argued trespass damages are ONLY </a:t>
            </a:r>
            <a:r>
              <a:rPr lang="en-US" i="1" u="sng" dirty="0"/>
              <a:t>change in value</a:t>
            </a:r>
            <a:r>
              <a:rPr lang="en-US" i="0" u="none" dirty="0"/>
              <a:t>, and </a:t>
            </a:r>
            <a:r>
              <a:rPr lang="en-US" i="1" u="sng" dirty="0"/>
              <a:t>replacement costs</a:t>
            </a:r>
            <a:r>
              <a:rPr lang="en-US" i="0" u="none" dirty="0"/>
              <a:t> were not allowed.</a:t>
            </a:r>
          </a:p>
          <a:p>
            <a:r>
              <a:rPr lang="en-US" i="0" u="none" dirty="0"/>
              <a:t>Affirmed.</a:t>
            </a:r>
          </a:p>
          <a:p>
            <a:endParaRPr lang="en-US" i="0" u="none" dirty="0"/>
          </a:p>
          <a:p>
            <a:r>
              <a:rPr lang="en-US" i="0" u="none" dirty="0"/>
              <a:t>Court cited </a:t>
            </a:r>
            <a:r>
              <a:rPr lang="en-US" i="1" u="sng" dirty="0"/>
              <a:t>R2D 929</a:t>
            </a:r>
            <a:r>
              <a:rPr lang="en-US" i="0" u="none" dirty="0"/>
              <a:t>.</a:t>
            </a:r>
            <a:endParaRPr lang="en-US" i="1" u="sng" dirty="0"/>
          </a:p>
        </p:txBody>
      </p:sp>
      <p:sp>
        <p:nvSpPr>
          <p:cNvPr id="4" name="Slide Number Placeholder 3">
            <a:extLst>
              <a:ext uri="{FF2B5EF4-FFF2-40B4-BE49-F238E27FC236}">
                <a16:creationId xmlns:a16="http://schemas.microsoft.com/office/drawing/2014/main" id="{0975C826-48AD-6DCD-4B76-D2A8342E86B8}"/>
              </a:ext>
            </a:extLst>
          </p:cNvPr>
          <p:cNvSpPr>
            <a:spLocks noGrp="1"/>
          </p:cNvSpPr>
          <p:nvPr>
            <p:ph type="sldNum" sz="quarter" idx="5"/>
          </p:nvPr>
        </p:nvSpPr>
        <p:spPr/>
        <p:txBody>
          <a:bodyPr/>
          <a:lstStyle/>
          <a:p>
            <a:fld id="{CF155452-F542-491B-BA5C-F349F2386F54}" type="slidenum">
              <a:rPr lang="en-US" smtClean="0"/>
              <a:t>2</a:t>
            </a:fld>
            <a:endParaRPr lang="en-US"/>
          </a:p>
        </p:txBody>
      </p:sp>
    </p:spTree>
    <p:extLst>
      <p:ext uri="{BB962C8B-B14F-4D97-AF65-F5344CB8AC3E}">
        <p14:creationId xmlns:p14="http://schemas.microsoft.com/office/powerpoint/2010/main" val="41155828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3113E9-CA00-F48A-5FEA-D932ACD249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E9A22A-FEDB-E1DE-9B00-CEB44CEF54C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CCC8FC6-ADE6-F029-4CFD-4F554193A117}"/>
              </a:ext>
            </a:extLst>
          </p:cNvPr>
          <p:cNvSpPr>
            <a:spLocks noGrp="1"/>
          </p:cNvSpPr>
          <p:nvPr>
            <p:ph type="body" idx="1"/>
          </p:nvPr>
        </p:nvSpPr>
        <p:spPr/>
        <p:txBody>
          <a:bodyPr/>
          <a:lstStyle/>
          <a:p>
            <a:r>
              <a:rPr lang="en-US" dirty="0"/>
              <a:t>MI Ct. App.</a:t>
            </a:r>
          </a:p>
          <a:p>
            <a:r>
              <a:rPr lang="en-US" dirty="0"/>
              <a:t>Emmet County, MI</a:t>
            </a:r>
          </a:p>
          <a:p>
            <a:r>
              <a:rPr lang="en-US" dirty="0"/>
              <a:t>September, 1991</a:t>
            </a:r>
          </a:p>
          <a:p>
            <a:endParaRPr lang="en-US" dirty="0"/>
          </a:p>
          <a:p>
            <a:r>
              <a:rPr lang="en-US" dirty="0"/>
              <a:t>Walter Szymanski and David Brown owned adjacent parcels in Emmet County.</a:t>
            </a:r>
          </a:p>
          <a:p>
            <a:r>
              <a:rPr lang="en-US" dirty="0"/>
              <a:t>To make a deer hunting blind, Brown trespassed, cut 500 trees on Syzmanski’s land, and bulldozed the soil.</a:t>
            </a:r>
          </a:p>
          <a:p>
            <a:r>
              <a:rPr lang="en-US" dirty="0" err="1"/>
              <a:t>Syzmanski</a:t>
            </a:r>
            <a:r>
              <a:rPr lang="en-US" dirty="0"/>
              <a:t> testified he derived aesthetic and spiritual satisfaction from observing nature.</a:t>
            </a:r>
          </a:p>
          <a:p>
            <a:endParaRPr lang="en-US" dirty="0"/>
          </a:p>
          <a:p>
            <a:r>
              <a:rPr lang="en-US" dirty="0" err="1"/>
              <a:t>Syzmanski</a:t>
            </a:r>
            <a:r>
              <a:rPr lang="en-US" dirty="0"/>
              <a:t> presented replacement cost evidence $5,400-$84,705</a:t>
            </a:r>
          </a:p>
          <a:p>
            <a:r>
              <a:rPr lang="en-US" dirty="0"/>
              <a:t>Brown presented market value evidence the </a:t>
            </a:r>
            <a:r>
              <a:rPr lang="en-US" i="1" u="sng" dirty="0"/>
              <a:t>entire property</a:t>
            </a:r>
            <a:r>
              <a:rPr lang="en-US" i="0" u="none" dirty="0"/>
              <a:t> was worth $27,500</a:t>
            </a:r>
          </a:p>
          <a:p>
            <a:r>
              <a:rPr lang="en-US" i="0" u="none" dirty="0"/>
              <a:t>Jury verdict for $37,000. Both appealed.</a:t>
            </a:r>
          </a:p>
          <a:p>
            <a:endParaRPr lang="en-US" i="0" u="none" dirty="0"/>
          </a:p>
          <a:p>
            <a:r>
              <a:rPr lang="en-US" i="0" u="none" dirty="0"/>
              <a:t>Reduces award down to land value ($27,500).</a:t>
            </a:r>
            <a:endParaRPr lang="en-US" dirty="0"/>
          </a:p>
        </p:txBody>
      </p:sp>
      <p:sp>
        <p:nvSpPr>
          <p:cNvPr id="4" name="Slide Number Placeholder 3">
            <a:extLst>
              <a:ext uri="{FF2B5EF4-FFF2-40B4-BE49-F238E27FC236}">
                <a16:creationId xmlns:a16="http://schemas.microsoft.com/office/drawing/2014/main" id="{9518C9ED-386C-196C-F4CC-8AD931E6C841}"/>
              </a:ext>
            </a:extLst>
          </p:cNvPr>
          <p:cNvSpPr>
            <a:spLocks noGrp="1"/>
          </p:cNvSpPr>
          <p:nvPr>
            <p:ph type="sldNum" sz="quarter" idx="5"/>
          </p:nvPr>
        </p:nvSpPr>
        <p:spPr/>
        <p:txBody>
          <a:bodyPr/>
          <a:lstStyle/>
          <a:p>
            <a:fld id="{CF155452-F542-491B-BA5C-F349F2386F54}" type="slidenum">
              <a:rPr lang="en-US" smtClean="0"/>
              <a:t>34</a:t>
            </a:fld>
            <a:endParaRPr lang="en-US"/>
          </a:p>
        </p:txBody>
      </p:sp>
    </p:spTree>
    <p:extLst>
      <p:ext uri="{BB962C8B-B14F-4D97-AF65-F5344CB8AC3E}">
        <p14:creationId xmlns:p14="http://schemas.microsoft.com/office/powerpoint/2010/main" val="2494364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69C7F-2F5D-5D83-8BA1-E39BECC3FC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15B94E-D140-3527-5287-3B6E1B2CF01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8B40E3E-6C4B-3E44-8CA4-C8D100D6F1D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836B95E-FD6D-EEF3-956A-B96BAAD07B2A}"/>
              </a:ext>
            </a:extLst>
          </p:cNvPr>
          <p:cNvSpPr>
            <a:spLocks noGrp="1"/>
          </p:cNvSpPr>
          <p:nvPr>
            <p:ph type="sldNum" sz="quarter" idx="5"/>
          </p:nvPr>
        </p:nvSpPr>
        <p:spPr/>
        <p:txBody>
          <a:bodyPr/>
          <a:lstStyle/>
          <a:p>
            <a:fld id="{CF155452-F542-491B-BA5C-F349F2386F54}" type="slidenum">
              <a:rPr lang="en-US" smtClean="0"/>
              <a:t>35</a:t>
            </a:fld>
            <a:endParaRPr lang="en-US" dirty="0"/>
          </a:p>
        </p:txBody>
      </p:sp>
    </p:spTree>
    <p:extLst>
      <p:ext uri="{BB962C8B-B14F-4D97-AF65-F5344CB8AC3E}">
        <p14:creationId xmlns:p14="http://schemas.microsoft.com/office/powerpoint/2010/main" val="40712821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2096E-1639-F214-BA7D-438A5597D5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84D228-E091-4850-D60D-933908B7EAC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35B47A0-E55C-9AEA-4C19-538551B406B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3A97C72-97EC-5559-EAE8-D95A85028FF2}"/>
              </a:ext>
            </a:extLst>
          </p:cNvPr>
          <p:cNvSpPr>
            <a:spLocks noGrp="1"/>
          </p:cNvSpPr>
          <p:nvPr>
            <p:ph type="sldNum" sz="quarter" idx="5"/>
          </p:nvPr>
        </p:nvSpPr>
        <p:spPr/>
        <p:txBody>
          <a:bodyPr/>
          <a:lstStyle/>
          <a:p>
            <a:fld id="{CF155452-F542-491B-BA5C-F349F2386F54}" type="slidenum">
              <a:rPr lang="en-US" smtClean="0"/>
              <a:t>36</a:t>
            </a:fld>
            <a:endParaRPr lang="en-US" dirty="0"/>
          </a:p>
        </p:txBody>
      </p:sp>
    </p:spTree>
    <p:extLst>
      <p:ext uri="{BB962C8B-B14F-4D97-AF65-F5344CB8AC3E}">
        <p14:creationId xmlns:p14="http://schemas.microsoft.com/office/powerpoint/2010/main" val="32268940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88A4A-7DD3-D34B-C4F4-85257D52D5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277CB3-6215-1A88-ED63-1EED09D52A9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2D8E853-F2DE-43E6-B9F1-18B8A257FFD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5E18288-CBC0-0FF7-F9E0-F8FB3847647A}"/>
              </a:ext>
            </a:extLst>
          </p:cNvPr>
          <p:cNvSpPr>
            <a:spLocks noGrp="1"/>
          </p:cNvSpPr>
          <p:nvPr>
            <p:ph type="sldNum" sz="quarter" idx="5"/>
          </p:nvPr>
        </p:nvSpPr>
        <p:spPr/>
        <p:txBody>
          <a:bodyPr/>
          <a:lstStyle/>
          <a:p>
            <a:fld id="{CF155452-F542-491B-BA5C-F349F2386F54}" type="slidenum">
              <a:rPr lang="en-US" smtClean="0"/>
              <a:t>37</a:t>
            </a:fld>
            <a:endParaRPr lang="en-US" dirty="0"/>
          </a:p>
        </p:txBody>
      </p:sp>
    </p:spTree>
    <p:extLst>
      <p:ext uri="{BB962C8B-B14F-4D97-AF65-F5344CB8AC3E}">
        <p14:creationId xmlns:p14="http://schemas.microsoft.com/office/powerpoint/2010/main" val="41709764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155452-F542-491B-BA5C-F349F2386F54}" type="slidenum">
              <a:rPr lang="en-US" smtClean="0"/>
              <a:t>38</a:t>
            </a:fld>
            <a:endParaRPr lang="en-US" dirty="0"/>
          </a:p>
        </p:txBody>
      </p:sp>
    </p:spTree>
    <p:extLst>
      <p:ext uri="{BB962C8B-B14F-4D97-AF65-F5344CB8AC3E}">
        <p14:creationId xmlns:p14="http://schemas.microsoft.com/office/powerpoint/2010/main" val="40124870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FE837A-BD78-B6C3-5738-AC8E94CDDF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5B6558-50B3-9178-E711-A05516F4CEF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452A57B-C323-CFC0-9508-18E00FBF36B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1E49F13-09D2-CE58-6AEB-1576AAE43B13}"/>
              </a:ext>
            </a:extLst>
          </p:cNvPr>
          <p:cNvSpPr>
            <a:spLocks noGrp="1"/>
          </p:cNvSpPr>
          <p:nvPr>
            <p:ph type="sldNum" sz="quarter" idx="5"/>
          </p:nvPr>
        </p:nvSpPr>
        <p:spPr/>
        <p:txBody>
          <a:bodyPr/>
          <a:lstStyle/>
          <a:p>
            <a:fld id="{CF155452-F542-491B-BA5C-F349F2386F54}" type="slidenum">
              <a:rPr lang="en-US" smtClean="0"/>
              <a:t>39</a:t>
            </a:fld>
            <a:endParaRPr lang="en-US" dirty="0"/>
          </a:p>
        </p:txBody>
      </p:sp>
    </p:spTree>
    <p:extLst>
      <p:ext uri="{BB962C8B-B14F-4D97-AF65-F5344CB8AC3E}">
        <p14:creationId xmlns:p14="http://schemas.microsoft.com/office/powerpoint/2010/main" val="16680161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1B42EE-683B-B3EB-9D0D-C832F3C79F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531775-BBF4-543E-4E63-2D43588CB74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E3D8EF4-0064-9696-CBA6-3BC6263AA55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E7FFE7A-F0FB-367A-B1C3-1E5532C84311}"/>
              </a:ext>
            </a:extLst>
          </p:cNvPr>
          <p:cNvSpPr>
            <a:spLocks noGrp="1"/>
          </p:cNvSpPr>
          <p:nvPr>
            <p:ph type="sldNum" sz="quarter" idx="5"/>
          </p:nvPr>
        </p:nvSpPr>
        <p:spPr/>
        <p:txBody>
          <a:bodyPr/>
          <a:lstStyle/>
          <a:p>
            <a:fld id="{CF155452-F542-491B-BA5C-F349F2386F54}" type="slidenum">
              <a:rPr lang="en-US" smtClean="0"/>
              <a:t>40</a:t>
            </a:fld>
            <a:endParaRPr lang="en-US" dirty="0"/>
          </a:p>
        </p:txBody>
      </p:sp>
    </p:spTree>
    <p:extLst>
      <p:ext uri="{BB962C8B-B14F-4D97-AF65-F5344CB8AC3E}">
        <p14:creationId xmlns:p14="http://schemas.microsoft.com/office/powerpoint/2010/main" val="4582769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FE1DC-7F99-24FC-6436-5A05802820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F4DD27-E1F0-915F-01D1-EBFB8FBCFE4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49CDCA2-2150-8437-19CD-9CADA6ACAD6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229C0CA-F0B6-686E-3CBF-A86D59BCD860}"/>
              </a:ext>
            </a:extLst>
          </p:cNvPr>
          <p:cNvSpPr>
            <a:spLocks noGrp="1"/>
          </p:cNvSpPr>
          <p:nvPr>
            <p:ph type="sldNum" sz="quarter" idx="5"/>
          </p:nvPr>
        </p:nvSpPr>
        <p:spPr/>
        <p:txBody>
          <a:bodyPr/>
          <a:lstStyle/>
          <a:p>
            <a:fld id="{CF155452-F542-491B-BA5C-F349F2386F54}" type="slidenum">
              <a:rPr lang="en-US" smtClean="0"/>
              <a:t>3</a:t>
            </a:fld>
            <a:endParaRPr lang="en-US" dirty="0"/>
          </a:p>
        </p:txBody>
      </p:sp>
    </p:spTree>
    <p:extLst>
      <p:ext uri="{BB962C8B-B14F-4D97-AF65-F5344CB8AC3E}">
        <p14:creationId xmlns:p14="http://schemas.microsoft.com/office/powerpoint/2010/main" val="42229554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155452-F542-491B-BA5C-F349F2386F54}" type="slidenum">
              <a:rPr lang="en-US" smtClean="0"/>
              <a:t>4</a:t>
            </a:fld>
            <a:endParaRPr lang="en-US"/>
          </a:p>
        </p:txBody>
      </p:sp>
    </p:spTree>
    <p:extLst>
      <p:ext uri="{BB962C8B-B14F-4D97-AF65-F5344CB8AC3E}">
        <p14:creationId xmlns:p14="http://schemas.microsoft.com/office/powerpoint/2010/main" val="16389577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AECEB-990D-F655-FAE0-95FFEF17D5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8DFC26-9EA8-97AA-DE8D-78BFCA07AF3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11D4BC1-2B2C-D52E-B5F9-F013C5C53B08}"/>
              </a:ext>
            </a:extLst>
          </p:cNvPr>
          <p:cNvSpPr>
            <a:spLocks noGrp="1"/>
          </p:cNvSpPr>
          <p:nvPr>
            <p:ph type="body" idx="1"/>
          </p:nvPr>
        </p:nvSpPr>
        <p:spPr/>
        <p:txBody>
          <a:bodyPr/>
          <a:lstStyle/>
          <a:p>
            <a:r>
              <a:rPr lang="en-US" dirty="0"/>
              <a:t>MI Ct. App.</a:t>
            </a:r>
          </a:p>
          <a:p>
            <a:r>
              <a:rPr lang="en-US" dirty="0"/>
              <a:t>2016, Lenawee County, MI (close to the Ohio border)</a:t>
            </a:r>
          </a:p>
          <a:p>
            <a:endParaRPr lang="en-US" dirty="0"/>
          </a:p>
          <a:p>
            <a:r>
              <a:rPr lang="en-US" dirty="0"/>
              <a:t>Neighboring property owner Chad Hart cut 20 trees, believing in good faith he had a right to do so.</a:t>
            </a:r>
          </a:p>
          <a:p>
            <a:r>
              <a:rPr lang="en-US" dirty="0"/>
              <a:t>Wendy Vanderpool hired arborist Mark Webber to appraise the cut trees.</a:t>
            </a:r>
          </a:p>
          <a:p>
            <a:r>
              <a:rPr lang="en-US" dirty="0"/>
              <a:t>Webber appraised the loss of $149,310, but had to assume the trees were on the Vanderpool property.</a:t>
            </a:r>
          </a:p>
          <a:p>
            <a:r>
              <a:rPr lang="en-US" dirty="0"/>
              <a:t>Surveyor said some trees were Vanderpool’s, some were Hart’s, and some were jointly owned, but didn’t specify which trees.</a:t>
            </a:r>
          </a:p>
          <a:p>
            <a:r>
              <a:rPr lang="en-US" dirty="0"/>
              <a:t>Vanderpool testified that an old hickory tree was “hers,” but no other testimony of other trees’ ownership.</a:t>
            </a:r>
          </a:p>
          <a:p>
            <a:r>
              <a:rPr lang="en-US" dirty="0"/>
              <a:t>Trial court awarded TFM for hickory tree but no damages for any of the other trees.</a:t>
            </a:r>
          </a:p>
          <a:p>
            <a:r>
              <a:rPr lang="en-US" dirty="0"/>
              <a:t>Vanderpool appealed the limited award. Hart cross-appealed award of replacement cost damages. Affirmed.</a:t>
            </a:r>
          </a:p>
          <a:p>
            <a:endParaRPr lang="en-US" dirty="0"/>
          </a:p>
          <a:p>
            <a:r>
              <a:rPr lang="en-US" dirty="0"/>
              <a:t>Vanderpool needed to prove ownership. Once ownership was proven, replacement costs okay.</a:t>
            </a:r>
          </a:p>
        </p:txBody>
      </p:sp>
      <p:sp>
        <p:nvSpPr>
          <p:cNvPr id="4" name="Slide Number Placeholder 3">
            <a:extLst>
              <a:ext uri="{FF2B5EF4-FFF2-40B4-BE49-F238E27FC236}">
                <a16:creationId xmlns:a16="http://schemas.microsoft.com/office/drawing/2014/main" id="{182F1415-3A37-09AE-AC7C-181BD169AD0C}"/>
              </a:ext>
            </a:extLst>
          </p:cNvPr>
          <p:cNvSpPr>
            <a:spLocks noGrp="1"/>
          </p:cNvSpPr>
          <p:nvPr>
            <p:ph type="sldNum" sz="quarter" idx="5"/>
          </p:nvPr>
        </p:nvSpPr>
        <p:spPr/>
        <p:txBody>
          <a:bodyPr/>
          <a:lstStyle/>
          <a:p>
            <a:fld id="{CF155452-F542-491B-BA5C-F349F2386F54}" type="slidenum">
              <a:rPr lang="en-US" smtClean="0"/>
              <a:t>19</a:t>
            </a:fld>
            <a:endParaRPr lang="en-US"/>
          </a:p>
        </p:txBody>
      </p:sp>
    </p:spTree>
    <p:extLst>
      <p:ext uri="{BB962C8B-B14F-4D97-AF65-F5344CB8AC3E}">
        <p14:creationId xmlns:p14="http://schemas.microsoft.com/office/powerpoint/2010/main" val="20141474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2C9D06-94DE-A2C0-A70E-8D736ACEBB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218609-2FAA-E30D-EAD0-79140E6332C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DF6A093-B174-5657-3126-BAD4748F3D4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7BCCBDC-D508-208A-C955-67D7844294FC}"/>
              </a:ext>
            </a:extLst>
          </p:cNvPr>
          <p:cNvSpPr>
            <a:spLocks noGrp="1"/>
          </p:cNvSpPr>
          <p:nvPr>
            <p:ph type="sldNum" sz="quarter" idx="5"/>
          </p:nvPr>
        </p:nvSpPr>
        <p:spPr/>
        <p:txBody>
          <a:bodyPr/>
          <a:lstStyle/>
          <a:p>
            <a:fld id="{CF155452-F542-491B-BA5C-F349F2386F54}" type="slidenum">
              <a:rPr lang="en-US" smtClean="0"/>
              <a:t>20</a:t>
            </a:fld>
            <a:endParaRPr lang="en-US" dirty="0"/>
          </a:p>
        </p:txBody>
      </p:sp>
    </p:spTree>
    <p:extLst>
      <p:ext uri="{BB962C8B-B14F-4D97-AF65-F5344CB8AC3E}">
        <p14:creationId xmlns:p14="http://schemas.microsoft.com/office/powerpoint/2010/main" val="42278446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D063CF-0A34-328A-58FA-E0F1365713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BCEBDD-A605-583B-7811-ABF428E880D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807B8B0-49AD-09EB-5644-E0C6D288331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86F3A95-71CA-ECB1-EA3B-57C38DE7459A}"/>
              </a:ext>
            </a:extLst>
          </p:cNvPr>
          <p:cNvSpPr>
            <a:spLocks noGrp="1"/>
          </p:cNvSpPr>
          <p:nvPr>
            <p:ph type="sldNum" sz="quarter" idx="5"/>
          </p:nvPr>
        </p:nvSpPr>
        <p:spPr/>
        <p:txBody>
          <a:bodyPr/>
          <a:lstStyle/>
          <a:p>
            <a:fld id="{CF155452-F542-491B-BA5C-F349F2386F54}" type="slidenum">
              <a:rPr lang="en-US" smtClean="0"/>
              <a:t>21</a:t>
            </a:fld>
            <a:endParaRPr lang="en-US" dirty="0"/>
          </a:p>
        </p:txBody>
      </p:sp>
    </p:spTree>
    <p:extLst>
      <p:ext uri="{BB962C8B-B14F-4D97-AF65-F5344CB8AC3E}">
        <p14:creationId xmlns:p14="http://schemas.microsoft.com/office/powerpoint/2010/main" val="6671064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3ACB32-06D9-DB93-496D-A03C6E3251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701F34-3839-69E5-0CEC-3BD538BC5B0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C6B5719-E161-EAD4-C266-E21D88A4BE25}"/>
              </a:ext>
            </a:extLst>
          </p:cNvPr>
          <p:cNvSpPr>
            <a:spLocks noGrp="1"/>
          </p:cNvSpPr>
          <p:nvPr>
            <p:ph type="body" idx="1"/>
          </p:nvPr>
        </p:nvSpPr>
        <p:spPr/>
        <p:txBody>
          <a:bodyPr/>
          <a:lstStyle/>
          <a:p>
            <a:r>
              <a:rPr lang="en-US" dirty="0"/>
              <a:t>MI Ct. App.</a:t>
            </a:r>
          </a:p>
          <a:p>
            <a:r>
              <a:rPr lang="en-US" dirty="0"/>
              <a:t>Owosso, MI</a:t>
            </a:r>
          </a:p>
          <a:p>
            <a:r>
              <a:rPr lang="en-US" dirty="0"/>
              <a:t>Thursday, December 12, 1968.</a:t>
            </a:r>
          </a:p>
          <a:p>
            <a:endParaRPr lang="en-US" dirty="0"/>
          </a:p>
          <a:p>
            <a:r>
              <a:rPr lang="en-US" dirty="0"/>
              <a:t>The </a:t>
            </a:r>
            <a:r>
              <a:rPr lang="en-US" dirty="0" err="1"/>
              <a:t>Governales</a:t>
            </a:r>
            <a:r>
              <a:rPr lang="en-US" dirty="0"/>
              <a:t> and the </a:t>
            </a:r>
            <a:r>
              <a:rPr lang="en-US" dirty="0" err="1"/>
              <a:t>Jankejes</a:t>
            </a:r>
            <a:r>
              <a:rPr lang="en-US" dirty="0"/>
              <a:t> owned land along Hintz Rd.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Land was “unimproved and marshy.” Trees were mix of willows and poplars. </a:t>
            </a:r>
          </a:p>
          <a:p>
            <a:r>
              <a:rPr lang="en-US" dirty="0"/>
              <a:t>City sought to install water lines within public ROW along Hintz Rd.</a:t>
            </a:r>
          </a:p>
          <a:p>
            <a:r>
              <a:rPr lang="en-US" dirty="0"/>
              <a:t>City believed ROW extended beyond edge of road. It didn’t. Crews cleared 60 mature trees.</a:t>
            </a:r>
          </a:p>
          <a:p>
            <a:r>
              <a:rPr lang="en-US" dirty="0" err="1"/>
              <a:t>Governales</a:t>
            </a:r>
            <a:r>
              <a:rPr lang="en-US" dirty="0"/>
              <a:t> objected. Crews left. They returned Monday and continued clearing. </a:t>
            </a:r>
            <a:r>
              <a:rPr lang="en-US" dirty="0" err="1"/>
              <a:t>Governales</a:t>
            </a:r>
            <a:r>
              <a:rPr lang="en-US" dirty="0"/>
              <a:t> objected </a:t>
            </a:r>
            <a:r>
              <a:rPr lang="en-US" i="1" dirty="0"/>
              <a:t>AGAIN</a:t>
            </a:r>
            <a:r>
              <a:rPr lang="en-US" i="0" dirty="0"/>
              <a:t>.</a:t>
            </a:r>
            <a:endParaRPr lang="en-US" dirty="0"/>
          </a:p>
          <a:p>
            <a:endParaRPr lang="en-US" dirty="0"/>
          </a:p>
          <a:p>
            <a:r>
              <a:rPr lang="en-US" dirty="0"/>
              <a:t>Trial court awarded </a:t>
            </a:r>
            <a:r>
              <a:rPr lang="en-US" i="1" u="sng" dirty="0"/>
              <a:t>diminution in land value</a:t>
            </a:r>
            <a:r>
              <a:rPr lang="en-US" dirty="0"/>
              <a:t>, NOT </a:t>
            </a:r>
            <a:r>
              <a:rPr lang="en-US" i="1" u="sng" dirty="0"/>
              <a:t>replacement cost</a:t>
            </a:r>
            <a:r>
              <a:rPr lang="en-US" dirty="0"/>
              <a:t>. Plaintiff appealed. Affirmed (in relevant part).</a:t>
            </a:r>
          </a:p>
          <a:p>
            <a:endParaRPr lang="en-US" dirty="0"/>
          </a:p>
          <a:p>
            <a:r>
              <a:rPr lang="en-US" dirty="0"/>
              <a:t>Other question was whether 3x applies. Here it did.</a:t>
            </a:r>
          </a:p>
        </p:txBody>
      </p:sp>
      <p:sp>
        <p:nvSpPr>
          <p:cNvPr id="4" name="Slide Number Placeholder 3">
            <a:extLst>
              <a:ext uri="{FF2B5EF4-FFF2-40B4-BE49-F238E27FC236}">
                <a16:creationId xmlns:a16="http://schemas.microsoft.com/office/drawing/2014/main" id="{A70F99BF-DEA5-17EE-6D4D-EA99FFD80174}"/>
              </a:ext>
            </a:extLst>
          </p:cNvPr>
          <p:cNvSpPr>
            <a:spLocks noGrp="1"/>
          </p:cNvSpPr>
          <p:nvPr>
            <p:ph type="sldNum" sz="quarter" idx="5"/>
          </p:nvPr>
        </p:nvSpPr>
        <p:spPr/>
        <p:txBody>
          <a:bodyPr/>
          <a:lstStyle/>
          <a:p>
            <a:fld id="{CF155452-F542-491B-BA5C-F349F2386F54}" type="slidenum">
              <a:rPr lang="en-US" smtClean="0"/>
              <a:t>22</a:t>
            </a:fld>
            <a:endParaRPr lang="en-US"/>
          </a:p>
        </p:txBody>
      </p:sp>
    </p:spTree>
    <p:extLst>
      <p:ext uri="{BB962C8B-B14F-4D97-AF65-F5344CB8AC3E}">
        <p14:creationId xmlns:p14="http://schemas.microsoft.com/office/powerpoint/2010/main" val="32017764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271C2-89FD-2F58-6569-E22C8E5F5A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54398C-BA4C-D809-EE23-5B4FB2FD67A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E19CB5A-9D05-8D32-44BE-FF9689074B9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FD82937-C19F-2614-8858-EFD6F656302B}"/>
              </a:ext>
            </a:extLst>
          </p:cNvPr>
          <p:cNvSpPr>
            <a:spLocks noGrp="1"/>
          </p:cNvSpPr>
          <p:nvPr>
            <p:ph type="sldNum" sz="quarter" idx="5"/>
          </p:nvPr>
        </p:nvSpPr>
        <p:spPr/>
        <p:txBody>
          <a:bodyPr/>
          <a:lstStyle/>
          <a:p>
            <a:fld id="{CF155452-F542-491B-BA5C-F349F2386F54}" type="slidenum">
              <a:rPr lang="en-US" smtClean="0"/>
              <a:t>23</a:t>
            </a:fld>
            <a:endParaRPr lang="en-US" dirty="0"/>
          </a:p>
        </p:txBody>
      </p:sp>
    </p:spTree>
    <p:extLst>
      <p:ext uri="{BB962C8B-B14F-4D97-AF65-F5344CB8AC3E}">
        <p14:creationId xmlns:p14="http://schemas.microsoft.com/office/powerpoint/2010/main" val="21794270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2DEB379-6C0D-4AFD-8F55-C8AFE57CCC9D}" type="datetimeFigureOut">
              <a:rPr lang="en-US" smtClean="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en-US"/>
          </a:p>
        </p:txBody>
      </p:sp>
      <p:sp>
        <p:nvSpPr>
          <p:cNvPr id="6" name="Slide Number Placeholder 5"/>
          <p:cNvSpPr>
            <a:spLocks noGrp="1"/>
          </p:cNvSpPr>
          <p:nvPr>
            <p:ph type="sldNum" sz="quarter" idx="12"/>
          </p:nvPr>
        </p:nvSpPr>
        <p:spPr>
          <a:xfrm>
            <a:off x="531812" y="4529540"/>
            <a:ext cx="779767" cy="365125"/>
          </a:xfrm>
        </p:spPr>
        <p:txBody>
          <a:bodyPr/>
          <a:lstStyle/>
          <a:p>
            <a:fld id="{0A4D6C30-F765-48A1-8ACB-68E2233B1CBF}" type="slidenum">
              <a:rPr lang="en-US" smtClean="0"/>
              <a:t>‹#›</a:t>
            </a:fld>
            <a:endParaRPr lang="en-US" dirty="0"/>
          </a:p>
        </p:txBody>
      </p:sp>
    </p:spTree>
    <p:extLst>
      <p:ext uri="{BB962C8B-B14F-4D97-AF65-F5344CB8AC3E}">
        <p14:creationId xmlns:p14="http://schemas.microsoft.com/office/powerpoint/2010/main" val="3768718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2DEB379-6C0D-4AFD-8F55-C8AFE57CCC9D}" type="datetimeFigureOut">
              <a:rPr lang="en-US" smtClean="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6" name="Slide Number Placeholder 5"/>
          <p:cNvSpPr>
            <a:spLocks noGrp="1"/>
          </p:cNvSpPr>
          <p:nvPr>
            <p:ph type="sldNum" sz="quarter" idx="12"/>
          </p:nvPr>
        </p:nvSpPr>
        <p:spPr>
          <a:xfrm>
            <a:off x="531812" y="3244139"/>
            <a:ext cx="779767" cy="365125"/>
          </a:xfrm>
        </p:spPr>
        <p:txBody>
          <a:bodyPr/>
          <a:lstStyle/>
          <a:p>
            <a:fld id="{0A4D6C30-F765-48A1-8ACB-68E2233B1CBF}" type="slidenum">
              <a:rPr lang="en-US" smtClean="0"/>
              <a:t>‹#›</a:t>
            </a:fld>
            <a:endParaRPr lang="en-US" dirty="0"/>
          </a:p>
        </p:txBody>
      </p:sp>
    </p:spTree>
    <p:extLst>
      <p:ext uri="{BB962C8B-B14F-4D97-AF65-F5344CB8AC3E}">
        <p14:creationId xmlns:p14="http://schemas.microsoft.com/office/powerpoint/2010/main" val="6467825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2DEB379-6C0D-4AFD-8F55-C8AFE57CCC9D}" type="datetimeFigureOut">
              <a:rPr lang="en-US" smtClean="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6" name="Slide Number Placeholder 5"/>
          <p:cNvSpPr>
            <a:spLocks noGrp="1"/>
          </p:cNvSpPr>
          <p:nvPr>
            <p:ph type="sldNum" sz="quarter" idx="12"/>
          </p:nvPr>
        </p:nvSpPr>
        <p:spPr>
          <a:xfrm>
            <a:off x="531812" y="3244139"/>
            <a:ext cx="779767" cy="365125"/>
          </a:xfrm>
        </p:spPr>
        <p:txBody>
          <a:bodyPr/>
          <a:lstStyle/>
          <a:p>
            <a:fld id="{0A4D6C30-F765-48A1-8ACB-68E2233B1CBF}" type="slidenum">
              <a:rPr lang="en-US" smtClean="0"/>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812432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92DEB379-6C0D-4AFD-8F55-C8AFE57CCC9D}" type="datetimeFigureOut">
              <a:rPr lang="en-US" smtClean="0"/>
              <a:t>8/10/2026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7" name="Slide Number Placeholder 6"/>
          <p:cNvSpPr>
            <a:spLocks noGrp="1"/>
          </p:cNvSpPr>
          <p:nvPr>
            <p:ph type="sldNum" sz="quarter" idx="12"/>
          </p:nvPr>
        </p:nvSpPr>
        <p:spPr>
          <a:xfrm>
            <a:off x="531812" y="4983087"/>
            <a:ext cx="779767" cy="365125"/>
          </a:xfrm>
        </p:spPr>
        <p:txBody>
          <a:bodyPr/>
          <a:lstStyle/>
          <a:p>
            <a:fld id="{0A4D6C30-F765-48A1-8ACB-68E2233B1CBF}" type="slidenum">
              <a:rPr lang="en-US" smtClean="0"/>
              <a:t>‹#›</a:t>
            </a:fld>
            <a:endParaRPr lang="en-US" dirty="0"/>
          </a:p>
        </p:txBody>
      </p:sp>
    </p:spTree>
    <p:extLst>
      <p:ext uri="{BB962C8B-B14F-4D97-AF65-F5344CB8AC3E}">
        <p14:creationId xmlns:p14="http://schemas.microsoft.com/office/powerpoint/2010/main" val="27147779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92DEB379-6C0D-4AFD-8F55-C8AFE57CCC9D}" type="datetimeFigureOut">
              <a:rPr lang="en-US" smtClean="0"/>
              <a:t>8/10/2026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7" name="Slide Number Placeholder 6"/>
          <p:cNvSpPr>
            <a:spLocks noGrp="1"/>
          </p:cNvSpPr>
          <p:nvPr>
            <p:ph type="sldNum" sz="quarter" idx="12"/>
          </p:nvPr>
        </p:nvSpPr>
        <p:spPr>
          <a:xfrm>
            <a:off x="531812" y="4983087"/>
            <a:ext cx="779767" cy="365125"/>
          </a:xfrm>
        </p:spPr>
        <p:txBody>
          <a:bodyPr/>
          <a:lstStyle/>
          <a:p>
            <a:fld id="{0A4D6C30-F765-48A1-8ACB-68E2233B1CBF}" type="slidenum">
              <a:rPr lang="en-US" smtClean="0"/>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7159963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92DEB379-6C0D-4AFD-8F55-C8AFE57CCC9D}" type="datetimeFigureOut">
              <a:rPr lang="en-US" smtClean="0"/>
              <a:t>8/10/2026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7" name="Slide Number Placeholder 6"/>
          <p:cNvSpPr>
            <a:spLocks noGrp="1"/>
          </p:cNvSpPr>
          <p:nvPr>
            <p:ph type="sldNum" sz="quarter" idx="12"/>
          </p:nvPr>
        </p:nvSpPr>
        <p:spPr>
          <a:xfrm>
            <a:off x="531812" y="4983087"/>
            <a:ext cx="779767" cy="365125"/>
          </a:xfrm>
        </p:spPr>
        <p:txBody>
          <a:bodyPr/>
          <a:lstStyle/>
          <a:p>
            <a:fld id="{0A4D6C30-F765-48A1-8ACB-68E2233B1CBF}" type="slidenum">
              <a:rPr lang="en-US" smtClean="0"/>
              <a:t>‹#›</a:t>
            </a:fld>
            <a:endParaRPr lang="en-US" dirty="0"/>
          </a:p>
        </p:txBody>
      </p:sp>
    </p:spTree>
    <p:extLst>
      <p:ext uri="{BB962C8B-B14F-4D97-AF65-F5344CB8AC3E}">
        <p14:creationId xmlns:p14="http://schemas.microsoft.com/office/powerpoint/2010/main" val="37818658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2DEB379-6C0D-4AFD-8F55-C8AFE57CCC9D}" type="datetimeFigureOut">
              <a:rPr lang="en-US" smtClean="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6" name="Slide Number Placeholder 5"/>
          <p:cNvSpPr>
            <a:spLocks noGrp="1"/>
          </p:cNvSpPr>
          <p:nvPr>
            <p:ph type="sldNum" sz="quarter" idx="12"/>
          </p:nvPr>
        </p:nvSpPr>
        <p:spPr/>
        <p:txBody>
          <a:bodyPr/>
          <a:lstStyle/>
          <a:p>
            <a:fld id="{0A4D6C30-F765-48A1-8ACB-68E2233B1CBF}" type="slidenum">
              <a:rPr lang="en-US" smtClean="0"/>
              <a:t>‹#›</a:t>
            </a:fld>
            <a:endParaRPr lang="en-US" dirty="0"/>
          </a:p>
        </p:txBody>
      </p:sp>
    </p:spTree>
    <p:extLst>
      <p:ext uri="{BB962C8B-B14F-4D97-AF65-F5344CB8AC3E}">
        <p14:creationId xmlns:p14="http://schemas.microsoft.com/office/powerpoint/2010/main" val="3184796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2DEB379-6C0D-4AFD-8F55-C8AFE57CCC9D}" type="datetimeFigureOut">
              <a:rPr lang="en-US" smtClean="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6" name="Slide Number Placeholder 5"/>
          <p:cNvSpPr>
            <a:spLocks noGrp="1"/>
          </p:cNvSpPr>
          <p:nvPr>
            <p:ph type="sldNum" sz="quarter" idx="12"/>
          </p:nvPr>
        </p:nvSpPr>
        <p:spPr/>
        <p:txBody>
          <a:bodyPr/>
          <a:lstStyle/>
          <a:p>
            <a:fld id="{0A4D6C30-F765-48A1-8ACB-68E2233B1CBF}" type="slidenum">
              <a:rPr lang="en-US" smtClean="0"/>
              <a:t>‹#›</a:t>
            </a:fld>
            <a:endParaRPr lang="en-US" dirty="0"/>
          </a:p>
        </p:txBody>
      </p:sp>
    </p:spTree>
    <p:extLst>
      <p:ext uri="{BB962C8B-B14F-4D97-AF65-F5344CB8AC3E}">
        <p14:creationId xmlns:p14="http://schemas.microsoft.com/office/powerpoint/2010/main" val="2825553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2DEB379-6C0D-4AFD-8F55-C8AFE57CCC9D}" type="datetimeFigureOut">
              <a:rPr lang="en-US" smtClean="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6" name="Slide Number Placeholder 5"/>
          <p:cNvSpPr>
            <a:spLocks noGrp="1"/>
          </p:cNvSpPr>
          <p:nvPr>
            <p:ph type="sldNum" sz="quarter" idx="12"/>
          </p:nvPr>
        </p:nvSpPr>
        <p:spPr/>
        <p:txBody>
          <a:bodyPr/>
          <a:lstStyle/>
          <a:p>
            <a:fld id="{0A4D6C30-F765-48A1-8ACB-68E2233B1CBF}" type="slidenum">
              <a:rPr lang="en-US" smtClean="0"/>
              <a:t>‹#›</a:t>
            </a:fld>
            <a:endParaRPr lang="en-US" dirty="0"/>
          </a:p>
        </p:txBody>
      </p:sp>
    </p:spTree>
    <p:extLst>
      <p:ext uri="{BB962C8B-B14F-4D97-AF65-F5344CB8AC3E}">
        <p14:creationId xmlns:p14="http://schemas.microsoft.com/office/powerpoint/2010/main" val="2276434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2DEB379-6C0D-4AFD-8F55-C8AFE57CCC9D}" type="datetimeFigureOut">
              <a:rPr lang="en-US" smtClean="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6" name="Slide Number Placeholder 5"/>
          <p:cNvSpPr>
            <a:spLocks noGrp="1"/>
          </p:cNvSpPr>
          <p:nvPr>
            <p:ph type="sldNum" sz="quarter" idx="12"/>
          </p:nvPr>
        </p:nvSpPr>
        <p:spPr>
          <a:xfrm>
            <a:off x="531812" y="3244139"/>
            <a:ext cx="779767" cy="365125"/>
          </a:xfrm>
        </p:spPr>
        <p:txBody>
          <a:bodyPr/>
          <a:lstStyle/>
          <a:p>
            <a:fld id="{0A4D6C30-F765-48A1-8ACB-68E2233B1CBF}" type="slidenum">
              <a:rPr lang="en-US" smtClean="0"/>
              <a:t>‹#›</a:t>
            </a:fld>
            <a:endParaRPr lang="en-US" dirty="0"/>
          </a:p>
        </p:txBody>
      </p:sp>
    </p:spTree>
    <p:extLst>
      <p:ext uri="{BB962C8B-B14F-4D97-AF65-F5344CB8AC3E}">
        <p14:creationId xmlns:p14="http://schemas.microsoft.com/office/powerpoint/2010/main" val="1518101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2DEB379-6C0D-4AFD-8F55-C8AFE57CCC9D}" type="datetimeFigureOut">
              <a:rPr lang="en-US" smtClean="0"/>
              <a:t>8/10/2026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11" name="Slide Number Placeholder 5"/>
          <p:cNvSpPr>
            <a:spLocks noGrp="1"/>
          </p:cNvSpPr>
          <p:nvPr>
            <p:ph type="sldNum" sz="quarter" idx="12"/>
          </p:nvPr>
        </p:nvSpPr>
        <p:spPr>
          <a:xfrm>
            <a:off x="531812" y="787782"/>
            <a:ext cx="779767" cy="365125"/>
          </a:xfrm>
        </p:spPr>
        <p:txBody>
          <a:bodyPr/>
          <a:lstStyle/>
          <a:p>
            <a:fld id="{0A4D6C30-F765-48A1-8ACB-68E2233B1CBF}" type="slidenum">
              <a:rPr lang="en-US" smtClean="0"/>
              <a:t>‹#›</a:t>
            </a:fld>
            <a:endParaRPr lang="en-US" dirty="0"/>
          </a:p>
        </p:txBody>
      </p:sp>
    </p:spTree>
    <p:extLst>
      <p:ext uri="{BB962C8B-B14F-4D97-AF65-F5344CB8AC3E}">
        <p14:creationId xmlns:p14="http://schemas.microsoft.com/office/powerpoint/2010/main" val="37025454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2DEB379-6C0D-4AFD-8F55-C8AFE57CCC9D}" type="datetimeFigureOut">
              <a:rPr lang="en-US" smtClean="0"/>
              <a:t>8/10/2026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13" name="Slide Number Placeholder 5"/>
          <p:cNvSpPr>
            <a:spLocks noGrp="1"/>
          </p:cNvSpPr>
          <p:nvPr>
            <p:ph type="sldNum" sz="quarter" idx="12"/>
          </p:nvPr>
        </p:nvSpPr>
        <p:spPr>
          <a:xfrm>
            <a:off x="531812" y="787782"/>
            <a:ext cx="779767" cy="365125"/>
          </a:xfrm>
        </p:spPr>
        <p:txBody>
          <a:bodyPr/>
          <a:lstStyle/>
          <a:p>
            <a:fld id="{0A4D6C30-F765-48A1-8ACB-68E2233B1CBF}" type="slidenum">
              <a:rPr lang="en-US" smtClean="0"/>
              <a:t>‹#›</a:t>
            </a:fld>
            <a:endParaRPr lang="en-US" dirty="0"/>
          </a:p>
        </p:txBody>
      </p:sp>
    </p:spTree>
    <p:extLst>
      <p:ext uri="{BB962C8B-B14F-4D97-AF65-F5344CB8AC3E}">
        <p14:creationId xmlns:p14="http://schemas.microsoft.com/office/powerpoint/2010/main" val="42460529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2DEB379-6C0D-4AFD-8F55-C8AFE57CCC9D}" type="datetimeFigureOut">
              <a:rPr lang="en-US" smtClean="0"/>
              <a:t>8/10/2026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5" name="Slide Number Placeholder 4"/>
          <p:cNvSpPr>
            <a:spLocks noGrp="1"/>
          </p:cNvSpPr>
          <p:nvPr>
            <p:ph type="sldNum" sz="quarter" idx="12"/>
          </p:nvPr>
        </p:nvSpPr>
        <p:spPr/>
        <p:txBody>
          <a:bodyPr/>
          <a:lstStyle/>
          <a:p>
            <a:fld id="{0A4D6C30-F765-48A1-8ACB-68E2233B1CBF}" type="slidenum">
              <a:rPr lang="en-US" smtClean="0"/>
              <a:t>‹#›</a:t>
            </a:fld>
            <a:endParaRPr lang="en-US" dirty="0"/>
          </a:p>
        </p:txBody>
      </p:sp>
    </p:spTree>
    <p:extLst>
      <p:ext uri="{BB962C8B-B14F-4D97-AF65-F5344CB8AC3E}">
        <p14:creationId xmlns:p14="http://schemas.microsoft.com/office/powerpoint/2010/main" val="26146228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DEB379-6C0D-4AFD-8F55-C8AFE57CCC9D}" type="datetimeFigureOut">
              <a:rPr lang="en-US" smtClean="0"/>
              <a:t>8/10/2026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4" name="Slide Number Placeholder 3"/>
          <p:cNvSpPr>
            <a:spLocks noGrp="1"/>
          </p:cNvSpPr>
          <p:nvPr>
            <p:ph type="sldNum" sz="quarter" idx="12"/>
          </p:nvPr>
        </p:nvSpPr>
        <p:spPr/>
        <p:txBody>
          <a:bodyPr/>
          <a:lstStyle/>
          <a:p>
            <a:fld id="{0A4D6C30-F765-48A1-8ACB-68E2233B1CBF}" type="slidenum">
              <a:rPr lang="en-US" smtClean="0"/>
              <a:t>‹#›</a:t>
            </a:fld>
            <a:endParaRPr lang="en-US" dirty="0"/>
          </a:p>
        </p:txBody>
      </p:sp>
    </p:spTree>
    <p:extLst>
      <p:ext uri="{BB962C8B-B14F-4D97-AF65-F5344CB8AC3E}">
        <p14:creationId xmlns:p14="http://schemas.microsoft.com/office/powerpoint/2010/main" val="26188556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2DEB379-6C0D-4AFD-8F55-C8AFE57CCC9D}" type="datetimeFigureOut">
              <a:rPr lang="en-US" smtClean="0"/>
              <a:t>8/10/2026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7" name="Slide Number Placeholder 6"/>
          <p:cNvSpPr>
            <a:spLocks noGrp="1"/>
          </p:cNvSpPr>
          <p:nvPr>
            <p:ph type="sldNum" sz="quarter" idx="12"/>
          </p:nvPr>
        </p:nvSpPr>
        <p:spPr/>
        <p:txBody>
          <a:bodyPr/>
          <a:lstStyle/>
          <a:p>
            <a:fld id="{0A4D6C30-F765-48A1-8ACB-68E2233B1CBF}" type="slidenum">
              <a:rPr lang="en-US" smtClean="0"/>
              <a:t>‹#›</a:t>
            </a:fld>
            <a:endParaRPr lang="en-US" dirty="0"/>
          </a:p>
        </p:txBody>
      </p:sp>
    </p:spTree>
    <p:extLst>
      <p:ext uri="{BB962C8B-B14F-4D97-AF65-F5344CB8AC3E}">
        <p14:creationId xmlns:p14="http://schemas.microsoft.com/office/powerpoint/2010/main" val="2198657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2DEB379-6C0D-4AFD-8F55-C8AFE57CCC9D}" type="datetimeFigureOut">
              <a:rPr lang="en-US" smtClean="0"/>
              <a:t>8/10/2026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7" name="Slide Number Placeholder 6"/>
          <p:cNvSpPr>
            <a:spLocks noGrp="1"/>
          </p:cNvSpPr>
          <p:nvPr>
            <p:ph type="sldNum" sz="quarter" idx="12"/>
          </p:nvPr>
        </p:nvSpPr>
        <p:spPr>
          <a:xfrm>
            <a:off x="531812" y="4983087"/>
            <a:ext cx="779767" cy="365125"/>
          </a:xfrm>
        </p:spPr>
        <p:txBody>
          <a:bodyPr/>
          <a:lstStyle/>
          <a:p>
            <a:fld id="{0A4D6C30-F765-48A1-8ACB-68E2233B1CBF}" type="slidenum">
              <a:rPr lang="en-US" smtClean="0"/>
              <a:t>‹#›</a:t>
            </a:fld>
            <a:endParaRPr lang="en-US" dirty="0"/>
          </a:p>
        </p:txBody>
      </p:sp>
    </p:spTree>
    <p:extLst>
      <p:ext uri="{BB962C8B-B14F-4D97-AF65-F5344CB8AC3E}">
        <p14:creationId xmlns:p14="http://schemas.microsoft.com/office/powerpoint/2010/main" val="1983075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US"/>
            </a:p>
          </p:txBody>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US"/>
            </a:p>
          </p:txBody>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US"/>
            </a:p>
          </p:txBody>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US"/>
            </a:p>
          </p:txBody>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US"/>
            </a:p>
          </p:txBody>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US"/>
            </a:p>
          </p:txBody>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US"/>
            </a:p>
          </p:txBody>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US"/>
            </a:p>
          </p:txBody>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US"/>
            </a:p>
          </p:txBody>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US"/>
            </a:p>
          </p:txBody>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US"/>
            </a:p>
          </p:txBody>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US"/>
            </a:p>
          </p:txBody>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US"/>
            </a:p>
          </p:txBody>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US"/>
            </a:p>
          </p:txBody>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US"/>
            </a:p>
          </p:txBody>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US"/>
            </a:p>
          </p:txBody>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US"/>
            </a:p>
          </p:txBody>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US"/>
            </a:p>
          </p:txBody>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US"/>
            </a:p>
          </p:txBody>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US"/>
            </a:p>
          </p:txBody>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US"/>
            </a:p>
          </p:txBody>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US"/>
            </a:p>
          </p:txBody>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US"/>
            </a:p>
          </p:txBody>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US"/>
            </a:p>
          </p:txBody>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92DEB379-6C0D-4AFD-8F55-C8AFE57CCC9D}" type="datetimeFigureOut">
              <a:rPr lang="en-US" smtClean="0"/>
              <a:t>8/10/2026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0A4D6C30-F765-48A1-8ACB-68E2233B1CBF}" type="slidenum">
              <a:rPr lang="en-US" smtClean="0"/>
              <a:t>‹#›</a:t>
            </a:fld>
            <a:endParaRPr lang="en-US" dirty="0"/>
          </a:p>
        </p:txBody>
      </p:sp>
    </p:spTree>
    <p:extLst>
      <p:ext uri="{BB962C8B-B14F-4D97-AF65-F5344CB8AC3E}">
        <p14:creationId xmlns:p14="http://schemas.microsoft.com/office/powerpoint/2010/main" val="3415855607"/>
      </p:ext>
    </p:extLst>
  </p:cSld>
  <p:clrMap bg1="lt1" tx1="dk1" bg2="lt2" tx2="dk2" accent1="accent1" accent2="accent2" accent3="accent3" accent4="accent4" accent5="accent5" accent6="accent6" hlink="hlink" folHlink="folHlink"/>
  <p:sldLayoutIdLst>
    <p:sldLayoutId id="2147484028" r:id="rId1"/>
    <p:sldLayoutId id="2147484029" r:id="rId2"/>
    <p:sldLayoutId id="2147484030" r:id="rId3"/>
    <p:sldLayoutId id="2147484031" r:id="rId4"/>
    <p:sldLayoutId id="2147484032" r:id="rId5"/>
    <p:sldLayoutId id="2147484033" r:id="rId6"/>
    <p:sldLayoutId id="2147484034" r:id="rId7"/>
    <p:sldLayoutId id="2147484035" r:id="rId8"/>
    <p:sldLayoutId id="2147484036" r:id="rId9"/>
    <p:sldLayoutId id="2147484037" r:id="rId10"/>
    <p:sldLayoutId id="2147484038" r:id="rId11"/>
    <p:sldLayoutId id="2147484039" r:id="rId12"/>
    <p:sldLayoutId id="2147484040" r:id="rId13"/>
    <p:sldLayoutId id="2147484041" r:id="rId14"/>
    <p:sldLayoutId id="2147484042" r:id="rId15"/>
    <p:sldLayoutId id="2147484043"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png"/><Relationship Id="rId7"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D948E-5095-19A6-109D-C57C47C20560}"/>
              </a:ext>
            </a:extLst>
          </p:cNvPr>
          <p:cNvSpPr>
            <a:spLocks noGrp="1"/>
          </p:cNvSpPr>
          <p:nvPr>
            <p:ph type="ctrTitle"/>
          </p:nvPr>
        </p:nvSpPr>
        <p:spPr/>
        <p:txBody>
          <a:bodyPr>
            <a:normAutofit fontScale="90000"/>
          </a:bodyPr>
          <a:lstStyle/>
          <a:p>
            <a:r>
              <a:rPr lang="en-US" dirty="0"/>
              <a:t>Case Illustrations from</a:t>
            </a:r>
            <a:br>
              <a:rPr lang="en-US" dirty="0"/>
            </a:br>
            <a:r>
              <a:rPr lang="en-US" dirty="0"/>
              <a:t>Michigan Tree Appraisal Law</a:t>
            </a:r>
          </a:p>
        </p:txBody>
      </p:sp>
      <p:sp>
        <p:nvSpPr>
          <p:cNvPr id="3" name="Subtitle 2">
            <a:extLst>
              <a:ext uri="{FF2B5EF4-FFF2-40B4-BE49-F238E27FC236}">
                <a16:creationId xmlns:a16="http://schemas.microsoft.com/office/drawing/2014/main" id="{5BFEEEE6-17D1-98BE-07EF-80F40313C65E}"/>
              </a:ext>
            </a:extLst>
          </p:cNvPr>
          <p:cNvSpPr>
            <a:spLocks noGrp="1"/>
          </p:cNvSpPr>
          <p:nvPr>
            <p:ph type="subTitle" idx="1"/>
          </p:nvPr>
        </p:nvSpPr>
        <p:spPr/>
        <p:txBody>
          <a:bodyPr>
            <a:normAutofit lnSpcReduction="10000"/>
          </a:bodyPr>
          <a:lstStyle/>
          <a:p>
            <a:r>
              <a:rPr lang="en-US" dirty="0"/>
              <a:t>James Komen</a:t>
            </a:r>
          </a:p>
          <a:p>
            <a:r>
              <a:rPr lang="en-US" dirty="0"/>
              <a:t>BCMA #WE-9909B</a:t>
            </a:r>
          </a:p>
          <a:p>
            <a:r>
              <a:rPr lang="en-US" dirty="0"/>
              <a:t>RCA #555</a:t>
            </a:r>
          </a:p>
        </p:txBody>
      </p:sp>
    </p:spTree>
    <p:extLst>
      <p:ext uri="{BB962C8B-B14F-4D97-AF65-F5344CB8AC3E}">
        <p14:creationId xmlns:p14="http://schemas.microsoft.com/office/powerpoint/2010/main" val="35055116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F74B941-C99F-FF80-CEC8-095AB87433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9313" y="1298537"/>
            <a:ext cx="5802687" cy="5120020"/>
          </a:xfrm>
          <a:prstGeom prst="rect">
            <a:avLst/>
          </a:prstGeom>
        </p:spPr>
      </p:pic>
      <p:pic>
        <p:nvPicPr>
          <p:cNvPr id="3" name="Picture 2">
            <a:extLst>
              <a:ext uri="{FF2B5EF4-FFF2-40B4-BE49-F238E27FC236}">
                <a16:creationId xmlns:a16="http://schemas.microsoft.com/office/drawing/2014/main" id="{7052A45F-6C51-8C72-56A3-D535B26E951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03220" y="1363832"/>
            <a:ext cx="5654685" cy="4989429"/>
          </a:xfrm>
          <a:prstGeom prst="rect">
            <a:avLst/>
          </a:prstGeom>
        </p:spPr>
      </p:pic>
      <p:sp>
        <p:nvSpPr>
          <p:cNvPr id="5" name="Title 1">
            <a:extLst>
              <a:ext uri="{FF2B5EF4-FFF2-40B4-BE49-F238E27FC236}">
                <a16:creationId xmlns:a16="http://schemas.microsoft.com/office/drawing/2014/main" id="{5A259532-39DD-C43A-0037-52B78AE721A9}"/>
              </a:ext>
            </a:extLst>
          </p:cNvPr>
          <p:cNvSpPr txBox="1">
            <a:spLocks/>
          </p:cNvSpPr>
          <p:nvPr/>
        </p:nvSpPr>
        <p:spPr>
          <a:xfrm>
            <a:off x="2115879" y="624110"/>
            <a:ext cx="10430540"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dirty="0"/>
              <a:t>“Reason Personal”</a:t>
            </a:r>
            <a:endParaRPr lang="pl-PL" sz="4000" dirty="0"/>
          </a:p>
        </p:txBody>
      </p:sp>
    </p:spTree>
    <p:extLst>
      <p:ext uri="{BB962C8B-B14F-4D97-AF65-F5344CB8AC3E}">
        <p14:creationId xmlns:p14="http://schemas.microsoft.com/office/powerpoint/2010/main" val="12815243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052A45F-6C51-8C72-56A3-D535B26E951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03220" y="1363832"/>
            <a:ext cx="5654685" cy="4989428"/>
          </a:xfrm>
          <a:prstGeom prst="rect">
            <a:avLst/>
          </a:prstGeom>
        </p:spPr>
      </p:pic>
      <p:pic>
        <p:nvPicPr>
          <p:cNvPr id="6" name="Picture 5">
            <a:extLst>
              <a:ext uri="{FF2B5EF4-FFF2-40B4-BE49-F238E27FC236}">
                <a16:creationId xmlns:a16="http://schemas.microsoft.com/office/drawing/2014/main" id="{EF74B941-C99F-FF80-CEC8-095AB87433D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389313" y="1298538"/>
            <a:ext cx="5802687" cy="5120018"/>
          </a:xfrm>
          <a:prstGeom prst="rect">
            <a:avLst/>
          </a:prstGeom>
        </p:spPr>
      </p:pic>
      <p:sp>
        <p:nvSpPr>
          <p:cNvPr id="5" name="Title 1">
            <a:extLst>
              <a:ext uri="{FF2B5EF4-FFF2-40B4-BE49-F238E27FC236}">
                <a16:creationId xmlns:a16="http://schemas.microsoft.com/office/drawing/2014/main" id="{5A259532-39DD-C43A-0037-52B78AE721A9}"/>
              </a:ext>
            </a:extLst>
          </p:cNvPr>
          <p:cNvSpPr txBox="1">
            <a:spLocks/>
          </p:cNvSpPr>
          <p:nvPr/>
        </p:nvSpPr>
        <p:spPr>
          <a:xfrm>
            <a:off x="2115879" y="624110"/>
            <a:ext cx="10430540"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dirty="0"/>
              <a:t>“Reason Personal”</a:t>
            </a:r>
            <a:endParaRPr lang="pl-PL" sz="4000" dirty="0"/>
          </a:p>
        </p:txBody>
      </p:sp>
    </p:spTree>
    <p:extLst>
      <p:ext uri="{BB962C8B-B14F-4D97-AF65-F5344CB8AC3E}">
        <p14:creationId xmlns:p14="http://schemas.microsoft.com/office/powerpoint/2010/main" val="17129348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F74B941-C99F-FF80-CEC8-095AB87433D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389313" y="1298538"/>
            <a:ext cx="5802687" cy="5120018"/>
          </a:xfrm>
          <a:prstGeom prst="rect">
            <a:avLst/>
          </a:prstGeom>
        </p:spPr>
      </p:pic>
      <p:sp>
        <p:nvSpPr>
          <p:cNvPr id="5" name="Title 1">
            <a:extLst>
              <a:ext uri="{FF2B5EF4-FFF2-40B4-BE49-F238E27FC236}">
                <a16:creationId xmlns:a16="http://schemas.microsoft.com/office/drawing/2014/main" id="{5A259532-39DD-C43A-0037-52B78AE721A9}"/>
              </a:ext>
            </a:extLst>
          </p:cNvPr>
          <p:cNvSpPr txBox="1">
            <a:spLocks/>
          </p:cNvSpPr>
          <p:nvPr/>
        </p:nvSpPr>
        <p:spPr>
          <a:xfrm>
            <a:off x="2115879" y="624110"/>
            <a:ext cx="10430540"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dirty="0"/>
              <a:t>“Reason Personal”</a:t>
            </a:r>
            <a:endParaRPr lang="pl-PL" sz="4000" dirty="0"/>
          </a:p>
        </p:txBody>
      </p:sp>
      <p:sp>
        <p:nvSpPr>
          <p:cNvPr id="13" name="TextBox 12">
            <a:extLst>
              <a:ext uri="{FF2B5EF4-FFF2-40B4-BE49-F238E27FC236}">
                <a16:creationId xmlns:a16="http://schemas.microsoft.com/office/drawing/2014/main" id="{0F072D28-C346-6B42-E137-E5DBC5DD32B5}"/>
              </a:ext>
            </a:extLst>
          </p:cNvPr>
          <p:cNvSpPr txBox="1"/>
          <p:nvPr/>
        </p:nvSpPr>
        <p:spPr>
          <a:xfrm>
            <a:off x="2779344" y="1434597"/>
            <a:ext cx="2632452" cy="369332"/>
          </a:xfrm>
          <a:prstGeom prst="rect">
            <a:avLst/>
          </a:prstGeom>
          <a:noFill/>
        </p:spPr>
        <p:txBody>
          <a:bodyPr wrap="none" rtlCol="0">
            <a:spAutoFit/>
          </a:bodyPr>
          <a:lstStyle/>
          <a:p>
            <a:r>
              <a:rPr lang="en-US" b="1" dirty="0"/>
              <a:t>No “Reason Personal”</a:t>
            </a:r>
          </a:p>
        </p:txBody>
      </p:sp>
      <p:pic>
        <p:nvPicPr>
          <p:cNvPr id="3" name="Picture 2">
            <a:extLst>
              <a:ext uri="{FF2B5EF4-FFF2-40B4-BE49-F238E27FC236}">
                <a16:creationId xmlns:a16="http://schemas.microsoft.com/office/drawing/2014/main" id="{7052A45F-6C51-8C72-56A3-D535B26E951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03220" y="1363832"/>
            <a:ext cx="5654685" cy="4989428"/>
          </a:xfrm>
          <a:prstGeom prst="rect">
            <a:avLst/>
          </a:prstGeom>
        </p:spPr>
      </p:pic>
    </p:spTree>
    <p:extLst>
      <p:ext uri="{BB962C8B-B14F-4D97-AF65-F5344CB8AC3E}">
        <p14:creationId xmlns:p14="http://schemas.microsoft.com/office/powerpoint/2010/main" val="3069027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A259532-39DD-C43A-0037-52B78AE721A9}"/>
              </a:ext>
            </a:extLst>
          </p:cNvPr>
          <p:cNvSpPr txBox="1">
            <a:spLocks/>
          </p:cNvSpPr>
          <p:nvPr/>
        </p:nvSpPr>
        <p:spPr>
          <a:xfrm>
            <a:off x="2115879" y="624110"/>
            <a:ext cx="10430540"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dirty="0"/>
              <a:t>“Reason Personal”</a:t>
            </a:r>
            <a:endParaRPr lang="pl-PL" sz="4000" dirty="0"/>
          </a:p>
        </p:txBody>
      </p:sp>
      <p:sp>
        <p:nvSpPr>
          <p:cNvPr id="13" name="TextBox 12">
            <a:extLst>
              <a:ext uri="{FF2B5EF4-FFF2-40B4-BE49-F238E27FC236}">
                <a16:creationId xmlns:a16="http://schemas.microsoft.com/office/drawing/2014/main" id="{0F072D28-C346-6B42-E137-E5DBC5DD32B5}"/>
              </a:ext>
            </a:extLst>
          </p:cNvPr>
          <p:cNvSpPr txBox="1"/>
          <p:nvPr/>
        </p:nvSpPr>
        <p:spPr>
          <a:xfrm>
            <a:off x="2779344" y="1434597"/>
            <a:ext cx="2632452" cy="369332"/>
          </a:xfrm>
          <a:prstGeom prst="rect">
            <a:avLst/>
          </a:prstGeom>
          <a:noFill/>
        </p:spPr>
        <p:txBody>
          <a:bodyPr wrap="none" rtlCol="0">
            <a:spAutoFit/>
          </a:bodyPr>
          <a:lstStyle/>
          <a:p>
            <a:r>
              <a:rPr lang="en-US" b="1" dirty="0"/>
              <a:t>No “Reason Personal”</a:t>
            </a:r>
          </a:p>
        </p:txBody>
      </p:sp>
      <p:sp>
        <p:nvSpPr>
          <p:cNvPr id="14" name="TextBox 13">
            <a:extLst>
              <a:ext uri="{FF2B5EF4-FFF2-40B4-BE49-F238E27FC236}">
                <a16:creationId xmlns:a16="http://schemas.microsoft.com/office/drawing/2014/main" id="{09E57F07-6DE3-2728-F0C5-48622F1C8E60}"/>
              </a:ext>
            </a:extLst>
          </p:cNvPr>
          <p:cNvSpPr txBox="1"/>
          <p:nvPr/>
        </p:nvSpPr>
        <p:spPr>
          <a:xfrm>
            <a:off x="7964488" y="1434597"/>
            <a:ext cx="2300630" cy="369332"/>
          </a:xfrm>
          <a:prstGeom prst="rect">
            <a:avLst/>
          </a:prstGeom>
          <a:noFill/>
        </p:spPr>
        <p:txBody>
          <a:bodyPr wrap="none" rtlCol="0">
            <a:spAutoFit/>
          </a:bodyPr>
          <a:lstStyle/>
          <a:p>
            <a:r>
              <a:rPr lang="en-US" b="1" dirty="0"/>
              <a:t> “Reason Personal”</a:t>
            </a:r>
          </a:p>
        </p:txBody>
      </p:sp>
      <p:pic>
        <p:nvPicPr>
          <p:cNvPr id="3" name="Picture 2">
            <a:extLst>
              <a:ext uri="{FF2B5EF4-FFF2-40B4-BE49-F238E27FC236}">
                <a16:creationId xmlns:a16="http://schemas.microsoft.com/office/drawing/2014/main" id="{7052A45F-6C51-8C72-56A3-D535B26E951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03220" y="1363832"/>
            <a:ext cx="5654685" cy="4989428"/>
          </a:xfrm>
          <a:prstGeom prst="rect">
            <a:avLst/>
          </a:prstGeom>
        </p:spPr>
      </p:pic>
      <p:pic>
        <p:nvPicPr>
          <p:cNvPr id="6" name="Picture 5">
            <a:extLst>
              <a:ext uri="{FF2B5EF4-FFF2-40B4-BE49-F238E27FC236}">
                <a16:creationId xmlns:a16="http://schemas.microsoft.com/office/drawing/2014/main" id="{EF74B941-C99F-FF80-CEC8-095AB87433D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389313" y="1298538"/>
            <a:ext cx="5802687" cy="5120018"/>
          </a:xfrm>
          <a:prstGeom prst="rect">
            <a:avLst/>
          </a:prstGeom>
        </p:spPr>
      </p:pic>
    </p:spTree>
    <p:extLst>
      <p:ext uri="{BB962C8B-B14F-4D97-AF65-F5344CB8AC3E}">
        <p14:creationId xmlns:p14="http://schemas.microsoft.com/office/powerpoint/2010/main" val="19767812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A259532-39DD-C43A-0037-52B78AE721A9}"/>
              </a:ext>
            </a:extLst>
          </p:cNvPr>
          <p:cNvSpPr txBox="1">
            <a:spLocks/>
          </p:cNvSpPr>
          <p:nvPr/>
        </p:nvSpPr>
        <p:spPr>
          <a:xfrm>
            <a:off x="2115879" y="624110"/>
            <a:ext cx="10430540"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dirty="0"/>
              <a:t>“Reason Personal”</a:t>
            </a:r>
            <a:endParaRPr lang="pl-PL" sz="4000" dirty="0"/>
          </a:p>
        </p:txBody>
      </p:sp>
      <p:sp>
        <p:nvSpPr>
          <p:cNvPr id="13" name="TextBox 12">
            <a:extLst>
              <a:ext uri="{FF2B5EF4-FFF2-40B4-BE49-F238E27FC236}">
                <a16:creationId xmlns:a16="http://schemas.microsoft.com/office/drawing/2014/main" id="{0F072D28-C346-6B42-E137-E5DBC5DD32B5}"/>
              </a:ext>
            </a:extLst>
          </p:cNvPr>
          <p:cNvSpPr txBox="1"/>
          <p:nvPr/>
        </p:nvSpPr>
        <p:spPr>
          <a:xfrm>
            <a:off x="2779344" y="1434597"/>
            <a:ext cx="2632452" cy="369332"/>
          </a:xfrm>
          <a:prstGeom prst="rect">
            <a:avLst/>
          </a:prstGeom>
          <a:noFill/>
        </p:spPr>
        <p:txBody>
          <a:bodyPr wrap="none" rtlCol="0">
            <a:spAutoFit/>
          </a:bodyPr>
          <a:lstStyle/>
          <a:p>
            <a:r>
              <a:rPr lang="en-US" b="1" dirty="0"/>
              <a:t>No “Reason Personal”</a:t>
            </a:r>
          </a:p>
        </p:txBody>
      </p:sp>
      <p:sp>
        <p:nvSpPr>
          <p:cNvPr id="14" name="TextBox 13">
            <a:extLst>
              <a:ext uri="{FF2B5EF4-FFF2-40B4-BE49-F238E27FC236}">
                <a16:creationId xmlns:a16="http://schemas.microsoft.com/office/drawing/2014/main" id="{09E57F07-6DE3-2728-F0C5-48622F1C8E60}"/>
              </a:ext>
            </a:extLst>
          </p:cNvPr>
          <p:cNvSpPr txBox="1"/>
          <p:nvPr/>
        </p:nvSpPr>
        <p:spPr>
          <a:xfrm>
            <a:off x="7964488" y="1434597"/>
            <a:ext cx="2300630" cy="369332"/>
          </a:xfrm>
          <a:prstGeom prst="rect">
            <a:avLst/>
          </a:prstGeom>
          <a:noFill/>
        </p:spPr>
        <p:txBody>
          <a:bodyPr wrap="none" rtlCol="0">
            <a:spAutoFit/>
          </a:bodyPr>
          <a:lstStyle/>
          <a:p>
            <a:r>
              <a:rPr lang="en-US" b="1" dirty="0"/>
              <a:t> “Reason Personal”</a:t>
            </a:r>
          </a:p>
        </p:txBody>
      </p:sp>
      <p:pic>
        <p:nvPicPr>
          <p:cNvPr id="3" name="Picture 2">
            <a:extLst>
              <a:ext uri="{FF2B5EF4-FFF2-40B4-BE49-F238E27FC236}">
                <a16:creationId xmlns:a16="http://schemas.microsoft.com/office/drawing/2014/main" id="{7052A45F-6C51-8C72-56A3-D535B26E951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03220" y="1363832"/>
            <a:ext cx="5654684" cy="4989428"/>
          </a:xfrm>
          <a:prstGeom prst="rect">
            <a:avLst/>
          </a:prstGeom>
        </p:spPr>
      </p:pic>
      <p:pic>
        <p:nvPicPr>
          <p:cNvPr id="6" name="Picture 5">
            <a:extLst>
              <a:ext uri="{FF2B5EF4-FFF2-40B4-BE49-F238E27FC236}">
                <a16:creationId xmlns:a16="http://schemas.microsoft.com/office/drawing/2014/main" id="{EF74B941-C99F-FF80-CEC8-095AB87433D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389313" y="1298538"/>
            <a:ext cx="5802686" cy="5120018"/>
          </a:xfrm>
          <a:prstGeom prst="rect">
            <a:avLst/>
          </a:prstGeom>
        </p:spPr>
      </p:pic>
    </p:spTree>
    <p:extLst>
      <p:ext uri="{BB962C8B-B14F-4D97-AF65-F5344CB8AC3E}">
        <p14:creationId xmlns:p14="http://schemas.microsoft.com/office/powerpoint/2010/main" val="23163149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E83C5BB-C6B2-48C5-8BF9-C1CF62064621}"/>
              </a:ext>
            </a:extLst>
          </p:cNvPr>
          <p:cNvPicPr>
            <a:picLocks noChangeAspect="1"/>
          </p:cNvPicPr>
          <p:nvPr/>
        </p:nvPicPr>
        <p:blipFill rotWithShape="1">
          <a:blip r:embed="rId2"/>
          <a:srcRect l="9278"/>
          <a:stretch/>
        </p:blipFill>
        <p:spPr>
          <a:xfrm>
            <a:off x="2902688" y="1357093"/>
            <a:ext cx="7693462" cy="5084505"/>
          </a:xfrm>
          <a:prstGeom prst="rect">
            <a:avLst/>
          </a:prstGeom>
        </p:spPr>
      </p:pic>
      <p:sp>
        <p:nvSpPr>
          <p:cNvPr id="5" name="Title 1">
            <a:extLst>
              <a:ext uri="{FF2B5EF4-FFF2-40B4-BE49-F238E27FC236}">
                <a16:creationId xmlns:a16="http://schemas.microsoft.com/office/drawing/2014/main" id="{5A259532-39DD-C43A-0037-52B78AE721A9}"/>
              </a:ext>
            </a:extLst>
          </p:cNvPr>
          <p:cNvSpPr txBox="1">
            <a:spLocks/>
          </p:cNvSpPr>
          <p:nvPr/>
        </p:nvSpPr>
        <p:spPr>
          <a:xfrm>
            <a:off x="2115879" y="624110"/>
            <a:ext cx="10430540"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dirty="0"/>
              <a:t>“Reason Personal”</a:t>
            </a:r>
            <a:endParaRPr lang="pl-PL" sz="4000" dirty="0"/>
          </a:p>
        </p:txBody>
      </p:sp>
      <p:sp>
        <p:nvSpPr>
          <p:cNvPr id="13" name="TextBox 12">
            <a:extLst>
              <a:ext uri="{FF2B5EF4-FFF2-40B4-BE49-F238E27FC236}">
                <a16:creationId xmlns:a16="http://schemas.microsoft.com/office/drawing/2014/main" id="{0F072D28-C346-6B42-E137-E5DBC5DD32B5}"/>
              </a:ext>
            </a:extLst>
          </p:cNvPr>
          <p:cNvSpPr txBox="1"/>
          <p:nvPr/>
        </p:nvSpPr>
        <p:spPr>
          <a:xfrm>
            <a:off x="2779344" y="1434597"/>
            <a:ext cx="2632452" cy="369332"/>
          </a:xfrm>
          <a:prstGeom prst="rect">
            <a:avLst/>
          </a:prstGeom>
          <a:noFill/>
        </p:spPr>
        <p:txBody>
          <a:bodyPr wrap="none" rtlCol="0">
            <a:spAutoFit/>
          </a:bodyPr>
          <a:lstStyle/>
          <a:p>
            <a:r>
              <a:rPr lang="en-US" b="1" dirty="0"/>
              <a:t>No “Reason Personal”</a:t>
            </a:r>
          </a:p>
        </p:txBody>
      </p:sp>
      <p:sp>
        <p:nvSpPr>
          <p:cNvPr id="14" name="TextBox 13">
            <a:extLst>
              <a:ext uri="{FF2B5EF4-FFF2-40B4-BE49-F238E27FC236}">
                <a16:creationId xmlns:a16="http://schemas.microsoft.com/office/drawing/2014/main" id="{09E57F07-6DE3-2728-F0C5-48622F1C8E60}"/>
              </a:ext>
            </a:extLst>
          </p:cNvPr>
          <p:cNvSpPr txBox="1"/>
          <p:nvPr/>
        </p:nvSpPr>
        <p:spPr>
          <a:xfrm>
            <a:off x="7964488" y="1434597"/>
            <a:ext cx="2300630" cy="369332"/>
          </a:xfrm>
          <a:prstGeom prst="rect">
            <a:avLst/>
          </a:prstGeom>
          <a:noFill/>
        </p:spPr>
        <p:txBody>
          <a:bodyPr wrap="none" rtlCol="0">
            <a:spAutoFit/>
          </a:bodyPr>
          <a:lstStyle/>
          <a:p>
            <a:r>
              <a:rPr lang="en-US" b="1" dirty="0"/>
              <a:t> “Reason Personal”</a:t>
            </a:r>
          </a:p>
        </p:txBody>
      </p:sp>
    </p:spTree>
    <p:extLst>
      <p:ext uri="{BB962C8B-B14F-4D97-AF65-F5344CB8AC3E}">
        <p14:creationId xmlns:p14="http://schemas.microsoft.com/office/powerpoint/2010/main" val="28717049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3F8C5B3-D8E8-F1C8-6E5B-9CBC10AC819A}"/>
              </a:ext>
            </a:extLst>
          </p:cNvPr>
          <p:cNvPicPr>
            <a:picLocks noChangeAspect="1"/>
          </p:cNvPicPr>
          <p:nvPr/>
        </p:nvPicPr>
        <p:blipFill rotWithShape="1">
          <a:blip r:embed="rId2"/>
          <a:srcRect l="9278"/>
          <a:stretch/>
        </p:blipFill>
        <p:spPr>
          <a:xfrm>
            <a:off x="2902688" y="1357093"/>
            <a:ext cx="7693462" cy="5084505"/>
          </a:xfrm>
          <a:prstGeom prst="rect">
            <a:avLst/>
          </a:prstGeom>
        </p:spPr>
      </p:pic>
      <p:sp>
        <p:nvSpPr>
          <p:cNvPr id="5" name="Title 1">
            <a:extLst>
              <a:ext uri="{FF2B5EF4-FFF2-40B4-BE49-F238E27FC236}">
                <a16:creationId xmlns:a16="http://schemas.microsoft.com/office/drawing/2014/main" id="{5A259532-39DD-C43A-0037-52B78AE721A9}"/>
              </a:ext>
            </a:extLst>
          </p:cNvPr>
          <p:cNvSpPr txBox="1">
            <a:spLocks/>
          </p:cNvSpPr>
          <p:nvPr/>
        </p:nvSpPr>
        <p:spPr>
          <a:xfrm>
            <a:off x="2115879" y="624110"/>
            <a:ext cx="10430540"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dirty="0"/>
              <a:t>“Reason Personal”</a:t>
            </a:r>
            <a:endParaRPr lang="pl-PL" sz="4000" dirty="0"/>
          </a:p>
        </p:txBody>
      </p:sp>
      <p:sp>
        <p:nvSpPr>
          <p:cNvPr id="13" name="TextBox 12">
            <a:extLst>
              <a:ext uri="{FF2B5EF4-FFF2-40B4-BE49-F238E27FC236}">
                <a16:creationId xmlns:a16="http://schemas.microsoft.com/office/drawing/2014/main" id="{0F072D28-C346-6B42-E137-E5DBC5DD32B5}"/>
              </a:ext>
            </a:extLst>
          </p:cNvPr>
          <p:cNvSpPr txBox="1"/>
          <p:nvPr/>
        </p:nvSpPr>
        <p:spPr>
          <a:xfrm>
            <a:off x="2779344" y="1434597"/>
            <a:ext cx="2632452" cy="369332"/>
          </a:xfrm>
          <a:prstGeom prst="rect">
            <a:avLst/>
          </a:prstGeom>
          <a:noFill/>
        </p:spPr>
        <p:txBody>
          <a:bodyPr wrap="none" rtlCol="0">
            <a:spAutoFit/>
          </a:bodyPr>
          <a:lstStyle/>
          <a:p>
            <a:r>
              <a:rPr lang="en-US" b="1" dirty="0"/>
              <a:t>No “Reason Personal”</a:t>
            </a:r>
          </a:p>
        </p:txBody>
      </p:sp>
      <p:sp>
        <p:nvSpPr>
          <p:cNvPr id="14" name="TextBox 13">
            <a:extLst>
              <a:ext uri="{FF2B5EF4-FFF2-40B4-BE49-F238E27FC236}">
                <a16:creationId xmlns:a16="http://schemas.microsoft.com/office/drawing/2014/main" id="{09E57F07-6DE3-2728-F0C5-48622F1C8E60}"/>
              </a:ext>
            </a:extLst>
          </p:cNvPr>
          <p:cNvSpPr txBox="1"/>
          <p:nvPr/>
        </p:nvSpPr>
        <p:spPr>
          <a:xfrm>
            <a:off x="7964488" y="1434597"/>
            <a:ext cx="2300630" cy="369332"/>
          </a:xfrm>
          <a:prstGeom prst="rect">
            <a:avLst/>
          </a:prstGeom>
          <a:noFill/>
        </p:spPr>
        <p:txBody>
          <a:bodyPr wrap="none" rtlCol="0">
            <a:spAutoFit/>
          </a:bodyPr>
          <a:lstStyle/>
          <a:p>
            <a:r>
              <a:rPr lang="en-US" b="1" dirty="0"/>
              <a:t> “Reason Personal”</a:t>
            </a:r>
          </a:p>
        </p:txBody>
      </p:sp>
      <p:cxnSp>
        <p:nvCxnSpPr>
          <p:cNvPr id="3" name="Straight Connector 2">
            <a:extLst>
              <a:ext uri="{FF2B5EF4-FFF2-40B4-BE49-F238E27FC236}">
                <a16:creationId xmlns:a16="http://schemas.microsoft.com/office/drawing/2014/main" id="{ECBE6DDF-8A1F-B22D-2F6C-3755F773727A}"/>
              </a:ext>
            </a:extLst>
          </p:cNvPr>
          <p:cNvCxnSpPr/>
          <p:nvPr/>
        </p:nvCxnSpPr>
        <p:spPr>
          <a:xfrm>
            <a:off x="3015926" y="5092995"/>
            <a:ext cx="2594344" cy="0"/>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70434F02-D1C3-4C59-E31E-C5E0411ED482}"/>
              </a:ext>
            </a:extLst>
          </p:cNvPr>
          <p:cNvSpPr txBox="1"/>
          <p:nvPr/>
        </p:nvSpPr>
        <p:spPr>
          <a:xfrm>
            <a:off x="5752309" y="4908329"/>
            <a:ext cx="1476686" cy="369332"/>
          </a:xfrm>
          <a:prstGeom prst="rect">
            <a:avLst/>
          </a:prstGeom>
          <a:noFill/>
        </p:spPr>
        <p:txBody>
          <a:bodyPr wrap="none" rtlCol="0">
            <a:spAutoFit/>
          </a:bodyPr>
          <a:lstStyle/>
          <a:p>
            <a:r>
              <a:rPr lang="en-US" dirty="0"/>
              <a:t>Max Award</a:t>
            </a:r>
          </a:p>
        </p:txBody>
      </p:sp>
    </p:spTree>
    <p:extLst>
      <p:ext uri="{BB962C8B-B14F-4D97-AF65-F5344CB8AC3E}">
        <p14:creationId xmlns:p14="http://schemas.microsoft.com/office/powerpoint/2010/main" val="28616092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6E4A971-EEA1-1542-E6EE-65FD0BC495F2}"/>
              </a:ext>
            </a:extLst>
          </p:cNvPr>
          <p:cNvPicPr>
            <a:picLocks noChangeAspect="1"/>
          </p:cNvPicPr>
          <p:nvPr/>
        </p:nvPicPr>
        <p:blipFill rotWithShape="1">
          <a:blip r:embed="rId2"/>
          <a:srcRect l="9278"/>
          <a:stretch/>
        </p:blipFill>
        <p:spPr>
          <a:xfrm>
            <a:off x="2902688" y="1357093"/>
            <a:ext cx="7693462" cy="5084505"/>
          </a:xfrm>
          <a:prstGeom prst="rect">
            <a:avLst/>
          </a:prstGeom>
        </p:spPr>
      </p:pic>
      <p:sp>
        <p:nvSpPr>
          <p:cNvPr id="5" name="Title 1">
            <a:extLst>
              <a:ext uri="{FF2B5EF4-FFF2-40B4-BE49-F238E27FC236}">
                <a16:creationId xmlns:a16="http://schemas.microsoft.com/office/drawing/2014/main" id="{5A259532-39DD-C43A-0037-52B78AE721A9}"/>
              </a:ext>
            </a:extLst>
          </p:cNvPr>
          <p:cNvSpPr txBox="1">
            <a:spLocks/>
          </p:cNvSpPr>
          <p:nvPr/>
        </p:nvSpPr>
        <p:spPr>
          <a:xfrm>
            <a:off x="2115879" y="624110"/>
            <a:ext cx="10430540"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dirty="0"/>
              <a:t>“Reason Personal”</a:t>
            </a:r>
            <a:endParaRPr lang="pl-PL" sz="4000" dirty="0"/>
          </a:p>
        </p:txBody>
      </p:sp>
      <p:sp>
        <p:nvSpPr>
          <p:cNvPr id="13" name="TextBox 12">
            <a:extLst>
              <a:ext uri="{FF2B5EF4-FFF2-40B4-BE49-F238E27FC236}">
                <a16:creationId xmlns:a16="http://schemas.microsoft.com/office/drawing/2014/main" id="{0F072D28-C346-6B42-E137-E5DBC5DD32B5}"/>
              </a:ext>
            </a:extLst>
          </p:cNvPr>
          <p:cNvSpPr txBox="1"/>
          <p:nvPr/>
        </p:nvSpPr>
        <p:spPr>
          <a:xfrm>
            <a:off x="2779344" y="1434597"/>
            <a:ext cx="2632452" cy="369332"/>
          </a:xfrm>
          <a:prstGeom prst="rect">
            <a:avLst/>
          </a:prstGeom>
          <a:noFill/>
        </p:spPr>
        <p:txBody>
          <a:bodyPr wrap="none" rtlCol="0">
            <a:spAutoFit/>
          </a:bodyPr>
          <a:lstStyle/>
          <a:p>
            <a:r>
              <a:rPr lang="en-US" b="1" dirty="0"/>
              <a:t>No “Reason Personal”</a:t>
            </a:r>
          </a:p>
        </p:txBody>
      </p:sp>
      <p:sp>
        <p:nvSpPr>
          <p:cNvPr id="14" name="TextBox 13">
            <a:extLst>
              <a:ext uri="{FF2B5EF4-FFF2-40B4-BE49-F238E27FC236}">
                <a16:creationId xmlns:a16="http://schemas.microsoft.com/office/drawing/2014/main" id="{09E57F07-6DE3-2728-F0C5-48622F1C8E60}"/>
              </a:ext>
            </a:extLst>
          </p:cNvPr>
          <p:cNvSpPr txBox="1"/>
          <p:nvPr/>
        </p:nvSpPr>
        <p:spPr>
          <a:xfrm>
            <a:off x="7964488" y="1434597"/>
            <a:ext cx="2300630" cy="369332"/>
          </a:xfrm>
          <a:prstGeom prst="rect">
            <a:avLst/>
          </a:prstGeom>
          <a:noFill/>
        </p:spPr>
        <p:txBody>
          <a:bodyPr wrap="none" rtlCol="0">
            <a:spAutoFit/>
          </a:bodyPr>
          <a:lstStyle/>
          <a:p>
            <a:r>
              <a:rPr lang="en-US" b="1" dirty="0"/>
              <a:t> “Reason Personal”</a:t>
            </a:r>
          </a:p>
        </p:txBody>
      </p:sp>
      <p:cxnSp>
        <p:nvCxnSpPr>
          <p:cNvPr id="3" name="Straight Connector 2">
            <a:extLst>
              <a:ext uri="{FF2B5EF4-FFF2-40B4-BE49-F238E27FC236}">
                <a16:creationId xmlns:a16="http://schemas.microsoft.com/office/drawing/2014/main" id="{ECBE6DDF-8A1F-B22D-2F6C-3755F773727A}"/>
              </a:ext>
            </a:extLst>
          </p:cNvPr>
          <p:cNvCxnSpPr>
            <a:cxnSpLocks/>
          </p:cNvCxnSpPr>
          <p:nvPr/>
        </p:nvCxnSpPr>
        <p:spPr>
          <a:xfrm>
            <a:off x="3051544" y="5092995"/>
            <a:ext cx="2558726" cy="0"/>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70434F02-D1C3-4C59-E31E-C5E0411ED482}"/>
              </a:ext>
            </a:extLst>
          </p:cNvPr>
          <p:cNvSpPr txBox="1"/>
          <p:nvPr/>
        </p:nvSpPr>
        <p:spPr>
          <a:xfrm>
            <a:off x="5752309" y="4908329"/>
            <a:ext cx="1476686" cy="369332"/>
          </a:xfrm>
          <a:prstGeom prst="rect">
            <a:avLst/>
          </a:prstGeom>
          <a:noFill/>
        </p:spPr>
        <p:txBody>
          <a:bodyPr wrap="none" rtlCol="0">
            <a:spAutoFit/>
          </a:bodyPr>
          <a:lstStyle/>
          <a:p>
            <a:r>
              <a:rPr lang="en-US" dirty="0"/>
              <a:t>Max Award</a:t>
            </a:r>
          </a:p>
        </p:txBody>
      </p:sp>
      <p:sp>
        <p:nvSpPr>
          <p:cNvPr id="6" name="TextBox 5">
            <a:extLst>
              <a:ext uri="{FF2B5EF4-FFF2-40B4-BE49-F238E27FC236}">
                <a16:creationId xmlns:a16="http://schemas.microsoft.com/office/drawing/2014/main" id="{DC7E546D-C96D-8FF5-0E92-8535A2AB6F75}"/>
              </a:ext>
            </a:extLst>
          </p:cNvPr>
          <p:cNvSpPr txBox="1"/>
          <p:nvPr/>
        </p:nvSpPr>
        <p:spPr>
          <a:xfrm>
            <a:off x="10860365" y="1619263"/>
            <a:ext cx="1051891" cy="646331"/>
          </a:xfrm>
          <a:prstGeom prst="rect">
            <a:avLst/>
          </a:prstGeom>
          <a:noFill/>
        </p:spPr>
        <p:txBody>
          <a:bodyPr wrap="none" rtlCol="0">
            <a:spAutoFit/>
          </a:bodyPr>
          <a:lstStyle/>
          <a:p>
            <a:r>
              <a:rPr lang="en-US" dirty="0"/>
              <a:t>Possible</a:t>
            </a:r>
          </a:p>
          <a:p>
            <a:r>
              <a:rPr lang="en-US" dirty="0"/>
              <a:t>Award</a:t>
            </a:r>
          </a:p>
        </p:txBody>
      </p:sp>
      <p:cxnSp>
        <p:nvCxnSpPr>
          <p:cNvPr id="7" name="Straight Connector 6">
            <a:extLst>
              <a:ext uri="{FF2B5EF4-FFF2-40B4-BE49-F238E27FC236}">
                <a16:creationId xmlns:a16="http://schemas.microsoft.com/office/drawing/2014/main" id="{0D27E103-7B60-F72C-E7E3-2FBFB0165E75}"/>
              </a:ext>
            </a:extLst>
          </p:cNvPr>
          <p:cNvCxnSpPr>
            <a:cxnSpLocks/>
          </p:cNvCxnSpPr>
          <p:nvPr/>
        </p:nvCxnSpPr>
        <p:spPr>
          <a:xfrm>
            <a:off x="9484242" y="1905000"/>
            <a:ext cx="1376123" cy="0"/>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52210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3C6B86-EC5B-AEE4-B170-D593F217D7C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C4379F5-5D0E-DBA4-30FA-0AD2B0B0E14E}"/>
              </a:ext>
            </a:extLst>
          </p:cNvPr>
          <p:cNvSpPr>
            <a:spLocks noGrp="1"/>
          </p:cNvSpPr>
          <p:nvPr>
            <p:ph idx="1"/>
          </p:nvPr>
        </p:nvSpPr>
        <p:spPr>
          <a:xfrm>
            <a:off x="2264735" y="2133600"/>
            <a:ext cx="9771321" cy="3777622"/>
          </a:xfrm>
        </p:spPr>
        <p:txBody>
          <a:bodyPr>
            <a:normAutofit/>
          </a:bodyPr>
          <a:lstStyle/>
          <a:p>
            <a:r>
              <a:rPr lang="en-US" sz="3200" dirty="0"/>
              <a:t> Restoration Cost vs. Diminution in Value</a:t>
            </a:r>
          </a:p>
          <a:p>
            <a:r>
              <a:rPr lang="en-US" sz="3200" dirty="0"/>
              <a:t>“Reason Personal”</a:t>
            </a:r>
          </a:p>
          <a:p>
            <a:r>
              <a:rPr lang="en-US" sz="3200" dirty="0"/>
              <a:t>“Reasonably Incurred” vs. “Disproportionate”</a:t>
            </a:r>
          </a:p>
        </p:txBody>
      </p:sp>
      <p:sp>
        <p:nvSpPr>
          <p:cNvPr id="6" name="Title 1">
            <a:extLst>
              <a:ext uri="{FF2B5EF4-FFF2-40B4-BE49-F238E27FC236}">
                <a16:creationId xmlns:a16="http://schemas.microsoft.com/office/drawing/2014/main" id="{5AEBA86D-F7FA-5589-40CB-0751801CB5C5}"/>
              </a:ext>
            </a:extLst>
          </p:cNvPr>
          <p:cNvSpPr txBox="1">
            <a:spLocks/>
          </p:cNvSpPr>
          <p:nvPr/>
        </p:nvSpPr>
        <p:spPr>
          <a:xfrm>
            <a:off x="2115879" y="624110"/>
            <a:ext cx="10430540"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dirty="0"/>
              <a:t>R2D Torts §929 Analysis</a:t>
            </a:r>
            <a:endParaRPr lang="pl-PL" sz="4000" dirty="0"/>
          </a:p>
        </p:txBody>
      </p:sp>
    </p:spTree>
    <p:extLst>
      <p:ext uri="{BB962C8B-B14F-4D97-AF65-F5344CB8AC3E}">
        <p14:creationId xmlns:p14="http://schemas.microsoft.com/office/powerpoint/2010/main" val="24731651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30EEF-E5A6-7DA5-26BD-88EF250A0B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925CD1-0C44-C42D-0535-CAAD16F70E27}"/>
              </a:ext>
            </a:extLst>
          </p:cNvPr>
          <p:cNvSpPr>
            <a:spLocks noGrp="1"/>
          </p:cNvSpPr>
          <p:nvPr>
            <p:ph type="title"/>
          </p:nvPr>
        </p:nvSpPr>
        <p:spPr>
          <a:xfrm>
            <a:off x="2115879" y="624110"/>
            <a:ext cx="10076121" cy="1280890"/>
          </a:xfrm>
        </p:spPr>
        <p:txBody>
          <a:bodyPr>
            <a:normAutofit fontScale="90000"/>
          </a:bodyPr>
          <a:lstStyle/>
          <a:p>
            <a:r>
              <a:rPr lang="de-DE" i="1" dirty="0"/>
              <a:t>Vanderpool v. Hart</a:t>
            </a:r>
            <a:br>
              <a:rPr lang="de-DE" i="1" dirty="0"/>
            </a:br>
            <a:r>
              <a:rPr lang="de-DE" dirty="0"/>
              <a:t>2022 WL 496235 (Mich. Ct. App. Feb. 17, 2022)</a:t>
            </a:r>
          </a:p>
        </p:txBody>
      </p:sp>
      <p:pic>
        <p:nvPicPr>
          <p:cNvPr id="4" name="Picture 3">
            <a:extLst>
              <a:ext uri="{FF2B5EF4-FFF2-40B4-BE49-F238E27FC236}">
                <a16:creationId xmlns:a16="http://schemas.microsoft.com/office/drawing/2014/main" id="{1B65B49F-190A-1645-83CC-E2AA13BDA8D9}"/>
              </a:ext>
            </a:extLst>
          </p:cNvPr>
          <p:cNvPicPr>
            <a:picLocks noChangeAspect="1"/>
          </p:cNvPicPr>
          <p:nvPr/>
        </p:nvPicPr>
        <p:blipFill>
          <a:blip r:embed="rId3">
            <a:extLst>
              <a:ext uri="{28A0092B-C50C-407E-A947-70E740481C1C}">
                <a14:useLocalDpi xmlns:a14="http://schemas.microsoft.com/office/drawing/2010/main" val="0"/>
              </a:ext>
            </a:extLst>
          </a:blip>
          <a:srcRect l="3136" t="15865" r="2011" b="11224"/>
          <a:stretch>
            <a:fillRect/>
          </a:stretch>
        </p:blipFill>
        <p:spPr>
          <a:xfrm>
            <a:off x="2882096" y="1759351"/>
            <a:ext cx="6504972" cy="5000264"/>
          </a:xfrm>
          <a:prstGeom prst="rect">
            <a:avLst/>
          </a:prstGeom>
        </p:spPr>
      </p:pic>
    </p:spTree>
    <p:extLst>
      <p:ext uri="{BB962C8B-B14F-4D97-AF65-F5344CB8AC3E}">
        <p14:creationId xmlns:p14="http://schemas.microsoft.com/office/powerpoint/2010/main" val="14524294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7F198-8744-DC13-8865-F8F4AD0A35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4983B9-377B-EA69-4049-31D2D0C3181F}"/>
              </a:ext>
            </a:extLst>
          </p:cNvPr>
          <p:cNvSpPr>
            <a:spLocks noGrp="1"/>
          </p:cNvSpPr>
          <p:nvPr>
            <p:ph type="title"/>
          </p:nvPr>
        </p:nvSpPr>
        <p:spPr>
          <a:xfrm>
            <a:off x="2115879" y="624110"/>
            <a:ext cx="10430540" cy="1280890"/>
          </a:xfrm>
        </p:spPr>
        <p:txBody>
          <a:bodyPr>
            <a:normAutofit/>
          </a:bodyPr>
          <a:lstStyle/>
          <a:p>
            <a:r>
              <a:rPr lang="de-DE" i="1" dirty="0"/>
              <a:t>Schankin v. Buskirk</a:t>
            </a:r>
            <a:br>
              <a:rPr lang="de-DE" i="1" dirty="0"/>
            </a:br>
            <a:r>
              <a:rPr lang="de-DE" dirty="0"/>
              <a:t>354 Mich. 490 (1958)</a:t>
            </a:r>
          </a:p>
        </p:txBody>
      </p:sp>
      <p:pic>
        <p:nvPicPr>
          <p:cNvPr id="4" name="Picture 3">
            <a:extLst>
              <a:ext uri="{FF2B5EF4-FFF2-40B4-BE49-F238E27FC236}">
                <a16:creationId xmlns:a16="http://schemas.microsoft.com/office/drawing/2014/main" id="{8791D2B7-734E-1E78-A429-2CEBA82462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46621" y="1905000"/>
            <a:ext cx="7429500" cy="4953000"/>
          </a:xfrm>
          <a:prstGeom prst="rect">
            <a:avLst/>
          </a:prstGeom>
        </p:spPr>
      </p:pic>
    </p:spTree>
    <p:extLst>
      <p:ext uri="{BB962C8B-B14F-4D97-AF65-F5344CB8AC3E}">
        <p14:creationId xmlns:p14="http://schemas.microsoft.com/office/powerpoint/2010/main" val="40333448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1B71EF-5DAF-270D-8DBD-B03D81E2B80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A5926F-3A0F-EF25-AACD-6973B302A7FD}"/>
              </a:ext>
            </a:extLst>
          </p:cNvPr>
          <p:cNvSpPr>
            <a:spLocks noGrp="1"/>
          </p:cNvSpPr>
          <p:nvPr>
            <p:ph idx="1"/>
          </p:nvPr>
        </p:nvSpPr>
        <p:spPr>
          <a:xfrm>
            <a:off x="1956390" y="2243469"/>
            <a:ext cx="9422839" cy="4327451"/>
          </a:xfrm>
        </p:spPr>
        <p:txBody>
          <a:bodyPr>
            <a:normAutofit/>
          </a:bodyPr>
          <a:lstStyle/>
          <a:p>
            <a:r>
              <a:rPr lang="en-US" sz="2800" dirty="0"/>
              <a:t>“family had picnicked in the shade of the trees”</a:t>
            </a:r>
          </a:p>
          <a:p>
            <a:r>
              <a:rPr lang="en-US" sz="2800" dirty="0"/>
              <a:t>“taken family photographs amongst the trees”</a:t>
            </a:r>
          </a:p>
          <a:p>
            <a:r>
              <a:rPr lang="en-US" sz="2800" dirty="0"/>
              <a:t>“enjoyed looking at the trees throughout the seasons”</a:t>
            </a:r>
          </a:p>
          <a:p>
            <a:r>
              <a:rPr lang="en-US" sz="2800" dirty="0"/>
              <a:t>“ridden horses and motorcycles in that area”</a:t>
            </a:r>
          </a:p>
          <a:p>
            <a:r>
              <a:rPr lang="en-US" sz="2800" dirty="0"/>
              <a:t>“used the tree line to hunt”</a:t>
            </a:r>
          </a:p>
          <a:p>
            <a:r>
              <a:rPr lang="en-US" sz="2800" dirty="0"/>
              <a:t>“enjoyed watching [animals living amongst trees]”</a:t>
            </a:r>
          </a:p>
          <a:p>
            <a:endParaRPr lang="en-US" sz="2800" dirty="0"/>
          </a:p>
        </p:txBody>
      </p:sp>
      <p:sp>
        <p:nvSpPr>
          <p:cNvPr id="7" name="Title 1">
            <a:extLst>
              <a:ext uri="{FF2B5EF4-FFF2-40B4-BE49-F238E27FC236}">
                <a16:creationId xmlns:a16="http://schemas.microsoft.com/office/drawing/2014/main" id="{D237609A-6155-5959-6BEB-23AC9045C107}"/>
              </a:ext>
            </a:extLst>
          </p:cNvPr>
          <p:cNvSpPr>
            <a:spLocks noGrp="1"/>
          </p:cNvSpPr>
          <p:nvPr>
            <p:ph type="title"/>
          </p:nvPr>
        </p:nvSpPr>
        <p:spPr>
          <a:xfrm>
            <a:off x="2115879" y="624110"/>
            <a:ext cx="10076121" cy="1280890"/>
          </a:xfrm>
        </p:spPr>
        <p:txBody>
          <a:bodyPr>
            <a:normAutofit fontScale="90000"/>
          </a:bodyPr>
          <a:lstStyle/>
          <a:p>
            <a:r>
              <a:rPr lang="de-DE" i="1" dirty="0"/>
              <a:t>Vanderpool v. Hart</a:t>
            </a:r>
            <a:br>
              <a:rPr lang="de-DE" i="1" dirty="0"/>
            </a:br>
            <a:r>
              <a:rPr lang="de-DE" dirty="0"/>
              <a:t>2022 WL 496235 (Mich. Ct. App. Feb. 17, 2022)</a:t>
            </a:r>
            <a:endParaRPr lang="it-IT" dirty="0"/>
          </a:p>
        </p:txBody>
      </p:sp>
    </p:spTree>
    <p:extLst>
      <p:ext uri="{BB962C8B-B14F-4D97-AF65-F5344CB8AC3E}">
        <p14:creationId xmlns:p14="http://schemas.microsoft.com/office/powerpoint/2010/main" val="4056818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D2067-7F95-FFCC-82F3-9A7F1DD38FA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F6AC8A-6019-E260-B68F-41D6AD849759}"/>
              </a:ext>
            </a:extLst>
          </p:cNvPr>
          <p:cNvSpPr>
            <a:spLocks noGrp="1"/>
          </p:cNvSpPr>
          <p:nvPr>
            <p:ph idx="1"/>
          </p:nvPr>
        </p:nvSpPr>
        <p:spPr>
          <a:xfrm>
            <a:off x="1956390" y="2243469"/>
            <a:ext cx="9422839" cy="4327451"/>
          </a:xfrm>
        </p:spPr>
        <p:txBody>
          <a:bodyPr>
            <a:normAutofit/>
          </a:bodyPr>
          <a:lstStyle/>
          <a:p>
            <a:r>
              <a:rPr lang="en-US" sz="2800" dirty="0"/>
              <a:t>“[Vanderpool] presented evidence that the trees had a unique or aesthetic value.”</a:t>
            </a:r>
          </a:p>
          <a:p>
            <a:r>
              <a:rPr lang="en-US" sz="2800" dirty="0"/>
              <a:t>“the trial court did not err by determining that the replacement value of the trees was the appropriate measure of damages”</a:t>
            </a:r>
          </a:p>
          <a:p>
            <a:endParaRPr lang="en-US" sz="2800" dirty="0"/>
          </a:p>
        </p:txBody>
      </p:sp>
      <p:sp>
        <p:nvSpPr>
          <p:cNvPr id="7" name="Title 1">
            <a:extLst>
              <a:ext uri="{FF2B5EF4-FFF2-40B4-BE49-F238E27FC236}">
                <a16:creationId xmlns:a16="http://schemas.microsoft.com/office/drawing/2014/main" id="{726C06A5-56E2-3A54-FBA9-9F5CE16D5836}"/>
              </a:ext>
            </a:extLst>
          </p:cNvPr>
          <p:cNvSpPr>
            <a:spLocks noGrp="1"/>
          </p:cNvSpPr>
          <p:nvPr>
            <p:ph type="title"/>
          </p:nvPr>
        </p:nvSpPr>
        <p:spPr>
          <a:xfrm>
            <a:off x="2115879" y="624110"/>
            <a:ext cx="10076121" cy="1280890"/>
          </a:xfrm>
        </p:spPr>
        <p:txBody>
          <a:bodyPr>
            <a:normAutofit fontScale="90000"/>
          </a:bodyPr>
          <a:lstStyle/>
          <a:p>
            <a:r>
              <a:rPr lang="de-DE" i="1" dirty="0"/>
              <a:t>Vanderpool v. Hart</a:t>
            </a:r>
            <a:br>
              <a:rPr lang="de-DE" i="1" dirty="0"/>
            </a:br>
            <a:r>
              <a:rPr lang="de-DE" dirty="0"/>
              <a:t>2022 WL 496235 (Mich. Ct. App. Feb. 17, 2022)</a:t>
            </a:r>
            <a:endParaRPr lang="it-IT" dirty="0"/>
          </a:p>
        </p:txBody>
      </p:sp>
    </p:spTree>
    <p:extLst>
      <p:ext uri="{BB962C8B-B14F-4D97-AF65-F5344CB8AC3E}">
        <p14:creationId xmlns:p14="http://schemas.microsoft.com/office/powerpoint/2010/main" val="308699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EF908-B933-69B3-33B2-7189875D3C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A4F643-02B0-7356-7E11-E8FBD05919D7}"/>
              </a:ext>
            </a:extLst>
          </p:cNvPr>
          <p:cNvSpPr>
            <a:spLocks noGrp="1"/>
          </p:cNvSpPr>
          <p:nvPr>
            <p:ph type="title"/>
          </p:nvPr>
        </p:nvSpPr>
        <p:spPr>
          <a:xfrm>
            <a:off x="2115879" y="624110"/>
            <a:ext cx="10430540" cy="1280890"/>
          </a:xfrm>
        </p:spPr>
        <p:txBody>
          <a:bodyPr>
            <a:normAutofit/>
          </a:bodyPr>
          <a:lstStyle/>
          <a:p>
            <a:r>
              <a:rPr lang="en-US" i="1" dirty="0"/>
              <a:t>Governale v. City of Owosso</a:t>
            </a:r>
            <a:br>
              <a:rPr lang="en-US" dirty="0"/>
            </a:br>
            <a:r>
              <a:rPr lang="de-DE" dirty="0"/>
              <a:t>59 Mich. App. 756 (1975</a:t>
            </a:r>
            <a:r>
              <a:rPr lang="en-US" dirty="0"/>
              <a:t>)</a:t>
            </a:r>
          </a:p>
        </p:txBody>
      </p:sp>
      <p:pic>
        <p:nvPicPr>
          <p:cNvPr id="6" name="Picture 5">
            <a:extLst>
              <a:ext uri="{FF2B5EF4-FFF2-40B4-BE49-F238E27FC236}">
                <a16:creationId xmlns:a16="http://schemas.microsoft.com/office/drawing/2014/main" id="{42B51AFE-EA81-264A-A8CB-130360102607}"/>
              </a:ext>
            </a:extLst>
          </p:cNvPr>
          <p:cNvPicPr>
            <a:picLocks noChangeAspect="1"/>
          </p:cNvPicPr>
          <p:nvPr/>
        </p:nvPicPr>
        <p:blipFill>
          <a:blip r:embed="rId3">
            <a:extLst>
              <a:ext uri="{28A0092B-C50C-407E-A947-70E740481C1C}">
                <a14:useLocalDpi xmlns:a14="http://schemas.microsoft.com/office/drawing/2010/main" val="0"/>
              </a:ext>
            </a:extLst>
          </a:blip>
          <a:srcRect t="6699"/>
          <a:stretch>
            <a:fillRect/>
          </a:stretch>
        </p:blipFill>
        <p:spPr>
          <a:xfrm>
            <a:off x="2115879" y="1905000"/>
            <a:ext cx="8781227" cy="4796194"/>
          </a:xfrm>
          <a:prstGeom prst="rect">
            <a:avLst/>
          </a:prstGeom>
        </p:spPr>
      </p:pic>
    </p:spTree>
    <p:extLst>
      <p:ext uri="{BB962C8B-B14F-4D97-AF65-F5344CB8AC3E}">
        <p14:creationId xmlns:p14="http://schemas.microsoft.com/office/powerpoint/2010/main" val="4722833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3CC0EF-845C-73B5-01B4-F23E066EE0C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1C9A063-B77D-2DFD-8273-406B3790F4E7}"/>
              </a:ext>
            </a:extLst>
          </p:cNvPr>
          <p:cNvSpPr>
            <a:spLocks noGrp="1"/>
          </p:cNvSpPr>
          <p:nvPr>
            <p:ph idx="1"/>
          </p:nvPr>
        </p:nvSpPr>
        <p:spPr>
          <a:xfrm>
            <a:off x="1956390" y="2243469"/>
            <a:ext cx="9422839" cy="4327451"/>
          </a:xfrm>
        </p:spPr>
        <p:txBody>
          <a:bodyPr>
            <a:normAutofit/>
          </a:bodyPr>
          <a:lstStyle/>
          <a:p>
            <a:r>
              <a:rPr lang="en-US" sz="2800" dirty="0"/>
              <a:t>The land was “unimproved and marshy.”</a:t>
            </a:r>
          </a:p>
          <a:p>
            <a:r>
              <a:rPr lang="en-US" sz="2800" dirty="0"/>
              <a:t>Willows and poplars are “soft and short-lived woods”</a:t>
            </a:r>
          </a:p>
          <a:p>
            <a:r>
              <a:rPr lang="en-US" sz="2800" dirty="0"/>
              <a:t>Award of diminution in value instead of replacement cost “was based on sound judgment.”</a:t>
            </a:r>
          </a:p>
        </p:txBody>
      </p:sp>
      <p:sp>
        <p:nvSpPr>
          <p:cNvPr id="7" name="Title 1">
            <a:extLst>
              <a:ext uri="{FF2B5EF4-FFF2-40B4-BE49-F238E27FC236}">
                <a16:creationId xmlns:a16="http://schemas.microsoft.com/office/drawing/2014/main" id="{C597B328-D615-1B1C-9A92-E0F908229B36}"/>
              </a:ext>
            </a:extLst>
          </p:cNvPr>
          <p:cNvSpPr>
            <a:spLocks noGrp="1"/>
          </p:cNvSpPr>
          <p:nvPr>
            <p:ph type="title"/>
          </p:nvPr>
        </p:nvSpPr>
        <p:spPr>
          <a:xfrm>
            <a:off x="2115879" y="624110"/>
            <a:ext cx="10430540" cy="1280890"/>
          </a:xfrm>
        </p:spPr>
        <p:txBody>
          <a:bodyPr>
            <a:normAutofit/>
          </a:bodyPr>
          <a:lstStyle/>
          <a:p>
            <a:r>
              <a:rPr lang="en-US" i="1" dirty="0"/>
              <a:t>Governale v. City of Owosso</a:t>
            </a:r>
            <a:br>
              <a:rPr lang="en-US" dirty="0"/>
            </a:br>
            <a:r>
              <a:rPr lang="de-DE" dirty="0"/>
              <a:t>59 Mich. App. 756 (1975</a:t>
            </a:r>
            <a:r>
              <a:rPr lang="en-US" dirty="0"/>
              <a:t>)</a:t>
            </a:r>
            <a:endParaRPr lang="it-IT" dirty="0"/>
          </a:p>
        </p:txBody>
      </p:sp>
    </p:spTree>
    <p:extLst>
      <p:ext uri="{BB962C8B-B14F-4D97-AF65-F5344CB8AC3E}">
        <p14:creationId xmlns:p14="http://schemas.microsoft.com/office/powerpoint/2010/main" val="730666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3D84A-4C7F-B3B7-5511-D9D71B2BD9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3C9806-6B41-7C47-F741-04CED7D249D4}"/>
              </a:ext>
            </a:extLst>
          </p:cNvPr>
          <p:cNvSpPr>
            <a:spLocks noGrp="1"/>
          </p:cNvSpPr>
          <p:nvPr>
            <p:ph type="title"/>
          </p:nvPr>
        </p:nvSpPr>
        <p:spPr>
          <a:xfrm>
            <a:off x="2115879" y="624110"/>
            <a:ext cx="10430540" cy="1280890"/>
          </a:xfrm>
        </p:spPr>
        <p:txBody>
          <a:bodyPr>
            <a:normAutofit/>
          </a:bodyPr>
          <a:lstStyle/>
          <a:p>
            <a:r>
              <a:rPr lang="de-DE" i="1" dirty="0"/>
              <a:t>Thiele v. Detroit Edison Co.	</a:t>
            </a:r>
            <a:br>
              <a:rPr lang="de-DE" i="1" dirty="0"/>
            </a:br>
            <a:r>
              <a:rPr lang="de-DE" dirty="0"/>
              <a:t>184 Mich. App. 542 (Ct. App. 1990)</a:t>
            </a:r>
          </a:p>
        </p:txBody>
      </p:sp>
      <p:pic>
        <p:nvPicPr>
          <p:cNvPr id="4" name="Picture 3">
            <a:extLst>
              <a:ext uri="{FF2B5EF4-FFF2-40B4-BE49-F238E27FC236}">
                <a16:creationId xmlns:a16="http://schemas.microsoft.com/office/drawing/2014/main" id="{B537B920-3F08-30A4-7EF8-9E72859D2E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49256" y="1912948"/>
            <a:ext cx="6179112" cy="4945052"/>
          </a:xfrm>
          <a:prstGeom prst="rect">
            <a:avLst/>
          </a:prstGeom>
        </p:spPr>
      </p:pic>
    </p:spTree>
    <p:extLst>
      <p:ext uri="{BB962C8B-B14F-4D97-AF65-F5344CB8AC3E}">
        <p14:creationId xmlns:p14="http://schemas.microsoft.com/office/powerpoint/2010/main" val="7721576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35E69-D3DE-D6A9-C9A3-2FFE6418FA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A2C675-F6A0-50A8-2B78-308F54C420CA}"/>
              </a:ext>
            </a:extLst>
          </p:cNvPr>
          <p:cNvSpPr>
            <a:spLocks noGrp="1"/>
          </p:cNvSpPr>
          <p:nvPr>
            <p:ph type="title"/>
          </p:nvPr>
        </p:nvSpPr>
        <p:spPr>
          <a:xfrm>
            <a:off x="2115879" y="624110"/>
            <a:ext cx="10430540" cy="1280890"/>
          </a:xfrm>
        </p:spPr>
        <p:txBody>
          <a:bodyPr>
            <a:normAutofit/>
          </a:bodyPr>
          <a:lstStyle/>
          <a:p>
            <a:r>
              <a:rPr lang="de-DE" i="1" dirty="0"/>
              <a:t>Thiele v. Detroit Edison Co.	</a:t>
            </a:r>
            <a:br>
              <a:rPr lang="de-DE" i="1" dirty="0"/>
            </a:br>
            <a:r>
              <a:rPr lang="de-DE" dirty="0"/>
              <a:t>184 Mich. App. 542 (Ct. App. 1990)</a:t>
            </a:r>
          </a:p>
        </p:txBody>
      </p:sp>
      <p:pic>
        <p:nvPicPr>
          <p:cNvPr id="4" name="Picture 3">
            <a:extLst>
              <a:ext uri="{FF2B5EF4-FFF2-40B4-BE49-F238E27FC236}">
                <a16:creationId xmlns:a16="http://schemas.microsoft.com/office/drawing/2014/main" id="{A4EAFD12-113D-DDAA-9317-BC57813B118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449256" y="1912948"/>
            <a:ext cx="6179111" cy="4945052"/>
          </a:xfrm>
          <a:prstGeom prst="rect">
            <a:avLst/>
          </a:prstGeom>
        </p:spPr>
      </p:pic>
    </p:spTree>
    <p:extLst>
      <p:ext uri="{BB962C8B-B14F-4D97-AF65-F5344CB8AC3E}">
        <p14:creationId xmlns:p14="http://schemas.microsoft.com/office/powerpoint/2010/main" val="26498653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391E3D-052D-AE28-A787-65F72C3E14D6}"/>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0C047626-1A06-05F4-AA03-4081056DAE5D}"/>
              </a:ext>
            </a:extLst>
          </p:cNvPr>
          <p:cNvSpPr>
            <a:spLocks noGrp="1"/>
          </p:cNvSpPr>
          <p:nvPr>
            <p:ph type="title"/>
          </p:nvPr>
        </p:nvSpPr>
        <p:spPr>
          <a:xfrm>
            <a:off x="2115879" y="624110"/>
            <a:ext cx="10430540" cy="1280890"/>
          </a:xfrm>
        </p:spPr>
        <p:txBody>
          <a:bodyPr>
            <a:normAutofit/>
          </a:bodyPr>
          <a:lstStyle/>
          <a:p>
            <a:r>
              <a:rPr lang="de-DE" i="1" dirty="0"/>
              <a:t>Thiele v. Detroit Edison Co.	</a:t>
            </a:r>
            <a:br>
              <a:rPr lang="de-DE" i="1" dirty="0"/>
            </a:br>
            <a:r>
              <a:rPr lang="de-DE" dirty="0"/>
              <a:t>184 Mich. App. 542 (Ct. App. 1990)</a:t>
            </a:r>
            <a:endParaRPr lang="it-IT" dirty="0"/>
          </a:p>
        </p:txBody>
      </p:sp>
      <p:sp>
        <p:nvSpPr>
          <p:cNvPr id="9" name="Content Placeholder 2">
            <a:extLst>
              <a:ext uri="{FF2B5EF4-FFF2-40B4-BE49-F238E27FC236}">
                <a16:creationId xmlns:a16="http://schemas.microsoft.com/office/drawing/2014/main" id="{8DA95DB1-2DAE-DAEE-402D-C54B7431E3F1}"/>
              </a:ext>
            </a:extLst>
          </p:cNvPr>
          <p:cNvSpPr>
            <a:spLocks noGrp="1"/>
          </p:cNvSpPr>
          <p:nvPr>
            <p:ph idx="1"/>
          </p:nvPr>
        </p:nvSpPr>
        <p:spPr>
          <a:xfrm>
            <a:off x="1956390" y="2243469"/>
            <a:ext cx="9422839" cy="4327451"/>
          </a:xfrm>
        </p:spPr>
        <p:txBody>
          <a:bodyPr>
            <a:normAutofit/>
          </a:bodyPr>
          <a:lstStyle/>
          <a:p>
            <a:r>
              <a:rPr lang="en-US" sz="2800" dirty="0"/>
              <a:t>“family had picnicked in the shade of the trees”</a:t>
            </a:r>
          </a:p>
          <a:p>
            <a:r>
              <a:rPr lang="en-US" sz="2800" dirty="0"/>
              <a:t>“taken family photographs amongst the trees”</a:t>
            </a:r>
          </a:p>
          <a:p>
            <a:r>
              <a:rPr lang="en-US" sz="2800" dirty="0"/>
              <a:t>“enjoyed looking at the trees throughout the seasons”</a:t>
            </a:r>
          </a:p>
          <a:p>
            <a:r>
              <a:rPr lang="en-US" sz="2800" dirty="0"/>
              <a:t>“ridden horses and motorcycles in that area”</a:t>
            </a:r>
          </a:p>
          <a:p>
            <a:r>
              <a:rPr lang="en-US" sz="2800" dirty="0"/>
              <a:t>“used the tree line to hunt”</a:t>
            </a:r>
          </a:p>
          <a:p>
            <a:r>
              <a:rPr lang="en-US" sz="2800" dirty="0"/>
              <a:t>“enjoyed watching [animals living amongst trees]”</a:t>
            </a:r>
          </a:p>
          <a:p>
            <a:endParaRPr lang="en-US" sz="2800" dirty="0"/>
          </a:p>
        </p:txBody>
      </p:sp>
    </p:spTree>
    <p:extLst>
      <p:ext uri="{BB962C8B-B14F-4D97-AF65-F5344CB8AC3E}">
        <p14:creationId xmlns:p14="http://schemas.microsoft.com/office/powerpoint/2010/main" val="30883230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41695-55F7-E2B6-E8B3-16A1EE196A7B}"/>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7B87D391-04BD-3FE5-E727-00286A3F9E70}"/>
              </a:ext>
            </a:extLst>
          </p:cNvPr>
          <p:cNvSpPr>
            <a:spLocks noGrp="1"/>
          </p:cNvSpPr>
          <p:nvPr>
            <p:ph type="title"/>
          </p:nvPr>
        </p:nvSpPr>
        <p:spPr>
          <a:xfrm>
            <a:off x="2115879" y="624110"/>
            <a:ext cx="10430540" cy="1280890"/>
          </a:xfrm>
        </p:spPr>
        <p:txBody>
          <a:bodyPr>
            <a:normAutofit/>
          </a:bodyPr>
          <a:lstStyle/>
          <a:p>
            <a:r>
              <a:rPr lang="de-DE" i="1" dirty="0"/>
              <a:t>Thiele v. Detroit Edison Co.	</a:t>
            </a:r>
            <a:br>
              <a:rPr lang="de-DE" i="1" dirty="0"/>
            </a:br>
            <a:r>
              <a:rPr lang="de-DE" dirty="0"/>
              <a:t>184 Mich. App. 542 (Ct. App. 1990)</a:t>
            </a:r>
            <a:endParaRPr lang="it-IT" dirty="0"/>
          </a:p>
        </p:txBody>
      </p:sp>
      <p:sp>
        <p:nvSpPr>
          <p:cNvPr id="5" name="Content Placeholder 2">
            <a:extLst>
              <a:ext uri="{FF2B5EF4-FFF2-40B4-BE49-F238E27FC236}">
                <a16:creationId xmlns:a16="http://schemas.microsoft.com/office/drawing/2014/main" id="{A7B8855A-EE56-E320-98D6-ACEBEBF6B65D}"/>
              </a:ext>
            </a:extLst>
          </p:cNvPr>
          <p:cNvSpPr>
            <a:spLocks noGrp="1"/>
          </p:cNvSpPr>
          <p:nvPr>
            <p:ph idx="1"/>
          </p:nvPr>
        </p:nvSpPr>
        <p:spPr>
          <a:xfrm>
            <a:off x="1956390" y="2243469"/>
            <a:ext cx="9422839" cy="4327451"/>
          </a:xfrm>
        </p:spPr>
        <p:txBody>
          <a:bodyPr>
            <a:normAutofit/>
          </a:bodyPr>
          <a:lstStyle/>
          <a:p>
            <a:r>
              <a:rPr lang="en-US" sz="2800" strike="sngStrike" dirty="0">
                <a:solidFill>
                  <a:schemeClr val="bg1">
                    <a:lumMod val="85000"/>
                  </a:schemeClr>
                </a:solidFill>
              </a:rPr>
              <a:t>“family had picnicked in the shade of the trees”</a:t>
            </a:r>
          </a:p>
          <a:p>
            <a:r>
              <a:rPr lang="en-US" sz="2800" strike="sngStrike" dirty="0">
                <a:solidFill>
                  <a:schemeClr val="bg1">
                    <a:lumMod val="85000"/>
                  </a:schemeClr>
                </a:solidFill>
              </a:rPr>
              <a:t>“taken family photographs amongst the trees”</a:t>
            </a:r>
          </a:p>
          <a:p>
            <a:r>
              <a:rPr lang="en-US" sz="2800" dirty="0">
                <a:solidFill>
                  <a:schemeClr val="bg1">
                    <a:lumMod val="85000"/>
                  </a:schemeClr>
                </a:solidFill>
              </a:rPr>
              <a:t>“</a:t>
            </a:r>
            <a:r>
              <a:rPr lang="en-US" sz="2800" b="1" u="sng" dirty="0"/>
              <a:t>enjoyed looking at the trees </a:t>
            </a:r>
            <a:r>
              <a:rPr lang="en-US" sz="2800" strike="sngStrike" dirty="0">
                <a:solidFill>
                  <a:schemeClr val="bg1">
                    <a:lumMod val="85000"/>
                  </a:schemeClr>
                </a:solidFill>
              </a:rPr>
              <a:t>throughout the seasons”</a:t>
            </a:r>
          </a:p>
          <a:p>
            <a:r>
              <a:rPr lang="en-US" sz="2800" strike="sngStrike" dirty="0">
                <a:solidFill>
                  <a:schemeClr val="bg1">
                    <a:lumMod val="85000"/>
                  </a:schemeClr>
                </a:solidFill>
              </a:rPr>
              <a:t>“ridden horses and motorcycles in that area”</a:t>
            </a:r>
          </a:p>
          <a:p>
            <a:r>
              <a:rPr lang="en-US" sz="2800" strike="sngStrike" dirty="0">
                <a:solidFill>
                  <a:schemeClr val="bg1">
                    <a:lumMod val="85000"/>
                  </a:schemeClr>
                </a:solidFill>
              </a:rPr>
              <a:t>“used the tree line to hunt”</a:t>
            </a:r>
          </a:p>
          <a:p>
            <a:r>
              <a:rPr lang="en-US" sz="2800" strike="sngStrike" dirty="0">
                <a:solidFill>
                  <a:schemeClr val="bg1">
                    <a:lumMod val="85000"/>
                  </a:schemeClr>
                </a:solidFill>
              </a:rPr>
              <a:t>“enjoyed watching [animals living amongst trees]”</a:t>
            </a:r>
          </a:p>
          <a:p>
            <a:endParaRPr lang="en-US" sz="2800" dirty="0"/>
          </a:p>
        </p:txBody>
      </p:sp>
    </p:spTree>
    <p:extLst>
      <p:ext uri="{BB962C8B-B14F-4D97-AF65-F5344CB8AC3E}">
        <p14:creationId xmlns:p14="http://schemas.microsoft.com/office/powerpoint/2010/main" val="17222720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146B20-39A7-528C-7B96-E6D764C646F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8070BE-6CC7-0974-746B-54F2B9D34137}"/>
              </a:ext>
            </a:extLst>
          </p:cNvPr>
          <p:cNvSpPr>
            <a:spLocks noGrp="1"/>
          </p:cNvSpPr>
          <p:nvPr>
            <p:ph idx="1"/>
          </p:nvPr>
        </p:nvSpPr>
        <p:spPr>
          <a:xfrm>
            <a:off x="1956390" y="2243469"/>
            <a:ext cx="9422839" cy="4327451"/>
          </a:xfrm>
        </p:spPr>
        <p:txBody>
          <a:bodyPr>
            <a:normAutofit/>
          </a:bodyPr>
          <a:lstStyle/>
          <a:p>
            <a:r>
              <a:rPr lang="en-US" sz="2800" dirty="0"/>
              <a:t>“the trees could not be classified as ‘ornamental’ or of a variety that are commonly used for landscaping”</a:t>
            </a:r>
          </a:p>
          <a:p>
            <a:pPr marL="0" indent="0">
              <a:buNone/>
            </a:pPr>
            <a:r>
              <a:rPr lang="en-US" sz="2800" b="1" dirty="0"/>
              <a:t>HOWEVER</a:t>
            </a:r>
          </a:p>
          <a:p>
            <a:r>
              <a:rPr lang="en-US" sz="2800" dirty="0"/>
              <a:t>“The loss of aesthetic value, the actual monetary value of the trees lost, and the cost of their replacement constitute evidence of the diminution in value of the freehold estate.”</a:t>
            </a:r>
          </a:p>
        </p:txBody>
      </p:sp>
      <p:sp>
        <p:nvSpPr>
          <p:cNvPr id="7" name="Title 1">
            <a:extLst>
              <a:ext uri="{FF2B5EF4-FFF2-40B4-BE49-F238E27FC236}">
                <a16:creationId xmlns:a16="http://schemas.microsoft.com/office/drawing/2014/main" id="{23114BC2-EF33-7DC0-121F-BADAEAC85304}"/>
              </a:ext>
            </a:extLst>
          </p:cNvPr>
          <p:cNvSpPr>
            <a:spLocks noGrp="1"/>
          </p:cNvSpPr>
          <p:nvPr>
            <p:ph type="title"/>
          </p:nvPr>
        </p:nvSpPr>
        <p:spPr>
          <a:xfrm>
            <a:off x="2115879" y="624110"/>
            <a:ext cx="10430540" cy="1280890"/>
          </a:xfrm>
        </p:spPr>
        <p:txBody>
          <a:bodyPr>
            <a:normAutofit/>
          </a:bodyPr>
          <a:lstStyle/>
          <a:p>
            <a:r>
              <a:rPr lang="de-DE" i="1" dirty="0"/>
              <a:t>Thiele v. Detroit Edison Co.	</a:t>
            </a:r>
            <a:br>
              <a:rPr lang="de-DE" i="1" dirty="0"/>
            </a:br>
            <a:r>
              <a:rPr lang="de-DE" dirty="0"/>
              <a:t>184 Mich. App. 542 (Ct. App. 1990)</a:t>
            </a:r>
            <a:endParaRPr lang="it-IT" dirty="0"/>
          </a:p>
        </p:txBody>
      </p:sp>
    </p:spTree>
    <p:extLst>
      <p:ext uri="{BB962C8B-B14F-4D97-AF65-F5344CB8AC3E}">
        <p14:creationId xmlns:p14="http://schemas.microsoft.com/office/powerpoint/2010/main" val="1808391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C77D1A-27CB-CB76-F0B3-8215FFE9469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C1BE0E-2593-DB9D-D999-280979E2B473}"/>
              </a:ext>
            </a:extLst>
          </p:cNvPr>
          <p:cNvSpPr>
            <a:spLocks noGrp="1"/>
          </p:cNvSpPr>
          <p:nvPr>
            <p:ph idx="1"/>
          </p:nvPr>
        </p:nvSpPr>
        <p:spPr>
          <a:xfrm>
            <a:off x="1956390" y="2243469"/>
            <a:ext cx="9422839" cy="4327451"/>
          </a:xfrm>
        </p:spPr>
        <p:txBody>
          <a:bodyPr>
            <a:normAutofit/>
          </a:bodyPr>
          <a:lstStyle/>
          <a:p>
            <a:r>
              <a:rPr lang="en-US" sz="2800" dirty="0"/>
              <a:t>“the trees could not be classified as ‘ornamental’ or of a variety that are commonly used for landscaping”</a:t>
            </a:r>
          </a:p>
          <a:p>
            <a:pPr marL="0" indent="0">
              <a:buNone/>
            </a:pPr>
            <a:r>
              <a:rPr lang="en-US" sz="2800" b="1" dirty="0"/>
              <a:t>HOWEVER</a:t>
            </a:r>
          </a:p>
          <a:p>
            <a:r>
              <a:rPr lang="en-US" sz="2800" dirty="0"/>
              <a:t>“The loss of aesthetic value, the actual monetary value of the trees lost, and the cost of their replacement constitute </a:t>
            </a:r>
            <a:r>
              <a:rPr lang="en-US" sz="2800" b="1" i="1" u="sng" dirty="0"/>
              <a:t>evidence of</a:t>
            </a:r>
            <a:r>
              <a:rPr lang="en-US" sz="2800" dirty="0"/>
              <a:t> the diminution in value of the freehold estate.”</a:t>
            </a:r>
          </a:p>
        </p:txBody>
      </p:sp>
      <p:sp>
        <p:nvSpPr>
          <p:cNvPr id="7" name="Title 1">
            <a:extLst>
              <a:ext uri="{FF2B5EF4-FFF2-40B4-BE49-F238E27FC236}">
                <a16:creationId xmlns:a16="http://schemas.microsoft.com/office/drawing/2014/main" id="{23881F61-DA78-0EA7-A3AE-54B4EAC18778}"/>
              </a:ext>
            </a:extLst>
          </p:cNvPr>
          <p:cNvSpPr>
            <a:spLocks noGrp="1"/>
          </p:cNvSpPr>
          <p:nvPr>
            <p:ph type="title"/>
          </p:nvPr>
        </p:nvSpPr>
        <p:spPr>
          <a:xfrm>
            <a:off x="2115879" y="624110"/>
            <a:ext cx="10430540" cy="1280890"/>
          </a:xfrm>
        </p:spPr>
        <p:txBody>
          <a:bodyPr>
            <a:normAutofit/>
          </a:bodyPr>
          <a:lstStyle/>
          <a:p>
            <a:r>
              <a:rPr lang="de-DE" i="1" dirty="0"/>
              <a:t>Thiele v. Detroit Edison Co.	</a:t>
            </a:r>
            <a:br>
              <a:rPr lang="de-DE" i="1" dirty="0"/>
            </a:br>
            <a:r>
              <a:rPr lang="de-DE" dirty="0"/>
              <a:t>184 Mich. App. 542 (Ct. App. 1990)</a:t>
            </a:r>
            <a:endParaRPr lang="it-IT" dirty="0"/>
          </a:p>
        </p:txBody>
      </p:sp>
    </p:spTree>
    <p:extLst>
      <p:ext uri="{BB962C8B-B14F-4D97-AF65-F5344CB8AC3E}">
        <p14:creationId xmlns:p14="http://schemas.microsoft.com/office/powerpoint/2010/main" val="38388138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B66F81-1085-2F78-D352-F23860C41FE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3432FE8-C2E5-D70F-A303-2791C737DA87}"/>
              </a:ext>
            </a:extLst>
          </p:cNvPr>
          <p:cNvSpPr>
            <a:spLocks noGrp="1"/>
          </p:cNvSpPr>
          <p:nvPr>
            <p:ph idx="1"/>
          </p:nvPr>
        </p:nvSpPr>
        <p:spPr>
          <a:xfrm>
            <a:off x="1956390" y="2243469"/>
            <a:ext cx="9422839" cy="4327451"/>
          </a:xfrm>
        </p:spPr>
        <p:txBody>
          <a:bodyPr>
            <a:normAutofit/>
          </a:bodyPr>
          <a:lstStyle/>
          <a:p>
            <a:r>
              <a:rPr lang="en-US" sz="2800" dirty="0"/>
              <a:t>“We are not…restricted solely to a value-before and value-after test for injury to the freehold.”</a:t>
            </a:r>
          </a:p>
          <a:p>
            <a:r>
              <a:rPr lang="en-US" sz="2800" dirty="0"/>
              <a:t>“[the jury] may consider…the value of the trees themselves to the contemplated or existing uses of the land, including the cost of replacement or restoration, in those cases where…the property destroyed has a unique value of its own.”</a:t>
            </a:r>
          </a:p>
        </p:txBody>
      </p:sp>
      <p:sp>
        <p:nvSpPr>
          <p:cNvPr id="7" name="Title 1">
            <a:extLst>
              <a:ext uri="{FF2B5EF4-FFF2-40B4-BE49-F238E27FC236}">
                <a16:creationId xmlns:a16="http://schemas.microsoft.com/office/drawing/2014/main" id="{5BB06712-7DFA-E47D-813F-45799AD58097}"/>
              </a:ext>
            </a:extLst>
          </p:cNvPr>
          <p:cNvSpPr>
            <a:spLocks noGrp="1"/>
          </p:cNvSpPr>
          <p:nvPr>
            <p:ph type="title"/>
          </p:nvPr>
        </p:nvSpPr>
        <p:spPr>
          <a:xfrm>
            <a:off x="2115879" y="624110"/>
            <a:ext cx="10430540" cy="1280890"/>
          </a:xfrm>
        </p:spPr>
        <p:txBody>
          <a:bodyPr>
            <a:normAutofit/>
          </a:bodyPr>
          <a:lstStyle/>
          <a:p>
            <a:r>
              <a:rPr lang="de-DE" i="1" dirty="0"/>
              <a:t>Schankin v. Buskirk</a:t>
            </a:r>
            <a:br>
              <a:rPr lang="de-DE" i="1" dirty="0"/>
            </a:br>
            <a:r>
              <a:rPr lang="de-DE" dirty="0"/>
              <a:t>354 Mich. 490 (1958)</a:t>
            </a:r>
            <a:endParaRPr lang="it-IT" dirty="0"/>
          </a:p>
        </p:txBody>
      </p:sp>
    </p:spTree>
    <p:extLst>
      <p:ext uri="{BB962C8B-B14F-4D97-AF65-F5344CB8AC3E}">
        <p14:creationId xmlns:p14="http://schemas.microsoft.com/office/powerpoint/2010/main" val="320471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5222E4-78A3-39B8-BB0B-8F4B8FEA35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8B7AE9-2DD0-5724-05F0-8604A8AFABC7}"/>
              </a:ext>
            </a:extLst>
          </p:cNvPr>
          <p:cNvSpPr>
            <a:spLocks noGrp="1"/>
          </p:cNvSpPr>
          <p:nvPr>
            <p:ph type="title"/>
          </p:nvPr>
        </p:nvSpPr>
        <p:spPr>
          <a:xfrm>
            <a:off x="2115879" y="624110"/>
            <a:ext cx="10430540" cy="1280890"/>
          </a:xfrm>
        </p:spPr>
        <p:txBody>
          <a:bodyPr>
            <a:normAutofit fontScale="90000"/>
          </a:bodyPr>
          <a:lstStyle/>
          <a:p>
            <a:r>
              <a:rPr lang="en-US" i="1" dirty="0"/>
              <a:t>Estate of Vinson v. Lyons</a:t>
            </a:r>
            <a:br>
              <a:rPr lang="en-US" dirty="0"/>
            </a:br>
            <a:r>
              <a:rPr lang="en-US" dirty="0"/>
              <a:t>2018 Mich. App. LEXIS 399 (Ct. App. Feb. 27, 2018)</a:t>
            </a:r>
          </a:p>
        </p:txBody>
      </p:sp>
      <p:pic>
        <p:nvPicPr>
          <p:cNvPr id="4" name="Picture 3">
            <a:extLst>
              <a:ext uri="{FF2B5EF4-FFF2-40B4-BE49-F238E27FC236}">
                <a16:creationId xmlns:a16="http://schemas.microsoft.com/office/drawing/2014/main" id="{B4F24FAC-FE62-0AF5-FD64-65DE85EDDF2F}"/>
              </a:ext>
            </a:extLst>
          </p:cNvPr>
          <p:cNvPicPr>
            <a:picLocks noChangeAspect="1"/>
          </p:cNvPicPr>
          <p:nvPr/>
        </p:nvPicPr>
        <p:blipFill>
          <a:blip r:embed="rId3">
            <a:extLst>
              <a:ext uri="{28A0092B-C50C-407E-A947-70E740481C1C}">
                <a14:useLocalDpi xmlns:a14="http://schemas.microsoft.com/office/drawing/2010/main" val="0"/>
              </a:ext>
            </a:extLst>
          </a:blip>
          <a:srcRect l="3136" t="12321" r="4037" b="16456"/>
          <a:stretch>
            <a:fillRect/>
          </a:stretch>
        </p:blipFill>
        <p:spPr>
          <a:xfrm>
            <a:off x="2912962" y="1770927"/>
            <a:ext cx="6366076" cy="4884516"/>
          </a:xfrm>
          <a:prstGeom prst="rect">
            <a:avLst/>
          </a:prstGeom>
        </p:spPr>
      </p:pic>
    </p:spTree>
    <p:extLst>
      <p:ext uri="{BB962C8B-B14F-4D97-AF65-F5344CB8AC3E}">
        <p14:creationId xmlns:p14="http://schemas.microsoft.com/office/powerpoint/2010/main" val="33832269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3DFF32-6B68-86C8-FDE5-7EB739C98BB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A2D6F4-1C55-FB55-6BF9-55ED17DDB6B6}"/>
              </a:ext>
            </a:extLst>
          </p:cNvPr>
          <p:cNvSpPr>
            <a:spLocks noGrp="1"/>
          </p:cNvSpPr>
          <p:nvPr>
            <p:ph idx="1"/>
          </p:nvPr>
        </p:nvSpPr>
        <p:spPr>
          <a:xfrm>
            <a:off x="1956390" y="2243469"/>
            <a:ext cx="9422839" cy="4327451"/>
          </a:xfrm>
        </p:spPr>
        <p:txBody>
          <a:bodyPr>
            <a:normAutofit/>
          </a:bodyPr>
          <a:lstStyle/>
          <a:p>
            <a:r>
              <a:rPr lang="en-US" sz="2800" dirty="0"/>
              <a:t>Replacement Cost: 	$1,100,000.00</a:t>
            </a:r>
          </a:p>
          <a:p>
            <a:r>
              <a:rPr lang="en-US" sz="2800" dirty="0"/>
              <a:t>Property Value: 			       $8,800.00</a:t>
            </a:r>
          </a:p>
          <a:p>
            <a:r>
              <a:rPr lang="en-US" sz="2800" dirty="0"/>
              <a:t>Tree Value:							 $327.08</a:t>
            </a:r>
          </a:p>
        </p:txBody>
      </p:sp>
      <p:sp>
        <p:nvSpPr>
          <p:cNvPr id="7" name="Title 1">
            <a:extLst>
              <a:ext uri="{FF2B5EF4-FFF2-40B4-BE49-F238E27FC236}">
                <a16:creationId xmlns:a16="http://schemas.microsoft.com/office/drawing/2014/main" id="{796584A1-F7DF-2F7E-1224-C8426ADFF37D}"/>
              </a:ext>
            </a:extLst>
          </p:cNvPr>
          <p:cNvSpPr>
            <a:spLocks noGrp="1"/>
          </p:cNvSpPr>
          <p:nvPr>
            <p:ph type="title"/>
          </p:nvPr>
        </p:nvSpPr>
        <p:spPr>
          <a:xfrm>
            <a:off x="2115879" y="624110"/>
            <a:ext cx="10430540" cy="1280890"/>
          </a:xfrm>
        </p:spPr>
        <p:txBody>
          <a:bodyPr>
            <a:normAutofit fontScale="90000"/>
          </a:bodyPr>
          <a:lstStyle/>
          <a:p>
            <a:r>
              <a:rPr lang="en-US" i="1" dirty="0"/>
              <a:t>Estate of Vinson v. Lyons</a:t>
            </a:r>
            <a:br>
              <a:rPr lang="en-US" dirty="0"/>
            </a:br>
            <a:r>
              <a:rPr lang="en-US" dirty="0"/>
              <a:t>2018 Mich. App. LEXIS 399 (Ct. App. Feb. 27, 2018)</a:t>
            </a:r>
            <a:endParaRPr lang="it-IT" dirty="0"/>
          </a:p>
        </p:txBody>
      </p:sp>
    </p:spTree>
    <p:extLst>
      <p:ext uri="{BB962C8B-B14F-4D97-AF65-F5344CB8AC3E}">
        <p14:creationId xmlns:p14="http://schemas.microsoft.com/office/powerpoint/2010/main" val="2776909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37E59-D549-8B5C-3E32-79FBE85C3F2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764E698-40AE-9809-A1A3-FE46626DB762}"/>
              </a:ext>
            </a:extLst>
          </p:cNvPr>
          <p:cNvSpPr>
            <a:spLocks noGrp="1"/>
          </p:cNvSpPr>
          <p:nvPr>
            <p:ph idx="1"/>
          </p:nvPr>
        </p:nvSpPr>
        <p:spPr>
          <a:xfrm>
            <a:off x="1956390" y="2243469"/>
            <a:ext cx="9422839" cy="4327451"/>
          </a:xfrm>
        </p:spPr>
        <p:txBody>
          <a:bodyPr>
            <a:normAutofit/>
          </a:bodyPr>
          <a:lstStyle/>
          <a:p>
            <a:r>
              <a:rPr lang="en-US" sz="2800" dirty="0"/>
              <a:t>“…the trees in this case did not rise to the level of uniqueness where replacement costs were warranted.”</a:t>
            </a:r>
          </a:p>
          <a:p>
            <a:r>
              <a:rPr lang="en-US" sz="2800" dirty="0"/>
              <a:t>“[they] were simply ordinary trees in a forest of trees on the property.”</a:t>
            </a:r>
          </a:p>
        </p:txBody>
      </p:sp>
      <p:sp>
        <p:nvSpPr>
          <p:cNvPr id="7" name="Title 1">
            <a:extLst>
              <a:ext uri="{FF2B5EF4-FFF2-40B4-BE49-F238E27FC236}">
                <a16:creationId xmlns:a16="http://schemas.microsoft.com/office/drawing/2014/main" id="{C0BD7613-C1B8-D650-422E-5DE061CF9B6F}"/>
              </a:ext>
            </a:extLst>
          </p:cNvPr>
          <p:cNvSpPr>
            <a:spLocks noGrp="1"/>
          </p:cNvSpPr>
          <p:nvPr>
            <p:ph type="title"/>
          </p:nvPr>
        </p:nvSpPr>
        <p:spPr>
          <a:xfrm>
            <a:off x="2115879" y="624110"/>
            <a:ext cx="10430540" cy="1280890"/>
          </a:xfrm>
        </p:spPr>
        <p:txBody>
          <a:bodyPr>
            <a:normAutofit fontScale="90000"/>
          </a:bodyPr>
          <a:lstStyle/>
          <a:p>
            <a:r>
              <a:rPr lang="en-US" i="1" dirty="0"/>
              <a:t>Estate of Vinson v. Lyons</a:t>
            </a:r>
            <a:br>
              <a:rPr lang="en-US" dirty="0"/>
            </a:br>
            <a:r>
              <a:rPr lang="en-US" dirty="0"/>
              <a:t>2018 Mich. App. LEXIS 399 (Ct. App. Feb. 27, 2018)</a:t>
            </a:r>
            <a:endParaRPr lang="it-IT" dirty="0"/>
          </a:p>
        </p:txBody>
      </p:sp>
    </p:spTree>
    <p:extLst>
      <p:ext uri="{BB962C8B-B14F-4D97-AF65-F5344CB8AC3E}">
        <p14:creationId xmlns:p14="http://schemas.microsoft.com/office/powerpoint/2010/main" val="530148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C762EB-28DF-4502-94EC-3A198F68EBE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D013786-D2D6-DD75-C4F2-E968E1D7A4DA}"/>
              </a:ext>
            </a:extLst>
          </p:cNvPr>
          <p:cNvSpPr>
            <a:spLocks noGrp="1"/>
          </p:cNvSpPr>
          <p:nvPr>
            <p:ph idx="1"/>
          </p:nvPr>
        </p:nvSpPr>
        <p:spPr>
          <a:xfrm>
            <a:off x="1956390" y="2243469"/>
            <a:ext cx="9422839" cy="4327451"/>
          </a:xfrm>
        </p:spPr>
        <p:txBody>
          <a:bodyPr>
            <a:normAutofit/>
          </a:bodyPr>
          <a:lstStyle/>
          <a:p>
            <a:r>
              <a:rPr lang="en-US" sz="2800" dirty="0"/>
              <a:t>No evidence trees were “shade or ornamental trees, or trees that had a unique or aesthetic value considering the contemplated or existing use of the property”</a:t>
            </a:r>
          </a:p>
          <a:p>
            <a:r>
              <a:rPr lang="en-US" sz="2800" dirty="0"/>
              <a:t>Replacement cost evidence properly excluded</a:t>
            </a:r>
          </a:p>
        </p:txBody>
      </p:sp>
      <p:sp>
        <p:nvSpPr>
          <p:cNvPr id="7" name="Title 1">
            <a:extLst>
              <a:ext uri="{FF2B5EF4-FFF2-40B4-BE49-F238E27FC236}">
                <a16:creationId xmlns:a16="http://schemas.microsoft.com/office/drawing/2014/main" id="{6F4C853E-BCEA-74ED-DEFC-7E4687633E95}"/>
              </a:ext>
            </a:extLst>
          </p:cNvPr>
          <p:cNvSpPr>
            <a:spLocks noGrp="1"/>
          </p:cNvSpPr>
          <p:nvPr>
            <p:ph type="title"/>
          </p:nvPr>
        </p:nvSpPr>
        <p:spPr>
          <a:xfrm>
            <a:off x="2115879" y="624110"/>
            <a:ext cx="10430540" cy="1280890"/>
          </a:xfrm>
        </p:spPr>
        <p:txBody>
          <a:bodyPr>
            <a:normAutofit fontScale="90000"/>
          </a:bodyPr>
          <a:lstStyle/>
          <a:p>
            <a:r>
              <a:rPr lang="en-US" i="1" dirty="0"/>
              <a:t>Estate of Vinson v. Lyons</a:t>
            </a:r>
            <a:br>
              <a:rPr lang="en-US" dirty="0"/>
            </a:br>
            <a:r>
              <a:rPr lang="en-US" dirty="0"/>
              <a:t>2018 Mich. App. LEXIS 399 (Ct. App. Feb. 27, 2018)</a:t>
            </a:r>
            <a:endParaRPr lang="it-IT" dirty="0"/>
          </a:p>
        </p:txBody>
      </p:sp>
    </p:spTree>
    <p:extLst>
      <p:ext uri="{BB962C8B-B14F-4D97-AF65-F5344CB8AC3E}">
        <p14:creationId xmlns:p14="http://schemas.microsoft.com/office/powerpoint/2010/main" val="614993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E9A4EB-4C4A-404C-3757-3F18EEBBD1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8E40EC-7875-8272-D064-EC655DD500C2}"/>
              </a:ext>
            </a:extLst>
          </p:cNvPr>
          <p:cNvSpPr>
            <a:spLocks noGrp="1"/>
          </p:cNvSpPr>
          <p:nvPr>
            <p:ph type="title"/>
          </p:nvPr>
        </p:nvSpPr>
        <p:spPr>
          <a:xfrm>
            <a:off x="2115879" y="624110"/>
            <a:ext cx="10430540" cy="1280890"/>
          </a:xfrm>
        </p:spPr>
        <p:txBody>
          <a:bodyPr>
            <a:normAutofit/>
          </a:bodyPr>
          <a:lstStyle/>
          <a:p>
            <a:r>
              <a:rPr lang="en-US" i="1" dirty="0" err="1"/>
              <a:t>Syzmanski</a:t>
            </a:r>
            <a:r>
              <a:rPr lang="en-US" i="1" dirty="0"/>
              <a:t> v. Brown</a:t>
            </a:r>
            <a:br>
              <a:rPr lang="en-US" dirty="0"/>
            </a:br>
            <a:r>
              <a:rPr lang="de-DE" dirty="0"/>
              <a:t>21 Mich. App. 423 (1997</a:t>
            </a:r>
            <a:r>
              <a:rPr lang="en-US" dirty="0"/>
              <a:t>)</a:t>
            </a:r>
          </a:p>
        </p:txBody>
      </p:sp>
      <p:pic>
        <p:nvPicPr>
          <p:cNvPr id="3" name="Picture 2">
            <a:extLst>
              <a:ext uri="{FF2B5EF4-FFF2-40B4-BE49-F238E27FC236}">
                <a16:creationId xmlns:a16="http://schemas.microsoft.com/office/drawing/2014/main" id="{F8D40DAF-21FA-CFD0-2AFC-407611AC4B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93496" y="1823977"/>
            <a:ext cx="5896494" cy="4906067"/>
          </a:xfrm>
          <a:prstGeom prst="rect">
            <a:avLst/>
          </a:prstGeom>
        </p:spPr>
      </p:pic>
    </p:spTree>
    <p:extLst>
      <p:ext uri="{BB962C8B-B14F-4D97-AF65-F5344CB8AC3E}">
        <p14:creationId xmlns:p14="http://schemas.microsoft.com/office/powerpoint/2010/main" val="6520186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199C1-17CE-83B0-2968-6AEDD52F84BD}"/>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1674C169-DBD9-CAB5-71F2-2E88B295FB68}"/>
              </a:ext>
            </a:extLst>
          </p:cNvPr>
          <p:cNvSpPr>
            <a:spLocks noGrp="1"/>
          </p:cNvSpPr>
          <p:nvPr>
            <p:ph type="title"/>
          </p:nvPr>
        </p:nvSpPr>
        <p:spPr>
          <a:xfrm>
            <a:off x="2115879" y="624110"/>
            <a:ext cx="10430540" cy="1280890"/>
          </a:xfrm>
        </p:spPr>
        <p:txBody>
          <a:bodyPr>
            <a:normAutofit/>
          </a:bodyPr>
          <a:lstStyle/>
          <a:p>
            <a:r>
              <a:rPr lang="en-US" i="1" dirty="0" err="1"/>
              <a:t>Syzmanski</a:t>
            </a:r>
            <a:r>
              <a:rPr lang="en-US" i="1" dirty="0"/>
              <a:t> v. Brown</a:t>
            </a:r>
            <a:br>
              <a:rPr lang="en-US" dirty="0"/>
            </a:br>
            <a:r>
              <a:rPr lang="de-DE" dirty="0"/>
              <a:t>21 Mich. App. 423 (1997</a:t>
            </a:r>
            <a:r>
              <a:rPr lang="en-US" dirty="0"/>
              <a:t>)</a:t>
            </a:r>
            <a:endParaRPr lang="it-IT" dirty="0"/>
          </a:p>
        </p:txBody>
      </p:sp>
      <p:sp>
        <p:nvSpPr>
          <p:cNvPr id="2" name="Content Placeholder 2">
            <a:extLst>
              <a:ext uri="{FF2B5EF4-FFF2-40B4-BE49-F238E27FC236}">
                <a16:creationId xmlns:a16="http://schemas.microsoft.com/office/drawing/2014/main" id="{E8F5B24D-3BE3-9F14-AA34-5281128A599B}"/>
              </a:ext>
            </a:extLst>
          </p:cNvPr>
          <p:cNvSpPr>
            <a:spLocks noGrp="1"/>
          </p:cNvSpPr>
          <p:nvPr>
            <p:ph idx="1"/>
          </p:nvPr>
        </p:nvSpPr>
        <p:spPr>
          <a:xfrm>
            <a:off x="1955800" y="2243138"/>
            <a:ext cx="9423400" cy="4327525"/>
          </a:xfrm>
        </p:spPr>
        <p:txBody>
          <a:bodyPr>
            <a:normAutofit/>
          </a:bodyPr>
          <a:lstStyle/>
          <a:p>
            <a:r>
              <a:rPr lang="en-US" sz="2800" dirty="0"/>
              <a:t>Replacement Cost: 				$84,705</a:t>
            </a:r>
          </a:p>
          <a:p>
            <a:r>
              <a:rPr lang="en-US" sz="2800" dirty="0"/>
              <a:t>Property Value: 			       		$27,500</a:t>
            </a:r>
            <a:br>
              <a:rPr lang="en-US" sz="2800" dirty="0"/>
            </a:br>
            <a:endParaRPr lang="en-US" sz="2800" dirty="0"/>
          </a:p>
          <a:p>
            <a:r>
              <a:rPr lang="en-US" sz="2800" dirty="0"/>
              <a:t>Jury Verdict:							$37,000</a:t>
            </a:r>
          </a:p>
        </p:txBody>
      </p:sp>
    </p:spTree>
    <p:extLst>
      <p:ext uri="{BB962C8B-B14F-4D97-AF65-F5344CB8AC3E}">
        <p14:creationId xmlns:p14="http://schemas.microsoft.com/office/powerpoint/2010/main" val="2939972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B500E-5DA1-174C-F92A-B4D5C4DD3029}"/>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750E678A-7974-CF6C-323A-6F282C36EAE6}"/>
              </a:ext>
            </a:extLst>
          </p:cNvPr>
          <p:cNvSpPr>
            <a:spLocks noGrp="1"/>
          </p:cNvSpPr>
          <p:nvPr>
            <p:ph type="title"/>
          </p:nvPr>
        </p:nvSpPr>
        <p:spPr>
          <a:xfrm>
            <a:off x="2115879" y="624110"/>
            <a:ext cx="10430540" cy="1280890"/>
          </a:xfrm>
        </p:spPr>
        <p:txBody>
          <a:bodyPr>
            <a:normAutofit/>
          </a:bodyPr>
          <a:lstStyle/>
          <a:p>
            <a:r>
              <a:rPr lang="en-US" i="1" dirty="0" err="1"/>
              <a:t>Syzmanski</a:t>
            </a:r>
            <a:r>
              <a:rPr lang="en-US" i="1" dirty="0"/>
              <a:t> v. Brown</a:t>
            </a:r>
            <a:br>
              <a:rPr lang="en-US" dirty="0"/>
            </a:br>
            <a:r>
              <a:rPr lang="de-DE" dirty="0"/>
              <a:t>21 Mich. App. 423 (1997</a:t>
            </a:r>
            <a:r>
              <a:rPr lang="en-US" dirty="0"/>
              <a:t>)</a:t>
            </a:r>
            <a:endParaRPr lang="it-IT" dirty="0"/>
          </a:p>
        </p:txBody>
      </p:sp>
      <p:sp>
        <p:nvSpPr>
          <p:cNvPr id="2" name="Content Placeholder 2">
            <a:extLst>
              <a:ext uri="{FF2B5EF4-FFF2-40B4-BE49-F238E27FC236}">
                <a16:creationId xmlns:a16="http://schemas.microsoft.com/office/drawing/2014/main" id="{BAC303F2-B7E1-E6BC-06D3-C24695826A93}"/>
              </a:ext>
            </a:extLst>
          </p:cNvPr>
          <p:cNvSpPr>
            <a:spLocks noGrp="1"/>
          </p:cNvSpPr>
          <p:nvPr>
            <p:ph idx="1"/>
          </p:nvPr>
        </p:nvSpPr>
        <p:spPr>
          <a:xfrm>
            <a:off x="1955800" y="2243138"/>
            <a:ext cx="9423400" cy="4327525"/>
          </a:xfrm>
        </p:spPr>
        <p:txBody>
          <a:bodyPr>
            <a:normAutofit/>
          </a:bodyPr>
          <a:lstStyle/>
          <a:p>
            <a:r>
              <a:rPr lang="en-US" sz="2800" dirty="0"/>
              <a:t>“Where…the property destroyed has a unique value of its own, it is appropriate to consider the value of the trees themselves to the contemplated or existing uses of the land including the cost of replacement or restoration.”</a:t>
            </a:r>
          </a:p>
        </p:txBody>
      </p:sp>
    </p:spTree>
    <p:extLst>
      <p:ext uri="{BB962C8B-B14F-4D97-AF65-F5344CB8AC3E}">
        <p14:creationId xmlns:p14="http://schemas.microsoft.com/office/powerpoint/2010/main" val="22839173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235F2-589D-F059-33EB-E080FB3A398E}"/>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6A5C83F9-B345-93CE-2C1C-CB8022F7CF6B}"/>
              </a:ext>
            </a:extLst>
          </p:cNvPr>
          <p:cNvSpPr>
            <a:spLocks noGrp="1"/>
          </p:cNvSpPr>
          <p:nvPr>
            <p:ph type="title"/>
          </p:nvPr>
        </p:nvSpPr>
        <p:spPr>
          <a:xfrm>
            <a:off x="2115879" y="624110"/>
            <a:ext cx="10430540" cy="1280890"/>
          </a:xfrm>
        </p:spPr>
        <p:txBody>
          <a:bodyPr>
            <a:normAutofit/>
          </a:bodyPr>
          <a:lstStyle/>
          <a:p>
            <a:r>
              <a:rPr lang="en-US" i="1" dirty="0" err="1"/>
              <a:t>Syzmanski</a:t>
            </a:r>
            <a:r>
              <a:rPr lang="en-US" i="1" dirty="0"/>
              <a:t> v. Brown</a:t>
            </a:r>
            <a:br>
              <a:rPr lang="en-US" dirty="0"/>
            </a:br>
            <a:r>
              <a:rPr lang="de-DE" dirty="0"/>
              <a:t>21 Mich. App. 423 (1997</a:t>
            </a:r>
            <a:r>
              <a:rPr lang="en-US" dirty="0"/>
              <a:t>)</a:t>
            </a:r>
            <a:endParaRPr lang="it-IT" dirty="0"/>
          </a:p>
        </p:txBody>
      </p:sp>
      <p:sp>
        <p:nvSpPr>
          <p:cNvPr id="2" name="Content Placeholder 2">
            <a:extLst>
              <a:ext uri="{FF2B5EF4-FFF2-40B4-BE49-F238E27FC236}">
                <a16:creationId xmlns:a16="http://schemas.microsoft.com/office/drawing/2014/main" id="{6D84C1E6-6124-27B1-E1BF-EA5F8E5CFBC6}"/>
              </a:ext>
            </a:extLst>
          </p:cNvPr>
          <p:cNvSpPr>
            <a:spLocks noGrp="1"/>
          </p:cNvSpPr>
          <p:nvPr>
            <p:ph idx="1"/>
          </p:nvPr>
        </p:nvSpPr>
        <p:spPr>
          <a:xfrm>
            <a:off x="1955800" y="2243138"/>
            <a:ext cx="9423400" cy="4327525"/>
          </a:xfrm>
        </p:spPr>
        <p:txBody>
          <a:bodyPr>
            <a:normAutofit/>
          </a:bodyPr>
          <a:lstStyle/>
          <a:p>
            <a:pPr marL="0" indent="0">
              <a:buNone/>
            </a:pPr>
            <a:r>
              <a:rPr lang="en-US" sz="2800" b="1" dirty="0"/>
              <a:t>HOWEVER</a:t>
            </a:r>
          </a:p>
          <a:p>
            <a:r>
              <a:rPr lang="en-US" sz="2800" dirty="0"/>
              <a:t>“The jury’s award of $37,000 is unsupported by the evidence”</a:t>
            </a:r>
          </a:p>
          <a:p>
            <a:r>
              <a:rPr lang="en-US" sz="2800" dirty="0"/>
              <a:t>Reduce award to $27,500 (land value)</a:t>
            </a:r>
          </a:p>
        </p:txBody>
      </p:sp>
    </p:spTree>
    <p:extLst>
      <p:ext uri="{BB962C8B-B14F-4D97-AF65-F5344CB8AC3E}">
        <p14:creationId xmlns:p14="http://schemas.microsoft.com/office/powerpoint/2010/main" val="2013180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B6A065-1D0B-776D-3905-E98CE45C942C}"/>
              </a:ext>
            </a:extLst>
          </p:cNvPr>
          <p:cNvSpPr>
            <a:spLocks noGrp="1"/>
          </p:cNvSpPr>
          <p:nvPr>
            <p:ph type="title"/>
          </p:nvPr>
        </p:nvSpPr>
        <p:spPr/>
        <p:txBody>
          <a:bodyPr/>
          <a:lstStyle/>
          <a:p>
            <a:r>
              <a:rPr lang="en-US" sz="4400" dirty="0"/>
              <a:t>Summary</a:t>
            </a:r>
            <a:endParaRPr lang="en-US" dirty="0"/>
          </a:p>
        </p:txBody>
      </p:sp>
      <p:sp>
        <p:nvSpPr>
          <p:cNvPr id="3" name="Content Placeholder 2">
            <a:extLst>
              <a:ext uri="{FF2B5EF4-FFF2-40B4-BE49-F238E27FC236}">
                <a16:creationId xmlns:a16="http://schemas.microsoft.com/office/drawing/2014/main" id="{79AF920D-EC9B-392B-FF11-1E93BD0BCCF7}"/>
              </a:ext>
            </a:extLst>
          </p:cNvPr>
          <p:cNvSpPr>
            <a:spLocks noGrp="1"/>
          </p:cNvSpPr>
          <p:nvPr>
            <p:ph idx="1"/>
          </p:nvPr>
        </p:nvSpPr>
        <p:spPr>
          <a:xfrm>
            <a:off x="1954059" y="2133600"/>
            <a:ext cx="9956289" cy="3777622"/>
          </a:xfrm>
        </p:spPr>
        <p:txBody>
          <a:bodyPr numCol="1">
            <a:normAutofit/>
          </a:bodyPr>
          <a:lstStyle/>
          <a:p>
            <a:r>
              <a:rPr lang="en-US" sz="3200" dirty="0"/>
              <a:t>R2D §929</a:t>
            </a:r>
          </a:p>
          <a:p>
            <a:pPr lvl="1"/>
            <a:r>
              <a:rPr lang="en-US" sz="2800" dirty="0"/>
              <a:t> Restoration Cost vs. Diminution in Value</a:t>
            </a:r>
          </a:p>
          <a:p>
            <a:pPr lvl="1"/>
            <a:r>
              <a:rPr lang="en-US" sz="2800" dirty="0"/>
              <a:t>“Reason Personal”</a:t>
            </a:r>
          </a:p>
          <a:p>
            <a:pPr lvl="1"/>
            <a:r>
              <a:rPr lang="en-US" sz="2800" dirty="0"/>
              <a:t>“Reasonably Incurred” vs. “Disproportionate”</a:t>
            </a:r>
          </a:p>
          <a:p>
            <a:pPr lvl="1"/>
            <a:endParaRPr lang="en-US" sz="2800" dirty="0"/>
          </a:p>
        </p:txBody>
      </p:sp>
    </p:spTree>
    <p:extLst>
      <p:ext uri="{BB962C8B-B14F-4D97-AF65-F5344CB8AC3E}">
        <p14:creationId xmlns:p14="http://schemas.microsoft.com/office/powerpoint/2010/main" val="28030225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E6B445-D1D8-E5D8-5AD1-831C09D9FA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0FBD2E-1E0F-B31C-FE38-784FEA204E84}"/>
              </a:ext>
            </a:extLst>
          </p:cNvPr>
          <p:cNvSpPr>
            <a:spLocks noGrp="1"/>
          </p:cNvSpPr>
          <p:nvPr>
            <p:ph type="title"/>
          </p:nvPr>
        </p:nvSpPr>
        <p:spPr/>
        <p:txBody>
          <a:bodyPr>
            <a:normAutofit/>
          </a:bodyPr>
          <a:lstStyle/>
          <a:p>
            <a:r>
              <a:rPr lang="en-US" sz="4400" dirty="0"/>
              <a:t>Summary</a:t>
            </a:r>
            <a:endParaRPr lang="en-US" sz="4000" dirty="0"/>
          </a:p>
        </p:txBody>
      </p:sp>
      <p:sp>
        <p:nvSpPr>
          <p:cNvPr id="3" name="Content Placeholder 2">
            <a:extLst>
              <a:ext uri="{FF2B5EF4-FFF2-40B4-BE49-F238E27FC236}">
                <a16:creationId xmlns:a16="http://schemas.microsoft.com/office/drawing/2014/main" id="{FBBB7E3F-5C75-924E-670D-B9C9DA5CAF3A}"/>
              </a:ext>
            </a:extLst>
          </p:cNvPr>
          <p:cNvSpPr>
            <a:spLocks noGrp="1"/>
          </p:cNvSpPr>
          <p:nvPr>
            <p:ph idx="1"/>
          </p:nvPr>
        </p:nvSpPr>
        <p:spPr>
          <a:xfrm>
            <a:off x="1954060" y="2133600"/>
            <a:ext cx="6125070" cy="3777622"/>
          </a:xfrm>
        </p:spPr>
        <p:txBody>
          <a:bodyPr numCol="1">
            <a:normAutofit/>
          </a:bodyPr>
          <a:lstStyle/>
          <a:p>
            <a:r>
              <a:rPr lang="en-US" sz="2800" i="1" dirty="0"/>
              <a:t>Schankin v. Buskirk</a:t>
            </a:r>
          </a:p>
          <a:p>
            <a:r>
              <a:rPr lang="en-US" sz="2800" i="1" dirty="0"/>
              <a:t>Vanderpool v. Hart</a:t>
            </a:r>
          </a:p>
          <a:p>
            <a:r>
              <a:rPr lang="en-US" sz="2800" i="1" dirty="0"/>
              <a:t>Governale v. City of Owosso</a:t>
            </a:r>
          </a:p>
          <a:p>
            <a:r>
              <a:rPr lang="en-US" sz="2800" i="1" dirty="0"/>
              <a:t>Thiele v. Detroit Edison</a:t>
            </a:r>
          </a:p>
          <a:p>
            <a:r>
              <a:rPr lang="en-US" sz="2800" i="1" dirty="0"/>
              <a:t>Vinson v. Lyons</a:t>
            </a:r>
          </a:p>
          <a:p>
            <a:r>
              <a:rPr lang="en-US" sz="2800" i="1" dirty="0" err="1"/>
              <a:t>Syzmanski</a:t>
            </a:r>
            <a:r>
              <a:rPr lang="en-US" sz="2800" i="1" dirty="0"/>
              <a:t> v. Brown</a:t>
            </a:r>
            <a:endParaRPr lang="en-US" sz="2400" i="1" dirty="0"/>
          </a:p>
          <a:p>
            <a:pPr lvl="1"/>
            <a:endParaRPr lang="en-US" sz="2400" dirty="0"/>
          </a:p>
        </p:txBody>
      </p:sp>
      <p:pic>
        <p:nvPicPr>
          <p:cNvPr id="7" name="Picture 6">
            <a:extLst>
              <a:ext uri="{FF2B5EF4-FFF2-40B4-BE49-F238E27FC236}">
                <a16:creationId xmlns:a16="http://schemas.microsoft.com/office/drawing/2014/main" id="{DB3F165C-CB43-9EC4-2D74-EDFB900481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53112" y="15501"/>
            <a:ext cx="4525924" cy="3017283"/>
          </a:xfrm>
          <a:prstGeom prst="rect">
            <a:avLst/>
          </a:prstGeom>
        </p:spPr>
      </p:pic>
      <p:pic>
        <p:nvPicPr>
          <p:cNvPr id="9" name="Picture 8">
            <a:extLst>
              <a:ext uri="{FF2B5EF4-FFF2-40B4-BE49-F238E27FC236}">
                <a16:creationId xmlns:a16="http://schemas.microsoft.com/office/drawing/2014/main" id="{1764A226-D293-1AD7-4198-C1D10D08A71F}"/>
              </a:ext>
            </a:extLst>
          </p:cNvPr>
          <p:cNvPicPr>
            <a:picLocks noChangeAspect="1"/>
          </p:cNvPicPr>
          <p:nvPr/>
        </p:nvPicPr>
        <p:blipFill>
          <a:blip r:embed="rId4">
            <a:extLst>
              <a:ext uri="{28A0092B-C50C-407E-A947-70E740481C1C}">
                <a14:useLocalDpi xmlns:a14="http://schemas.microsoft.com/office/drawing/2010/main" val="0"/>
              </a:ext>
            </a:extLst>
          </a:blip>
          <a:srcRect l="3136" t="15865" r="2011" b="11224"/>
          <a:stretch>
            <a:fillRect/>
          </a:stretch>
        </p:blipFill>
        <p:spPr>
          <a:xfrm>
            <a:off x="7653112" y="624110"/>
            <a:ext cx="4499996" cy="3459072"/>
          </a:xfrm>
          <a:prstGeom prst="rect">
            <a:avLst/>
          </a:prstGeom>
        </p:spPr>
      </p:pic>
      <p:pic>
        <p:nvPicPr>
          <p:cNvPr id="11" name="Picture 10">
            <a:extLst>
              <a:ext uri="{FF2B5EF4-FFF2-40B4-BE49-F238E27FC236}">
                <a16:creationId xmlns:a16="http://schemas.microsoft.com/office/drawing/2014/main" id="{B43A13AF-C882-79E5-A220-7A4C85B7E613}"/>
              </a:ext>
            </a:extLst>
          </p:cNvPr>
          <p:cNvPicPr>
            <a:picLocks noChangeAspect="1"/>
          </p:cNvPicPr>
          <p:nvPr/>
        </p:nvPicPr>
        <p:blipFill>
          <a:blip r:embed="rId5">
            <a:extLst>
              <a:ext uri="{28A0092B-C50C-407E-A947-70E740481C1C}">
                <a14:useLocalDpi xmlns:a14="http://schemas.microsoft.com/office/drawing/2010/main" val="0"/>
              </a:ext>
            </a:extLst>
          </a:blip>
          <a:srcRect t="6699"/>
          <a:stretch>
            <a:fillRect/>
          </a:stretch>
        </p:blipFill>
        <p:spPr>
          <a:xfrm>
            <a:off x="7649528" y="1691305"/>
            <a:ext cx="4506760" cy="2461535"/>
          </a:xfrm>
          <a:prstGeom prst="rect">
            <a:avLst/>
          </a:prstGeom>
        </p:spPr>
      </p:pic>
      <p:pic>
        <p:nvPicPr>
          <p:cNvPr id="4" name="Picture 3">
            <a:extLst>
              <a:ext uri="{FF2B5EF4-FFF2-40B4-BE49-F238E27FC236}">
                <a16:creationId xmlns:a16="http://schemas.microsoft.com/office/drawing/2014/main" id="{2B6901B5-B257-3603-FDAF-FD9A26495358}"/>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643328" y="2272166"/>
            <a:ext cx="4525924" cy="3622031"/>
          </a:xfrm>
          <a:prstGeom prst="rect">
            <a:avLst/>
          </a:prstGeom>
        </p:spPr>
      </p:pic>
      <p:pic>
        <p:nvPicPr>
          <p:cNvPr id="5" name="Picture 4">
            <a:extLst>
              <a:ext uri="{FF2B5EF4-FFF2-40B4-BE49-F238E27FC236}">
                <a16:creationId xmlns:a16="http://schemas.microsoft.com/office/drawing/2014/main" id="{4A9AEC0B-A361-D39A-306C-EECA6F78878E}"/>
              </a:ext>
            </a:extLst>
          </p:cNvPr>
          <p:cNvPicPr>
            <a:picLocks noChangeAspect="1"/>
          </p:cNvPicPr>
          <p:nvPr/>
        </p:nvPicPr>
        <p:blipFill>
          <a:blip r:embed="rId7">
            <a:extLst>
              <a:ext uri="{28A0092B-C50C-407E-A947-70E740481C1C}">
                <a14:useLocalDpi xmlns:a14="http://schemas.microsoft.com/office/drawing/2010/main" val="0"/>
              </a:ext>
            </a:extLst>
          </a:blip>
          <a:srcRect l="3136" t="12321" r="4037" b="16456"/>
          <a:stretch>
            <a:fillRect/>
          </a:stretch>
        </p:blipFill>
        <p:spPr>
          <a:xfrm>
            <a:off x="7682061" y="2845413"/>
            <a:ext cx="4508270" cy="3459072"/>
          </a:xfrm>
          <a:prstGeom prst="rect">
            <a:avLst/>
          </a:prstGeom>
        </p:spPr>
      </p:pic>
      <p:pic>
        <p:nvPicPr>
          <p:cNvPr id="13" name="Picture 12">
            <a:extLst>
              <a:ext uri="{FF2B5EF4-FFF2-40B4-BE49-F238E27FC236}">
                <a16:creationId xmlns:a16="http://schemas.microsoft.com/office/drawing/2014/main" id="{47235422-FE47-CF2D-0316-8008B2AAA9CD}"/>
              </a:ext>
            </a:extLst>
          </p:cNvPr>
          <p:cNvPicPr>
            <a:picLocks noChangeAspect="1"/>
          </p:cNvPicPr>
          <p:nvPr/>
        </p:nvPicPr>
        <p:blipFill>
          <a:blip r:embed="rId8">
            <a:extLst>
              <a:ext uri="{28A0092B-C50C-407E-A947-70E740481C1C}">
                <a14:useLocalDpi xmlns:a14="http://schemas.microsoft.com/office/drawing/2010/main" val="0"/>
              </a:ext>
            </a:extLst>
          </a:blip>
          <a:srcRect b="13771"/>
          <a:stretch>
            <a:fillRect/>
          </a:stretch>
        </p:blipFill>
        <p:spPr>
          <a:xfrm>
            <a:off x="7666076" y="3641393"/>
            <a:ext cx="4540241" cy="3257396"/>
          </a:xfrm>
          <a:prstGeom prst="rect">
            <a:avLst/>
          </a:prstGeom>
        </p:spPr>
      </p:pic>
    </p:spTree>
    <p:extLst>
      <p:ext uri="{BB962C8B-B14F-4D97-AF65-F5344CB8AC3E}">
        <p14:creationId xmlns:p14="http://schemas.microsoft.com/office/powerpoint/2010/main" val="998852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8476247-4490-780A-9946-86E40FC0FCD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242067" y="1228610"/>
            <a:ext cx="4689282" cy="5629389"/>
          </a:xfrm>
          <a:prstGeom prst="rect">
            <a:avLst/>
          </a:prstGeom>
        </p:spPr>
      </p:pic>
      <p:sp>
        <p:nvSpPr>
          <p:cNvPr id="2" name="Title 1">
            <a:extLst>
              <a:ext uri="{FF2B5EF4-FFF2-40B4-BE49-F238E27FC236}">
                <a16:creationId xmlns:a16="http://schemas.microsoft.com/office/drawing/2014/main" id="{24D50B82-BCB3-6D69-D7F5-768CC29DB8E8}"/>
              </a:ext>
            </a:extLst>
          </p:cNvPr>
          <p:cNvSpPr>
            <a:spLocks noGrp="1"/>
          </p:cNvSpPr>
          <p:nvPr>
            <p:ph type="title"/>
          </p:nvPr>
        </p:nvSpPr>
        <p:spPr>
          <a:xfrm>
            <a:off x="2115879" y="624110"/>
            <a:ext cx="10430540" cy="1280890"/>
          </a:xfrm>
        </p:spPr>
        <p:txBody>
          <a:bodyPr>
            <a:normAutofit/>
          </a:bodyPr>
          <a:lstStyle/>
          <a:p>
            <a:r>
              <a:rPr lang="en-US" sz="4000" dirty="0"/>
              <a:t>Restatement of the Law of Torts, 2d.</a:t>
            </a:r>
            <a:endParaRPr lang="pl-PL" sz="4000" dirty="0"/>
          </a:p>
        </p:txBody>
      </p:sp>
    </p:spTree>
    <p:extLst>
      <p:ext uri="{BB962C8B-B14F-4D97-AF65-F5344CB8AC3E}">
        <p14:creationId xmlns:p14="http://schemas.microsoft.com/office/powerpoint/2010/main" val="31716319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990CB-3887-B20F-F61E-3BC590F31B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D2A527-F019-062D-05C5-5E714D5347CE}"/>
              </a:ext>
            </a:extLst>
          </p:cNvPr>
          <p:cNvSpPr>
            <a:spLocks noGrp="1"/>
          </p:cNvSpPr>
          <p:nvPr>
            <p:ph type="ctrTitle"/>
          </p:nvPr>
        </p:nvSpPr>
        <p:spPr/>
        <p:txBody>
          <a:bodyPr>
            <a:normAutofit fontScale="90000"/>
          </a:bodyPr>
          <a:lstStyle/>
          <a:p>
            <a:r>
              <a:rPr lang="en-US" dirty="0"/>
              <a:t>Case Illustrations from</a:t>
            </a:r>
            <a:br>
              <a:rPr lang="en-US" dirty="0"/>
            </a:br>
            <a:r>
              <a:rPr lang="en-US" dirty="0"/>
              <a:t>Michigan Tree Appraisal Law</a:t>
            </a:r>
          </a:p>
        </p:txBody>
      </p:sp>
      <p:sp>
        <p:nvSpPr>
          <p:cNvPr id="3" name="Subtitle 2">
            <a:extLst>
              <a:ext uri="{FF2B5EF4-FFF2-40B4-BE49-F238E27FC236}">
                <a16:creationId xmlns:a16="http://schemas.microsoft.com/office/drawing/2014/main" id="{D196D2EB-F2A1-C347-4962-045913304856}"/>
              </a:ext>
            </a:extLst>
          </p:cNvPr>
          <p:cNvSpPr>
            <a:spLocks noGrp="1"/>
          </p:cNvSpPr>
          <p:nvPr>
            <p:ph type="subTitle" idx="1"/>
          </p:nvPr>
        </p:nvSpPr>
        <p:spPr/>
        <p:txBody>
          <a:bodyPr>
            <a:normAutofit lnSpcReduction="10000"/>
          </a:bodyPr>
          <a:lstStyle/>
          <a:p>
            <a:r>
              <a:rPr lang="en-US" dirty="0"/>
              <a:t>James Komen</a:t>
            </a:r>
          </a:p>
          <a:p>
            <a:r>
              <a:rPr lang="en-US" dirty="0"/>
              <a:t>BCMA #WE-9909B</a:t>
            </a:r>
          </a:p>
          <a:p>
            <a:r>
              <a:rPr lang="en-US" dirty="0"/>
              <a:t>RCA #555</a:t>
            </a:r>
          </a:p>
        </p:txBody>
      </p:sp>
    </p:spTree>
    <p:extLst>
      <p:ext uri="{BB962C8B-B14F-4D97-AF65-F5344CB8AC3E}">
        <p14:creationId xmlns:p14="http://schemas.microsoft.com/office/powerpoint/2010/main" val="12264084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A259532-39DD-C43A-0037-52B78AE721A9}"/>
              </a:ext>
            </a:extLst>
          </p:cNvPr>
          <p:cNvSpPr txBox="1">
            <a:spLocks/>
          </p:cNvSpPr>
          <p:nvPr/>
        </p:nvSpPr>
        <p:spPr>
          <a:xfrm>
            <a:off x="2115879" y="624110"/>
            <a:ext cx="10430540"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dirty="0"/>
              <a:t>R2D Torts §929(1)</a:t>
            </a:r>
          </a:p>
          <a:p>
            <a:endParaRPr lang="pl-PL" sz="4000" dirty="0"/>
          </a:p>
        </p:txBody>
      </p:sp>
      <p:sp>
        <p:nvSpPr>
          <p:cNvPr id="3" name="Content Placeholder 2">
            <a:extLst>
              <a:ext uri="{FF2B5EF4-FFF2-40B4-BE49-F238E27FC236}">
                <a16:creationId xmlns:a16="http://schemas.microsoft.com/office/drawing/2014/main" id="{C3864065-A2D0-0CFB-56C3-B2733B764F54}"/>
              </a:ext>
            </a:extLst>
          </p:cNvPr>
          <p:cNvSpPr>
            <a:spLocks noGrp="1"/>
          </p:cNvSpPr>
          <p:nvPr>
            <p:ph idx="1"/>
          </p:nvPr>
        </p:nvSpPr>
        <p:spPr>
          <a:xfrm>
            <a:off x="2098158" y="1905000"/>
            <a:ext cx="9712658" cy="4644081"/>
          </a:xfrm>
        </p:spPr>
        <p:txBody>
          <a:bodyPr>
            <a:normAutofit/>
          </a:bodyPr>
          <a:lstStyle/>
          <a:p>
            <a:pPr marL="457200" indent="-457200">
              <a:buFont typeface="+mj-lt"/>
              <a:buAutoNum type="arabicParenR"/>
            </a:pPr>
            <a:r>
              <a:rPr lang="en-US" sz="2800" dirty="0"/>
              <a:t>If one is entitled to a judgment for harm to land resulting from a past invasion and not amounting to a total destruction of value, the damages include compensation for:</a:t>
            </a:r>
          </a:p>
          <a:p>
            <a:pPr marL="914400" lvl="1" indent="-457200">
              <a:buFont typeface="+mj-lt"/>
              <a:buAutoNum type="alphaLcParenR"/>
            </a:pPr>
            <a:r>
              <a:rPr lang="en-US" sz="2400" dirty="0"/>
              <a:t>the difference between the value of the land before the harm and the value after the harm, or at his election in an appropriate case, the cost of restoration that has been or may be reasonably incurred,</a:t>
            </a:r>
          </a:p>
          <a:p>
            <a:pPr marL="914400" lvl="1" indent="-457200">
              <a:buFont typeface="+mj-lt"/>
              <a:buAutoNum type="alphaLcParenR"/>
            </a:pPr>
            <a:r>
              <a:rPr lang="en-US" sz="2400" dirty="0"/>
              <a:t>the loss of use of the land, and</a:t>
            </a:r>
          </a:p>
          <a:p>
            <a:pPr marL="914400" lvl="1" indent="-457200">
              <a:buFont typeface="+mj-lt"/>
              <a:buAutoNum type="alphaLcParenR"/>
            </a:pPr>
            <a:r>
              <a:rPr lang="en-US" sz="2400" dirty="0"/>
              <a:t>discomfort and annoyance to him as an occupant.</a:t>
            </a:r>
          </a:p>
        </p:txBody>
      </p:sp>
    </p:spTree>
    <p:extLst>
      <p:ext uri="{BB962C8B-B14F-4D97-AF65-F5344CB8AC3E}">
        <p14:creationId xmlns:p14="http://schemas.microsoft.com/office/powerpoint/2010/main" val="566672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F564D2-6BDA-A0CF-4B81-7AAA6270BAB9}"/>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B9EEF744-C845-2C29-CAAB-5AE9BE1905F4}"/>
              </a:ext>
            </a:extLst>
          </p:cNvPr>
          <p:cNvSpPr txBox="1">
            <a:spLocks/>
          </p:cNvSpPr>
          <p:nvPr/>
        </p:nvSpPr>
        <p:spPr>
          <a:xfrm>
            <a:off x="2115879" y="624110"/>
            <a:ext cx="10430540"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dirty="0"/>
              <a:t>R2D Torts §929(1)</a:t>
            </a:r>
          </a:p>
          <a:p>
            <a:endParaRPr lang="pl-PL" sz="4000" dirty="0"/>
          </a:p>
        </p:txBody>
      </p:sp>
      <p:sp>
        <p:nvSpPr>
          <p:cNvPr id="3" name="Content Placeholder 2">
            <a:extLst>
              <a:ext uri="{FF2B5EF4-FFF2-40B4-BE49-F238E27FC236}">
                <a16:creationId xmlns:a16="http://schemas.microsoft.com/office/drawing/2014/main" id="{A048134F-8043-E9E9-52B1-1ECF43B5B59E}"/>
              </a:ext>
            </a:extLst>
          </p:cNvPr>
          <p:cNvSpPr>
            <a:spLocks noGrp="1"/>
          </p:cNvSpPr>
          <p:nvPr>
            <p:ph idx="1"/>
          </p:nvPr>
        </p:nvSpPr>
        <p:spPr>
          <a:xfrm>
            <a:off x="2098158" y="1905000"/>
            <a:ext cx="9712658" cy="4644081"/>
          </a:xfrm>
        </p:spPr>
        <p:txBody>
          <a:bodyPr>
            <a:normAutofit/>
          </a:bodyPr>
          <a:lstStyle/>
          <a:p>
            <a:pPr marL="457200" indent="-457200">
              <a:buFont typeface="+mj-lt"/>
              <a:buAutoNum type="arabicParenR"/>
            </a:pPr>
            <a:r>
              <a:rPr lang="en-US" sz="2800" dirty="0"/>
              <a:t>If one is entitled to a judgment for harm to land resulting from a past invasion and not amounting to a total destruction of value, the damages include compensation for:</a:t>
            </a:r>
          </a:p>
          <a:p>
            <a:pPr marL="914400" lvl="1" indent="-457200">
              <a:buFont typeface="+mj-lt"/>
              <a:buAutoNum type="alphaLcParenR"/>
            </a:pPr>
            <a:r>
              <a:rPr lang="en-US" sz="2400" dirty="0"/>
              <a:t>the </a:t>
            </a:r>
            <a:r>
              <a:rPr lang="en-US" sz="2400" b="1" i="1" u="sng" dirty="0"/>
              <a:t>difference between the value</a:t>
            </a:r>
            <a:r>
              <a:rPr lang="en-US" sz="2400" dirty="0"/>
              <a:t> of the land before the harm and the value after the harm, or at his election in an appropriate case, the </a:t>
            </a:r>
            <a:r>
              <a:rPr lang="en-US" sz="2400" b="1" i="1" u="sng" dirty="0"/>
              <a:t>cost of restoration</a:t>
            </a:r>
            <a:r>
              <a:rPr lang="en-US" sz="2400" dirty="0"/>
              <a:t> that has been or may be </a:t>
            </a:r>
            <a:r>
              <a:rPr lang="en-US" sz="2400" b="1" i="1" u="sng" dirty="0"/>
              <a:t>reasonably incurred</a:t>
            </a:r>
            <a:r>
              <a:rPr lang="en-US" sz="2400" dirty="0"/>
              <a:t>,</a:t>
            </a:r>
          </a:p>
          <a:p>
            <a:pPr marL="914400" lvl="1" indent="-457200">
              <a:buFont typeface="+mj-lt"/>
              <a:buAutoNum type="alphaLcParenR"/>
            </a:pPr>
            <a:r>
              <a:rPr lang="en-US" sz="2400" dirty="0"/>
              <a:t>the loss of use of the land, and</a:t>
            </a:r>
          </a:p>
          <a:p>
            <a:pPr marL="914400" lvl="1" indent="-457200">
              <a:buFont typeface="+mj-lt"/>
              <a:buAutoNum type="alphaLcParenR"/>
            </a:pPr>
            <a:r>
              <a:rPr lang="en-US" sz="2400" dirty="0"/>
              <a:t>discomfort and annoyance to him as an occupant.</a:t>
            </a:r>
          </a:p>
        </p:txBody>
      </p:sp>
    </p:spTree>
    <p:extLst>
      <p:ext uri="{BB962C8B-B14F-4D97-AF65-F5344CB8AC3E}">
        <p14:creationId xmlns:p14="http://schemas.microsoft.com/office/powerpoint/2010/main" val="35867897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A259532-39DD-C43A-0037-52B78AE721A9}"/>
              </a:ext>
            </a:extLst>
          </p:cNvPr>
          <p:cNvSpPr txBox="1">
            <a:spLocks/>
          </p:cNvSpPr>
          <p:nvPr/>
        </p:nvSpPr>
        <p:spPr>
          <a:xfrm>
            <a:off x="2115879" y="624110"/>
            <a:ext cx="10430540"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dirty="0"/>
              <a:t>R2D Torts §929 </a:t>
            </a:r>
            <a:r>
              <a:rPr lang="en-US" sz="4000" dirty="0" err="1"/>
              <a:t>cmt</a:t>
            </a:r>
            <a:r>
              <a:rPr lang="en-US" sz="4000" dirty="0"/>
              <a:t>. b</a:t>
            </a:r>
          </a:p>
          <a:p>
            <a:endParaRPr lang="pl-PL" sz="4000" dirty="0"/>
          </a:p>
        </p:txBody>
      </p:sp>
      <p:sp>
        <p:nvSpPr>
          <p:cNvPr id="3" name="Content Placeholder 2">
            <a:extLst>
              <a:ext uri="{FF2B5EF4-FFF2-40B4-BE49-F238E27FC236}">
                <a16:creationId xmlns:a16="http://schemas.microsoft.com/office/drawing/2014/main" id="{C3864065-A2D0-0CFB-56C3-B2733B764F54}"/>
              </a:ext>
            </a:extLst>
          </p:cNvPr>
          <p:cNvSpPr>
            <a:spLocks noGrp="1"/>
          </p:cNvSpPr>
          <p:nvPr>
            <p:ph idx="1"/>
          </p:nvPr>
        </p:nvSpPr>
        <p:spPr>
          <a:xfrm>
            <a:off x="2098158" y="1905000"/>
            <a:ext cx="9712658" cy="3831265"/>
          </a:xfrm>
        </p:spPr>
        <p:txBody>
          <a:bodyPr>
            <a:normAutofit/>
          </a:bodyPr>
          <a:lstStyle/>
          <a:p>
            <a:pPr marL="0" indent="0">
              <a:buNone/>
            </a:pPr>
            <a:r>
              <a:rPr lang="en-US" sz="2800" dirty="0"/>
              <a:t>“If…the cost of replacing the land in its original condition is disproportionate to the diminution in the value of the land..., </a:t>
            </a:r>
          </a:p>
          <a:p>
            <a:pPr marL="0" indent="0">
              <a:buNone/>
            </a:pPr>
            <a:r>
              <a:rPr lang="en-US" sz="2800" dirty="0"/>
              <a:t>unless there is a reason personal to the owner for restoring the original condition, </a:t>
            </a:r>
          </a:p>
          <a:p>
            <a:pPr marL="0" indent="0">
              <a:buNone/>
            </a:pPr>
            <a:r>
              <a:rPr lang="en-US" sz="2800" dirty="0"/>
              <a:t>damages are measured only by the [diminution in the value of the land].”</a:t>
            </a:r>
          </a:p>
        </p:txBody>
      </p:sp>
    </p:spTree>
    <p:extLst>
      <p:ext uri="{BB962C8B-B14F-4D97-AF65-F5344CB8AC3E}">
        <p14:creationId xmlns:p14="http://schemas.microsoft.com/office/powerpoint/2010/main" val="2641513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1F6B40-CEAA-4339-4D90-C53848FDF3BF}"/>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AF693DF1-BB6F-7C8B-4730-00E250E1B88C}"/>
              </a:ext>
            </a:extLst>
          </p:cNvPr>
          <p:cNvSpPr txBox="1">
            <a:spLocks/>
          </p:cNvSpPr>
          <p:nvPr/>
        </p:nvSpPr>
        <p:spPr>
          <a:xfrm>
            <a:off x="2115879" y="624110"/>
            <a:ext cx="10430540"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dirty="0"/>
              <a:t>R2D Torts §929 </a:t>
            </a:r>
            <a:r>
              <a:rPr lang="en-US" sz="4000" dirty="0" err="1"/>
              <a:t>cmt</a:t>
            </a:r>
            <a:r>
              <a:rPr lang="en-US" sz="4000" dirty="0"/>
              <a:t>. b</a:t>
            </a:r>
          </a:p>
          <a:p>
            <a:endParaRPr lang="pl-PL" sz="4000" dirty="0"/>
          </a:p>
        </p:txBody>
      </p:sp>
      <p:sp>
        <p:nvSpPr>
          <p:cNvPr id="3" name="Content Placeholder 2">
            <a:extLst>
              <a:ext uri="{FF2B5EF4-FFF2-40B4-BE49-F238E27FC236}">
                <a16:creationId xmlns:a16="http://schemas.microsoft.com/office/drawing/2014/main" id="{C34C8FE3-2117-27D3-B371-367D0573288B}"/>
              </a:ext>
            </a:extLst>
          </p:cNvPr>
          <p:cNvSpPr>
            <a:spLocks noGrp="1"/>
          </p:cNvSpPr>
          <p:nvPr>
            <p:ph idx="1"/>
          </p:nvPr>
        </p:nvSpPr>
        <p:spPr>
          <a:xfrm>
            <a:off x="2098158" y="1905000"/>
            <a:ext cx="9712658" cy="3831265"/>
          </a:xfrm>
        </p:spPr>
        <p:txBody>
          <a:bodyPr>
            <a:normAutofit/>
          </a:bodyPr>
          <a:lstStyle/>
          <a:p>
            <a:pPr marL="0" indent="0">
              <a:buNone/>
            </a:pPr>
            <a:r>
              <a:rPr lang="en-US" sz="2800" dirty="0"/>
              <a:t>“If…the cost of replacing the land in its original condition is </a:t>
            </a:r>
            <a:r>
              <a:rPr lang="en-US" sz="2800" b="1" i="1" u="sng" dirty="0"/>
              <a:t>disproportionate</a:t>
            </a:r>
            <a:r>
              <a:rPr lang="en-US" sz="2800" dirty="0"/>
              <a:t> to the diminution in the value of the land..., </a:t>
            </a:r>
          </a:p>
          <a:p>
            <a:pPr marL="0" indent="0">
              <a:buNone/>
            </a:pPr>
            <a:r>
              <a:rPr lang="en-US" sz="2800" dirty="0"/>
              <a:t>unless there is a </a:t>
            </a:r>
            <a:r>
              <a:rPr lang="en-US" sz="2800" b="1" i="1" u="sng" dirty="0"/>
              <a:t>reason personal</a:t>
            </a:r>
            <a:r>
              <a:rPr lang="en-US" sz="2800" dirty="0"/>
              <a:t> to the owner for restoring the original condition, </a:t>
            </a:r>
          </a:p>
          <a:p>
            <a:pPr marL="0" indent="0">
              <a:buNone/>
            </a:pPr>
            <a:r>
              <a:rPr lang="en-US" sz="2800" dirty="0"/>
              <a:t>damages are measured only by the [diminution in the value of the land].”</a:t>
            </a:r>
          </a:p>
        </p:txBody>
      </p:sp>
    </p:spTree>
    <p:extLst>
      <p:ext uri="{BB962C8B-B14F-4D97-AF65-F5344CB8AC3E}">
        <p14:creationId xmlns:p14="http://schemas.microsoft.com/office/powerpoint/2010/main" val="13455925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E949D4A-2F83-FC1A-B155-A1E2A640474A}"/>
              </a:ext>
            </a:extLst>
          </p:cNvPr>
          <p:cNvSpPr>
            <a:spLocks noGrp="1"/>
          </p:cNvSpPr>
          <p:nvPr>
            <p:ph idx="1"/>
          </p:nvPr>
        </p:nvSpPr>
        <p:spPr>
          <a:xfrm>
            <a:off x="2264735" y="2133600"/>
            <a:ext cx="9771321" cy="3777622"/>
          </a:xfrm>
        </p:spPr>
        <p:txBody>
          <a:bodyPr>
            <a:normAutofit/>
          </a:bodyPr>
          <a:lstStyle/>
          <a:p>
            <a:r>
              <a:rPr lang="en-US" sz="3200" dirty="0"/>
              <a:t> Restoration Cost vs. Diminution in Value</a:t>
            </a:r>
          </a:p>
          <a:p>
            <a:r>
              <a:rPr lang="en-US" sz="3200" dirty="0"/>
              <a:t>“Reason Personal”</a:t>
            </a:r>
          </a:p>
          <a:p>
            <a:r>
              <a:rPr lang="en-US" sz="3200" dirty="0"/>
              <a:t>“Reasonably Incurred” vs. “Disproportionate”</a:t>
            </a:r>
          </a:p>
        </p:txBody>
      </p:sp>
      <p:sp>
        <p:nvSpPr>
          <p:cNvPr id="6" name="Title 1">
            <a:extLst>
              <a:ext uri="{FF2B5EF4-FFF2-40B4-BE49-F238E27FC236}">
                <a16:creationId xmlns:a16="http://schemas.microsoft.com/office/drawing/2014/main" id="{0C42F350-01E0-FA70-D252-56D60330F3CC}"/>
              </a:ext>
            </a:extLst>
          </p:cNvPr>
          <p:cNvSpPr txBox="1">
            <a:spLocks/>
          </p:cNvSpPr>
          <p:nvPr/>
        </p:nvSpPr>
        <p:spPr>
          <a:xfrm>
            <a:off x="2115879" y="624110"/>
            <a:ext cx="10430540"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dirty="0"/>
              <a:t>R2D Torts §929 Analysis</a:t>
            </a:r>
            <a:endParaRPr lang="pl-PL" sz="4000" dirty="0"/>
          </a:p>
        </p:txBody>
      </p:sp>
    </p:spTree>
    <p:extLst>
      <p:ext uri="{BB962C8B-B14F-4D97-AF65-F5344CB8AC3E}">
        <p14:creationId xmlns:p14="http://schemas.microsoft.com/office/powerpoint/2010/main" val="4052551706"/>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31407</TotalTime>
  <Words>2446</Words>
  <Application>Microsoft Office PowerPoint</Application>
  <PresentationFormat>Widescreen</PresentationFormat>
  <Paragraphs>248</Paragraphs>
  <Slides>40</Slides>
  <Notes>26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40</vt:i4>
      </vt:variant>
    </vt:vector>
  </HeadingPairs>
  <TitlesOfParts>
    <vt:vector size="45" baseType="lpstr">
      <vt:lpstr>Arial</vt:lpstr>
      <vt:lpstr>Calibri</vt:lpstr>
      <vt:lpstr>Century Gothic</vt:lpstr>
      <vt:lpstr>Wingdings 3</vt:lpstr>
      <vt:lpstr>Wisp</vt:lpstr>
      <vt:lpstr>Case Illustrations from Michigan Tree Appraisal Law</vt:lpstr>
      <vt:lpstr>Schankin v. Buskirk 354 Mich. 490 (1958)</vt:lpstr>
      <vt:lpstr>Schankin v. Buskirk 354 Mich. 490 (1958)</vt:lpstr>
      <vt:lpstr>Restatement of the Law of Torts, 2d.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Vanderpool v. Hart 2022 WL 496235 (Mich. Ct. App. Feb. 17, 2022)</vt:lpstr>
      <vt:lpstr>Vanderpool v. Hart 2022 WL 496235 (Mich. Ct. App. Feb. 17, 2022)</vt:lpstr>
      <vt:lpstr>Vanderpool v. Hart 2022 WL 496235 (Mich. Ct. App. Feb. 17, 2022)</vt:lpstr>
      <vt:lpstr>Governale v. City of Owosso 59 Mich. App. 756 (1975)</vt:lpstr>
      <vt:lpstr>Governale v. City of Owosso 59 Mich. App. 756 (1975)</vt:lpstr>
      <vt:lpstr>Thiele v. Detroit Edison Co.  184 Mich. App. 542 (Ct. App. 1990)</vt:lpstr>
      <vt:lpstr>Thiele v. Detroit Edison Co.  184 Mich. App. 542 (Ct. App. 1990)</vt:lpstr>
      <vt:lpstr>Thiele v. Detroit Edison Co.  184 Mich. App. 542 (Ct. App. 1990)</vt:lpstr>
      <vt:lpstr>Thiele v. Detroit Edison Co.  184 Mich. App. 542 (Ct. App. 1990)</vt:lpstr>
      <vt:lpstr>Thiele v. Detroit Edison Co.  184 Mich. App. 542 (Ct. App. 1990)</vt:lpstr>
      <vt:lpstr>Thiele v. Detroit Edison Co.  184 Mich. App. 542 (Ct. App. 1990)</vt:lpstr>
      <vt:lpstr>Estate of Vinson v. Lyons 2018 Mich. App. LEXIS 399 (Ct. App. Feb. 27, 2018)</vt:lpstr>
      <vt:lpstr>Estate of Vinson v. Lyons 2018 Mich. App. LEXIS 399 (Ct. App. Feb. 27, 2018)</vt:lpstr>
      <vt:lpstr>Estate of Vinson v. Lyons 2018 Mich. App. LEXIS 399 (Ct. App. Feb. 27, 2018)</vt:lpstr>
      <vt:lpstr>Estate of Vinson v. Lyons 2018 Mich. App. LEXIS 399 (Ct. App. Feb. 27, 2018)</vt:lpstr>
      <vt:lpstr>Syzmanski v. Brown 21 Mich. App. 423 (1997)</vt:lpstr>
      <vt:lpstr>Syzmanski v. Brown 21 Mich. App. 423 (1997)</vt:lpstr>
      <vt:lpstr>Syzmanski v. Brown 21 Mich. App. 423 (1997)</vt:lpstr>
      <vt:lpstr>Syzmanski v. Brown 21 Mich. App. 423 (1997)</vt:lpstr>
      <vt:lpstr>Summary</vt:lpstr>
      <vt:lpstr>Summary</vt:lpstr>
      <vt:lpstr>Case Illustrations from Michigan Tree Appraisal Law</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Case Illustrations from Kansas Tree Law</dc:title>
  <dc:creator>Reviewer 1</dc:creator>
  <cp:lastModifiedBy>James Komen</cp:lastModifiedBy>
  <cp:revision>292</cp:revision>
  <dcterms:created xsi:type="dcterms:W3CDTF">2023-12-17T00:52:32Z</dcterms:created>
  <dcterms:modified xsi:type="dcterms:W3CDTF">2026-08-11T04:14:37Z</dcterms:modified>
</cp:coreProperties>
</file>