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7" r:id="rId1"/>
  </p:sldMasterIdLst>
  <p:notesMasterIdLst>
    <p:notesMasterId r:id="rId50"/>
  </p:notesMasterIdLst>
  <p:handoutMasterIdLst>
    <p:handoutMasterId r:id="rId51"/>
  </p:handoutMasterIdLst>
  <p:sldIdLst>
    <p:sldId id="256" r:id="rId2"/>
    <p:sldId id="735" r:id="rId3"/>
    <p:sldId id="760" r:id="rId4"/>
    <p:sldId id="736" r:id="rId5"/>
    <p:sldId id="759" r:id="rId6"/>
    <p:sldId id="758" r:id="rId7"/>
    <p:sldId id="637" r:id="rId8"/>
    <p:sldId id="749" r:id="rId9"/>
    <p:sldId id="719" r:id="rId10"/>
    <p:sldId id="751" r:id="rId11"/>
    <p:sldId id="750" r:id="rId12"/>
    <p:sldId id="733" r:id="rId13"/>
    <p:sldId id="754" r:id="rId14"/>
    <p:sldId id="756" r:id="rId15"/>
    <p:sldId id="734" r:id="rId16"/>
    <p:sldId id="755" r:id="rId17"/>
    <p:sldId id="757" r:id="rId18"/>
    <p:sldId id="737" r:id="rId19"/>
    <p:sldId id="775" r:id="rId20"/>
    <p:sldId id="776" r:id="rId21"/>
    <p:sldId id="777" r:id="rId22"/>
    <p:sldId id="778" r:id="rId23"/>
    <p:sldId id="779" r:id="rId24"/>
    <p:sldId id="780" r:id="rId25"/>
    <p:sldId id="781" r:id="rId26"/>
    <p:sldId id="761" r:id="rId27"/>
    <p:sldId id="762" r:id="rId28"/>
    <p:sldId id="741" r:id="rId29"/>
    <p:sldId id="784" r:id="rId30"/>
    <p:sldId id="785" r:id="rId31"/>
    <p:sldId id="786" r:id="rId32"/>
    <p:sldId id="787" r:id="rId33"/>
    <p:sldId id="742" r:id="rId34"/>
    <p:sldId id="764" r:id="rId35"/>
    <p:sldId id="743" r:id="rId36"/>
    <p:sldId id="765" r:id="rId37"/>
    <p:sldId id="766" r:id="rId38"/>
    <p:sldId id="744" r:id="rId39"/>
    <p:sldId id="747" r:id="rId40"/>
    <p:sldId id="771" r:id="rId41"/>
    <p:sldId id="769" r:id="rId42"/>
    <p:sldId id="770" r:id="rId43"/>
    <p:sldId id="745" r:id="rId44"/>
    <p:sldId id="774" r:id="rId45"/>
    <p:sldId id="746" r:id="rId46"/>
    <p:sldId id="773" r:id="rId47"/>
    <p:sldId id="772" r:id="rId48"/>
    <p:sldId id="730" r:id="rId49"/>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F04D80-0D7C-4B74-A81A-EDB79C334C29}">
          <p14:sldIdLst>
            <p14:sldId id="256"/>
          </p14:sldIdLst>
        </p14:section>
        <p14:section name="Walker v. City of Sedalia" id="{0A609DA5-8B72-4303-B50D-87CF628E964A}">
          <p14:sldIdLst>
            <p14:sldId id="735"/>
            <p14:sldId id="760"/>
            <p14:sldId id="736"/>
            <p14:sldId id="759"/>
            <p14:sldId id="758"/>
          </p14:sldIdLst>
        </p14:section>
        <p14:section name="Colston v. St. Joseph" id="{0CD1628D-6428-4968-9BBD-37F433695B49}">
          <p14:sldIdLst>
            <p14:sldId id="637"/>
            <p14:sldId id="749"/>
            <p14:sldId id="719"/>
            <p14:sldId id="751"/>
            <p14:sldId id="750"/>
          </p14:sldIdLst>
        </p14:section>
        <p14:section name="Jackson v. City of Blue Springs" id="{130D9822-0EA3-42A9-BC8A-71373BC89DC4}">
          <p14:sldIdLst>
            <p14:sldId id="733"/>
            <p14:sldId id="754"/>
            <p14:sldId id="756"/>
            <p14:sldId id="734"/>
            <p14:sldId id="755"/>
            <p14:sldId id="757"/>
          </p14:sldIdLst>
        </p14:section>
        <p14:section name="Sellens v. Christman" id="{53BD4DB3-9118-4C29-B1A3-6C6E08CD1406}">
          <p14:sldIdLst>
            <p14:sldId id="737"/>
            <p14:sldId id="775"/>
            <p14:sldId id="776"/>
            <p14:sldId id="777"/>
            <p14:sldId id="778"/>
            <p14:sldId id="779"/>
            <p14:sldId id="780"/>
            <p14:sldId id="781"/>
            <p14:sldId id="761"/>
            <p14:sldId id="762"/>
          </p14:sldIdLst>
        </p14:section>
        <p14:section name="Ogden v. Toth" id="{302FEDFC-4CDB-4244-A604-4E801965A5FB}">
          <p14:sldIdLst>
            <p14:sldId id="741"/>
            <p14:sldId id="784"/>
            <p14:sldId id="785"/>
            <p14:sldId id="786"/>
            <p14:sldId id="787"/>
            <p14:sldId id="742"/>
            <p14:sldId id="764"/>
          </p14:sldIdLst>
        </p14:section>
        <p14:section name="Yoakum v. Davis" id="{58C189D1-AC26-400C-B7E6-8A28720B51C5}">
          <p14:sldIdLst>
            <p14:sldId id="743"/>
            <p14:sldId id="765"/>
            <p14:sldId id="766"/>
            <p14:sldId id="744"/>
          </p14:sldIdLst>
        </p14:section>
        <p14:section name="Tanner v. Wallbrunn" id="{120398AA-FD71-42F4-94A4-B3FDC07AEBFE}">
          <p14:sldIdLst>
            <p14:sldId id="747"/>
            <p14:sldId id="771"/>
            <p14:sldId id="769"/>
            <p14:sldId id="770"/>
          </p14:sldIdLst>
        </p14:section>
        <p14:section name="Hasapopoulos v. Murphy" id="{246196B2-AAEF-4BA0-A15B-8DC7C38BEF93}">
          <p14:sldIdLst>
            <p14:sldId id="745"/>
            <p14:sldId id="774"/>
            <p14:sldId id="746"/>
            <p14:sldId id="773"/>
            <p14:sldId id="772"/>
          </p14:sldIdLst>
        </p14:section>
        <p14:section name="Summary" id="{E508CE7D-9D9E-43F0-8ACD-ED6BF9224F89}">
          <p14:sldIdLst>
            <p14:sldId id="73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06" autoAdjust="0"/>
    <p:restoredTop sz="64639" autoAdjust="0"/>
  </p:normalViewPr>
  <p:slideViewPr>
    <p:cSldViewPr snapToGrid="0">
      <p:cViewPr varScale="1">
        <p:scale>
          <a:sx n="55" d="100"/>
          <a:sy n="55" d="100"/>
        </p:scale>
        <p:origin x="1944" y="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C9759B-DC66-9A68-D89B-69A44CC93BD8}"/>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a:extLst>
              <a:ext uri="{FF2B5EF4-FFF2-40B4-BE49-F238E27FC236}">
                <a16:creationId xmlns:a16="http://schemas.microsoft.com/office/drawing/2014/main" id="{F8603716-FA19-AECC-C0AF-7FB1701BB247}"/>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056EC8B3-B510-4C83-84F8-8E1B848976D0}" type="datetimeFigureOut">
              <a:rPr lang="en-US" smtClean="0"/>
              <a:t>9/21/2026</a:t>
            </a:fld>
            <a:endParaRPr lang="en-US" dirty="0"/>
          </a:p>
        </p:txBody>
      </p:sp>
      <p:sp>
        <p:nvSpPr>
          <p:cNvPr id="4" name="Footer Placeholder 3">
            <a:extLst>
              <a:ext uri="{FF2B5EF4-FFF2-40B4-BE49-F238E27FC236}">
                <a16:creationId xmlns:a16="http://schemas.microsoft.com/office/drawing/2014/main" id="{0CBEF98A-C093-EF77-BEEE-C1949CDEFFB6}"/>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a:extLst>
              <a:ext uri="{FF2B5EF4-FFF2-40B4-BE49-F238E27FC236}">
                <a16:creationId xmlns:a16="http://schemas.microsoft.com/office/drawing/2014/main" id="{FCCC953D-F5E3-9F91-E02B-84DDA2B10688}"/>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03275797-075A-4345-8812-767A795E887F}" type="slidenum">
              <a:rPr lang="en-US" smtClean="0"/>
              <a:t>‹#›</a:t>
            </a:fld>
            <a:endParaRPr lang="en-US" dirty="0"/>
          </a:p>
        </p:txBody>
      </p:sp>
    </p:spTree>
    <p:extLst>
      <p:ext uri="{BB962C8B-B14F-4D97-AF65-F5344CB8AC3E}">
        <p14:creationId xmlns:p14="http://schemas.microsoft.com/office/powerpoint/2010/main" val="3277355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5828BC4-ADCC-4BC7-944F-C34D2F7A051C}" type="datetimeFigureOut">
              <a:rPr lang="en-US" smtClean="0"/>
              <a:t>9/21/2026</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F155452-F542-491B-BA5C-F349F2386F54}" type="slidenum">
              <a:rPr lang="en-US" smtClean="0"/>
              <a:t>‹#›</a:t>
            </a:fld>
            <a:endParaRPr lang="en-US" dirty="0"/>
          </a:p>
        </p:txBody>
      </p:sp>
    </p:spTree>
    <p:extLst>
      <p:ext uri="{BB962C8B-B14F-4D97-AF65-F5344CB8AC3E}">
        <p14:creationId xmlns:p14="http://schemas.microsoft.com/office/powerpoint/2010/main" val="268107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55452-F542-491B-BA5C-F349F2386F54}" type="slidenum">
              <a:rPr lang="en-US" smtClean="0"/>
              <a:t>1</a:t>
            </a:fld>
            <a:endParaRPr lang="en-US" dirty="0"/>
          </a:p>
        </p:txBody>
      </p:sp>
    </p:spTree>
    <p:extLst>
      <p:ext uri="{BB962C8B-B14F-4D97-AF65-F5344CB8AC3E}">
        <p14:creationId xmlns:p14="http://schemas.microsoft.com/office/powerpoint/2010/main" val="137622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36A76-CC90-B72B-6E20-6776DBD50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3678E-FB51-0946-75D2-218FE55B33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BC58E3-5721-F789-416B-48D0E49F21AE}"/>
              </a:ext>
            </a:extLst>
          </p:cNvPr>
          <p:cNvSpPr>
            <a:spLocks noGrp="1"/>
          </p:cNvSpPr>
          <p:nvPr>
            <p:ph type="body" idx="1"/>
          </p:nvPr>
        </p:nvSpPr>
        <p:spPr/>
        <p:txBody>
          <a:bodyPr/>
          <a:lstStyle/>
          <a:p>
            <a:r>
              <a:rPr lang="en-US" dirty="0"/>
              <a:t>MO Ct. App.</a:t>
            </a:r>
          </a:p>
          <a:p>
            <a:r>
              <a:rPr lang="en-US" dirty="0"/>
              <a:t>1898, Sedalia, MO</a:t>
            </a:r>
          </a:p>
          <a:p>
            <a:endParaRPr lang="en-US" dirty="0"/>
          </a:p>
          <a:p>
            <a:r>
              <a:rPr lang="en-US" dirty="0"/>
              <a:t>In 1891, City established road grade. In reliance on that grade, property owner Sara Walker built her home and planted trees.</a:t>
            </a:r>
          </a:p>
          <a:p>
            <a:r>
              <a:rPr lang="en-US" dirty="0"/>
              <a:t>In 1894, City established a new road grade. As a result, the tree roots were cut, and the trees were destroyed.</a:t>
            </a:r>
          </a:p>
          <a:p>
            <a:r>
              <a:rPr lang="en-US" dirty="0"/>
              <a:t>Walker sued for compensation. Jury instructed to consider value of trees.</a:t>
            </a:r>
          </a:p>
          <a:p>
            <a:r>
              <a:rPr lang="en-US" dirty="0"/>
              <a:t>Verdict for Walker. City appealed, claiming right to cut obstructions.</a:t>
            </a:r>
          </a:p>
          <a:p>
            <a:r>
              <a:rPr lang="en-US" dirty="0"/>
              <a:t>Affirmed.</a:t>
            </a:r>
          </a:p>
        </p:txBody>
      </p:sp>
      <p:sp>
        <p:nvSpPr>
          <p:cNvPr id="4" name="Slide Number Placeholder 3">
            <a:extLst>
              <a:ext uri="{FF2B5EF4-FFF2-40B4-BE49-F238E27FC236}">
                <a16:creationId xmlns:a16="http://schemas.microsoft.com/office/drawing/2014/main" id="{ED2CBD5D-9FE8-BBED-A8D8-7099256067C8}"/>
              </a:ext>
            </a:extLst>
          </p:cNvPr>
          <p:cNvSpPr>
            <a:spLocks noGrp="1"/>
          </p:cNvSpPr>
          <p:nvPr>
            <p:ph type="sldNum" sz="quarter" idx="5"/>
          </p:nvPr>
        </p:nvSpPr>
        <p:spPr/>
        <p:txBody>
          <a:bodyPr/>
          <a:lstStyle/>
          <a:p>
            <a:fld id="{CF155452-F542-491B-BA5C-F349F2386F54}" type="slidenum">
              <a:rPr lang="en-US" smtClean="0"/>
              <a:t>2</a:t>
            </a:fld>
            <a:endParaRPr lang="en-US" dirty="0"/>
          </a:p>
        </p:txBody>
      </p:sp>
    </p:spTree>
    <p:extLst>
      <p:ext uri="{BB962C8B-B14F-4D97-AF65-F5344CB8AC3E}">
        <p14:creationId xmlns:p14="http://schemas.microsoft.com/office/powerpoint/2010/main" val="2157546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A2DA0-2D70-F854-C99D-F48EF4360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93ED7-AC9D-AF03-0779-1D63320689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7D4B0F-C363-03CC-FE3E-5D3FB621E526}"/>
              </a:ext>
            </a:extLst>
          </p:cNvPr>
          <p:cNvSpPr>
            <a:spLocks noGrp="1"/>
          </p:cNvSpPr>
          <p:nvPr>
            <p:ph type="body" idx="1"/>
          </p:nvPr>
        </p:nvSpPr>
        <p:spPr/>
        <p:txBody>
          <a:bodyPr/>
          <a:lstStyle/>
          <a:p>
            <a:r>
              <a:rPr lang="en-US" dirty="0"/>
              <a:t>MO Ct. App.</a:t>
            </a:r>
          </a:p>
          <a:p>
            <a:r>
              <a:rPr lang="en-US" dirty="0"/>
              <a:t>1898, Sedalia, MO</a:t>
            </a:r>
          </a:p>
          <a:p>
            <a:endParaRPr lang="en-US" dirty="0"/>
          </a:p>
          <a:p>
            <a:r>
              <a:rPr lang="en-US" dirty="0"/>
              <a:t>In 1891, City established road grade. In reliance on that grade, property owner Sara Walker built her home and planted trees.</a:t>
            </a:r>
          </a:p>
          <a:p>
            <a:r>
              <a:rPr lang="en-US" dirty="0"/>
              <a:t>In 1894, City established a new road grade. As a result, the tree roots were cut, and the trees were destroyed.</a:t>
            </a:r>
          </a:p>
          <a:p>
            <a:r>
              <a:rPr lang="en-US" dirty="0"/>
              <a:t>Walker sued for compensation. Jury instructed to consider value of trees.</a:t>
            </a:r>
          </a:p>
          <a:p>
            <a:r>
              <a:rPr lang="en-US" dirty="0"/>
              <a:t>Verdict for Walker. City appealed, claiming right to cut obstructions.</a:t>
            </a:r>
          </a:p>
          <a:p>
            <a:r>
              <a:rPr lang="en-US" dirty="0"/>
              <a:t>Affirmed.</a:t>
            </a:r>
          </a:p>
        </p:txBody>
      </p:sp>
      <p:sp>
        <p:nvSpPr>
          <p:cNvPr id="4" name="Slide Number Placeholder 3">
            <a:extLst>
              <a:ext uri="{FF2B5EF4-FFF2-40B4-BE49-F238E27FC236}">
                <a16:creationId xmlns:a16="http://schemas.microsoft.com/office/drawing/2014/main" id="{B98A3C91-DBD7-1AEE-32D2-5012CF42493A}"/>
              </a:ext>
            </a:extLst>
          </p:cNvPr>
          <p:cNvSpPr>
            <a:spLocks noGrp="1"/>
          </p:cNvSpPr>
          <p:nvPr>
            <p:ph type="sldNum" sz="quarter" idx="5"/>
          </p:nvPr>
        </p:nvSpPr>
        <p:spPr/>
        <p:txBody>
          <a:bodyPr/>
          <a:lstStyle/>
          <a:p>
            <a:fld id="{CF155452-F542-491B-BA5C-F349F2386F54}" type="slidenum">
              <a:rPr lang="en-US" smtClean="0"/>
              <a:t>3</a:t>
            </a:fld>
            <a:endParaRPr lang="en-US" dirty="0"/>
          </a:p>
        </p:txBody>
      </p:sp>
    </p:spTree>
    <p:extLst>
      <p:ext uri="{BB962C8B-B14F-4D97-AF65-F5344CB8AC3E}">
        <p14:creationId xmlns:p14="http://schemas.microsoft.com/office/powerpoint/2010/main" val="2023624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1B420-CEB1-DCFE-2032-B37037363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0FC88-1591-0E7D-6F37-8C0C22FAD3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24D6E5-0ABB-0F8A-D8BE-81C3D271F3B0}"/>
              </a:ext>
            </a:extLst>
          </p:cNvPr>
          <p:cNvSpPr>
            <a:spLocks noGrp="1"/>
          </p:cNvSpPr>
          <p:nvPr>
            <p:ph type="body" idx="1"/>
          </p:nvPr>
        </p:nvSpPr>
        <p:spPr/>
        <p:txBody>
          <a:bodyPr/>
          <a:lstStyle/>
          <a:p>
            <a:r>
              <a:rPr lang="en-US" dirty="0"/>
              <a:t>MO Ct. App.</a:t>
            </a:r>
          </a:p>
          <a:p>
            <a:r>
              <a:rPr lang="en-US" dirty="0"/>
              <a:t>1904, St. Joseph, MO</a:t>
            </a:r>
          </a:p>
          <a:p>
            <a:endParaRPr lang="en-US" dirty="0"/>
          </a:p>
          <a:p>
            <a:r>
              <a:rPr lang="en-US" dirty="0"/>
              <a:t>City graded the street in front of Elizabeth Colston’s property and removed four trees near her front property line.</a:t>
            </a:r>
          </a:p>
          <a:p>
            <a:r>
              <a:rPr lang="en-US" dirty="0"/>
              <a:t>Colston sued for property damage.</a:t>
            </a:r>
          </a:p>
          <a:p>
            <a:r>
              <a:rPr lang="en-US" dirty="0"/>
              <a:t>Trial court instructed jury: “</a:t>
            </a:r>
            <a:r>
              <a:rPr lang="en-US" sz="1200" dirty="0"/>
              <a:t>plaintiff cannot…recover…if the trees were wholly or partially in the street,…but were so located as to obstruct travel or use of the street unless they were removed.”</a:t>
            </a:r>
          </a:p>
          <a:p>
            <a:r>
              <a:rPr lang="en-US" sz="1200" dirty="0"/>
              <a:t>Jury verdict for City.</a:t>
            </a:r>
          </a:p>
          <a:p>
            <a:r>
              <a:rPr lang="en-US" sz="1200" dirty="0"/>
              <a:t>Trial court granted new trial, concluding its own instruction was wrong.</a:t>
            </a:r>
          </a:p>
          <a:p>
            <a:r>
              <a:rPr lang="en-US" sz="1200" dirty="0"/>
              <a:t>City appealed. Reversed – instruction correct.</a:t>
            </a:r>
            <a:endParaRPr lang="en-US" dirty="0"/>
          </a:p>
        </p:txBody>
      </p:sp>
      <p:sp>
        <p:nvSpPr>
          <p:cNvPr id="4" name="Slide Number Placeholder 3">
            <a:extLst>
              <a:ext uri="{FF2B5EF4-FFF2-40B4-BE49-F238E27FC236}">
                <a16:creationId xmlns:a16="http://schemas.microsoft.com/office/drawing/2014/main" id="{749B2B4F-611D-3130-3564-E436DEE39639}"/>
              </a:ext>
            </a:extLst>
          </p:cNvPr>
          <p:cNvSpPr>
            <a:spLocks noGrp="1"/>
          </p:cNvSpPr>
          <p:nvPr>
            <p:ph type="sldNum" sz="quarter" idx="5"/>
          </p:nvPr>
        </p:nvSpPr>
        <p:spPr/>
        <p:txBody>
          <a:bodyPr/>
          <a:lstStyle/>
          <a:p>
            <a:fld id="{CF155452-F542-491B-BA5C-F349F2386F54}" type="slidenum">
              <a:rPr lang="en-US" smtClean="0"/>
              <a:t>7</a:t>
            </a:fld>
            <a:endParaRPr lang="en-US" dirty="0"/>
          </a:p>
        </p:txBody>
      </p:sp>
    </p:spTree>
    <p:extLst>
      <p:ext uri="{BB962C8B-B14F-4D97-AF65-F5344CB8AC3E}">
        <p14:creationId xmlns:p14="http://schemas.microsoft.com/office/powerpoint/2010/main" val="2648156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88583-2D2F-5EEA-CBE1-8383F5C6D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EF279-CC89-985B-7606-2620F8858A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B6AABE-9877-139C-15C8-EB6B8189697B}"/>
              </a:ext>
            </a:extLst>
          </p:cNvPr>
          <p:cNvSpPr>
            <a:spLocks noGrp="1"/>
          </p:cNvSpPr>
          <p:nvPr>
            <p:ph type="body" idx="1"/>
          </p:nvPr>
        </p:nvSpPr>
        <p:spPr/>
        <p:txBody>
          <a:bodyPr/>
          <a:lstStyle/>
          <a:p>
            <a:r>
              <a:rPr lang="en-US" dirty="0"/>
              <a:t>MO Ct. App.</a:t>
            </a:r>
          </a:p>
          <a:p>
            <a:r>
              <a:rPr lang="en-US" dirty="0"/>
              <a:t>1904, St. Joseph, MO</a:t>
            </a:r>
          </a:p>
          <a:p>
            <a:endParaRPr lang="en-US" dirty="0"/>
          </a:p>
          <a:p>
            <a:r>
              <a:rPr lang="en-US" dirty="0"/>
              <a:t>City graded the street in front of Elizabeth Colston’s property and removed four trees near her front property line.</a:t>
            </a:r>
          </a:p>
          <a:p>
            <a:r>
              <a:rPr lang="en-US" dirty="0"/>
              <a:t>Colston sued for property damage.</a:t>
            </a:r>
          </a:p>
          <a:p>
            <a:r>
              <a:rPr lang="en-US" dirty="0"/>
              <a:t>Trial court instructed jury: “</a:t>
            </a:r>
            <a:r>
              <a:rPr lang="en-US" sz="1200" dirty="0"/>
              <a:t>plaintiff cannot…recover…if the trees were wholly or partially in the street,…but were so located as to obstruct travel or use of the street unless they were removed.”</a:t>
            </a:r>
          </a:p>
          <a:p>
            <a:r>
              <a:rPr lang="en-US" sz="1200" dirty="0"/>
              <a:t>Jury verdict for City.</a:t>
            </a:r>
          </a:p>
          <a:p>
            <a:r>
              <a:rPr lang="en-US" sz="1200" dirty="0"/>
              <a:t>Trial court granted new trial, concluding its own instruction was wrong.</a:t>
            </a:r>
          </a:p>
          <a:p>
            <a:r>
              <a:rPr lang="en-US" sz="1200" dirty="0"/>
              <a:t>City appealed. Reversed – instruction correct.</a:t>
            </a:r>
            <a:endParaRPr lang="en-US" dirty="0"/>
          </a:p>
        </p:txBody>
      </p:sp>
      <p:sp>
        <p:nvSpPr>
          <p:cNvPr id="4" name="Slide Number Placeholder 3">
            <a:extLst>
              <a:ext uri="{FF2B5EF4-FFF2-40B4-BE49-F238E27FC236}">
                <a16:creationId xmlns:a16="http://schemas.microsoft.com/office/drawing/2014/main" id="{EB1B86E2-8C55-B4D5-BA19-7E9D7E220E77}"/>
              </a:ext>
            </a:extLst>
          </p:cNvPr>
          <p:cNvSpPr>
            <a:spLocks noGrp="1"/>
          </p:cNvSpPr>
          <p:nvPr>
            <p:ph type="sldNum" sz="quarter" idx="5"/>
          </p:nvPr>
        </p:nvSpPr>
        <p:spPr/>
        <p:txBody>
          <a:bodyPr/>
          <a:lstStyle/>
          <a:p>
            <a:fld id="{CF155452-F542-491B-BA5C-F349F2386F54}" type="slidenum">
              <a:rPr lang="en-US" smtClean="0"/>
              <a:t>8</a:t>
            </a:fld>
            <a:endParaRPr lang="en-US" dirty="0"/>
          </a:p>
        </p:txBody>
      </p:sp>
    </p:spTree>
    <p:extLst>
      <p:ext uri="{BB962C8B-B14F-4D97-AF65-F5344CB8AC3E}">
        <p14:creationId xmlns:p14="http://schemas.microsoft.com/office/powerpoint/2010/main" val="712383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89FF7-6E83-DBCB-43D3-AC8143308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647A7-C789-CE9F-9269-6F69583B55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913ACE-DC7C-5349-31DE-110C1B44A7E7}"/>
              </a:ext>
            </a:extLst>
          </p:cNvPr>
          <p:cNvSpPr>
            <a:spLocks noGrp="1"/>
          </p:cNvSpPr>
          <p:nvPr>
            <p:ph type="body" idx="1"/>
          </p:nvPr>
        </p:nvSpPr>
        <p:spPr/>
        <p:txBody>
          <a:bodyPr/>
          <a:lstStyle/>
          <a:p>
            <a:r>
              <a:rPr lang="en-US" dirty="0"/>
              <a:t>MO Ct. App.</a:t>
            </a:r>
          </a:p>
          <a:p>
            <a:r>
              <a:rPr lang="en-US" dirty="0"/>
              <a:t>Blue Springs, MO</a:t>
            </a:r>
          </a:p>
          <a:p>
            <a:r>
              <a:rPr lang="en-US" dirty="0"/>
              <a:t>May 30, 1986</a:t>
            </a:r>
          </a:p>
          <a:p>
            <a:endParaRPr lang="en-US" dirty="0"/>
          </a:p>
          <a:p>
            <a:r>
              <a:rPr lang="en-US" dirty="0"/>
              <a:t>Clarence and Elizabeth Watson owned a home at the NE corner of Locust St and Adams Dairy Rd. in Blue Springs, MO.</a:t>
            </a:r>
          </a:p>
          <a:p>
            <a:r>
              <a:rPr lang="en-US" dirty="0"/>
              <a:t>Tracy Jackson was a passenger in Mary Behnke’s car driving west on Locust St.</a:t>
            </a:r>
          </a:p>
          <a:p>
            <a:r>
              <a:rPr lang="en-US" dirty="0"/>
              <a:t>Ronald Hanlan was driving a pickup truck south along Adams Dairy Rd.</a:t>
            </a:r>
          </a:p>
          <a:p>
            <a:r>
              <a:rPr lang="en-US" dirty="0"/>
              <a:t>Bushes, trees, and other vegetation obscured vision of both drivers of each other.</a:t>
            </a:r>
          </a:p>
          <a:p>
            <a:r>
              <a:rPr lang="en-US" dirty="0"/>
              <a:t>Vehicles crashed, injuring Jackson.</a:t>
            </a:r>
          </a:p>
          <a:p>
            <a:endParaRPr lang="en-US" dirty="0"/>
          </a:p>
          <a:p>
            <a:r>
              <a:rPr lang="en-US" dirty="0"/>
              <a:t>City had never maintained vegetation at corner.</a:t>
            </a:r>
          </a:p>
          <a:p>
            <a:r>
              <a:rPr lang="en-US" dirty="0"/>
              <a:t>Vegetation violated city ordinance to maintain clear line of sight at intersections.</a:t>
            </a:r>
          </a:p>
          <a:p>
            <a:endParaRPr lang="en-US" dirty="0"/>
          </a:p>
          <a:p>
            <a:r>
              <a:rPr lang="en-US" dirty="0"/>
              <a:t>MSJ for Watsons. Jackson appealed.</a:t>
            </a:r>
          </a:p>
          <a:p>
            <a:r>
              <a:rPr lang="en-US" dirty="0"/>
              <a:t>Reversed. Q of fact whether outside easement or reasonable to not maintain them.</a:t>
            </a:r>
          </a:p>
          <a:p>
            <a:endParaRPr lang="en-US" dirty="0"/>
          </a:p>
          <a:p>
            <a:endParaRPr lang="en-US" dirty="0"/>
          </a:p>
          <a:p>
            <a:r>
              <a:rPr lang="en-US" dirty="0"/>
              <a:t>Artificial/natural condition test for liability?</a:t>
            </a:r>
          </a:p>
          <a:p>
            <a:r>
              <a:rPr lang="en-US" dirty="0"/>
              <a:t>Per se </a:t>
            </a:r>
            <a:r>
              <a:rPr lang="en-US" dirty="0" err="1"/>
              <a:t>negl</a:t>
            </a:r>
            <a:r>
              <a:rPr lang="en-US" dirty="0"/>
              <a:t>. from ord. violation? </a:t>
            </a:r>
          </a:p>
          <a:p>
            <a:endParaRPr lang="en-US" dirty="0"/>
          </a:p>
        </p:txBody>
      </p:sp>
      <p:sp>
        <p:nvSpPr>
          <p:cNvPr id="4" name="Slide Number Placeholder 3">
            <a:extLst>
              <a:ext uri="{FF2B5EF4-FFF2-40B4-BE49-F238E27FC236}">
                <a16:creationId xmlns:a16="http://schemas.microsoft.com/office/drawing/2014/main" id="{85750EF3-859C-4C45-69AB-CD5E571F700B}"/>
              </a:ext>
            </a:extLst>
          </p:cNvPr>
          <p:cNvSpPr>
            <a:spLocks noGrp="1"/>
          </p:cNvSpPr>
          <p:nvPr>
            <p:ph type="sldNum" sz="quarter" idx="5"/>
          </p:nvPr>
        </p:nvSpPr>
        <p:spPr/>
        <p:txBody>
          <a:bodyPr/>
          <a:lstStyle/>
          <a:p>
            <a:fld id="{CF155452-F542-491B-BA5C-F349F2386F54}" type="slidenum">
              <a:rPr lang="en-US" smtClean="0"/>
              <a:t>12</a:t>
            </a:fld>
            <a:endParaRPr lang="en-US" dirty="0"/>
          </a:p>
        </p:txBody>
      </p:sp>
    </p:spTree>
    <p:extLst>
      <p:ext uri="{BB962C8B-B14F-4D97-AF65-F5344CB8AC3E}">
        <p14:creationId xmlns:p14="http://schemas.microsoft.com/office/powerpoint/2010/main" val="1856362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781B8-7125-60EE-BFB8-9877F7621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EC4F1-2A98-CB77-721D-B403943D96A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688F57A-12C5-099D-6931-D40CC1A692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171F33-C87B-5E31-0E31-D29BF6F8BB2A}"/>
              </a:ext>
            </a:extLst>
          </p:cNvPr>
          <p:cNvSpPr>
            <a:spLocks noGrp="1"/>
          </p:cNvSpPr>
          <p:nvPr>
            <p:ph type="sldNum" sz="quarter" idx="5"/>
          </p:nvPr>
        </p:nvSpPr>
        <p:spPr/>
        <p:txBody>
          <a:bodyPr/>
          <a:lstStyle/>
          <a:p>
            <a:fld id="{CF155452-F542-491B-BA5C-F349F2386F54}" type="slidenum">
              <a:rPr lang="en-US" smtClean="0"/>
              <a:t>13</a:t>
            </a:fld>
            <a:endParaRPr lang="en-US" dirty="0"/>
          </a:p>
        </p:txBody>
      </p:sp>
    </p:spTree>
    <p:extLst>
      <p:ext uri="{BB962C8B-B14F-4D97-AF65-F5344CB8AC3E}">
        <p14:creationId xmlns:p14="http://schemas.microsoft.com/office/powerpoint/2010/main" val="4257333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90025-F866-46AA-4CD3-70E62F1D5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D8037-F3E8-9232-98FC-7D24630095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1B340B-9228-FAB4-8B71-D56E3B99B94C}"/>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C2B126FC-06CF-6915-33D9-0B0F1C7F6FD4}"/>
              </a:ext>
            </a:extLst>
          </p:cNvPr>
          <p:cNvSpPr>
            <a:spLocks noGrp="1"/>
          </p:cNvSpPr>
          <p:nvPr>
            <p:ph type="sldNum" sz="quarter" idx="5"/>
          </p:nvPr>
        </p:nvSpPr>
        <p:spPr/>
        <p:txBody>
          <a:bodyPr/>
          <a:lstStyle/>
          <a:p>
            <a:fld id="{CF155452-F542-491B-BA5C-F349F2386F54}" type="slidenum">
              <a:rPr lang="en-US" smtClean="0"/>
              <a:t>18</a:t>
            </a:fld>
            <a:endParaRPr lang="en-US" dirty="0"/>
          </a:p>
        </p:txBody>
      </p:sp>
    </p:spTree>
    <p:extLst>
      <p:ext uri="{BB962C8B-B14F-4D97-AF65-F5344CB8AC3E}">
        <p14:creationId xmlns:p14="http://schemas.microsoft.com/office/powerpoint/2010/main" val="1485435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9A216-6BDA-5FD2-97AF-C1ADC6E65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D3805-A40E-6EAE-1D76-84E85D1099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04B4191-2CC9-18D7-3275-9837F4D124C2}"/>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F5A6894D-64BF-248C-46E2-B3F05C3B1197}"/>
              </a:ext>
            </a:extLst>
          </p:cNvPr>
          <p:cNvSpPr>
            <a:spLocks noGrp="1"/>
          </p:cNvSpPr>
          <p:nvPr>
            <p:ph type="sldNum" sz="quarter" idx="5"/>
          </p:nvPr>
        </p:nvSpPr>
        <p:spPr/>
        <p:txBody>
          <a:bodyPr/>
          <a:lstStyle/>
          <a:p>
            <a:fld id="{CF155452-F542-491B-BA5C-F349F2386F54}" type="slidenum">
              <a:rPr lang="en-US" smtClean="0"/>
              <a:t>19</a:t>
            </a:fld>
            <a:endParaRPr lang="en-US" dirty="0"/>
          </a:p>
        </p:txBody>
      </p:sp>
    </p:spTree>
    <p:extLst>
      <p:ext uri="{BB962C8B-B14F-4D97-AF65-F5344CB8AC3E}">
        <p14:creationId xmlns:p14="http://schemas.microsoft.com/office/powerpoint/2010/main" val="3200756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1C326-4D67-CF58-BD45-55834B6E1A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815CF-9663-8CC4-E228-2C9FAECB08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6BBC1F-05DB-9A20-8A3B-7ABA0DB5B784}"/>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835847DF-1D9B-D172-441B-FBC06561414D}"/>
              </a:ext>
            </a:extLst>
          </p:cNvPr>
          <p:cNvSpPr>
            <a:spLocks noGrp="1"/>
          </p:cNvSpPr>
          <p:nvPr>
            <p:ph type="sldNum" sz="quarter" idx="5"/>
          </p:nvPr>
        </p:nvSpPr>
        <p:spPr/>
        <p:txBody>
          <a:bodyPr/>
          <a:lstStyle/>
          <a:p>
            <a:fld id="{CF155452-F542-491B-BA5C-F349F2386F54}" type="slidenum">
              <a:rPr lang="en-US" smtClean="0"/>
              <a:t>20</a:t>
            </a:fld>
            <a:endParaRPr lang="en-US" dirty="0"/>
          </a:p>
        </p:txBody>
      </p:sp>
    </p:spTree>
    <p:extLst>
      <p:ext uri="{BB962C8B-B14F-4D97-AF65-F5344CB8AC3E}">
        <p14:creationId xmlns:p14="http://schemas.microsoft.com/office/powerpoint/2010/main" val="3738150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628AD-41D9-98A8-BB19-E91E6927E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3E825-B312-83B4-3FB7-59BB4BD6E4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2BEFD0-999E-22EF-CF55-90A0006F1739}"/>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8650048A-0C1F-2713-7775-0594283D26B0}"/>
              </a:ext>
            </a:extLst>
          </p:cNvPr>
          <p:cNvSpPr>
            <a:spLocks noGrp="1"/>
          </p:cNvSpPr>
          <p:nvPr>
            <p:ph type="sldNum" sz="quarter" idx="5"/>
          </p:nvPr>
        </p:nvSpPr>
        <p:spPr/>
        <p:txBody>
          <a:bodyPr/>
          <a:lstStyle/>
          <a:p>
            <a:fld id="{CF155452-F542-491B-BA5C-F349F2386F54}" type="slidenum">
              <a:rPr lang="en-US" smtClean="0"/>
              <a:t>21</a:t>
            </a:fld>
            <a:endParaRPr lang="en-US" dirty="0"/>
          </a:p>
        </p:txBody>
      </p:sp>
    </p:spTree>
    <p:extLst>
      <p:ext uri="{BB962C8B-B14F-4D97-AF65-F5344CB8AC3E}">
        <p14:creationId xmlns:p14="http://schemas.microsoft.com/office/powerpoint/2010/main" val="1415034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2E4E-1AA1-E9EA-1A62-57CCA639D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0C81E-A405-393A-EA6D-DF4ECC7038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C6A81C-3A98-4E90-8CA3-EC4EE886B727}"/>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42618696-159B-1A47-67B5-658201328FE7}"/>
              </a:ext>
            </a:extLst>
          </p:cNvPr>
          <p:cNvSpPr>
            <a:spLocks noGrp="1"/>
          </p:cNvSpPr>
          <p:nvPr>
            <p:ph type="sldNum" sz="quarter" idx="5"/>
          </p:nvPr>
        </p:nvSpPr>
        <p:spPr/>
        <p:txBody>
          <a:bodyPr/>
          <a:lstStyle/>
          <a:p>
            <a:fld id="{CF155452-F542-491B-BA5C-F349F2386F54}" type="slidenum">
              <a:rPr lang="en-US" smtClean="0"/>
              <a:t>22</a:t>
            </a:fld>
            <a:endParaRPr lang="en-US" dirty="0"/>
          </a:p>
        </p:txBody>
      </p:sp>
    </p:spTree>
    <p:extLst>
      <p:ext uri="{BB962C8B-B14F-4D97-AF65-F5344CB8AC3E}">
        <p14:creationId xmlns:p14="http://schemas.microsoft.com/office/powerpoint/2010/main" val="2533272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6A1FF-CEA9-1A34-B1F1-F781FC8EB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7D88-CB9C-6CA6-F1EA-C48AD3E24F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C96BA8-1894-D3BC-9447-CCB101D526E0}"/>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7157D64B-EB50-2236-F2EE-8057A816CC4E}"/>
              </a:ext>
            </a:extLst>
          </p:cNvPr>
          <p:cNvSpPr>
            <a:spLocks noGrp="1"/>
          </p:cNvSpPr>
          <p:nvPr>
            <p:ph type="sldNum" sz="quarter" idx="5"/>
          </p:nvPr>
        </p:nvSpPr>
        <p:spPr/>
        <p:txBody>
          <a:bodyPr/>
          <a:lstStyle/>
          <a:p>
            <a:fld id="{CF155452-F542-491B-BA5C-F349F2386F54}" type="slidenum">
              <a:rPr lang="en-US" smtClean="0"/>
              <a:t>23</a:t>
            </a:fld>
            <a:endParaRPr lang="en-US" dirty="0"/>
          </a:p>
        </p:txBody>
      </p:sp>
    </p:spTree>
    <p:extLst>
      <p:ext uri="{BB962C8B-B14F-4D97-AF65-F5344CB8AC3E}">
        <p14:creationId xmlns:p14="http://schemas.microsoft.com/office/powerpoint/2010/main" val="3188196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C4CDD-5348-1774-330B-C0E498AB1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DC939-E3DE-3B5F-AE56-C18C6E95A4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CEA97E-20A8-CCBF-A211-BE6CD27F0501}"/>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7E1DB133-5681-5D6D-D353-6F6D2318AFD2}"/>
              </a:ext>
            </a:extLst>
          </p:cNvPr>
          <p:cNvSpPr>
            <a:spLocks noGrp="1"/>
          </p:cNvSpPr>
          <p:nvPr>
            <p:ph type="sldNum" sz="quarter" idx="5"/>
          </p:nvPr>
        </p:nvSpPr>
        <p:spPr/>
        <p:txBody>
          <a:bodyPr/>
          <a:lstStyle/>
          <a:p>
            <a:fld id="{CF155452-F542-491B-BA5C-F349F2386F54}" type="slidenum">
              <a:rPr lang="en-US" smtClean="0"/>
              <a:t>24</a:t>
            </a:fld>
            <a:endParaRPr lang="en-US" dirty="0"/>
          </a:p>
        </p:txBody>
      </p:sp>
    </p:spTree>
    <p:extLst>
      <p:ext uri="{BB962C8B-B14F-4D97-AF65-F5344CB8AC3E}">
        <p14:creationId xmlns:p14="http://schemas.microsoft.com/office/powerpoint/2010/main" val="1957440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F17E1-15E5-B049-95BB-9102C05F7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F4C3E-304D-863D-D633-BA32AE31D1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0798A5-25E1-B267-52DD-46A286BB095A}"/>
              </a:ext>
            </a:extLst>
          </p:cNvPr>
          <p:cNvSpPr>
            <a:spLocks noGrp="1"/>
          </p:cNvSpPr>
          <p:nvPr>
            <p:ph type="body" idx="1"/>
          </p:nvPr>
        </p:nvSpPr>
        <p:spPr/>
        <p:txBody>
          <a:bodyPr/>
          <a:lstStyle/>
          <a:p>
            <a:r>
              <a:rPr lang="en-US" dirty="0"/>
              <a:t>MO Sup. Ct.</a:t>
            </a:r>
          </a:p>
          <a:p>
            <a:r>
              <a:rPr lang="en-US" dirty="0"/>
              <a:t>Shelby County, MO</a:t>
            </a:r>
          </a:p>
          <a:p>
            <a:r>
              <a:rPr lang="en-US" dirty="0"/>
              <a:t>January 13, 1963, Sunday</a:t>
            </a:r>
          </a:p>
          <a:p>
            <a:endParaRPr lang="en-US" dirty="0"/>
          </a:p>
          <a:p>
            <a:r>
              <a:rPr lang="en-US" dirty="0"/>
              <a:t>Elvin Christman wanted to try out a new chain saw. He invited James Sellens and Orville Vanskike to join him in the woods.</a:t>
            </a:r>
          </a:p>
          <a:p>
            <a:r>
              <a:rPr lang="en-US" dirty="0"/>
              <a:t>Christman felled “Tree 1,” 14-inches in diameter. Tree 1 fell 45 degrees, lodging in the fork of Tree 2.</a:t>
            </a:r>
          </a:p>
          <a:p>
            <a:r>
              <a:rPr lang="en-US" dirty="0"/>
              <a:t>Sellens tried cutting into Tree 2, but not all the way. The three men pushed on Tree 2, but it didn’t move.</a:t>
            </a:r>
          </a:p>
          <a:p>
            <a:r>
              <a:rPr lang="en-US" dirty="0"/>
              <a:t>Vanskike hit it with an axe. It still didn’t budge.</a:t>
            </a:r>
          </a:p>
          <a:p>
            <a:r>
              <a:rPr lang="en-US" dirty="0"/>
              <a:t>Sellens then felled Tree 3, about 10 feet away. Tree 3 landed on the ground, and Sellens began sawing it into logs.</a:t>
            </a:r>
          </a:p>
          <a:p>
            <a:r>
              <a:rPr lang="en-US" dirty="0"/>
              <a:t>While Sellens was working, and 10 min after the attempts to fell Tree 2, BOTH Tree 1 and Tree 2 collapsed onto Sellens.</a:t>
            </a:r>
          </a:p>
          <a:p>
            <a:r>
              <a:rPr lang="en-US" dirty="0"/>
              <a:t>Sellens sued Christman, alleging landowner liability for hazardous condition.</a:t>
            </a:r>
          </a:p>
          <a:p>
            <a:endParaRPr lang="en-US" dirty="0"/>
          </a:p>
          <a:p>
            <a:r>
              <a:rPr lang="en-US" dirty="0"/>
              <a:t>Trial Ct. directed verdict for defendant Christman. Sellens appealed. Affirmed.</a:t>
            </a:r>
          </a:p>
        </p:txBody>
      </p:sp>
      <p:sp>
        <p:nvSpPr>
          <p:cNvPr id="4" name="Slide Number Placeholder 3">
            <a:extLst>
              <a:ext uri="{FF2B5EF4-FFF2-40B4-BE49-F238E27FC236}">
                <a16:creationId xmlns:a16="http://schemas.microsoft.com/office/drawing/2014/main" id="{A320B601-6AA6-FE22-B75D-5FBC06BCE809}"/>
              </a:ext>
            </a:extLst>
          </p:cNvPr>
          <p:cNvSpPr>
            <a:spLocks noGrp="1"/>
          </p:cNvSpPr>
          <p:nvPr>
            <p:ph type="sldNum" sz="quarter" idx="5"/>
          </p:nvPr>
        </p:nvSpPr>
        <p:spPr/>
        <p:txBody>
          <a:bodyPr/>
          <a:lstStyle/>
          <a:p>
            <a:fld id="{CF155452-F542-491B-BA5C-F349F2386F54}" type="slidenum">
              <a:rPr lang="en-US" smtClean="0"/>
              <a:t>25</a:t>
            </a:fld>
            <a:endParaRPr lang="en-US" dirty="0"/>
          </a:p>
        </p:txBody>
      </p:sp>
    </p:spTree>
    <p:extLst>
      <p:ext uri="{BB962C8B-B14F-4D97-AF65-F5344CB8AC3E}">
        <p14:creationId xmlns:p14="http://schemas.microsoft.com/office/powerpoint/2010/main" val="669884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B07BB-73FC-CA2D-5625-0DFF8F93E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B3FC1-778D-3DC9-FF21-E7C468EA05D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6293E3F-BBB4-D434-F7AE-DA24706D7B63}"/>
              </a:ext>
            </a:extLst>
          </p:cNvPr>
          <p:cNvSpPr>
            <a:spLocks noGrp="1"/>
          </p:cNvSpPr>
          <p:nvPr>
            <p:ph type="body" idx="1"/>
          </p:nvPr>
        </p:nvSpPr>
        <p:spPr/>
        <p:txBody>
          <a:bodyPr/>
          <a:lstStyle/>
          <a:p>
            <a:r>
              <a:rPr lang="en-US" dirty="0"/>
              <a:t>MO Ct. App.</a:t>
            </a:r>
          </a:p>
          <a:p>
            <a:endParaRPr lang="en-US" dirty="0"/>
          </a:p>
          <a:p>
            <a:r>
              <a:rPr lang="en-US" dirty="0"/>
              <a:t>Sunday, December 2, 1973</a:t>
            </a:r>
          </a:p>
          <a:p>
            <a:endParaRPr lang="en-US" dirty="0"/>
          </a:p>
          <a:p>
            <a:r>
              <a:rPr lang="en-US" dirty="0"/>
              <a:t>David Ogden agreed to help Alexander Toth and others cut down trees on Toth’s property. The firewood would go to Ogden’s family member.</a:t>
            </a:r>
          </a:p>
          <a:p>
            <a:r>
              <a:rPr lang="en-US" dirty="0"/>
              <a:t>12”-14” diameter white oak, 50-ft tall, with a “severe lean”, “laying on a heck of an angle” toward the house.</a:t>
            </a:r>
          </a:p>
          <a:p>
            <a:r>
              <a:rPr lang="en-US" dirty="0"/>
              <a:t>Plan was to piece down the tree.</a:t>
            </a:r>
          </a:p>
          <a:p>
            <a:r>
              <a:rPr lang="en-US" dirty="0"/>
              <a:t>Ogden climbed ladder and made cut 8’-14’ up. He did not leave a notch.</a:t>
            </a:r>
          </a:p>
          <a:p>
            <a:r>
              <a:rPr lang="en-US" dirty="0"/>
              <a:t>Top fell to ground, but butt was still attached to tree. Men pulled on rope, but it didn’t budge.</a:t>
            </a:r>
          </a:p>
          <a:p>
            <a:r>
              <a:rPr lang="en-US" dirty="0"/>
              <a:t>Ogden said “drop the rope,” but Toth kept it pulled taught.</a:t>
            </a:r>
          </a:p>
          <a:p>
            <a:r>
              <a:rPr lang="en-US" dirty="0"/>
              <a:t>Ogden began to make final cut at the base. He couldn’t see that Toth was still pulling.</a:t>
            </a:r>
          </a:p>
          <a:p>
            <a:r>
              <a:rPr lang="en-US" dirty="0"/>
              <a:t>While Ogden was cutting, top fell on him, resulting in severe injuries.</a:t>
            </a:r>
          </a:p>
          <a:p>
            <a:r>
              <a:rPr lang="en-US" dirty="0"/>
              <a:t>Ogden sued Toth. Verdict for Ogden. Trial Ct. granted JNOV for Toth or new trial. Ogden appealed. Reversed, new trial.</a:t>
            </a:r>
          </a:p>
        </p:txBody>
      </p:sp>
      <p:sp>
        <p:nvSpPr>
          <p:cNvPr id="4" name="Slide Number Placeholder 3">
            <a:extLst>
              <a:ext uri="{FF2B5EF4-FFF2-40B4-BE49-F238E27FC236}">
                <a16:creationId xmlns:a16="http://schemas.microsoft.com/office/drawing/2014/main" id="{385022DE-18E9-186A-31DA-13CCABF32B3F}"/>
              </a:ext>
            </a:extLst>
          </p:cNvPr>
          <p:cNvSpPr>
            <a:spLocks noGrp="1"/>
          </p:cNvSpPr>
          <p:nvPr>
            <p:ph type="sldNum" sz="quarter" idx="5"/>
          </p:nvPr>
        </p:nvSpPr>
        <p:spPr/>
        <p:txBody>
          <a:bodyPr/>
          <a:lstStyle/>
          <a:p>
            <a:fld id="{CF155452-F542-491B-BA5C-F349F2386F54}" type="slidenum">
              <a:rPr lang="en-US" smtClean="0"/>
              <a:t>28</a:t>
            </a:fld>
            <a:endParaRPr lang="en-US" dirty="0"/>
          </a:p>
        </p:txBody>
      </p:sp>
    </p:spTree>
    <p:extLst>
      <p:ext uri="{BB962C8B-B14F-4D97-AF65-F5344CB8AC3E}">
        <p14:creationId xmlns:p14="http://schemas.microsoft.com/office/powerpoint/2010/main" val="723897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4FD8-A516-457A-BD74-9016A398F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A4D56-7E30-FEBE-E912-7E4EAED942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56A606-7323-CD3B-304E-3DA44D484883}"/>
              </a:ext>
            </a:extLst>
          </p:cNvPr>
          <p:cNvSpPr>
            <a:spLocks noGrp="1"/>
          </p:cNvSpPr>
          <p:nvPr>
            <p:ph type="body" idx="1"/>
          </p:nvPr>
        </p:nvSpPr>
        <p:spPr/>
        <p:txBody>
          <a:bodyPr/>
          <a:lstStyle/>
          <a:p>
            <a:r>
              <a:rPr lang="en-US" dirty="0"/>
              <a:t>MO Ct. App.</a:t>
            </a:r>
          </a:p>
          <a:p>
            <a:endParaRPr lang="en-US" dirty="0"/>
          </a:p>
          <a:p>
            <a:r>
              <a:rPr lang="en-US" dirty="0"/>
              <a:t>Sunday, December 2, 1973</a:t>
            </a:r>
          </a:p>
          <a:p>
            <a:endParaRPr lang="en-US" dirty="0"/>
          </a:p>
          <a:p>
            <a:r>
              <a:rPr lang="en-US" dirty="0"/>
              <a:t>David Ogden agreed to help Alexander Toth and others cut down trees on Toth’s property. The firewood would go to Ogden’s family member.</a:t>
            </a:r>
          </a:p>
          <a:p>
            <a:r>
              <a:rPr lang="en-US" dirty="0"/>
              <a:t>12”-14” diameter white oak, 50-ft tall, with a “severe lean”, “laying on a heck of an angle” toward the house.</a:t>
            </a:r>
          </a:p>
          <a:p>
            <a:r>
              <a:rPr lang="en-US" dirty="0"/>
              <a:t>Plan was to piece down the tree.</a:t>
            </a:r>
          </a:p>
          <a:p>
            <a:r>
              <a:rPr lang="en-US" dirty="0"/>
              <a:t>Ogden climbed ladder and made cut 8’-14’ up. He did not leave a notch.</a:t>
            </a:r>
          </a:p>
          <a:p>
            <a:r>
              <a:rPr lang="en-US" dirty="0"/>
              <a:t>Top fell to ground, but butt was still attached to tree. Men pulled on rope, but it didn’t budge.</a:t>
            </a:r>
          </a:p>
          <a:p>
            <a:r>
              <a:rPr lang="en-US" dirty="0"/>
              <a:t>Ogden said “drop the rope,” but Toth kept it pulled taught.</a:t>
            </a:r>
          </a:p>
          <a:p>
            <a:r>
              <a:rPr lang="en-US" dirty="0"/>
              <a:t>Ogden began to make final cut at the base. He couldn’t see that Toth was still pulling.</a:t>
            </a:r>
          </a:p>
          <a:p>
            <a:r>
              <a:rPr lang="en-US" dirty="0"/>
              <a:t>While Ogden was cutting, top fell on him, resulting in severe injuries.</a:t>
            </a:r>
          </a:p>
          <a:p>
            <a:r>
              <a:rPr lang="en-US" dirty="0"/>
              <a:t>Ogden sued Toth. Verdict for Ogden. Trial Ct. granted JNOV for Toth or new trial. Ogden appealed. Reversed, new trial.</a:t>
            </a:r>
          </a:p>
        </p:txBody>
      </p:sp>
      <p:sp>
        <p:nvSpPr>
          <p:cNvPr id="4" name="Slide Number Placeholder 3">
            <a:extLst>
              <a:ext uri="{FF2B5EF4-FFF2-40B4-BE49-F238E27FC236}">
                <a16:creationId xmlns:a16="http://schemas.microsoft.com/office/drawing/2014/main" id="{CA912C9C-12B2-F4D7-052C-3F1E6F0D64BA}"/>
              </a:ext>
            </a:extLst>
          </p:cNvPr>
          <p:cNvSpPr>
            <a:spLocks noGrp="1"/>
          </p:cNvSpPr>
          <p:nvPr>
            <p:ph type="sldNum" sz="quarter" idx="5"/>
          </p:nvPr>
        </p:nvSpPr>
        <p:spPr/>
        <p:txBody>
          <a:bodyPr/>
          <a:lstStyle/>
          <a:p>
            <a:fld id="{CF155452-F542-491B-BA5C-F349F2386F54}" type="slidenum">
              <a:rPr lang="en-US" smtClean="0"/>
              <a:t>29</a:t>
            </a:fld>
            <a:endParaRPr lang="en-US" dirty="0"/>
          </a:p>
        </p:txBody>
      </p:sp>
    </p:spTree>
    <p:extLst>
      <p:ext uri="{BB962C8B-B14F-4D97-AF65-F5344CB8AC3E}">
        <p14:creationId xmlns:p14="http://schemas.microsoft.com/office/powerpoint/2010/main" val="3292425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5B741-016A-FF0D-15FE-8EF8200B1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B7B4E-D50F-EB90-BA2B-4A83C6AE0FE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1208C5D-409A-B275-8AF9-1C6C5E561ADB}"/>
              </a:ext>
            </a:extLst>
          </p:cNvPr>
          <p:cNvSpPr>
            <a:spLocks noGrp="1"/>
          </p:cNvSpPr>
          <p:nvPr>
            <p:ph type="body" idx="1"/>
          </p:nvPr>
        </p:nvSpPr>
        <p:spPr/>
        <p:txBody>
          <a:bodyPr/>
          <a:lstStyle/>
          <a:p>
            <a:r>
              <a:rPr lang="en-US" dirty="0"/>
              <a:t>MO Ct. App.</a:t>
            </a:r>
          </a:p>
          <a:p>
            <a:endParaRPr lang="en-US" dirty="0"/>
          </a:p>
          <a:p>
            <a:r>
              <a:rPr lang="en-US" dirty="0"/>
              <a:t>Sunday, December 2, 1973</a:t>
            </a:r>
          </a:p>
          <a:p>
            <a:endParaRPr lang="en-US" dirty="0"/>
          </a:p>
          <a:p>
            <a:r>
              <a:rPr lang="en-US" dirty="0"/>
              <a:t>David Ogden agreed to help Alexander Toth and others cut down trees on Toth’s property. The firewood would go to Ogden’s family member.</a:t>
            </a:r>
          </a:p>
          <a:p>
            <a:r>
              <a:rPr lang="en-US" dirty="0"/>
              <a:t>12”-14” diameter white oak, 50-ft tall, with a “severe lean”, “laying on a heck of an angle” toward the house.</a:t>
            </a:r>
          </a:p>
          <a:p>
            <a:r>
              <a:rPr lang="en-US" dirty="0"/>
              <a:t>Plan was to piece down the tree.</a:t>
            </a:r>
          </a:p>
          <a:p>
            <a:r>
              <a:rPr lang="en-US" dirty="0"/>
              <a:t>Ogden climbed ladder and made cut 8’-14’ up. He did not leave a notch.</a:t>
            </a:r>
          </a:p>
          <a:p>
            <a:r>
              <a:rPr lang="en-US" dirty="0"/>
              <a:t>Top fell to ground, but butt was still attached to tree. Men pulled on rope, but it didn’t budge.</a:t>
            </a:r>
          </a:p>
          <a:p>
            <a:r>
              <a:rPr lang="en-US" dirty="0"/>
              <a:t>Ogden said “drop the rope,” but Toth kept it pulled taught.</a:t>
            </a:r>
          </a:p>
          <a:p>
            <a:r>
              <a:rPr lang="en-US" dirty="0"/>
              <a:t>Ogden began to make final cut at the base. He couldn’t see that Toth was still pulling.</a:t>
            </a:r>
          </a:p>
          <a:p>
            <a:r>
              <a:rPr lang="en-US" dirty="0"/>
              <a:t>While Ogden was cutting, top fell on him, resulting in severe injuries.</a:t>
            </a:r>
          </a:p>
          <a:p>
            <a:r>
              <a:rPr lang="en-US" dirty="0"/>
              <a:t>Ogden sued Toth. Verdict for Ogden. Trial Ct. granted JNOV for Toth or new trial. Ogden appealed. Reversed, new trial.</a:t>
            </a:r>
          </a:p>
        </p:txBody>
      </p:sp>
      <p:sp>
        <p:nvSpPr>
          <p:cNvPr id="4" name="Slide Number Placeholder 3">
            <a:extLst>
              <a:ext uri="{FF2B5EF4-FFF2-40B4-BE49-F238E27FC236}">
                <a16:creationId xmlns:a16="http://schemas.microsoft.com/office/drawing/2014/main" id="{82B2F0BE-CA76-1135-67CF-6FBEEB2B7DAE}"/>
              </a:ext>
            </a:extLst>
          </p:cNvPr>
          <p:cNvSpPr>
            <a:spLocks noGrp="1"/>
          </p:cNvSpPr>
          <p:nvPr>
            <p:ph type="sldNum" sz="quarter" idx="5"/>
          </p:nvPr>
        </p:nvSpPr>
        <p:spPr/>
        <p:txBody>
          <a:bodyPr/>
          <a:lstStyle/>
          <a:p>
            <a:fld id="{CF155452-F542-491B-BA5C-F349F2386F54}" type="slidenum">
              <a:rPr lang="en-US" smtClean="0"/>
              <a:t>30</a:t>
            </a:fld>
            <a:endParaRPr lang="en-US" dirty="0"/>
          </a:p>
        </p:txBody>
      </p:sp>
    </p:spTree>
    <p:extLst>
      <p:ext uri="{BB962C8B-B14F-4D97-AF65-F5344CB8AC3E}">
        <p14:creationId xmlns:p14="http://schemas.microsoft.com/office/powerpoint/2010/main" val="2214684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D622-F16B-0459-6351-8F0B4285AF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03608-FA0C-0C69-320B-F0FA36D429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B78854-CB02-1DF7-AF3A-6C7F90CF1679}"/>
              </a:ext>
            </a:extLst>
          </p:cNvPr>
          <p:cNvSpPr>
            <a:spLocks noGrp="1"/>
          </p:cNvSpPr>
          <p:nvPr>
            <p:ph type="body" idx="1"/>
          </p:nvPr>
        </p:nvSpPr>
        <p:spPr/>
        <p:txBody>
          <a:bodyPr/>
          <a:lstStyle/>
          <a:p>
            <a:r>
              <a:rPr lang="en-US" dirty="0"/>
              <a:t>MO Ct. App.</a:t>
            </a:r>
          </a:p>
          <a:p>
            <a:endParaRPr lang="en-US" dirty="0"/>
          </a:p>
          <a:p>
            <a:r>
              <a:rPr lang="en-US" dirty="0"/>
              <a:t>Sunday, December 2, 1973</a:t>
            </a:r>
          </a:p>
          <a:p>
            <a:endParaRPr lang="en-US" dirty="0"/>
          </a:p>
          <a:p>
            <a:r>
              <a:rPr lang="en-US" dirty="0"/>
              <a:t>David Ogden agreed to help Alexander Toth and others cut down trees on Toth’s property. The firewood would go to Ogden’s family member.</a:t>
            </a:r>
          </a:p>
          <a:p>
            <a:r>
              <a:rPr lang="en-US" dirty="0"/>
              <a:t>12”-14” diameter white oak, 50-ft tall, with a “severe lean”, “laying on a heck of an angle” toward the house.</a:t>
            </a:r>
          </a:p>
          <a:p>
            <a:r>
              <a:rPr lang="en-US" dirty="0"/>
              <a:t>Plan was to piece down the tree.</a:t>
            </a:r>
          </a:p>
          <a:p>
            <a:r>
              <a:rPr lang="en-US" dirty="0"/>
              <a:t>Ogden climbed ladder and made cut 8’-14’ up. He did not leave a notch.</a:t>
            </a:r>
          </a:p>
          <a:p>
            <a:r>
              <a:rPr lang="en-US" dirty="0"/>
              <a:t>Top fell to ground, but butt was still attached to tree. Men pulled on rope, but it didn’t budge.</a:t>
            </a:r>
          </a:p>
          <a:p>
            <a:r>
              <a:rPr lang="en-US" dirty="0"/>
              <a:t>Ogden said “drop the rope,” but Toth kept it pulled taught.</a:t>
            </a:r>
          </a:p>
          <a:p>
            <a:r>
              <a:rPr lang="en-US" dirty="0"/>
              <a:t>Ogden began to make final cut at the base. He couldn’t see that Toth was still pulling.</a:t>
            </a:r>
          </a:p>
          <a:p>
            <a:r>
              <a:rPr lang="en-US" dirty="0"/>
              <a:t>While Ogden was cutting, top fell on him, resulting in severe injuries.</a:t>
            </a:r>
          </a:p>
          <a:p>
            <a:r>
              <a:rPr lang="en-US" dirty="0"/>
              <a:t>Ogden sued Toth. Verdict for Ogden. Trial Ct. granted JNOV for Toth or new trial. Ogden appealed. Reversed, new trial.</a:t>
            </a:r>
          </a:p>
        </p:txBody>
      </p:sp>
      <p:sp>
        <p:nvSpPr>
          <p:cNvPr id="4" name="Slide Number Placeholder 3">
            <a:extLst>
              <a:ext uri="{FF2B5EF4-FFF2-40B4-BE49-F238E27FC236}">
                <a16:creationId xmlns:a16="http://schemas.microsoft.com/office/drawing/2014/main" id="{AB13AA1F-F045-390E-3062-804D2AEA34EE}"/>
              </a:ext>
            </a:extLst>
          </p:cNvPr>
          <p:cNvSpPr>
            <a:spLocks noGrp="1"/>
          </p:cNvSpPr>
          <p:nvPr>
            <p:ph type="sldNum" sz="quarter" idx="5"/>
          </p:nvPr>
        </p:nvSpPr>
        <p:spPr/>
        <p:txBody>
          <a:bodyPr/>
          <a:lstStyle/>
          <a:p>
            <a:fld id="{CF155452-F542-491B-BA5C-F349F2386F54}" type="slidenum">
              <a:rPr lang="en-US" smtClean="0"/>
              <a:t>31</a:t>
            </a:fld>
            <a:endParaRPr lang="en-US" dirty="0"/>
          </a:p>
        </p:txBody>
      </p:sp>
    </p:spTree>
    <p:extLst>
      <p:ext uri="{BB962C8B-B14F-4D97-AF65-F5344CB8AC3E}">
        <p14:creationId xmlns:p14="http://schemas.microsoft.com/office/powerpoint/2010/main" val="2262319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BA50B-99AF-1C74-9FB1-BDB4419CB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E526E-5CDE-B7C1-A8CD-0D2B30581F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E46B24-92F2-15F4-394A-053EAB286829}"/>
              </a:ext>
            </a:extLst>
          </p:cNvPr>
          <p:cNvSpPr>
            <a:spLocks noGrp="1"/>
          </p:cNvSpPr>
          <p:nvPr>
            <p:ph type="body" idx="1"/>
          </p:nvPr>
        </p:nvSpPr>
        <p:spPr/>
        <p:txBody>
          <a:bodyPr/>
          <a:lstStyle/>
          <a:p>
            <a:r>
              <a:rPr lang="en-US" dirty="0"/>
              <a:t>MO Ct. App.</a:t>
            </a:r>
          </a:p>
          <a:p>
            <a:endParaRPr lang="en-US" dirty="0"/>
          </a:p>
          <a:p>
            <a:r>
              <a:rPr lang="en-US" dirty="0"/>
              <a:t>Sunday, December 2, 1973</a:t>
            </a:r>
          </a:p>
          <a:p>
            <a:endParaRPr lang="en-US" dirty="0"/>
          </a:p>
          <a:p>
            <a:r>
              <a:rPr lang="en-US" dirty="0"/>
              <a:t>David Ogden agreed to help Alexander Toth and others cut down trees on Toth’s property. The firewood would go to Ogden’s family member.</a:t>
            </a:r>
          </a:p>
          <a:p>
            <a:r>
              <a:rPr lang="en-US" dirty="0"/>
              <a:t>12”-14” diameter white oak, 50-ft tall, with a “severe lean”, “laying on a heck of an angle” toward the house.</a:t>
            </a:r>
          </a:p>
          <a:p>
            <a:r>
              <a:rPr lang="en-US" dirty="0"/>
              <a:t>Plan was to piece down the tree.</a:t>
            </a:r>
          </a:p>
          <a:p>
            <a:r>
              <a:rPr lang="en-US" dirty="0"/>
              <a:t>Ogden climbed ladder and made cut 8’-14’ up. He did not leave a notch.</a:t>
            </a:r>
          </a:p>
          <a:p>
            <a:r>
              <a:rPr lang="en-US" dirty="0"/>
              <a:t>Top fell to ground, but butt was still attached to tree. Men pulled on rope, but it didn’t budge.</a:t>
            </a:r>
          </a:p>
          <a:p>
            <a:r>
              <a:rPr lang="en-US" dirty="0"/>
              <a:t>Ogden said “drop the rope,” but Toth kept it pulled taught.</a:t>
            </a:r>
          </a:p>
          <a:p>
            <a:r>
              <a:rPr lang="en-US" dirty="0"/>
              <a:t>Ogden began to make final cut at the base. He couldn’t see that Toth was still pulling.</a:t>
            </a:r>
          </a:p>
          <a:p>
            <a:r>
              <a:rPr lang="en-US" dirty="0"/>
              <a:t>While Ogden was cutting, top fell on him, resulting in severe injuries.</a:t>
            </a:r>
          </a:p>
          <a:p>
            <a:r>
              <a:rPr lang="en-US" dirty="0"/>
              <a:t>Ogden sued Toth. Verdict for Ogden. Trial Ct. granted JNOV for Toth or new trial. Ogden appealed. Reversed, new trial.</a:t>
            </a:r>
          </a:p>
        </p:txBody>
      </p:sp>
      <p:sp>
        <p:nvSpPr>
          <p:cNvPr id="4" name="Slide Number Placeholder 3">
            <a:extLst>
              <a:ext uri="{FF2B5EF4-FFF2-40B4-BE49-F238E27FC236}">
                <a16:creationId xmlns:a16="http://schemas.microsoft.com/office/drawing/2014/main" id="{77A530BC-212A-99BC-B133-6C58BD392AB4}"/>
              </a:ext>
            </a:extLst>
          </p:cNvPr>
          <p:cNvSpPr>
            <a:spLocks noGrp="1"/>
          </p:cNvSpPr>
          <p:nvPr>
            <p:ph type="sldNum" sz="quarter" idx="5"/>
          </p:nvPr>
        </p:nvSpPr>
        <p:spPr/>
        <p:txBody>
          <a:bodyPr/>
          <a:lstStyle/>
          <a:p>
            <a:fld id="{CF155452-F542-491B-BA5C-F349F2386F54}" type="slidenum">
              <a:rPr lang="en-US" smtClean="0"/>
              <a:t>32</a:t>
            </a:fld>
            <a:endParaRPr lang="en-US" dirty="0"/>
          </a:p>
        </p:txBody>
      </p:sp>
    </p:spTree>
    <p:extLst>
      <p:ext uri="{BB962C8B-B14F-4D97-AF65-F5344CB8AC3E}">
        <p14:creationId xmlns:p14="http://schemas.microsoft.com/office/powerpoint/2010/main" val="2223013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55452-F542-491B-BA5C-F349F2386F54}" type="slidenum">
              <a:rPr lang="en-US" smtClean="0"/>
              <a:t>33</a:t>
            </a:fld>
            <a:endParaRPr lang="en-US" dirty="0"/>
          </a:p>
        </p:txBody>
      </p:sp>
    </p:spTree>
    <p:extLst>
      <p:ext uri="{BB962C8B-B14F-4D97-AF65-F5344CB8AC3E}">
        <p14:creationId xmlns:p14="http://schemas.microsoft.com/office/powerpoint/2010/main" val="2885954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D33CB-E9AB-0484-3D33-6D739D1FD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FE036-8049-3733-78C7-9C75A02A4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A9B53-C6CB-A8EA-E485-495DBC7B85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45D87A-95C5-DF04-B249-9030A75BEAF5}"/>
              </a:ext>
            </a:extLst>
          </p:cNvPr>
          <p:cNvSpPr>
            <a:spLocks noGrp="1"/>
          </p:cNvSpPr>
          <p:nvPr>
            <p:ph type="sldNum" sz="quarter" idx="5"/>
          </p:nvPr>
        </p:nvSpPr>
        <p:spPr/>
        <p:txBody>
          <a:bodyPr/>
          <a:lstStyle/>
          <a:p>
            <a:fld id="{CF155452-F542-491B-BA5C-F349F2386F54}" type="slidenum">
              <a:rPr lang="en-US" smtClean="0"/>
              <a:t>34</a:t>
            </a:fld>
            <a:endParaRPr lang="en-US" dirty="0"/>
          </a:p>
        </p:txBody>
      </p:sp>
    </p:spTree>
    <p:extLst>
      <p:ext uri="{BB962C8B-B14F-4D97-AF65-F5344CB8AC3E}">
        <p14:creationId xmlns:p14="http://schemas.microsoft.com/office/powerpoint/2010/main" val="314614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C7890-4590-7563-7E7E-1B7A723E0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1D1C0-83D8-834A-7B58-AADC604C5D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32D0073-8A8C-021C-E78D-4D467ED38988}"/>
              </a:ext>
            </a:extLst>
          </p:cNvPr>
          <p:cNvSpPr>
            <a:spLocks noGrp="1"/>
          </p:cNvSpPr>
          <p:nvPr>
            <p:ph type="body" idx="1"/>
          </p:nvPr>
        </p:nvSpPr>
        <p:spPr/>
        <p:txBody>
          <a:bodyPr/>
          <a:lstStyle/>
          <a:p>
            <a:r>
              <a:rPr lang="en-US" dirty="0"/>
              <a:t>MO Ct. App.</a:t>
            </a:r>
          </a:p>
          <a:p>
            <a:r>
              <a:rPr lang="en-US" dirty="0"/>
              <a:t>Knoxville Township, Ray County, MO</a:t>
            </a:r>
          </a:p>
          <a:p>
            <a:r>
              <a:rPr lang="en-US" dirty="0"/>
              <a:t>1912</a:t>
            </a:r>
          </a:p>
          <a:p>
            <a:endParaRPr lang="en-US" dirty="0"/>
          </a:p>
          <a:p>
            <a:r>
              <a:rPr lang="en-US" dirty="0"/>
              <a:t>Pryor Yoakum and Samuel Davis owned adjoining properties. Yoakum had a fence inside his land.</a:t>
            </a:r>
          </a:p>
          <a:p>
            <a:r>
              <a:rPr lang="en-US" dirty="0"/>
              <a:t>Hedge of Osage orange trees grew along true property line. Davis cut them down for fence posts.</a:t>
            </a:r>
          </a:p>
          <a:p>
            <a:r>
              <a:rPr lang="en-US" dirty="0"/>
              <a:t>Yoakum sued for replevin.</a:t>
            </a:r>
          </a:p>
          <a:p>
            <a:r>
              <a:rPr lang="en-US" dirty="0"/>
              <a:t>Parties disputed:</a:t>
            </a:r>
          </a:p>
          <a:p>
            <a:pPr marL="228600" indent="-228600">
              <a:buAutoNum type="arabicParenBoth"/>
            </a:pPr>
            <a:r>
              <a:rPr lang="en-US" dirty="0"/>
              <a:t>adverse possession;</a:t>
            </a:r>
          </a:p>
          <a:p>
            <a:pPr marL="228600" indent="-228600">
              <a:buAutoNum type="arabicParenBoth"/>
            </a:pPr>
            <a:r>
              <a:rPr lang="en-US" dirty="0"/>
              <a:t>whether the trees were on the line; and</a:t>
            </a:r>
          </a:p>
          <a:p>
            <a:pPr marL="228600" indent="-228600">
              <a:buAutoNum type="arabicParenBoth"/>
            </a:pPr>
            <a:r>
              <a:rPr lang="en-US" dirty="0"/>
              <a:t>whether prior owners agreed trees were intended to mark the line.</a:t>
            </a:r>
          </a:p>
          <a:p>
            <a:pPr marL="0" indent="0">
              <a:buNone/>
            </a:pPr>
            <a:endParaRPr lang="en-US" dirty="0"/>
          </a:p>
          <a:p>
            <a:pPr marL="0" indent="0">
              <a:buNone/>
            </a:pPr>
            <a:r>
              <a:rPr lang="en-US" dirty="0"/>
              <a:t>Trial court refused to instruct jury of agreement theory. Judgment for Yoakum. Davis appealed. Reversed.</a:t>
            </a:r>
          </a:p>
          <a:p>
            <a:pPr marL="0" indent="0">
              <a:buNone/>
            </a:pPr>
            <a:endParaRPr lang="en-US" dirty="0"/>
          </a:p>
          <a:p>
            <a:pPr marL="0" indent="0">
              <a:buNone/>
            </a:pPr>
            <a:r>
              <a:rPr lang="en-US" dirty="0"/>
              <a:t>No replevin IF:</a:t>
            </a:r>
          </a:p>
          <a:p>
            <a:pPr marL="228600" indent="-228600">
              <a:buAutoNum type="arabicParenBoth"/>
            </a:pPr>
            <a:r>
              <a:rPr lang="en-US" dirty="0"/>
              <a:t>Adverse possession of land;</a:t>
            </a:r>
          </a:p>
          <a:p>
            <a:pPr marL="228600" indent="-228600">
              <a:buAutoNum type="arabicParenBoth"/>
            </a:pPr>
            <a:r>
              <a:rPr lang="en-US" dirty="0"/>
              <a:t>Trees were on boundary line and T/C;</a:t>
            </a:r>
          </a:p>
          <a:p>
            <a:pPr marL="228600" indent="-228600">
              <a:buAutoNum type="arabicParenBoth"/>
            </a:pPr>
            <a:r>
              <a:rPr lang="en-US" dirty="0"/>
              <a:t>Prior owners agreed on boundary line and T/C.</a:t>
            </a:r>
          </a:p>
        </p:txBody>
      </p:sp>
      <p:sp>
        <p:nvSpPr>
          <p:cNvPr id="4" name="Slide Number Placeholder 3">
            <a:extLst>
              <a:ext uri="{FF2B5EF4-FFF2-40B4-BE49-F238E27FC236}">
                <a16:creationId xmlns:a16="http://schemas.microsoft.com/office/drawing/2014/main" id="{034921C0-9C9A-D468-D554-3B27C82CDDA4}"/>
              </a:ext>
            </a:extLst>
          </p:cNvPr>
          <p:cNvSpPr>
            <a:spLocks noGrp="1"/>
          </p:cNvSpPr>
          <p:nvPr>
            <p:ph type="sldNum" sz="quarter" idx="5"/>
          </p:nvPr>
        </p:nvSpPr>
        <p:spPr/>
        <p:txBody>
          <a:bodyPr/>
          <a:lstStyle/>
          <a:p>
            <a:fld id="{CF155452-F542-491B-BA5C-F349F2386F54}" type="slidenum">
              <a:rPr lang="en-US" smtClean="0"/>
              <a:t>35</a:t>
            </a:fld>
            <a:endParaRPr lang="en-US" dirty="0"/>
          </a:p>
        </p:txBody>
      </p:sp>
    </p:spTree>
    <p:extLst>
      <p:ext uri="{BB962C8B-B14F-4D97-AF65-F5344CB8AC3E}">
        <p14:creationId xmlns:p14="http://schemas.microsoft.com/office/powerpoint/2010/main" val="3507569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10232-4BAF-A2B7-7F89-2D9452FF4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C6BEC-085B-F88F-2E67-C1A1CB957B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A62FD9-9AC5-E1BD-C49B-78AFFA3BC55C}"/>
              </a:ext>
            </a:extLst>
          </p:cNvPr>
          <p:cNvSpPr>
            <a:spLocks noGrp="1"/>
          </p:cNvSpPr>
          <p:nvPr>
            <p:ph type="body" idx="1"/>
          </p:nvPr>
        </p:nvSpPr>
        <p:spPr/>
        <p:txBody>
          <a:bodyPr/>
          <a:lstStyle/>
          <a:p>
            <a:r>
              <a:rPr lang="en-US" dirty="0"/>
              <a:t>MO Ct. App.</a:t>
            </a:r>
          </a:p>
          <a:p>
            <a:r>
              <a:rPr lang="en-US" dirty="0"/>
              <a:t>Knoxville Township, Ray County, MO</a:t>
            </a:r>
          </a:p>
          <a:p>
            <a:r>
              <a:rPr lang="en-US" dirty="0"/>
              <a:t>1912</a:t>
            </a:r>
          </a:p>
          <a:p>
            <a:endParaRPr lang="en-US" dirty="0"/>
          </a:p>
          <a:p>
            <a:r>
              <a:rPr lang="en-US" dirty="0"/>
              <a:t>Pryor Yoakum and Samuel Davis owned adjoining properties. Yoakum had a fence inside his land.</a:t>
            </a:r>
          </a:p>
          <a:p>
            <a:r>
              <a:rPr lang="en-US" dirty="0"/>
              <a:t>Hedge of Osage orange trees grew along true property line. Davis cut them down for fence posts.</a:t>
            </a:r>
          </a:p>
          <a:p>
            <a:r>
              <a:rPr lang="en-US" dirty="0"/>
              <a:t>Yoakum sued for replevin.</a:t>
            </a:r>
          </a:p>
          <a:p>
            <a:r>
              <a:rPr lang="en-US" dirty="0"/>
              <a:t>Parties disputed:</a:t>
            </a:r>
          </a:p>
          <a:p>
            <a:pPr marL="228600" indent="-228600">
              <a:buAutoNum type="arabicParenBoth"/>
            </a:pPr>
            <a:r>
              <a:rPr lang="en-US" dirty="0"/>
              <a:t>adverse possession;</a:t>
            </a:r>
          </a:p>
          <a:p>
            <a:pPr marL="228600" indent="-228600">
              <a:buAutoNum type="arabicParenBoth"/>
            </a:pPr>
            <a:r>
              <a:rPr lang="en-US" dirty="0"/>
              <a:t>whether the trees were on the line; and</a:t>
            </a:r>
          </a:p>
          <a:p>
            <a:pPr marL="228600" indent="-228600">
              <a:buAutoNum type="arabicParenBoth"/>
            </a:pPr>
            <a:r>
              <a:rPr lang="en-US" dirty="0"/>
              <a:t>whether prior owners agreed trees were intended to mark the line.</a:t>
            </a:r>
          </a:p>
          <a:p>
            <a:pPr marL="0" indent="0">
              <a:buNone/>
            </a:pPr>
            <a:endParaRPr lang="en-US" dirty="0"/>
          </a:p>
          <a:p>
            <a:pPr marL="0" indent="0">
              <a:buNone/>
            </a:pPr>
            <a:r>
              <a:rPr lang="en-US" dirty="0"/>
              <a:t>Trial court refused to instruct jury of agreement theory. Judgment for Yoakum. Davis appealed. Reversed.</a:t>
            </a:r>
          </a:p>
          <a:p>
            <a:pPr marL="0" indent="0">
              <a:buNone/>
            </a:pPr>
            <a:endParaRPr lang="en-US" dirty="0"/>
          </a:p>
          <a:p>
            <a:pPr marL="0" indent="0">
              <a:buNone/>
            </a:pPr>
            <a:r>
              <a:rPr lang="en-US" dirty="0"/>
              <a:t>No replevin IF:</a:t>
            </a:r>
          </a:p>
          <a:p>
            <a:pPr marL="228600" indent="-228600">
              <a:buAutoNum type="arabicParenBoth"/>
            </a:pPr>
            <a:r>
              <a:rPr lang="en-US" dirty="0"/>
              <a:t>Adverse possession of land;</a:t>
            </a:r>
          </a:p>
          <a:p>
            <a:pPr marL="228600" indent="-228600">
              <a:buAutoNum type="arabicParenBoth"/>
            </a:pPr>
            <a:r>
              <a:rPr lang="en-US" dirty="0"/>
              <a:t>Trees were on boundary line and T/C;</a:t>
            </a:r>
          </a:p>
          <a:p>
            <a:pPr marL="228600" indent="-228600">
              <a:buAutoNum type="arabicParenBoth"/>
            </a:pPr>
            <a:r>
              <a:rPr lang="en-US" dirty="0"/>
              <a:t>Prior owners agreed on boundary line and T/C.</a:t>
            </a:r>
          </a:p>
        </p:txBody>
      </p:sp>
      <p:sp>
        <p:nvSpPr>
          <p:cNvPr id="4" name="Slide Number Placeholder 3">
            <a:extLst>
              <a:ext uri="{FF2B5EF4-FFF2-40B4-BE49-F238E27FC236}">
                <a16:creationId xmlns:a16="http://schemas.microsoft.com/office/drawing/2014/main" id="{1DB6971F-5D83-FA06-FDFF-50DD4919FF68}"/>
              </a:ext>
            </a:extLst>
          </p:cNvPr>
          <p:cNvSpPr>
            <a:spLocks noGrp="1"/>
          </p:cNvSpPr>
          <p:nvPr>
            <p:ph type="sldNum" sz="quarter" idx="5"/>
          </p:nvPr>
        </p:nvSpPr>
        <p:spPr/>
        <p:txBody>
          <a:bodyPr/>
          <a:lstStyle/>
          <a:p>
            <a:fld id="{CF155452-F542-491B-BA5C-F349F2386F54}" type="slidenum">
              <a:rPr lang="en-US" smtClean="0"/>
              <a:t>36</a:t>
            </a:fld>
            <a:endParaRPr lang="en-US" dirty="0"/>
          </a:p>
        </p:txBody>
      </p:sp>
    </p:spTree>
    <p:extLst>
      <p:ext uri="{BB962C8B-B14F-4D97-AF65-F5344CB8AC3E}">
        <p14:creationId xmlns:p14="http://schemas.microsoft.com/office/powerpoint/2010/main" val="155366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010E-5939-C059-6770-05DE47AA3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F03EF-935A-CFA2-ACF8-32B24888B2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94CDA5F-4577-BD82-EC3D-E9A31C05EF17}"/>
              </a:ext>
            </a:extLst>
          </p:cNvPr>
          <p:cNvSpPr>
            <a:spLocks noGrp="1"/>
          </p:cNvSpPr>
          <p:nvPr>
            <p:ph type="body" idx="1"/>
          </p:nvPr>
        </p:nvSpPr>
        <p:spPr/>
        <p:txBody>
          <a:bodyPr/>
          <a:lstStyle/>
          <a:p>
            <a:r>
              <a:rPr lang="en-US" dirty="0"/>
              <a:t>MO Ct. App.</a:t>
            </a:r>
          </a:p>
          <a:p>
            <a:r>
              <a:rPr lang="en-US" dirty="0"/>
              <a:t>Knoxville Township, Ray County, MO</a:t>
            </a:r>
          </a:p>
          <a:p>
            <a:r>
              <a:rPr lang="en-US" dirty="0"/>
              <a:t>1912</a:t>
            </a:r>
          </a:p>
          <a:p>
            <a:endParaRPr lang="en-US" dirty="0"/>
          </a:p>
          <a:p>
            <a:r>
              <a:rPr lang="en-US" dirty="0"/>
              <a:t>Pryor Yoakum and Samuel Davis owned adjoining properties. Yoakum had a fence inside his land.</a:t>
            </a:r>
          </a:p>
          <a:p>
            <a:r>
              <a:rPr lang="en-US" dirty="0"/>
              <a:t>Hedge of Osage orange trees grew along true property line. Davis cut them down for fence posts.</a:t>
            </a:r>
          </a:p>
          <a:p>
            <a:r>
              <a:rPr lang="en-US" dirty="0"/>
              <a:t>Yoakum sued for replevin.</a:t>
            </a:r>
          </a:p>
          <a:p>
            <a:r>
              <a:rPr lang="en-US" dirty="0"/>
              <a:t>Parties disputed:</a:t>
            </a:r>
          </a:p>
          <a:p>
            <a:pPr marL="228600" indent="-228600">
              <a:buAutoNum type="arabicParenBoth"/>
            </a:pPr>
            <a:r>
              <a:rPr lang="en-US" dirty="0"/>
              <a:t>adverse possession;</a:t>
            </a:r>
          </a:p>
          <a:p>
            <a:pPr marL="228600" indent="-228600">
              <a:buAutoNum type="arabicParenBoth"/>
            </a:pPr>
            <a:r>
              <a:rPr lang="en-US" dirty="0"/>
              <a:t>whether the trees were on the line; and</a:t>
            </a:r>
          </a:p>
          <a:p>
            <a:pPr marL="228600" indent="-228600">
              <a:buAutoNum type="arabicParenBoth"/>
            </a:pPr>
            <a:r>
              <a:rPr lang="en-US" dirty="0"/>
              <a:t>whether prior owners agreed trees were intended to mark the line.</a:t>
            </a:r>
          </a:p>
          <a:p>
            <a:pPr marL="0" indent="0">
              <a:buNone/>
            </a:pPr>
            <a:endParaRPr lang="en-US" dirty="0"/>
          </a:p>
          <a:p>
            <a:pPr marL="0" indent="0">
              <a:buNone/>
            </a:pPr>
            <a:r>
              <a:rPr lang="en-US" dirty="0"/>
              <a:t>Trial court refused to instruct jury of agreement theory. Judgment for Yoakum. Davis appealed. Reversed.</a:t>
            </a:r>
          </a:p>
          <a:p>
            <a:pPr marL="0" indent="0">
              <a:buNone/>
            </a:pPr>
            <a:endParaRPr lang="en-US" dirty="0"/>
          </a:p>
          <a:p>
            <a:pPr marL="0" indent="0">
              <a:buNone/>
            </a:pPr>
            <a:r>
              <a:rPr lang="en-US" dirty="0"/>
              <a:t>No replevin IF:</a:t>
            </a:r>
          </a:p>
          <a:p>
            <a:pPr marL="228600" indent="-228600">
              <a:buAutoNum type="arabicParenBoth"/>
            </a:pPr>
            <a:r>
              <a:rPr lang="en-US" dirty="0"/>
              <a:t>Adverse possession of land;</a:t>
            </a:r>
          </a:p>
          <a:p>
            <a:pPr marL="228600" indent="-228600">
              <a:buAutoNum type="arabicParenBoth"/>
            </a:pPr>
            <a:r>
              <a:rPr lang="en-US" dirty="0"/>
              <a:t>Trees were on boundary line and T/C;</a:t>
            </a:r>
          </a:p>
          <a:p>
            <a:pPr marL="228600" indent="-228600">
              <a:buAutoNum type="arabicParenBoth"/>
            </a:pPr>
            <a:r>
              <a:rPr lang="en-US" dirty="0"/>
              <a:t>Prior owners agreed on boundary line and T/C.</a:t>
            </a:r>
          </a:p>
        </p:txBody>
      </p:sp>
      <p:sp>
        <p:nvSpPr>
          <p:cNvPr id="4" name="Slide Number Placeholder 3">
            <a:extLst>
              <a:ext uri="{FF2B5EF4-FFF2-40B4-BE49-F238E27FC236}">
                <a16:creationId xmlns:a16="http://schemas.microsoft.com/office/drawing/2014/main" id="{67FABA3E-160B-3792-F235-1024486E319A}"/>
              </a:ext>
            </a:extLst>
          </p:cNvPr>
          <p:cNvSpPr>
            <a:spLocks noGrp="1"/>
          </p:cNvSpPr>
          <p:nvPr>
            <p:ph type="sldNum" sz="quarter" idx="5"/>
          </p:nvPr>
        </p:nvSpPr>
        <p:spPr/>
        <p:txBody>
          <a:bodyPr/>
          <a:lstStyle/>
          <a:p>
            <a:fld id="{CF155452-F542-491B-BA5C-F349F2386F54}" type="slidenum">
              <a:rPr lang="en-US" smtClean="0"/>
              <a:t>37</a:t>
            </a:fld>
            <a:endParaRPr lang="en-US" dirty="0"/>
          </a:p>
        </p:txBody>
      </p:sp>
    </p:spTree>
    <p:extLst>
      <p:ext uri="{BB962C8B-B14F-4D97-AF65-F5344CB8AC3E}">
        <p14:creationId xmlns:p14="http://schemas.microsoft.com/office/powerpoint/2010/main" val="1563185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EB4CF-FC58-A273-A1A6-3ACE55E332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D626A-94B7-58CA-734A-0DD2C1791E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DA6599-0149-3F84-A62D-51795537AB1E}"/>
              </a:ext>
            </a:extLst>
          </p:cNvPr>
          <p:cNvSpPr>
            <a:spLocks noGrp="1"/>
          </p:cNvSpPr>
          <p:nvPr>
            <p:ph type="body" idx="1"/>
          </p:nvPr>
        </p:nvSpPr>
        <p:spPr/>
        <p:txBody>
          <a:bodyPr/>
          <a:lstStyle/>
          <a:p>
            <a:r>
              <a:rPr lang="en-US" dirty="0"/>
              <a:t>MO Ct. App.</a:t>
            </a:r>
          </a:p>
          <a:p>
            <a:r>
              <a:rPr lang="en-US" dirty="0"/>
              <a:t>1898, Chillicothe, MO</a:t>
            </a:r>
          </a:p>
          <a:p>
            <a:endParaRPr lang="en-US" dirty="0"/>
          </a:p>
          <a:p>
            <a:r>
              <a:rPr lang="en-US" dirty="0"/>
              <a:t>J.B Tanner and H. </a:t>
            </a:r>
            <a:r>
              <a:rPr lang="en-US" dirty="0" err="1"/>
              <a:t>Wallbrunn</a:t>
            </a:r>
            <a:r>
              <a:rPr lang="en-US" dirty="0"/>
              <a:t> owned adjoining lots.</a:t>
            </a:r>
          </a:p>
          <a:p>
            <a:r>
              <a:rPr lang="en-US" dirty="0" err="1"/>
              <a:t>Wallbrunn</a:t>
            </a:r>
            <a:r>
              <a:rPr lang="en-US" dirty="0"/>
              <a:t> planted a large maple tree that grew over Tanner property line.</a:t>
            </a:r>
          </a:p>
          <a:p>
            <a:r>
              <a:rPr lang="en-US" dirty="0"/>
              <a:t>THEN Tanner built a home on the prop line, 3 feet from tree. Branches scraped Tanner’s roof and chimney.</a:t>
            </a:r>
          </a:p>
          <a:p>
            <a:r>
              <a:rPr lang="en-US" dirty="0"/>
              <a:t>Tanner sued for injunction to compel </a:t>
            </a:r>
            <a:r>
              <a:rPr lang="en-US" dirty="0" err="1"/>
              <a:t>Wallbrunn</a:t>
            </a:r>
            <a:r>
              <a:rPr lang="en-US" dirty="0"/>
              <a:t> to cut back nuisance tree branches.</a:t>
            </a:r>
          </a:p>
          <a:p>
            <a:r>
              <a:rPr lang="en-US" dirty="0"/>
              <a:t>Trial Ct. granted injunction, ordering </a:t>
            </a:r>
            <a:r>
              <a:rPr lang="en-US" b="1" i="1" u="sng" dirty="0"/>
              <a:t>removal of the entire tree</a:t>
            </a:r>
            <a:r>
              <a:rPr lang="en-US" dirty="0"/>
              <a:t>. </a:t>
            </a:r>
            <a:r>
              <a:rPr lang="en-US" dirty="0" err="1"/>
              <a:t>Wallbrunn</a:t>
            </a:r>
            <a:r>
              <a:rPr lang="en-US" dirty="0"/>
              <a:t> appealed. Reversed.</a:t>
            </a:r>
          </a:p>
        </p:txBody>
      </p:sp>
      <p:sp>
        <p:nvSpPr>
          <p:cNvPr id="4" name="Slide Number Placeholder 3">
            <a:extLst>
              <a:ext uri="{FF2B5EF4-FFF2-40B4-BE49-F238E27FC236}">
                <a16:creationId xmlns:a16="http://schemas.microsoft.com/office/drawing/2014/main" id="{E545E20C-6592-D8D1-39F2-D5009CC940F3}"/>
              </a:ext>
            </a:extLst>
          </p:cNvPr>
          <p:cNvSpPr>
            <a:spLocks noGrp="1"/>
          </p:cNvSpPr>
          <p:nvPr>
            <p:ph type="sldNum" sz="quarter" idx="5"/>
          </p:nvPr>
        </p:nvSpPr>
        <p:spPr/>
        <p:txBody>
          <a:bodyPr/>
          <a:lstStyle/>
          <a:p>
            <a:fld id="{CF155452-F542-491B-BA5C-F349F2386F54}" type="slidenum">
              <a:rPr lang="en-US" smtClean="0"/>
              <a:t>39</a:t>
            </a:fld>
            <a:endParaRPr lang="en-US" dirty="0"/>
          </a:p>
        </p:txBody>
      </p:sp>
    </p:spTree>
    <p:extLst>
      <p:ext uri="{BB962C8B-B14F-4D97-AF65-F5344CB8AC3E}">
        <p14:creationId xmlns:p14="http://schemas.microsoft.com/office/powerpoint/2010/main" val="1752043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3EDD4-67DE-A45F-2843-3922DA00A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A303A-1142-0D93-9EDF-30160B8243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3A77ED-F9D3-26F3-FA83-1A943922FA4A}"/>
              </a:ext>
            </a:extLst>
          </p:cNvPr>
          <p:cNvSpPr>
            <a:spLocks noGrp="1"/>
          </p:cNvSpPr>
          <p:nvPr>
            <p:ph type="body" idx="1"/>
          </p:nvPr>
        </p:nvSpPr>
        <p:spPr/>
        <p:txBody>
          <a:bodyPr/>
          <a:lstStyle/>
          <a:p>
            <a:r>
              <a:rPr lang="en-US" dirty="0"/>
              <a:t>MO Ct. App.</a:t>
            </a:r>
          </a:p>
          <a:p>
            <a:r>
              <a:rPr lang="en-US" dirty="0"/>
              <a:t>1898, Chillicothe, MO</a:t>
            </a:r>
          </a:p>
          <a:p>
            <a:endParaRPr lang="en-US" dirty="0"/>
          </a:p>
          <a:p>
            <a:r>
              <a:rPr lang="en-US" dirty="0"/>
              <a:t>J.B Tanner and H. </a:t>
            </a:r>
            <a:r>
              <a:rPr lang="en-US" dirty="0" err="1"/>
              <a:t>Wallbrunn</a:t>
            </a:r>
            <a:r>
              <a:rPr lang="en-US" dirty="0"/>
              <a:t> owned adjoining lots.</a:t>
            </a:r>
          </a:p>
          <a:p>
            <a:r>
              <a:rPr lang="en-US" dirty="0" err="1"/>
              <a:t>Wallbrunn</a:t>
            </a:r>
            <a:r>
              <a:rPr lang="en-US" dirty="0"/>
              <a:t> planted a large maple tree that grew over Tanner property line.</a:t>
            </a:r>
          </a:p>
          <a:p>
            <a:r>
              <a:rPr lang="en-US" dirty="0"/>
              <a:t>THEN Tanner built a home on the prop line, 3 feet from tree. Branches scraped Tanner’s roof and chimney.</a:t>
            </a:r>
          </a:p>
          <a:p>
            <a:r>
              <a:rPr lang="en-US" dirty="0"/>
              <a:t>Tanner sued for injunction to compel </a:t>
            </a:r>
            <a:r>
              <a:rPr lang="en-US" dirty="0" err="1"/>
              <a:t>Wallbrunn</a:t>
            </a:r>
            <a:r>
              <a:rPr lang="en-US" dirty="0"/>
              <a:t> to cut back nuisance tree branches.</a:t>
            </a:r>
          </a:p>
          <a:p>
            <a:r>
              <a:rPr lang="en-US" dirty="0"/>
              <a:t>Trial Ct. granted injunction, ordering </a:t>
            </a:r>
            <a:r>
              <a:rPr lang="en-US" b="1" i="1" u="sng" dirty="0"/>
              <a:t>removal of the entire tree</a:t>
            </a:r>
            <a:r>
              <a:rPr lang="en-US" dirty="0"/>
              <a:t>. </a:t>
            </a:r>
            <a:r>
              <a:rPr lang="en-US" dirty="0" err="1"/>
              <a:t>Wallbrunn</a:t>
            </a:r>
            <a:r>
              <a:rPr lang="en-US" dirty="0"/>
              <a:t> appealed. Reversed.</a:t>
            </a:r>
          </a:p>
        </p:txBody>
      </p:sp>
      <p:sp>
        <p:nvSpPr>
          <p:cNvPr id="4" name="Slide Number Placeholder 3">
            <a:extLst>
              <a:ext uri="{FF2B5EF4-FFF2-40B4-BE49-F238E27FC236}">
                <a16:creationId xmlns:a16="http://schemas.microsoft.com/office/drawing/2014/main" id="{7909595F-72DC-E0E3-3F4F-10619A8CA229}"/>
              </a:ext>
            </a:extLst>
          </p:cNvPr>
          <p:cNvSpPr>
            <a:spLocks noGrp="1"/>
          </p:cNvSpPr>
          <p:nvPr>
            <p:ph type="sldNum" sz="quarter" idx="5"/>
          </p:nvPr>
        </p:nvSpPr>
        <p:spPr/>
        <p:txBody>
          <a:bodyPr/>
          <a:lstStyle/>
          <a:p>
            <a:fld id="{CF155452-F542-491B-BA5C-F349F2386F54}" type="slidenum">
              <a:rPr lang="en-US" smtClean="0"/>
              <a:t>40</a:t>
            </a:fld>
            <a:endParaRPr lang="en-US" dirty="0"/>
          </a:p>
        </p:txBody>
      </p:sp>
    </p:spTree>
    <p:extLst>
      <p:ext uri="{BB962C8B-B14F-4D97-AF65-F5344CB8AC3E}">
        <p14:creationId xmlns:p14="http://schemas.microsoft.com/office/powerpoint/2010/main" val="30130213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DBF58-1FC6-0FEB-C54E-3258B2EE7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CD29F-CEC3-0C21-BB3C-D6231DED661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54E2AB-7E94-99DC-0D30-F42900FC0805}"/>
              </a:ext>
            </a:extLst>
          </p:cNvPr>
          <p:cNvSpPr>
            <a:spLocks noGrp="1"/>
          </p:cNvSpPr>
          <p:nvPr>
            <p:ph type="body" idx="1"/>
          </p:nvPr>
        </p:nvSpPr>
        <p:spPr/>
        <p:txBody>
          <a:bodyPr/>
          <a:lstStyle/>
          <a:p>
            <a:r>
              <a:rPr lang="en-US" dirty="0"/>
              <a:t>MO Ct. App.</a:t>
            </a:r>
          </a:p>
          <a:p>
            <a:r>
              <a:rPr lang="en-US" dirty="0"/>
              <a:t>St. Louis County, MO</a:t>
            </a:r>
          </a:p>
          <a:p>
            <a:endParaRPr lang="en-US" dirty="0"/>
          </a:p>
          <a:p>
            <a:r>
              <a:rPr lang="en-US" dirty="0"/>
              <a:t>In 1969, Pete and Elen </a:t>
            </a:r>
            <a:r>
              <a:rPr lang="en-US" dirty="0" err="1"/>
              <a:t>Hasapopoulos</a:t>
            </a:r>
            <a:r>
              <a:rPr lang="en-US" dirty="0"/>
              <a:t> purchased a home in St. Louis County. 3 Chinese Elm trees were growing on Joyce Murphy’s property near the line.</a:t>
            </a:r>
          </a:p>
          <a:p>
            <a:r>
              <a:rPr lang="en-US" dirty="0"/>
              <a:t>By 1974, trees grew to 24” DBH, 50 ft tall. Roots cracked driveway.</a:t>
            </a:r>
          </a:p>
          <a:p>
            <a:r>
              <a:rPr lang="en-US" dirty="0"/>
              <a:t>No evidence who planted them or IF they were planted at all.</a:t>
            </a:r>
          </a:p>
          <a:p>
            <a:r>
              <a:rPr lang="en-US" dirty="0"/>
              <a:t>In 1984, </a:t>
            </a:r>
            <a:r>
              <a:rPr lang="en-US" dirty="0" err="1"/>
              <a:t>Hasapopoulos</a:t>
            </a:r>
            <a:r>
              <a:rPr lang="en-US" dirty="0"/>
              <a:t> cut back encroaching branches and sued for damages to driveway.</a:t>
            </a:r>
          </a:p>
          <a:p>
            <a:r>
              <a:rPr lang="en-US" dirty="0"/>
              <a:t>Trial Ct. held no nuisance, held for Murphy. </a:t>
            </a:r>
            <a:r>
              <a:rPr lang="en-US" dirty="0" err="1"/>
              <a:t>Hasapopoulos</a:t>
            </a:r>
            <a:r>
              <a:rPr lang="en-US" dirty="0"/>
              <a:t> appealed. Affirmed.</a:t>
            </a:r>
          </a:p>
        </p:txBody>
      </p:sp>
      <p:sp>
        <p:nvSpPr>
          <p:cNvPr id="4" name="Slide Number Placeholder 3">
            <a:extLst>
              <a:ext uri="{FF2B5EF4-FFF2-40B4-BE49-F238E27FC236}">
                <a16:creationId xmlns:a16="http://schemas.microsoft.com/office/drawing/2014/main" id="{5F9EBF0D-8088-D96C-3395-EA070BC5C230}"/>
              </a:ext>
            </a:extLst>
          </p:cNvPr>
          <p:cNvSpPr>
            <a:spLocks noGrp="1"/>
          </p:cNvSpPr>
          <p:nvPr>
            <p:ph type="sldNum" sz="quarter" idx="5"/>
          </p:nvPr>
        </p:nvSpPr>
        <p:spPr/>
        <p:txBody>
          <a:bodyPr/>
          <a:lstStyle/>
          <a:p>
            <a:fld id="{CF155452-F542-491B-BA5C-F349F2386F54}" type="slidenum">
              <a:rPr lang="en-US" smtClean="0"/>
              <a:t>43</a:t>
            </a:fld>
            <a:endParaRPr lang="en-US" dirty="0"/>
          </a:p>
        </p:txBody>
      </p:sp>
    </p:spTree>
    <p:extLst>
      <p:ext uri="{BB962C8B-B14F-4D97-AF65-F5344CB8AC3E}">
        <p14:creationId xmlns:p14="http://schemas.microsoft.com/office/powerpoint/2010/main" val="3217977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BFF17-21D0-16D9-06D0-E0CC859A6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1339A-805C-6695-14B7-7B52B6287B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989250-D6FD-8D9A-D00B-B10B6A5468BA}"/>
              </a:ext>
            </a:extLst>
          </p:cNvPr>
          <p:cNvSpPr>
            <a:spLocks noGrp="1"/>
          </p:cNvSpPr>
          <p:nvPr>
            <p:ph type="body" idx="1"/>
          </p:nvPr>
        </p:nvSpPr>
        <p:spPr/>
        <p:txBody>
          <a:bodyPr/>
          <a:lstStyle/>
          <a:p>
            <a:r>
              <a:rPr lang="en-US" dirty="0"/>
              <a:t>MO Ct. App.</a:t>
            </a:r>
          </a:p>
          <a:p>
            <a:r>
              <a:rPr lang="en-US" dirty="0"/>
              <a:t>St. Louis County, MO</a:t>
            </a:r>
          </a:p>
          <a:p>
            <a:endParaRPr lang="en-US" dirty="0"/>
          </a:p>
          <a:p>
            <a:r>
              <a:rPr lang="en-US" dirty="0"/>
              <a:t>In 1969, Pete and Elen </a:t>
            </a:r>
            <a:r>
              <a:rPr lang="en-US" dirty="0" err="1"/>
              <a:t>Hasapopoulos</a:t>
            </a:r>
            <a:r>
              <a:rPr lang="en-US" dirty="0"/>
              <a:t> purchased a home in St. Louis County. 3 Chinese Elm trees were growing on Joyce Murphy’s property near the line.</a:t>
            </a:r>
          </a:p>
          <a:p>
            <a:r>
              <a:rPr lang="en-US" dirty="0"/>
              <a:t>By 1974, trees grew to 24” DBH, 50 ft tall. Roots cracked driveway.</a:t>
            </a:r>
          </a:p>
          <a:p>
            <a:r>
              <a:rPr lang="en-US" dirty="0"/>
              <a:t>No evidence who planted them or IF they were planted at all.</a:t>
            </a:r>
          </a:p>
          <a:p>
            <a:r>
              <a:rPr lang="en-US" dirty="0"/>
              <a:t>In 1984, </a:t>
            </a:r>
            <a:r>
              <a:rPr lang="en-US" dirty="0" err="1"/>
              <a:t>Hasapopoulos</a:t>
            </a:r>
            <a:r>
              <a:rPr lang="en-US" dirty="0"/>
              <a:t> cut back encroaching branches and sued for damages to driveway.</a:t>
            </a:r>
          </a:p>
          <a:p>
            <a:r>
              <a:rPr lang="en-US" dirty="0"/>
              <a:t>Trial Ct. held no nuisance, held for Murphy. </a:t>
            </a:r>
            <a:r>
              <a:rPr lang="en-US" dirty="0" err="1"/>
              <a:t>Hasapopoulos</a:t>
            </a:r>
            <a:r>
              <a:rPr lang="en-US" dirty="0"/>
              <a:t> appealed. Affirmed.</a:t>
            </a:r>
          </a:p>
        </p:txBody>
      </p:sp>
      <p:sp>
        <p:nvSpPr>
          <p:cNvPr id="4" name="Slide Number Placeholder 3">
            <a:extLst>
              <a:ext uri="{FF2B5EF4-FFF2-40B4-BE49-F238E27FC236}">
                <a16:creationId xmlns:a16="http://schemas.microsoft.com/office/drawing/2014/main" id="{41BA9CA1-DB24-9D55-C60F-6E9EF99C85D1}"/>
              </a:ext>
            </a:extLst>
          </p:cNvPr>
          <p:cNvSpPr>
            <a:spLocks noGrp="1"/>
          </p:cNvSpPr>
          <p:nvPr>
            <p:ph type="sldNum" sz="quarter" idx="5"/>
          </p:nvPr>
        </p:nvSpPr>
        <p:spPr/>
        <p:txBody>
          <a:bodyPr/>
          <a:lstStyle/>
          <a:p>
            <a:fld id="{CF155452-F542-491B-BA5C-F349F2386F54}" type="slidenum">
              <a:rPr lang="en-US" smtClean="0"/>
              <a:t>44</a:t>
            </a:fld>
            <a:endParaRPr lang="en-US" dirty="0"/>
          </a:p>
        </p:txBody>
      </p:sp>
    </p:spTree>
    <p:extLst>
      <p:ext uri="{BB962C8B-B14F-4D97-AF65-F5344CB8AC3E}">
        <p14:creationId xmlns:p14="http://schemas.microsoft.com/office/powerpoint/2010/main" val="2498748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55452-F542-491B-BA5C-F349F2386F54}" type="slidenum">
              <a:rPr lang="en-US" smtClean="0"/>
              <a:t>45</a:t>
            </a:fld>
            <a:endParaRPr lang="en-US" dirty="0"/>
          </a:p>
        </p:txBody>
      </p:sp>
    </p:spTree>
    <p:extLst>
      <p:ext uri="{BB962C8B-B14F-4D97-AF65-F5344CB8AC3E}">
        <p14:creationId xmlns:p14="http://schemas.microsoft.com/office/powerpoint/2010/main" val="3982084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30F1D-C998-74AC-68C3-7CA6A1AAB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60991-E3CF-5A34-A710-6F6D90ACD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44A815-3D51-7D34-0B93-29C7039F10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8B2FD7-D101-CFCF-B3F2-E6F4E6F8BB5F}"/>
              </a:ext>
            </a:extLst>
          </p:cNvPr>
          <p:cNvSpPr>
            <a:spLocks noGrp="1"/>
          </p:cNvSpPr>
          <p:nvPr>
            <p:ph type="sldNum" sz="quarter" idx="5"/>
          </p:nvPr>
        </p:nvSpPr>
        <p:spPr/>
        <p:txBody>
          <a:bodyPr/>
          <a:lstStyle/>
          <a:p>
            <a:fld id="{CF155452-F542-491B-BA5C-F349F2386F54}" type="slidenum">
              <a:rPr lang="en-US" smtClean="0"/>
              <a:t>46</a:t>
            </a:fld>
            <a:endParaRPr lang="en-US" dirty="0"/>
          </a:p>
        </p:txBody>
      </p:sp>
    </p:spTree>
    <p:extLst>
      <p:ext uri="{BB962C8B-B14F-4D97-AF65-F5344CB8AC3E}">
        <p14:creationId xmlns:p14="http://schemas.microsoft.com/office/powerpoint/2010/main" val="855812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2DD67-452D-4148-2FFE-01A0F873F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F6FA0-3979-B6BD-3D51-B9A0ED1527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616CDE-DCE0-DCE8-912D-626D7E86D1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6F1690-E6A5-B054-4BA7-3912968F8FAA}"/>
              </a:ext>
            </a:extLst>
          </p:cNvPr>
          <p:cNvSpPr>
            <a:spLocks noGrp="1"/>
          </p:cNvSpPr>
          <p:nvPr>
            <p:ph type="sldNum" sz="quarter" idx="5"/>
          </p:nvPr>
        </p:nvSpPr>
        <p:spPr/>
        <p:txBody>
          <a:bodyPr/>
          <a:lstStyle/>
          <a:p>
            <a:fld id="{CF155452-F542-491B-BA5C-F349F2386F54}" type="slidenum">
              <a:rPr lang="en-US" smtClean="0"/>
              <a:t>47</a:t>
            </a:fld>
            <a:endParaRPr lang="en-US" dirty="0"/>
          </a:p>
        </p:txBody>
      </p:sp>
    </p:spTree>
    <p:extLst>
      <p:ext uri="{BB962C8B-B14F-4D97-AF65-F5344CB8AC3E}">
        <p14:creationId xmlns:p14="http://schemas.microsoft.com/office/powerpoint/2010/main" val="3014343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6DFF5-D61E-34C8-705A-639DA92A3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6961C8-F32B-843D-C92C-6E1D61665E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2DF7933-535A-609B-9CA0-F3D15C8FAA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DEAC57-0E06-F435-B6DD-FBD94244FDCD}"/>
              </a:ext>
            </a:extLst>
          </p:cNvPr>
          <p:cNvSpPr>
            <a:spLocks noGrp="1"/>
          </p:cNvSpPr>
          <p:nvPr>
            <p:ph type="sldNum" sz="quarter" idx="5"/>
          </p:nvPr>
        </p:nvSpPr>
        <p:spPr/>
        <p:txBody>
          <a:bodyPr/>
          <a:lstStyle/>
          <a:p>
            <a:fld id="{CF155452-F542-491B-BA5C-F349F2386F54}" type="slidenum">
              <a:rPr lang="en-US" smtClean="0"/>
              <a:t>48</a:t>
            </a:fld>
            <a:endParaRPr lang="en-US" dirty="0"/>
          </a:p>
        </p:txBody>
      </p:sp>
    </p:spTree>
    <p:extLst>
      <p:ext uri="{BB962C8B-B14F-4D97-AF65-F5344CB8AC3E}">
        <p14:creationId xmlns:p14="http://schemas.microsoft.com/office/powerpoint/2010/main" val="2824071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3768718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27643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3244139"/>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1518101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1" name="Slide Number Placeholder 5"/>
          <p:cNvSpPr>
            <a:spLocks noGrp="1"/>
          </p:cNvSpPr>
          <p:nvPr>
            <p:ph type="sldNum" sz="quarter" idx="12"/>
          </p:nvPr>
        </p:nvSpPr>
        <p:spPr>
          <a:xfrm>
            <a:off x="531812" y="787782"/>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3702545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13" name="Slide Number Placeholder 5"/>
          <p:cNvSpPr>
            <a:spLocks noGrp="1"/>
          </p:cNvSpPr>
          <p:nvPr>
            <p:ph type="sldNum" sz="quarter" idx="12"/>
          </p:nvPr>
        </p:nvSpPr>
        <p:spPr>
          <a:xfrm>
            <a:off x="531812" y="787782"/>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424605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5" name="Slide Number Placeholder 4"/>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61462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4" name="Slide Number Placeholder 3"/>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61885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198657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a:xfrm>
            <a:off x="531812" y="4983087"/>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1983075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3244139"/>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646782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3244139"/>
            <a:ext cx="779767" cy="365125"/>
          </a:xfrm>
        </p:spPr>
        <p:txBody>
          <a:bodyPr/>
          <a:lstStyle/>
          <a:p>
            <a:fld id="{0A4D6C30-F765-48A1-8ACB-68E2233B1CBF}" type="slidenum">
              <a:rPr lang="en-US" smtClean="0"/>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81243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a:xfrm>
            <a:off x="531812" y="4983087"/>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714777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a:xfrm>
            <a:off x="531812" y="4983087"/>
            <a:ext cx="779767" cy="365125"/>
          </a:xfrm>
        </p:spPr>
        <p:txBody>
          <a:bodyPr/>
          <a:lstStyle/>
          <a:p>
            <a:fld id="{0A4D6C30-F765-48A1-8ACB-68E2233B1CBF}" type="slidenum">
              <a:rPr lang="en-US" smtClean="0"/>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15996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7" name="Slide Number Placeholder 6"/>
          <p:cNvSpPr>
            <a:spLocks noGrp="1"/>
          </p:cNvSpPr>
          <p:nvPr>
            <p:ph type="sldNum" sz="quarter" idx="12"/>
          </p:nvPr>
        </p:nvSpPr>
        <p:spPr>
          <a:xfrm>
            <a:off x="531812" y="4983087"/>
            <a:ext cx="779767" cy="365125"/>
          </a:xfrm>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3781865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3184796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DEB379-6C0D-4AFD-8F55-C8AFE57CCC9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0A4D6C30-F765-48A1-8ACB-68E2233B1CBF}" type="slidenum">
              <a:rPr lang="en-US" smtClean="0"/>
              <a:t>‹#›</a:t>
            </a:fld>
            <a:endParaRPr lang="en-US" dirty="0"/>
          </a:p>
        </p:txBody>
      </p:sp>
    </p:spTree>
    <p:extLst>
      <p:ext uri="{BB962C8B-B14F-4D97-AF65-F5344CB8AC3E}">
        <p14:creationId xmlns:p14="http://schemas.microsoft.com/office/powerpoint/2010/main" val="282555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2DEB379-6C0D-4AFD-8F55-C8AFE57CCC9D}" type="datetimeFigureOut">
              <a:rPr lang="en-US" smtClean="0"/>
              <a:t>9/21/2026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A4D6C30-F765-48A1-8ACB-68E2233B1CBF}" type="slidenum">
              <a:rPr lang="en-US" smtClean="0"/>
              <a:t>‹#›</a:t>
            </a:fld>
            <a:endParaRPr lang="en-US" dirty="0"/>
          </a:p>
        </p:txBody>
      </p:sp>
    </p:spTree>
    <p:extLst>
      <p:ext uri="{BB962C8B-B14F-4D97-AF65-F5344CB8AC3E}">
        <p14:creationId xmlns:p14="http://schemas.microsoft.com/office/powerpoint/2010/main" val="341585560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948E-5095-19A6-109D-C57C47C20560}"/>
              </a:ext>
            </a:extLst>
          </p:cNvPr>
          <p:cNvSpPr>
            <a:spLocks noGrp="1"/>
          </p:cNvSpPr>
          <p:nvPr>
            <p:ph type="ctrTitle"/>
          </p:nvPr>
        </p:nvSpPr>
        <p:spPr>
          <a:xfrm>
            <a:off x="2589213" y="2514600"/>
            <a:ext cx="9602787" cy="2262781"/>
          </a:xfrm>
        </p:spPr>
        <p:txBody>
          <a:bodyPr>
            <a:normAutofit/>
          </a:bodyPr>
          <a:lstStyle/>
          <a:p>
            <a:r>
              <a:rPr lang="en-US" dirty="0"/>
              <a:t>Case Illustrations in</a:t>
            </a:r>
            <a:br>
              <a:rPr lang="en-US" dirty="0"/>
            </a:br>
            <a:r>
              <a:rPr lang="en-US" dirty="0"/>
              <a:t>Missouri Tree Law</a:t>
            </a:r>
          </a:p>
        </p:txBody>
      </p:sp>
      <p:sp>
        <p:nvSpPr>
          <p:cNvPr id="3" name="Subtitle 2">
            <a:extLst>
              <a:ext uri="{FF2B5EF4-FFF2-40B4-BE49-F238E27FC236}">
                <a16:creationId xmlns:a16="http://schemas.microsoft.com/office/drawing/2014/main" id="{5BFEEEE6-17D1-98BE-07EF-80F40313C65E}"/>
              </a:ext>
            </a:extLst>
          </p:cNvPr>
          <p:cNvSpPr>
            <a:spLocks noGrp="1"/>
          </p:cNvSpPr>
          <p:nvPr>
            <p:ph type="subTitle" idx="1"/>
          </p:nvPr>
        </p:nvSpPr>
        <p:spPr>
          <a:xfrm>
            <a:off x="2589213" y="4777379"/>
            <a:ext cx="8915399" cy="1896137"/>
          </a:xfrm>
        </p:spPr>
        <p:txBody>
          <a:bodyPr>
            <a:normAutofit/>
          </a:bodyPr>
          <a:lstStyle/>
          <a:p>
            <a:r>
              <a:rPr lang="en-US" dirty="0"/>
              <a:t>James Komen</a:t>
            </a:r>
          </a:p>
          <a:p>
            <a:r>
              <a:rPr lang="en-US" dirty="0"/>
              <a:t>BCMA #WE-9909B</a:t>
            </a:r>
          </a:p>
          <a:p>
            <a:r>
              <a:rPr lang="en-US" dirty="0"/>
              <a:t>RCA #555</a:t>
            </a:r>
          </a:p>
        </p:txBody>
      </p:sp>
    </p:spTree>
    <p:extLst>
      <p:ext uri="{BB962C8B-B14F-4D97-AF65-F5344CB8AC3E}">
        <p14:creationId xmlns:p14="http://schemas.microsoft.com/office/powerpoint/2010/main" val="350551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C13E7-EF43-245B-9288-A9221EBB2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8F244-764C-84FC-D44E-18515D07C21F}"/>
              </a:ext>
            </a:extLst>
          </p:cNvPr>
          <p:cNvSpPr>
            <a:spLocks noGrp="1"/>
          </p:cNvSpPr>
          <p:nvPr>
            <p:ph type="title"/>
          </p:nvPr>
        </p:nvSpPr>
        <p:spPr>
          <a:xfrm>
            <a:off x="2115879" y="624110"/>
            <a:ext cx="10430540" cy="1280890"/>
          </a:xfrm>
        </p:spPr>
        <p:txBody>
          <a:bodyPr>
            <a:normAutofit/>
          </a:bodyPr>
          <a:lstStyle/>
          <a:p>
            <a:r>
              <a:rPr lang="it-IT" i="1" dirty="0"/>
              <a:t>Walker v. City of Sedalia</a:t>
            </a:r>
            <a:br>
              <a:rPr lang="it-IT" i="1" dirty="0"/>
            </a:br>
            <a:r>
              <a:rPr lang="it-IT" dirty="0"/>
              <a:t>74 Mo. App. 70 (Mo. Ct. App. 1898)</a:t>
            </a:r>
          </a:p>
        </p:txBody>
      </p:sp>
      <p:pic>
        <p:nvPicPr>
          <p:cNvPr id="4" name="Picture 3">
            <a:extLst>
              <a:ext uri="{FF2B5EF4-FFF2-40B4-BE49-F238E27FC236}">
                <a16:creationId xmlns:a16="http://schemas.microsoft.com/office/drawing/2014/main" id="{3FB65BE4-6AF2-307D-3325-387B987BF532}"/>
              </a:ext>
            </a:extLst>
          </p:cNvPr>
          <p:cNvPicPr>
            <a:picLocks noChangeAspect="1"/>
          </p:cNvPicPr>
          <p:nvPr/>
        </p:nvPicPr>
        <p:blipFill>
          <a:blip r:embed="rId3">
            <a:extLst>
              <a:ext uri="{28A0092B-C50C-407E-A947-70E740481C1C}">
                <a14:useLocalDpi xmlns:a14="http://schemas.microsoft.com/office/drawing/2010/main" val="0"/>
              </a:ext>
            </a:extLst>
          </a:blip>
          <a:srcRect t="27170" b="18211"/>
          <a:stretch>
            <a:fillRect/>
          </a:stretch>
        </p:blipFill>
        <p:spPr>
          <a:xfrm>
            <a:off x="2258291" y="2126226"/>
            <a:ext cx="9559636" cy="4607084"/>
          </a:xfrm>
          <a:prstGeom prst="rect">
            <a:avLst/>
          </a:prstGeom>
        </p:spPr>
      </p:pic>
    </p:spTree>
    <p:extLst>
      <p:ext uri="{BB962C8B-B14F-4D97-AF65-F5344CB8AC3E}">
        <p14:creationId xmlns:p14="http://schemas.microsoft.com/office/powerpoint/2010/main" val="4023848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5063D-E841-38EF-BCE0-95DD0F28F8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CDB67E-1E27-BA31-01FA-2F5DAD5E7087}"/>
              </a:ext>
            </a:extLst>
          </p:cNvPr>
          <p:cNvSpPr>
            <a:spLocks noGrp="1"/>
          </p:cNvSpPr>
          <p:nvPr>
            <p:ph type="title"/>
          </p:nvPr>
        </p:nvSpPr>
        <p:spPr>
          <a:xfrm>
            <a:off x="2115879" y="624110"/>
            <a:ext cx="10430540" cy="1280890"/>
          </a:xfrm>
        </p:spPr>
        <p:txBody>
          <a:bodyPr>
            <a:normAutofit/>
          </a:bodyPr>
          <a:lstStyle/>
          <a:p>
            <a:r>
              <a:rPr lang="it-IT" i="1" dirty="0"/>
              <a:t>Walker v. City of Sedalia</a:t>
            </a:r>
            <a:br>
              <a:rPr lang="it-IT" i="1" dirty="0"/>
            </a:br>
            <a:r>
              <a:rPr lang="it-IT" dirty="0"/>
              <a:t>74 Mo. App. 70 (Mo. Ct. App. 1898)</a:t>
            </a:r>
          </a:p>
        </p:txBody>
      </p:sp>
      <p:pic>
        <p:nvPicPr>
          <p:cNvPr id="4" name="Picture 3">
            <a:extLst>
              <a:ext uri="{FF2B5EF4-FFF2-40B4-BE49-F238E27FC236}">
                <a16:creationId xmlns:a16="http://schemas.microsoft.com/office/drawing/2014/main" id="{D0B06B46-C33D-D791-3B85-01A5664FDF84}"/>
              </a:ext>
            </a:extLst>
          </p:cNvPr>
          <p:cNvPicPr>
            <a:picLocks noChangeAspect="1"/>
          </p:cNvPicPr>
          <p:nvPr/>
        </p:nvPicPr>
        <p:blipFill>
          <a:blip r:embed="rId3">
            <a:extLst>
              <a:ext uri="{28A0092B-C50C-407E-A947-70E740481C1C}">
                <a14:useLocalDpi xmlns:a14="http://schemas.microsoft.com/office/drawing/2010/main" val="0"/>
              </a:ext>
            </a:extLst>
          </a:blip>
          <a:srcRect t="27013" b="18369"/>
          <a:stretch>
            <a:fillRect/>
          </a:stretch>
        </p:blipFill>
        <p:spPr>
          <a:xfrm>
            <a:off x="2258291" y="2126226"/>
            <a:ext cx="9559636" cy="4607084"/>
          </a:xfrm>
          <a:prstGeom prst="rect">
            <a:avLst/>
          </a:prstGeom>
        </p:spPr>
      </p:pic>
    </p:spTree>
    <p:extLst>
      <p:ext uri="{BB962C8B-B14F-4D97-AF65-F5344CB8AC3E}">
        <p14:creationId xmlns:p14="http://schemas.microsoft.com/office/powerpoint/2010/main" val="1206521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42CA-B08D-3EF8-7A7A-8F346F38D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1DB7F8-CDDE-AE77-9158-5B422F61B2A3}"/>
              </a:ext>
            </a:extLst>
          </p:cNvPr>
          <p:cNvSpPr>
            <a:spLocks noGrp="1"/>
          </p:cNvSpPr>
          <p:nvPr>
            <p:ph idx="1"/>
          </p:nvPr>
        </p:nvSpPr>
        <p:spPr>
          <a:xfrm>
            <a:off x="1956390" y="2243470"/>
            <a:ext cx="9422839" cy="3452392"/>
          </a:xfrm>
        </p:spPr>
        <p:txBody>
          <a:bodyPr>
            <a:normAutofit/>
          </a:bodyPr>
          <a:lstStyle/>
          <a:p>
            <a:r>
              <a:rPr lang="en-US" sz="2800" dirty="0"/>
              <a:t>“The public use of the street was in no way obstructed or endangered by [the trees].”</a:t>
            </a:r>
          </a:p>
        </p:txBody>
      </p:sp>
      <p:sp>
        <p:nvSpPr>
          <p:cNvPr id="7" name="Title 1">
            <a:extLst>
              <a:ext uri="{FF2B5EF4-FFF2-40B4-BE49-F238E27FC236}">
                <a16:creationId xmlns:a16="http://schemas.microsoft.com/office/drawing/2014/main" id="{FDD5DC4E-7002-349E-E6A7-CAF51CE63BC4}"/>
              </a:ext>
            </a:extLst>
          </p:cNvPr>
          <p:cNvSpPr>
            <a:spLocks noGrp="1"/>
          </p:cNvSpPr>
          <p:nvPr>
            <p:ph type="title"/>
          </p:nvPr>
        </p:nvSpPr>
        <p:spPr>
          <a:xfrm>
            <a:off x="2115879" y="624110"/>
            <a:ext cx="10430540" cy="1280890"/>
          </a:xfrm>
        </p:spPr>
        <p:txBody>
          <a:bodyPr>
            <a:normAutofit/>
          </a:bodyPr>
          <a:lstStyle/>
          <a:p>
            <a:r>
              <a:rPr lang="it-IT" i="1" dirty="0"/>
              <a:t>Walker v. City of Sedalia</a:t>
            </a:r>
            <a:br>
              <a:rPr lang="it-IT" i="1" dirty="0"/>
            </a:br>
            <a:r>
              <a:rPr lang="it-IT" dirty="0"/>
              <a:t>74 Mo. App. 70 (Mo. Ct. App. 1898)</a:t>
            </a:r>
            <a:endParaRPr lang="sv-SE" dirty="0"/>
          </a:p>
        </p:txBody>
      </p:sp>
    </p:spTree>
    <p:extLst>
      <p:ext uri="{BB962C8B-B14F-4D97-AF65-F5344CB8AC3E}">
        <p14:creationId xmlns:p14="http://schemas.microsoft.com/office/powerpoint/2010/main" val="126042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E51F3-B3B7-02B3-015E-17BAACA519C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9114DE-E4DE-338A-5F4C-4F49EACF7F3F}"/>
              </a:ext>
            </a:extLst>
          </p:cNvPr>
          <p:cNvSpPr>
            <a:spLocks noGrp="1"/>
          </p:cNvSpPr>
          <p:nvPr>
            <p:ph idx="1"/>
          </p:nvPr>
        </p:nvSpPr>
        <p:spPr>
          <a:xfrm>
            <a:off x="1956390" y="2243470"/>
            <a:ext cx="9422839" cy="3452392"/>
          </a:xfrm>
        </p:spPr>
        <p:txBody>
          <a:bodyPr>
            <a:normAutofit/>
          </a:bodyPr>
          <a:lstStyle/>
          <a:p>
            <a:r>
              <a:rPr lang="en-US" sz="2800" dirty="0"/>
              <a:t>“Trees so planted are a public benefit”</a:t>
            </a:r>
          </a:p>
          <a:p>
            <a:r>
              <a:rPr lang="en-US" sz="2800" dirty="0"/>
              <a:t>“They can not be lawfully destroyed without the call of public necessity.”</a:t>
            </a:r>
          </a:p>
          <a:p>
            <a:r>
              <a:rPr lang="en-US" sz="2800" dirty="0"/>
              <a:t>“The policy of our laws…favors the planting and preservation of shade trees in the public streets where they do not constitute actual obstructions.”</a:t>
            </a:r>
          </a:p>
        </p:txBody>
      </p:sp>
      <p:sp>
        <p:nvSpPr>
          <p:cNvPr id="7" name="Title 1">
            <a:extLst>
              <a:ext uri="{FF2B5EF4-FFF2-40B4-BE49-F238E27FC236}">
                <a16:creationId xmlns:a16="http://schemas.microsoft.com/office/drawing/2014/main" id="{573D8732-D23E-CD29-8225-34B107503A78}"/>
              </a:ext>
            </a:extLst>
          </p:cNvPr>
          <p:cNvSpPr>
            <a:spLocks noGrp="1"/>
          </p:cNvSpPr>
          <p:nvPr>
            <p:ph type="title"/>
          </p:nvPr>
        </p:nvSpPr>
        <p:spPr>
          <a:xfrm>
            <a:off x="2115879" y="624110"/>
            <a:ext cx="10430540" cy="1280890"/>
          </a:xfrm>
        </p:spPr>
        <p:txBody>
          <a:bodyPr>
            <a:normAutofit/>
          </a:bodyPr>
          <a:lstStyle/>
          <a:p>
            <a:r>
              <a:rPr lang="it-IT" i="1" dirty="0"/>
              <a:t>Walker v. City of Sedalia</a:t>
            </a:r>
            <a:br>
              <a:rPr lang="it-IT" i="1" dirty="0"/>
            </a:br>
            <a:r>
              <a:rPr lang="it-IT" dirty="0"/>
              <a:t>74 Mo. App. 70 (Mo. Ct. App. 1898)</a:t>
            </a:r>
            <a:endParaRPr lang="sv-SE" dirty="0"/>
          </a:p>
        </p:txBody>
      </p:sp>
    </p:spTree>
    <p:extLst>
      <p:ext uri="{BB962C8B-B14F-4D97-AF65-F5344CB8AC3E}">
        <p14:creationId xmlns:p14="http://schemas.microsoft.com/office/powerpoint/2010/main" val="3644186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DD83E-51CF-FAC4-80A7-2B070A1163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FCB9B7-3675-093F-DF77-4784357EC2D1}"/>
              </a:ext>
            </a:extLst>
          </p:cNvPr>
          <p:cNvSpPr>
            <a:spLocks noGrp="1"/>
          </p:cNvSpPr>
          <p:nvPr>
            <p:ph idx="1"/>
          </p:nvPr>
        </p:nvSpPr>
        <p:spPr>
          <a:xfrm>
            <a:off x="1956390" y="2243470"/>
            <a:ext cx="9422839" cy="3452392"/>
          </a:xfrm>
        </p:spPr>
        <p:txBody>
          <a:bodyPr>
            <a:normAutofit/>
          </a:bodyPr>
          <a:lstStyle/>
          <a:p>
            <a:r>
              <a:rPr lang="en-US" sz="2800" dirty="0"/>
              <a:t>“The policy of the law…would be wholly defeated if…the whim or caprice of successive commissioners [could] destroy in an hour all that had been accomplished in many years.”</a:t>
            </a:r>
          </a:p>
          <a:p>
            <a:r>
              <a:rPr lang="en-US" sz="2800" dirty="0"/>
              <a:t>“The trees are the property of the adjacent owner, who can not lawfully be deprived of [it].”</a:t>
            </a:r>
          </a:p>
        </p:txBody>
      </p:sp>
      <p:sp>
        <p:nvSpPr>
          <p:cNvPr id="7" name="Title 1">
            <a:extLst>
              <a:ext uri="{FF2B5EF4-FFF2-40B4-BE49-F238E27FC236}">
                <a16:creationId xmlns:a16="http://schemas.microsoft.com/office/drawing/2014/main" id="{B16DB563-2D5D-62AF-65D1-F482772AAB51}"/>
              </a:ext>
            </a:extLst>
          </p:cNvPr>
          <p:cNvSpPr>
            <a:spLocks noGrp="1"/>
          </p:cNvSpPr>
          <p:nvPr>
            <p:ph type="title"/>
          </p:nvPr>
        </p:nvSpPr>
        <p:spPr>
          <a:xfrm>
            <a:off x="2115879" y="624110"/>
            <a:ext cx="10430540" cy="1280890"/>
          </a:xfrm>
        </p:spPr>
        <p:txBody>
          <a:bodyPr>
            <a:normAutofit/>
          </a:bodyPr>
          <a:lstStyle/>
          <a:p>
            <a:r>
              <a:rPr lang="it-IT" i="1" dirty="0"/>
              <a:t>Walker v. City of Sedalia</a:t>
            </a:r>
            <a:br>
              <a:rPr lang="it-IT" i="1" dirty="0"/>
            </a:br>
            <a:r>
              <a:rPr lang="it-IT" dirty="0"/>
              <a:t>74 Mo. App. 70 (Mo. Ct. App. 1898)</a:t>
            </a:r>
            <a:endParaRPr lang="sv-SE" dirty="0"/>
          </a:p>
        </p:txBody>
      </p:sp>
    </p:spTree>
    <p:extLst>
      <p:ext uri="{BB962C8B-B14F-4D97-AF65-F5344CB8AC3E}">
        <p14:creationId xmlns:p14="http://schemas.microsoft.com/office/powerpoint/2010/main" val="3730539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45F93-BFE9-8D2D-C20A-5CDD7E7A90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1092F-3081-284C-FDD4-182052AE181F}"/>
              </a:ext>
            </a:extLst>
          </p:cNvPr>
          <p:cNvSpPr>
            <a:spLocks noGrp="1"/>
          </p:cNvSpPr>
          <p:nvPr>
            <p:ph type="title"/>
          </p:nvPr>
        </p:nvSpPr>
        <p:spPr>
          <a:xfrm>
            <a:off x="2115879" y="624110"/>
            <a:ext cx="10430540" cy="1280890"/>
          </a:xfrm>
        </p:spPr>
        <p:txBody>
          <a:bodyPr>
            <a:normAutofit/>
          </a:bodyPr>
          <a:lstStyle/>
          <a:p>
            <a:r>
              <a:rPr lang="en-US" i="1" dirty="0"/>
              <a:t>Colston v. St. Joseph	</a:t>
            </a:r>
            <a:br>
              <a:rPr lang="en-US" i="1" dirty="0"/>
            </a:br>
            <a:r>
              <a:rPr lang="en-US" dirty="0"/>
              <a:t>106 Mo. App. 714 (1904)</a:t>
            </a:r>
          </a:p>
        </p:txBody>
      </p:sp>
      <p:pic>
        <p:nvPicPr>
          <p:cNvPr id="4" name="Picture 3">
            <a:extLst>
              <a:ext uri="{FF2B5EF4-FFF2-40B4-BE49-F238E27FC236}">
                <a16:creationId xmlns:a16="http://schemas.microsoft.com/office/drawing/2014/main" id="{22C2BED4-2F6A-79FA-8F11-CDCAA9464C08}"/>
              </a:ext>
            </a:extLst>
          </p:cNvPr>
          <p:cNvPicPr>
            <a:picLocks noChangeAspect="1"/>
          </p:cNvPicPr>
          <p:nvPr/>
        </p:nvPicPr>
        <p:blipFill>
          <a:blip r:embed="rId3">
            <a:extLst>
              <a:ext uri="{28A0092B-C50C-407E-A947-70E740481C1C}">
                <a14:useLocalDpi xmlns:a14="http://schemas.microsoft.com/office/drawing/2010/main" val="0"/>
              </a:ext>
            </a:extLst>
          </a:blip>
          <a:srcRect t="23330" b="22479"/>
          <a:stretch>
            <a:fillRect/>
          </a:stretch>
        </p:blipFill>
        <p:spPr>
          <a:xfrm>
            <a:off x="1761459" y="1915392"/>
            <a:ext cx="10076121" cy="4817917"/>
          </a:xfrm>
          <a:prstGeom prst="rect">
            <a:avLst/>
          </a:prstGeom>
        </p:spPr>
      </p:pic>
    </p:spTree>
    <p:extLst>
      <p:ext uri="{BB962C8B-B14F-4D97-AF65-F5344CB8AC3E}">
        <p14:creationId xmlns:p14="http://schemas.microsoft.com/office/powerpoint/2010/main" val="4107914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75249-92CC-6C66-55C8-FF3AE8E7A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09D89-5B06-2FC8-5B9D-B08448BBB1EA}"/>
              </a:ext>
            </a:extLst>
          </p:cNvPr>
          <p:cNvSpPr>
            <a:spLocks noGrp="1"/>
          </p:cNvSpPr>
          <p:nvPr>
            <p:ph type="title"/>
          </p:nvPr>
        </p:nvSpPr>
        <p:spPr>
          <a:xfrm>
            <a:off x="2115879" y="624110"/>
            <a:ext cx="10430540" cy="1280890"/>
          </a:xfrm>
        </p:spPr>
        <p:txBody>
          <a:bodyPr>
            <a:normAutofit/>
          </a:bodyPr>
          <a:lstStyle/>
          <a:p>
            <a:r>
              <a:rPr lang="en-US" i="1" dirty="0"/>
              <a:t>Colston v. St. Joseph	</a:t>
            </a:r>
            <a:br>
              <a:rPr lang="en-US" i="1" dirty="0"/>
            </a:br>
            <a:r>
              <a:rPr lang="en-US" dirty="0"/>
              <a:t>106 Mo. App. 714 (1904)</a:t>
            </a:r>
          </a:p>
        </p:txBody>
      </p:sp>
      <p:pic>
        <p:nvPicPr>
          <p:cNvPr id="4" name="Picture 3">
            <a:extLst>
              <a:ext uri="{FF2B5EF4-FFF2-40B4-BE49-F238E27FC236}">
                <a16:creationId xmlns:a16="http://schemas.microsoft.com/office/drawing/2014/main" id="{11058F11-F3E8-10BC-558A-BC19366062F7}"/>
              </a:ext>
            </a:extLst>
          </p:cNvPr>
          <p:cNvPicPr>
            <a:picLocks noChangeAspect="1"/>
          </p:cNvPicPr>
          <p:nvPr/>
        </p:nvPicPr>
        <p:blipFill>
          <a:blip r:embed="rId3">
            <a:extLst>
              <a:ext uri="{28A0092B-C50C-407E-A947-70E740481C1C}">
                <a14:useLocalDpi xmlns:a14="http://schemas.microsoft.com/office/drawing/2010/main" val="0"/>
              </a:ext>
            </a:extLst>
          </a:blip>
          <a:srcRect t="22300" b="22300"/>
          <a:stretch/>
        </p:blipFill>
        <p:spPr>
          <a:xfrm>
            <a:off x="1761459" y="1818407"/>
            <a:ext cx="10076121" cy="4925524"/>
          </a:xfrm>
          <a:prstGeom prst="rect">
            <a:avLst/>
          </a:prstGeom>
        </p:spPr>
      </p:pic>
    </p:spTree>
    <p:extLst>
      <p:ext uri="{BB962C8B-B14F-4D97-AF65-F5344CB8AC3E}">
        <p14:creationId xmlns:p14="http://schemas.microsoft.com/office/powerpoint/2010/main" val="1581991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9672-1988-FC35-3E37-0E1E371BD8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63A58-0202-8886-6554-283CA28F51EC}"/>
              </a:ext>
            </a:extLst>
          </p:cNvPr>
          <p:cNvSpPr>
            <a:spLocks noGrp="1"/>
          </p:cNvSpPr>
          <p:nvPr>
            <p:ph idx="1"/>
          </p:nvPr>
        </p:nvSpPr>
        <p:spPr>
          <a:xfrm>
            <a:off x="1956390" y="2243470"/>
            <a:ext cx="9422839" cy="3452392"/>
          </a:xfrm>
        </p:spPr>
        <p:txBody>
          <a:bodyPr>
            <a:normAutofit/>
          </a:bodyPr>
          <a:lstStyle/>
          <a:p>
            <a:r>
              <a:rPr lang="en-US" sz="2800" dirty="0"/>
              <a:t>“plaintiff cannot…recover…if the trees were wholly or partially in the street,…but were so located as to obstruct travel or use of the street unless they were removed.”</a:t>
            </a:r>
          </a:p>
        </p:txBody>
      </p:sp>
      <p:sp>
        <p:nvSpPr>
          <p:cNvPr id="7" name="Title 1">
            <a:extLst>
              <a:ext uri="{FF2B5EF4-FFF2-40B4-BE49-F238E27FC236}">
                <a16:creationId xmlns:a16="http://schemas.microsoft.com/office/drawing/2014/main" id="{91CA1260-70A0-26F5-7DCD-3A87E2A9EF31}"/>
              </a:ext>
            </a:extLst>
          </p:cNvPr>
          <p:cNvSpPr>
            <a:spLocks noGrp="1"/>
          </p:cNvSpPr>
          <p:nvPr>
            <p:ph type="title"/>
          </p:nvPr>
        </p:nvSpPr>
        <p:spPr>
          <a:xfrm>
            <a:off x="2115879" y="624110"/>
            <a:ext cx="10430540" cy="1280890"/>
          </a:xfrm>
        </p:spPr>
        <p:txBody>
          <a:bodyPr>
            <a:normAutofit/>
          </a:bodyPr>
          <a:lstStyle/>
          <a:p>
            <a:r>
              <a:rPr lang="en-US" i="1" dirty="0"/>
              <a:t>Colston v. St. Joseph	</a:t>
            </a:r>
            <a:br>
              <a:rPr lang="en-US" i="1" dirty="0"/>
            </a:br>
            <a:r>
              <a:rPr lang="en-US" dirty="0"/>
              <a:t>106 Mo. App. 714 (1904)</a:t>
            </a:r>
            <a:endParaRPr lang="sv-SE" dirty="0"/>
          </a:p>
        </p:txBody>
      </p:sp>
    </p:spTree>
    <p:extLst>
      <p:ext uri="{BB962C8B-B14F-4D97-AF65-F5344CB8AC3E}">
        <p14:creationId xmlns:p14="http://schemas.microsoft.com/office/powerpoint/2010/main" val="3877212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30217-766E-48BD-8314-BBD267E6AE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B83DFE-9A38-34EB-03CA-37D8CE250D3A}"/>
              </a:ext>
            </a:extLst>
          </p:cNvPr>
          <p:cNvSpPr>
            <a:spLocks noGrp="1"/>
          </p:cNvSpPr>
          <p:nvPr>
            <p:ph idx="1"/>
          </p:nvPr>
        </p:nvSpPr>
        <p:spPr>
          <a:xfrm>
            <a:off x="1956390" y="2243470"/>
            <a:ext cx="9422839" cy="3452392"/>
          </a:xfrm>
        </p:spPr>
        <p:txBody>
          <a:bodyPr>
            <a:normAutofit/>
          </a:bodyPr>
          <a:lstStyle/>
          <a:p>
            <a:r>
              <a:rPr lang="en-US" sz="2800" dirty="0"/>
              <a:t>“plaintiff cannot…recover…if the trees were wholly </a:t>
            </a:r>
            <a:r>
              <a:rPr lang="en-US" sz="2800" i="1" u="sng" dirty="0"/>
              <a:t>or partially</a:t>
            </a:r>
            <a:r>
              <a:rPr lang="en-US" sz="2800" dirty="0"/>
              <a:t> in the street,…but were so located as to obstruct travel or use of the street unless they were removed.”</a:t>
            </a:r>
          </a:p>
        </p:txBody>
      </p:sp>
      <p:sp>
        <p:nvSpPr>
          <p:cNvPr id="7" name="Title 1">
            <a:extLst>
              <a:ext uri="{FF2B5EF4-FFF2-40B4-BE49-F238E27FC236}">
                <a16:creationId xmlns:a16="http://schemas.microsoft.com/office/drawing/2014/main" id="{3D2EE3D7-C8A5-AD84-F086-110441E075B8}"/>
              </a:ext>
            </a:extLst>
          </p:cNvPr>
          <p:cNvSpPr>
            <a:spLocks noGrp="1"/>
          </p:cNvSpPr>
          <p:nvPr>
            <p:ph type="title"/>
          </p:nvPr>
        </p:nvSpPr>
        <p:spPr>
          <a:xfrm>
            <a:off x="2115879" y="624110"/>
            <a:ext cx="10430540" cy="1280890"/>
          </a:xfrm>
        </p:spPr>
        <p:txBody>
          <a:bodyPr>
            <a:normAutofit/>
          </a:bodyPr>
          <a:lstStyle/>
          <a:p>
            <a:r>
              <a:rPr lang="en-US" i="1" dirty="0"/>
              <a:t>Colston v. St. Joseph	</a:t>
            </a:r>
            <a:br>
              <a:rPr lang="en-US" i="1" dirty="0"/>
            </a:br>
            <a:r>
              <a:rPr lang="en-US" dirty="0"/>
              <a:t>106 Mo. App. 714 (1904)</a:t>
            </a:r>
            <a:endParaRPr lang="sv-SE" dirty="0"/>
          </a:p>
        </p:txBody>
      </p:sp>
    </p:spTree>
    <p:extLst>
      <p:ext uri="{BB962C8B-B14F-4D97-AF65-F5344CB8AC3E}">
        <p14:creationId xmlns:p14="http://schemas.microsoft.com/office/powerpoint/2010/main" val="3056457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53AB3-258A-3FF6-C1A9-83C147CF212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883F2A-06F9-17B1-5469-C8EA9F75FB8E}"/>
              </a:ext>
            </a:extLst>
          </p:cNvPr>
          <p:cNvSpPr>
            <a:spLocks noGrp="1"/>
          </p:cNvSpPr>
          <p:nvPr>
            <p:ph idx="1"/>
          </p:nvPr>
        </p:nvSpPr>
        <p:spPr>
          <a:xfrm>
            <a:off x="1956390" y="2243470"/>
            <a:ext cx="9422839" cy="3452392"/>
          </a:xfrm>
        </p:spPr>
        <p:txBody>
          <a:bodyPr>
            <a:normAutofit/>
          </a:bodyPr>
          <a:lstStyle/>
          <a:p>
            <a:r>
              <a:rPr lang="en-US" sz="2800" dirty="0"/>
              <a:t>“a city has a right to remove shade trees or any other obstruction in order to put its streets in condition for the use of the public.”</a:t>
            </a:r>
          </a:p>
          <a:p>
            <a:r>
              <a:rPr lang="en-US" sz="2800" dirty="0"/>
              <a:t>If trees </a:t>
            </a:r>
            <a:r>
              <a:rPr lang="en-US" sz="2800" i="1" u="sng" dirty="0"/>
              <a:t>partially</a:t>
            </a:r>
            <a:r>
              <a:rPr lang="en-US" sz="2800" dirty="0"/>
              <a:t> within ROW, no $$ owed</a:t>
            </a:r>
          </a:p>
        </p:txBody>
      </p:sp>
      <p:sp>
        <p:nvSpPr>
          <p:cNvPr id="7" name="Title 1">
            <a:extLst>
              <a:ext uri="{FF2B5EF4-FFF2-40B4-BE49-F238E27FC236}">
                <a16:creationId xmlns:a16="http://schemas.microsoft.com/office/drawing/2014/main" id="{C07466E0-9161-C24A-CC35-A0754ADAC114}"/>
              </a:ext>
            </a:extLst>
          </p:cNvPr>
          <p:cNvSpPr>
            <a:spLocks noGrp="1"/>
          </p:cNvSpPr>
          <p:nvPr>
            <p:ph type="title"/>
          </p:nvPr>
        </p:nvSpPr>
        <p:spPr>
          <a:xfrm>
            <a:off x="2115879" y="624110"/>
            <a:ext cx="10430540" cy="1280890"/>
          </a:xfrm>
        </p:spPr>
        <p:txBody>
          <a:bodyPr>
            <a:normAutofit/>
          </a:bodyPr>
          <a:lstStyle/>
          <a:p>
            <a:r>
              <a:rPr lang="en-US" i="1" dirty="0"/>
              <a:t>Colston v. St. Joseph	</a:t>
            </a:r>
            <a:br>
              <a:rPr lang="en-US" i="1" dirty="0"/>
            </a:br>
            <a:r>
              <a:rPr lang="en-US" dirty="0"/>
              <a:t>106 Mo. App. 714 (1904)</a:t>
            </a:r>
            <a:endParaRPr lang="sv-SE" dirty="0"/>
          </a:p>
        </p:txBody>
      </p:sp>
    </p:spTree>
    <p:extLst>
      <p:ext uri="{BB962C8B-B14F-4D97-AF65-F5344CB8AC3E}">
        <p14:creationId xmlns:p14="http://schemas.microsoft.com/office/powerpoint/2010/main" val="119193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8612-81B8-71A4-4045-BF1F9AD68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3F187-13BB-F5E5-A379-76DA1B51348C}"/>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p>
        </p:txBody>
      </p:sp>
      <p:pic>
        <p:nvPicPr>
          <p:cNvPr id="4" name="Picture 3">
            <a:extLst>
              <a:ext uri="{FF2B5EF4-FFF2-40B4-BE49-F238E27FC236}">
                <a16:creationId xmlns:a16="http://schemas.microsoft.com/office/drawing/2014/main" id="{27DDA147-2711-F47B-1403-C2ED606E250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49625" y="1905000"/>
            <a:ext cx="9074531" cy="4832510"/>
          </a:xfrm>
          <a:prstGeom prst="rect">
            <a:avLst/>
          </a:prstGeom>
        </p:spPr>
      </p:pic>
    </p:spTree>
    <p:extLst>
      <p:ext uri="{BB962C8B-B14F-4D97-AF65-F5344CB8AC3E}">
        <p14:creationId xmlns:p14="http://schemas.microsoft.com/office/powerpoint/2010/main" val="1540275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CD879-EFC5-2BFB-10E5-07C0C30E0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70165-FC79-8EF0-AB86-DCC01F018F2B}"/>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p>
        </p:txBody>
      </p:sp>
      <p:pic>
        <p:nvPicPr>
          <p:cNvPr id="4" name="Picture 3">
            <a:extLst>
              <a:ext uri="{FF2B5EF4-FFF2-40B4-BE49-F238E27FC236}">
                <a16:creationId xmlns:a16="http://schemas.microsoft.com/office/drawing/2014/main" id="{2F6CF45B-A425-8BFF-B361-76FD1E418C4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49625" y="1905000"/>
            <a:ext cx="9074531" cy="4832510"/>
          </a:xfrm>
          <a:prstGeom prst="rect">
            <a:avLst/>
          </a:prstGeom>
        </p:spPr>
      </p:pic>
    </p:spTree>
    <p:extLst>
      <p:ext uri="{BB962C8B-B14F-4D97-AF65-F5344CB8AC3E}">
        <p14:creationId xmlns:p14="http://schemas.microsoft.com/office/powerpoint/2010/main" val="1303278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9A64C-1AE7-2800-AEF1-C6E84A33378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DC29C3-6E8F-3E65-477D-EA15200C4C29}"/>
              </a:ext>
            </a:extLst>
          </p:cNvPr>
          <p:cNvSpPr>
            <a:spLocks noGrp="1"/>
          </p:cNvSpPr>
          <p:nvPr>
            <p:ph idx="1"/>
          </p:nvPr>
        </p:nvSpPr>
        <p:spPr>
          <a:xfrm>
            <a:off x="1956390" y="2243470"/>
            <a:ext cx="9422839" cy="3452392"/>
          </a:xfrm>
        </p:spPr>
        <p:txBody>
          <a:bodyPr>
            <a:normAutofit/>
          </a:bodyPr>
          <a:lstStyle/>
          <a:p>
            <a:r>
              <a:rPr lang="en-US" sz="2800" dirty="0"/>
              <a:t>“maintenance of streets and sidewalks is a governmental function and an abutting landowner has no duty to repair or maintain public streets or sidewalks”</a:t>
            </a:r>
          </a:p>
          <a:p>
            <a:r>
              <a:rPr lang="en-US" sz="2800" dirty="0"/>
              <a:t>“The municipality cannot shift its responsibility to a private person by ordinance”</a:t>
            </a:r>
          </a:p>
          <a:p>
            <a:r>
              <a:rPr lang="en-US" sz="2800" dirty="0"/>
              <a:t>Duty owed </a:t>
            </a:r>
            <a:r>
              <a:rPr lang="en-US" sz="2800" i="1" u="sng" dirty="0"/>
              <a:t>to City</a:t>
            </a:r>
            <a:r>
              <a:rPr lang="en-US" sz="2800" dirty="0"/>
              <a:t>, not </a:t>
            </a:r>
            <a:r>
              <a:rPr lang="en-US" sz="2800" i="1" u="sng" dirty="0"/>
              <a:t>to drivers</a:t>
            </a:r>
            <a:endParaRPr lang="en-US" sz="2600" i="1" u="sng" dirty="0"/>
          </a:p>
        </p:txBody>
      </p:sp>
      <p:sp>
        <p:nvSpPr>
          <p:cNvPr id="7" name="Title 1">
            <a:extLst>
              <a:ext uri="{FF2B5EF4-FFF2-40B4-BE49-F238E27FC236}">
                <a16:creationId xmlns:a16="http://schemas.microsoft.com/office/drawing/2014/main" id="{448AA986-7CA4-D05F-9313-27421B93CBEF}"/>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endParaRPr lang="sv-SE" dirty="0"/>
          </a:p>
        </p:txBody>
      </p:sp>
    </p:spTree>
    <p:extLst>
      <p:ext uri="{BB962C8B-B14F-4D97-AF65-F5344CB8AC3E}">
        <p14:creationId xmlns:p14="http://schemas.microsoft.com/office/powerpoint/2010/main" val="93954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1D86F-EC1D-C85C-25F5-9594BD83F0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B358B4-90BA-4914-74F4-E744778ACF36}"/>
              </a:ext>
            </a:extLst>
          </p:cNvPr>
          <p:cNvSpPr>
            <a:spLocks noGrp="1"/>
          </p:cNvSpPr>
          <p:nvPr>
            <p:ph idx="1"/>
          </p:nvPr>
        </p:nvSpPr>
        <p:spPr>
          <a:xfrm>
            <a:off x="1956390" y="2243470"/>
            <a:ext cx="9422839" cy="3452392"/>
          </a:xfrm>
        </p:spPr>
        <p:txBody>
          <a:bodyPr>
            <a:normAutofit/>
          </a:bodyPr>
          <a:lstStyle/>
          <a:p>
            <a:r>
              <a:rPr lang="en-US" sz="2800" dirty="0"/>
              <a:t>“vegetation is not necessarily a ‘natural’ condition”</a:t>
            </a:r>
          </a:p>
          <a:p>
            <a:r>
              <a:rPr lang="en-US" sz="2800" dirty="0"/>
              <a:t>“Artificial” conditions include:</a:t>
            </a:r>
          </a:p>
          <a:p>
            <a:pPr lvl="1"/>
            <a:r>
              <a:rPr lang="en-US" sz="2600" dirty="0"/>
              <a:t>Vegetation planted by landowner</a:t>
            </a:r>
          </a:p>
          <a:p>
            <a:pPr lvl="1"/>
            <a:r>
              <a:rPr lang="en-US" sz="2600" dirty="0"/>
              <a:t>Vegetation planted by predecessor</a:t>
            </a:r>
          </a:p>
          <a:p>
            <a:pPr lvl="1"/>
            <a:r>
              <a:rPr lang="en-US" sz="2600" dirty="0"/>
              <a:t>Vegetation growing on land because land has been ‘made receptive to it.’</a:t>
            </a:r>
          </a:p>
        </p:txBody>
      </p:sp>
      <p:sp>
        <p:nvSpPr>
          <p:cNvPr id="7" name="Title 1">
            <a:extLst>
              <a:ext uri="{FF2B5EF4-FFF2-40B4-BE49-F238E27FC236}">
                <a16:creationId xmlns:a16="http://schemas.microsoft.com/office/drawing/2014/main" id="{9A55260D-4157-FDF4-729F-9B0FCF686AB0}"/>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endParaRPr lang="sv-SE" dirty="0"/>
          </a:p>
        </p:txBody>
      </p:sp>
    </p:spTree>
    <p:extLst>
      <p:ext uri="{BB962C8B-B14F-4D97-AF65-F5344CB8AC3E}">
        <p14:creationId xmlns:p14="http://schemas.microsoft.com/office/powerpoint/2010/main" val="188253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234CE-2D40-D728-980C-9497417338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743972-722F-5608-DACF-53F0AB6AB159}"/>
              </a:ext>
            </a:extLst>
          </p:cNvPr>
          <p:cNvSpPr>
            <a:spLocks noGrp="1"/>
          </p:cNvSpPr>
          <p:nvPr>
            <p:ph idx="1"/>
          </p:nvPr>
        </p:nvSpPr>
        <p:spPr>
          <a:xfrm>
            <a:off x="1956390" y="2243470"/>
            <a:ext cx="9422839" cy="3452392"/>
          </a:xfrm>
        </p:spPr>
        <p:txBody>
          <a:bodyPr>
            <a:normAutofit/>
          </a:bodyPr>
          <a:lstStyle/>
          <a:p>
            <a:pPr marL="0" indent="0">
              <a:buNone/>
            </a:pPr>
            <a:r>
              <a:rPr lang="en-US" sz="2800" b="1" dirty="0"/>
              <a:t>HOWEVER</a:t>
            </a:r>
          </a:p>
          <a:p>
            <a:r>
              <a:rPr lang="en-US" sz="2800" dirty="0"/>
              <a:t>“the distinction between natural and artificial conditions is arbitrary and serves no useful purpose in an urban setting”</a:t>
            </a:r>
          </a:p>
          <a:p>
            <a:r>
              <a:rPr lang="en-US" sz="2800" dirty="0"/>
              <a:t>“the relevant issue…is whether…[the Watsons] acted as a reasonable person would act”</a:t>
            </a:r>
            <a:endParaRPr lang="en-US" sz="2600" dirty="0"/>
          </a:p>
        </p:txBody>
      </p:sp>
      <p:sp>
        <p:nvSpPr>
          <p:cNvPr id="7" name="Title 1">
            <a:extLst>
              <a:ext uri="{FF2B5EF4-FFF2-40B4-BE49-F238E27FC236}">
                <a16:creationId xmlns:a16="http://schemas.microsoft.com/office/drawing/2014/main" id="{A6151D04-3CFB-40A9-5719-5BD58E50D6FF}"/>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endParaRPr lang="sv-SE" dirty="0"/>
          </a:p>
        </p:txBody>
      </p:sp>
    </p:spTree>
    <p:extLst>
      <p:ext uri="{BB962C8B-B14F-4D97-AF65-F5344CB8AC3E}">
        <p14:creationId xmlns:p14="http://schemas.microsoft.com/office/powerpoint/2010/main" val="4281528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095E-4D93-CE9C-01AE-48D3C6B97B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8A4C6A-457B-4464-229C-60884B6D7DCB}"/>
              </a:ext>
            </a:extLst>
          </p:cNvPr>
          <p:cNvSpPr>
            <a:spLocks noGrp="1"/>
          </p:cNvSpPr>
          <p:nvPr>
            <p:ph idx="1"/>
          </p:nvPr>
        </p:nvSpPr>
        <p:spPr>
          <a:xfrm>
            <a:off x="1956390" y="2243470"/>
            <a:ext cx="9422839" cy="3452392"/>
          </a:xfrm>
        </p:spPr>
        <p:txBody>
          <a:bodyPr>
            <a:normAutofit/>
          </a:bodyPr>
          <a:lstStyle/>
          <a:p>
            <a:r>
              <a:rPr lang="en-US" sz="2800" dirty="0"/>
              <a:t>“government…right-of-way over property…to the exclusion of the owners of the abutting land, normally relieves the landowners of any obligation as to vegetation growing thereon”</a:t>
            </a:r>
          </a:p>
          <a:p>
            <a:pPr marL="0" indent="0">
              <a:buNone/>
            </a:pPr>
            <a:r>
              <a:rPr lang="en-US" sz="2800" b="1" dirty="0"/>
              <a:t>HOWEVER</a:t>
            </a:r>
          </a:p>
          <a:p>
            <a:r>
              <a:rPr lang="en-US" sz="2800" dirty="0"/>
              <a:t>Liable if vegetation </a:t>
            </a:r>
            <a:r>
              <a:rPr lang="en-US" sz="2800" i="1" u="sng" dirty="0"/>
              <a:t>outside of</a:t>
            </a:r>
            <a:r>
              <a:rPr lang="en-US" sz="2800" dirty="0"/>
              <a:t> city easement</a:t>
            </a:r>
            <a:endParaRPr lang="en-US" sz="2600" dirty="0"/>
          </a:p>
        </p:txBody>
      </p:sp>
      <p:sp>
        <p:nvSpPr>
          <p:cNvPr id="7" name="Title 1">
            <a:extLst>
              <a:ext uri="{FF2B5EF4-FFF2-40B4-BE49-F238E27FC236}">
                <a16:creationId xmlns:a16="http://schemas.microsoft.com/office/drawing/2014/main" id="{9662680F-619C-E95E-7B27-4B0409EE5506}"/>
              </a:ext>
            </a:extLst>
          </p:cNvPr>
          <p:cNvSpPr>
            <a:spLocks noGrp="1"/>
          </p:cNvSpPr>
          <p:nvPr>
            <p:ph type="title"/>
          </p:nvPr>
        </p:nvSpPr>
        <p:spPr>
          <a:xfrm>
            <a:off x="2115879" y="624110"/>
            <a:ext cx="10430540" cy="1280890"/>
          </a:xfrm>
        </p:spPr>
        <p:txBody>
          <a:bodyPr>
            <a:normAutofit/>
          </a:bodyPr>
          <a:lstStyle/>
          <a:p>
            <a:r>
              <a:rPr lang="en-US" i="1" dirty="0"/>
              <a:t>Jackson v. City of Blue Springs</a:t>
            </a:r>
            <a:br>
              <a:rPr lang="en-US" i="1" dirty="0"/>
            </a:br>
            <a:r>
              <a:rPr lang="en-US" dirty="0"/>
              <a:t>904 S.W.2d 322 (Mo. Ct. App. 1995)</a:t>
            </a:r>
            <a:endParaRPr lang="sv-SE" dirty="0"/>
          </a:p>
        </p:txBody>
      </p:sp>
    </p:spTree>
    <p:extLst>
      <p:ext uri="{BB962C8B-B14F-4D97-AF65-F5344CB8AC3E}">
        <p14:creationId xmlns:p14="http://schemas.microsoft.com/office/powerpoint/2010/main" val="291631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28C3E-14FD-3EFD-5E73-674EEE207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671D1A-632C-71C2-8AF4-174CDED81474}"/>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CAB7E475-20C2-2308-634B-865BE2A878AB}"/>
              </a:ext>
            </a:extLst>
          </p:cNvPr>
          <p:cNvPicPr>
            <a:picLocks noChangeAspect="1"/>
          </p:cNvPicPr>
          <p:nvPr/>
        </p:nvPicPr>
        <p:blipFill>
          <a:blip r:embed="rId3">
            <a:extLst>
              <a:ext uri="{28A0092B-C50C-407E-A947-70E740481C1C}">
                <a14:useLocalDpi xmlns:a14="http://schemas.microsoft.com/office/drawing/2010/main" val="0"/>
              </a:ext>
            </a:extLst>
          </a:blip>
          <a:srcRect r="695" b="5642"/>
          <a:stretch>
            <a:fillRect/>
          </a:stretch>
        </p:blipFill>
        <p:spPr>
          <a:xfrm>
            <a:off x="1706042" y="1760302"/>
            <a:ext cx="10167304" cy="5097698"/>
          </a:xfrm>
          <a:prstGeom prst="rect">
            <a:avLst/>
          </a:prstGeom>
        </p:spPr>
      </p:pic>
    </p:spTree>
    <p:extLst>
      <p:ext uri="{BB962C8B-B14F-4D97-AF65-F5344CB8AC3E}">
        <p14:creationId xmlns:p14="http://schemas.microsoft.com/office/powerpoint/2010/main" val="3266834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7FE62-26F0-E426-295D-B20490CD6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5217B-3FEB-AF05-9ADF-80547A85C4BC}"/>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5AB1517C-2D9A-BDAC-1932-3DF9BB9AD1E3}"/>
              </a:ext>
            </a:extLst>
          </p:cNvPr>
          <p:cNvPicPr>
            <a:picLocks noChangeAspect="1"/>
          </p:cNvPicPr>
          <p:nvPr/>
        </p:nvPicPr>
        <p:blipFill>
          <a:blip r:embed="rId3">
            <a:extLst>
              <a:ext uri="{28A0092B-C50C-407E-A947-70E740481C1C}">
                <a14:useLocalDpi xmlns:a14="http://schemas.microsoft.com/office/drawing/2010/main" val="0"/>
              </a:ext>
            </a:extLst>
          </a:blip>
          <a:srcRect r="289" b="5641"/>
          <a:stretch>
            <a:fillRect/>
          </a:stretch>
        </p:blipFill>
        <p:spPr>
          <a:xfrm>
            <a:off x="1706042" y="1760302"/>
            <a:ext cx="10208867" cy="5097698"/>
          </a:xfrm>
          <a:prstGeom prst="rect">
            <a:avLst/>
          </a:prstGeom>
        </p:spPr>
      </p:pic>
    </p:spTree>
    <p:extLst>
      <p:ext uri="{BB962C8B-B14F-4D97-AF65-F5344CB8AC3E}">
        <p14:creationId xmlns:p14="http://schemas.microsoft.com/office/powerpoint/2010/main" val="3583202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A8BD-4970-B578-0D28-E88358224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4FBC8F-5749-0FCF-E99B-8C9BA74683C3}"/>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C0B38D08-506C-AEC8-6E2F-D4540E18AA48}"/>
              </a:ext>
            </a:extLst>
          </p:cNvPr>
          <p:cNvPicPr>
            <a:picLocks noChangeAspect="1"/>
          </p:cNvPicPr>
          <p:nvPr/>
        </p:nvPicPr>
        <p:blipFill>
          <a:blip r:embed="rId3">
            <a:extLst>
              <a:ext uri="{28A0092B-C50C-407E-A947-70E740481C1C}">
                <a14:useLocalDpi xmlns:a14="http://schemas.microsoft.com/office/drawing/2010/main" val="0"/>
              </a:ext>
            </a:extLst>
          </a:blip>
          <a:srcRect r="695" b="5642"/>
          <a:stretch>
            <a:fillRect/>
          </a:stretch>
        </p:blipFill>
        <p:spPr>
          <a:xfrm>
            <a:off x="1706042" y="1760303"/>
            <a:ext cx="10167303" cy="5097698"/>
          </a:xfrm>
          <a:prstGeom prst="rect">
            <a:avLst/>
          </a:prstGeom>
        </p:spPr>
      </p:pic>
    </p:spTree>
    <p:extLst>
      <p:ext uri="{BB962C8B-B14F-4D97-AF65-F5344CB8AC3E}">
        <p14:creationId xmlns:p14="http://schemas.microsoft.com/office/powerpoint/2010/main" val="1379692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B123E-CFA1-A36F-A012-1013680A0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7F40D-1B07-BB71-D571-F3EF09EF9CCB}"/>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5001BB58-FF31-24D7-5A06-8A4BE37BE387}"/>
              </a:ext>
            </a:extLst>
          </p:cNvPr>
          <p:cNvPicPr>
            <a:picLocks noChangeAspect="1"/>
          </p:cNvPicPr>
          <p:nvPr/>
        </p:nvPicPr>
        <p:blipFill>
          <a:blip r:embed="rId3">
            <a:extLst>
              <a:ext uri="{28A0092B-C50C-407E-A947-70E740481C1C}">
                <a14:useLocalDpi xmlns:a14="http://schemas.microsoft.com/office/drawing/2010/main" val="0"/>
              </a:ext>
            </a:extLst>
          </a:blip>
          <a:srcRect r="831" b="5641"/>
          <a:stretch>
            <a:fillRect/>
          </a:stretch>
        </p:blipFill>
        <p:spPr>
          <a:xfrm>
            <a:off x="1706042" y="1760302"/>
            <a:ext cx="10153449" cy="5097698"/>
          </a:xfrm>
          <a:prstGeom prst="rect">
            <a:avLst/>
          </a:prstGeom>
        </p:spPr>
      </p:pic>
    </p:spTree>
    <p:extLst>
      <p:ext uri="{BB962C8B-B14F-4D97-AF65-F5344CB8AC3E}">
        <p14:creationId xmlns:p14="http://schemas.microsoft.com/office/powerpoint/2010/main" val="4235792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6E093-46B2-8FBC-293E-6C64F72DFC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A4A65-29F0-469F-1DA9-A9958CD1B143}"/>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EA6F6CDC-3B4B-3B78-6DF2-FF351900FEB2}"/>
              </a:ext>
            </a:extLst>
          </p:cNvPr>
          <p:cNvPicPr>
            <a:picLocks noChangeAspect="1"/>
          </p:cNvPicPr>
          <p:nvPr/>
        </p:nvPicPr>
        <p:blipFill>
          <a:blip r:embed="rId3">
            <a:extLst>
              <a:ext uri="{28A0092B-C50C-407E-A947-70E740481C1C}">
                <a14:useLocalDpi xmlns:a14="http://schemas.microsoft.com/office/drawing/2010/main" val="0"/>
              </a:ext>
            </a:extLst>
          </a:blip>
          <a:srcRect r="289" b="5642"/>
          <a:stretch>
            <a:fillRect/>
          </a:stretch>
        </p:blipFill>
        <p:spPr>
          <a:xfrm>
            <a:off x="1706044" y="1760302"/>
            <a:ext cx="10208866" cy="5097698"/>
          </a:xfrm>
          <a:prstGeom prst="rect">
            <a:avLst/>
          </a:prstGeom>
        </p:spPr>
      </p:pic>
    </p:spTree>
    <p:extLst>
      <p:ext uri="{BB962C8B-B14F-4D97-AF65-F5344CB8AC3E}">
        <p14:creationId xmlns:p14="http://schemas.microsoft.com/office/powerpoint/2010/main" val="1334185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F4F48-5829-01B3-A83B-9954D4ABF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AAE07-9D94-4A59-8F47-AAB33BAE9F14}"/>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6090D3B0-AECF-2983-FEC8-7132A087524D}"/>
              </a:ext>
            </a:extLst>
          </p:cNvPr>
          <p:cNvPicPr>
            <a:picLocks noChangeAspect="1"/>
          </p:cNvPicPr>
          <p:nvPr/>
        </p:nvPicPr>
        <p:blipFill>
          <a:blip r:embed="rId3">
            <a:extLst>
              <a:ext uri="{28A0092B-C50C-407E-A947-70E740481C1C}">
                <a14:useLocalDpi xmlns:a14="http://schemas.microsoft.com/office/drawing/2010/main" val="0"/>
              </a:ext>
            </a:extLst>
          </a:blip>
          <a:srcRect r="967" b="5642"/>
          <a:stretch>
            <a:fillRect/>
          </a:stretch>
        </p:blipFill>
        <p:spPr>
          <a:xfrm>
            <a:off x="1706043" y="1760303"/>
            <a:ext cx="10139593" cy="5097698"/>
          </a:xfrm>
          <a:prstGeom prst="rect">
            <a:avLst/>
          </a:prstGeom>
        </p:spPr>
      </p:pic>
    </p:spTree>
    <p:extLst>
      <p:ext uri="{BB962C8B-B14F-4D97-AF65-F5344CB8AC3E}">
        <p14:creationId xmlns:p14="http://schemas.microsoft.com/office/powerpoint/2010/main" val="2966001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C9E0F-BFF9-8AE6-FF28-900677386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8932A-C6B7-3EAB-0F4C-38784FCB49A1}"/>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0A67A29A-74FE-0EAE-C563-EC223329563D}"/>
              </a:ext>
            </a:extLst>
          </p:cNvPr>
          <p:cNvPicPr>
            <a:picLocks noChangeAspect="1"/>
          </p:cNvPicPr>
          <p:nvPr/>
        </p:nvPicPr>
        <p:blipFill>
          <a:blip r:embed="rId3">
            <a:extLst>
              <a:ext uri="{28A0092B-C50C-407E-A947-70E740481C1C}">
                <a14:useLocalDpi xmlns:a14="http://schemas.microsoft.com/office/drawing/2010/main" val="0"/>
              </a:ext>
            </a:extLst>
          </a:blip>
          <a:srcRect r="831" b="5642"/>
          <a:stretch>
            <a:fillRect/>
          </a:stretch>
        </p:blipFill>
        <p:spPr>
          <a:xfrm>
            <a:off x="1706044" y="1760303"/>
            <a:ext cx="10153447" cy="5097698"/>
          </a:xfrm>
          <a:prstGeom prst="rect">
            <a:avLst/>
          </a:prstGeom>
        </p:spPr>
      </p:pic>
    </p:spTree>
    <p:extLst>
      <p:ext uri="{BB962C8B-B14F-4D97-AF65-F5344CB8AC3E}">
        <p14:creationId xmlns:p14="http://schemas.microsoft.com/office/powerpoint/2010/main" val="4182138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C09F-478A-3BDB-E261-F52D5E813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BA6A5-F095-755E-ED19-EF88E287925C}"/>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p>
        </p:txBody>
      </p:sp>
      <p:pic>
        <p:nvPicPr>
          <p:cNvPr id="6" name="Picture 5">
            <a:extLst>
              <a:ext uri="{FF2B5EF4-FFF2-40B4-BE49-F238E27FC236}">
                <a16:creationId xmlns:a16="http://schemas.microsoft.com/office/drawing/2014/main" id="{4CC45C30-36DE-7C71-AF35-76F1746585C1}"/>
              </a:ext>
            </a:extLst>
          </p:cNvPr>
          <p:cNvPicPr>
            <a:picLocks noChangeAspect="1"/>
          </p:cNvPicPr>
          <p:nvPr/>
        </p:nvPicPr>
        <p:blipFill>
          <a:blip r:embed="rId3">
            <a:extLst>
              <a:ext uri="{28A0092B-C50C-407E-A947-70E740481C1C}">
                <a14:useLocalDpi xmlns:a14="http://schemas.microsoft.com/office/drawing/2010/main" val="0"/>
              </a:ext>
            </a:extLst>
          </a:blip>
          <a:srcRect r="289" b="5642"/>
          <a:stretch>
            <a:fillRect/>
          </a:stretch>
        </p:blipFill>
        <p:spPr>
          <a:xfrm>
            <a:off x="1706044" y="1760302"/>
            <a:ext cx="10208865" cy="5097698"/>
          </a:xfrm>
          <a:prstGeom prst="rect">
            <a:avLst/>
          </a:prstGeom>
        </p:spPr>
      </p:pic>
    </p:spTree>
    <p:extLst>
      <p:ext uri="{BB962C8B-B14F-4D97-AF65-F5344CB8AC3E}">
        <p14:creationId xmlns:p14="http://schemas.microsoft.com/office/powerpoint/2010/main" val="3310380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708C8-175E-78F4-1F42-F2CDDBC51DF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1743A-94D6-EA14-692E-037ABAD1F4E2}"/>
              </a:ext>
            </a:extLst>
          </p:cNvPr>
          <p:cNvSpPr>
            <a:spLocks noGrp="1"/>
          </p:cNvSpPr>
          <p:nvPr>
            <p:ph idx="1"/>
          </p:nvPr>
        </p:nvSpPr>
        <p:spPr>
          <a:xfrm>
            <a:off x="1956390" y="2243470"/>
            <a:ext cx="9422839" cy="4462130"/>
          </a:xfrm>
        </p:spPr>
        <p:txBody>
          <a:bodyPr>
            <a:normAutofit/>
          </a:bodyPr>
          <a:lstStyle/>
          <a:p>
            <a:r>
              <a:rPr lang="en-US" sz="2800" dirty="0"/>
              <a:t>“The duty to keep premises safe for invitees applies only to defects or conditions which are in the nature of hidden dangers…are not known to the invitee, and would not be observed by him in the exercise of ordinary care.”</a:t>
            </a:r>
          </a:p>
        </p:txBody>
      </p:sp>
      <p:sp>
        <p:nvSpPr>
          <p:cNvPr id="7" name="Title 1">
            <a:extLst>
              <a:ext uri="{FF2B5EF4-FFF2-40B4-BE49-F238E27FC236}">
                <a16:creationId xmlns:a16="http://schemas.microsoft.com/office/drawing/2014/main" id="{FF1B0B4C-5EC5-D734-A966-597DF94B9BAA}"/>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endParaRPr lang="sv-SE" dirty="0"/>
          </a:p>
        </p:txBody>
      </p:sp>
    </p:spTree>
    <p:extLst>
      <p:ext uri="{BB962C8B-B14F-4D97-AF65-F5344CB8AC3E}">
        <p14:creationId xmlns:p14="http://schemas.microsoft.com/office/powerpoint/2010/main" val="2214148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11E5A-209B-6469-BA49-C8C877FF28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72B46E-946E-EA77-8925-3B92A578EE5E}"/>
              </a:ext>
            </a:extLst>
          </p:cNvPr>
          <p:cNvSpPr>
            <a:spLocks noGrp="1"/>
          </p:cNvSpPr>
          <p:nvPr>
            <p:ph idx="1"/>
          </p:nvPr>
        </p:nvSpPr>
        <p:spPr>
          <a:xfrm>
            <a:off x="1956390" y="2243470"/>
            <a:ext cx="9422839" cy="4462130"/>
          </a:xfrm>
        </p:spPr>
        <p:txBody>
          <a:bodyPr>
            <a:normAutofit/>
          </a:bodyPr>
          <a:lstStyle/>
          <a:p>
            <a:r>
              <a:rPr lang="en-US" sz="2800" dirty="0"/>
              <a:t>“When the condition relied on is obvious or actually known to the invitee there is no duty on the owner to warn him.”</a:t>
            </a:r>
          </a:p>
          <a:p>
            <a:r>
              <a:rPr lang="en-US" sz="2800" dirty="0"/>
              <a:t>“[Sellens], having helped to create the danger, and knowing of it, cannot escape those facts.”</a:t>
            </a:r>
          </a:p>
        </p:txBody>
      </p:sp>
      <p:sp>
        <p:nvSpPr>
          <p:cNvPr id="7" name="Title 1">
            <a:extLst>
              <a:ext uri="{FF2B5EF4-FFF2-40B4-BE49-F238E27FC236}">
                <a16:creationId xmlns:a16="http://schemas.microsoft.com/office/drawing/2014/main" id="{67CEF06C-436C-56BA-2D14-E6084AADB527}"/>
              </a:ext>
            </a:extLst>
          </p:cNvPr>
          <p:cNvSpPr>
            <a:spLocks noGrp="1"/>
          </p:cNvSpPr>
          <p:nvPr>
            <p:ph type="title"/>
          </p:nvPr>
        </p:nvSpPr>
        <p:spPr>
          <a:xfrm>
            <a:off x="2115879" y="624110"/>
            <a:ext cx="10430540" cy="1280890"/>
          </a:xfrm>
        </p:spPr>
        <p:txBody>
          <a:bodyPr>
            <a:normAutofit/>
          </a:bodyPr>
          <a:lstStyle/>
          <a:p>
            <a:r>
              <a:rPr lang="en-US" i="1" dirty="0"/>
              <a:t>Sellens v. Christman</a:t>
            </a:r>
            <a:br>
              <a:rPr lang="en-US" i="1" dirty="0"/>
            </a:br>
            <a:r>
              <a:rPr lang="en-US" dirty="0"/>
              <a:t>418 S.W.2d 6 (Mo. 1967)</a:t>
            </a:r>
            <a:endParaRPr lang="sv-SE" dirty="0"/>
          </a:p>
        </p:txBody>
      </p:sp>
    </p:spTree>
    <p:extLst>
      <p:ext uri="{BB962C8B-B14F-4D97-AF65-F5344CB8AC3E}">
        <p14:creationId xmlns:p14="http://schemas.microsoft.com/office/powerpoint/2010/main" val="292124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520EF-7E46-0FA0-34FD-0647B2DA8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CD8BEB-37F4-1B50-7C7D-4E36D75B0CF5}"/>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p>
        </p:txBody>
      </p:sp>
      <p:pic>
        <p:nvPicPr>
          <p:cNvPr id="4" name="Picture 3">
            <a:extLst>
              <a:ext uri="{FF2B5EF4-FFF2-40B4-BE49-F238E27FC236}">
                <a16:creationId xmlns:a16="http://schemas.microsoft.com/office/drawing/2014/main" id="{47CE8A28-D4F5-762A-BCBC-F3ED7E3D3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6877" y="1760701"/>
            <a:ext cx="7365596" cy="5097299"/>
          </a:xfrm>
          <a:prstGeom prst="rect">
            <a:avLst/>
          </a:prstGeom>
        </p:spPr>
      </p:pic>
    </p:spTree>
    <p:extLst>
      <p:ext uri="{BB962C8B-B14F-4D97-AF65-F5344CB8AC3E}">
        <p14:creationId xmlns:p14="http://schemas.microsoft.com/office/powerpoint/2010/main" val="737469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32E59-236E-11E3-9BB5-DB08A6F376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8F86B-F80E-8008-7F6E-7FEDDBB4EDFF}"/>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p>
        </p:txBody>
      </p:sp>
      <p:pic>
        <p:nvPicPr>
          <p:cNvPr id="4" name="Picture 3">
            <a:extLst>
              <a:ext uri="{FF2B5EF4-FFF2-40B4-BE49-F238E27FC236}">
                <a16:creationId xmlns:a16="http://schemas.microsoft.com/office/drawing/2014/main" id="{9ED23D16-B1BD-BCF2-E0F1-5CE4DACDDA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6877" y="1760701"/>
            <a:ext cx="7365596" cy="5097298"/>
          </a:xfrm>
          <a:prstGeom prst="rect">
            <a:avLst/>
          </a:prstGeom>
        </p:spPr>
      </p:pic>
    </p:spTree>
    <p:extLst>
      <p:ext uri="{BB962C8B-B14F-4D97-AF65-F5344CB8AC3E}">
        <p14:creationId xmlns:p14="http://schemas.microsoft.com/office/powerpoint/2010/main" val="471248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D62D4-8EA9-089A-84B7-99E346289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AF3D8-2E2E-DACD-05D0-1E86C0115449}"/>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p>
        </p:txBody>
      </p:sp>
      <p:pic>
        <p:nvPicPr>
          <p:cNvPr id="4" name="Picture 3">
            <a:extLst>
              <a:ext uri="{FF2B5EF4-FFF2-40B4-BE49-F238E27FC236}">
                <a16:creationId xmlns:a16="http://schemas.microsoft.com/office/drawing/2014/main" id="{044761A5-738D-1065-6ABA-66E13E4FA4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6877" y="1760701"/>
            <a:ext cx="7365595" cy="5097298"/>
          </a:xfrm>
          <a:prstGeom prst="rect">
            <a:avLst/>
          </a:prstGeom>
        </p:spPr>
      </p:pic>
    </p:spTree>
    <p:extLst>
      <p:ext uri="{BB962C8B-B14F-4D97-AF65-F5344CB8AC3E}">
        <p14:creationId xmlns:p14="http://schemas.microsoft.com/office/powerpoint/2010/main" val="17271981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77773-4A4B-3ADB-C85C-0D57B75B7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8191B-5F3F-8385-CCEF-889118CA96DC}"/>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p>
        </p:txBody>
      </p:sp>
      <p:pic>
        <p:nvPicPr>
          <p:cNvPr id="4" name="Picture 3">
            <a:extLst>
              <a:ext uri="{FF2B5EF4-FFF2-40B4-BE49-F238E27FC236}">
                <a16:creationId xmlns:a16="http://schemas.microsoft.com/office/drawing/2014/main" id="{21B3800B-5512-F4EB-EDFD-C562200039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6877" y="1760701"/>
            <a:ext cx="7365595" cy="5097297"/>
          </a:xfrm>
          <a:prstGeom prst="rect">
            <a:avLst/>
          </a:prstGeom>
        </p:spPr>
      </p:pic>
    </p:spTree>
    <p:extLst>
      <p:ext uri="{BB962C8B-B14F-4D97-AF65-F5344CB8AC3E}">
        <p14:creationId xmlns:p14="http://schemas.microsoft.com/office/powerpoint/2010/main" val="2423792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9F997-574D-3E47-C19A-56D4BABCD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BA02E-5A9B-BE7C-5FF7-5EBE9DCE4EFB}"/>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p>
        </p:txBody>
      </p:sp>
      <p:pic>
        <p:nvPicPr>
          <p:cNvPr id="4" name="Picture 3">
            <a:extLst>
              <a:ext uri="{FF2B5EF4-FFF2-40B4-BE49-F238E27FC236}">
                <a16:creationId xmlns:a16="http://schemas.microsoft.com/office/drawing/2014/main" id="{CF700496-0833-A3BF-7752-53CD51A446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66877" y="1760701"/>
            <a:ext cx="7365594" cy="5097297"/>
          </a:xfrm>
          <a:prstGeom prst="rect">
            <a:avLst/>
          </a:prstGeom>
        </p:spPr>
      </p:pic>
    </p:spTree>
    <p:extLst>
      <p:ext uri="{BB962C8B-B14F-4D97-AF65-F5344CB8AC3E}">
        <p14:creationId xmlns:p14="http://schemas.microsoft.com/office/powerpoint/2010/main" val="3607646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EA6BC-5511-0873-EADA-38DD576ED4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A9C90F-E351-E5D8-D97B-F0DAECEA9C3D}"/>
              </a:ext>
            </a:extLst>
          </p:cNvPr>
          <p:cNvSpPr>
            <a:spLocks noGrp="1"/>
          </p:cNvSpPr>
          <p:nvPr>
            <p:ph idx="1"/>
          </p:nvPr>
        </p:nvSpPr>
        <p:spPr>
          <a:xfrm>
            <a:off x="1956390" y="2243470"/>
            <a:ext cx="9422839" cy="3452392"/>
          </a:xfrm>
        </p:spPr>
        <p:txBody>
          <a:bodyPr>
            <a:normAutofit/>
          </a:bodyPr>
          <a:lstStyle/>
          <a:p>
            <a:r>
              <a:rPr lang="en-US" sz="2800" dirty="0"/>
              <a:t>“sufficient evidence of a breach of a duty of due care in [Toth’s] affirmative act of pulling on the rope in the direction Mr. Ogden was working even though Mr. Ogden had told him to drop the rope.”</a:t>
            </a:r>
          </a:p>
          <a:p>
            <a:r>
              <a:rPr lang="en-US" sz="2800" dirty="0"/>
              <a:t>“[Toth] had superior knowledge of a dangerous condition and was actively negligent”</a:t>
            </a:r>
          </a:p>
        </p:txBody>
      </p:sp>
      <p:sp>
        <p:nvSpPr>
          <p:cNvPr id="7" name="Title 1">
            <a:extLst>
              <a:ext uri="{FF2B5EF4-FFF2-40B4-BE49-F238E27FC236}">
                <a16:creationId xmlns:a16="http://schemas.microsoft.com/office/drawing/2014/main" id="{1ED75CF7-A1EE-516B-91ED-777E83159601}"/>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endParaRPr lang="sv-SE" dirty="0"/>
          </a:p>
        </p:txBody>
      </p:sp>
    </p:spTree>
    <p:extLst>
      <p:ext uri="{BB962C8B-B14F-4D97-AF65-F5344CB8AC3E}">
        <p14:creationId xmlns:p14="http://schemas.microsoft.com/office/powerpoint/2010/main" val="304671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4B11C-41CC-CF48-BEA0-7368C931EF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42DDF-9DF7-5571-0AAF-4F1F1DEF1908}"/>
              </a:ext>
            </a:extLst>
          </p:cNvPr>
          <p:cNvSpPr>
            <a:spLocks noGrp="1"/>
          </p:cNvSpPr>
          <p:nvPr>
            <p:ph idx="1"/>
          </p:nvPr>
        </p:nvSpPr>
        <p:spPr>
          <a:xfrm>
            <a:off x="1956390" y="2243469"/>
            <a:ext cx="9422839" cy="3769403"/>
          </a:xfrm>
        </p:spPr>
        <p:txBody>
          <a:bodyPr>
            <a:normAutofit/>
          </a:bodyPr>
          <a:lstStyle/>
          <a:p>
            <a:r>
              <a:rPr lang="en-US" sz="2800" dirty="0"/>
              <a:t>“even if the upper part began to fall solely because of the weakened trunk, [a jury could find that Toth] influenced or deflected the path of the limb on its way down”</a:t>
            </a:r>
          </a:p>
          <a:p>
            <a:r>
              <a:rPr lang="en-US" sz="2800" dirty="0"/>
              <a:t>“we cannot say that [Ogden] was guilty of contributory negligence as a matter of law in failing to notch the tree”</a:t>
            </a:r>
          </a:p>
        </p:txBody>
      </p:sp>
      <p:sp>
        <p:nvSpPr>
          <p:cNvPr id="7" name="Title 1">
            <a:extLst>
              <a:ext uri="{FF2B5EF4-FFF2-40B4-BE49-F238E27FC236}">
                <a16:creationId xmlns:a16="http://schemas.microsoft.com/office/drawing/2014/main" id="{8843D503-7B50-E1FE-9AA0-6FB45008042F}"/>
              </a:ext>
            </a:extLst>
          </p:cNvPr>
          <p:cNvSpPr>
            <a:spLocks noGrp="1"/>
          </p:cNvSpPr>
          <p:nvPr>
            <p:ph type="title"/>
          </p:nvPr>
        </p:nvSpPr>
        <p:spPr>
          <a:xfrm>
            <a:off x="2115879" y="624110"/>
            <a:ext cx="10430540" cy="1280890"/>
          </a:xfrm>
        </p:spPr>
        <p:txBody>
          <a:bodyPr>
            <a:normAutofit/>
          </a:bodyPr>
          <a:lstStyle/>
          <a:p>
            <a:r>
              <a:rPr lang="nl-NL" i="1" dirty="0"/>
              <a:t>Ogden v. Toth	</a:t>
            </a:r>
            <a:br>
              <a:rPr lang="nl-NL" i="1" dirty="0"/>
            </a:br>
            <a:r>
              <a:rPr lang="nl-NL" dirty="0"/>
              <a:t>542 S.W.2d 17 (Mo. Ct. App. 1976)</a:t>
            </a:r>
            <a:endParaRPr lang="sv-SE" dirty="0"/>
          </a:p>
        </p:txBody>
      </p:sp>
    </p:spTree>
    <p:extLst>
      <p:ext uri="{BB962C8B-B14F-4D97-AF65-F5344CB8AC3E}">
        <p14:creationId xmlns:p14="http://schemas.microsoft.com/office/powerpoint/2010/main" val="194488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FB400-9899-E917-DBCA-42E92AF49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0985C-BBBB-80F9-1B83-E3075864DC03}"/>
              </a:ext>
            </a:extLst>
          </p:cNvPr>
          <p:cNvSpPr>
            <a:spLocks noGrp="1"/>
          </p:cNvSpPr>
          <p:nvPr>
            <p:ph type="title"/>
          </p:nvPr>
        </p:nvSpPr>
        <p:spPr>
          <a:xfrm>
            <a:off x="2115879" y="624110"/>
            <a:ext cx="10430540" cy="1280890"/>
          </a:xfrm>
        </p:spPr>
        <p:txBody>
          <a:bodyPr>
            <a:normAutofit/>
          </a:bodyPr>
          <a:lstStyle/>
          <a:p>
            <a:r>
              <a:rPr lang="en-US" i="1" dirty="0"/>
              <a:t>Yoakum v. Davis	</a:t>
            </a:r>
            <a:br>
              <a:rPr lang="en-US" i="1" dirty="0"/>
            </a:br>
            <a:r>
              <a:rPr lang="en-US" dirty="0"/>
              <a:t>162 Mo. App. 253 (1912)</a:t>
            </a:r>
          </a:p>
        </p:txBody>
      </p:sp>
      <p:pic>
        <p:nvPicPr>
          <p:cNvPr id="4" name="Picture 3">
            <a:extLst>
              <a:ext uri="{FF2B5EF4-FFF2-40B4-BE49-F238E27FC236}">
                <a16:creationId xmlns:a16="http://schemas.microsoft.com/office/drawing/2014/main" id="{5B7570B2-A18B-FE2C-28DB-1D0E1F95C0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372" y="1684674"/>
            <a:ext cx="10948409" cy="4979362"/>
          </a:xfrm>
          <a:prstGeom prst="rect">
            <a:avLst/>
          </a:prstGeom>
        </p:spPr>
      </p:pic>
    </p:spTree>
    <p:extLst>
      <p:ext uri="{BB962C8B-B14F-4D97-AF65-F5344CB8AC3E}">
        <p14:creationId xmlns:p14="http://schemas.microsoft.com/office/powerpoint/2010/main" val="4207594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6378-215F-1D9E-E0F4-625AF7B84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0C3DF-7E6B-EE9F-0F6F-A37BCA7FAE9A}"/>
              </a:ext>
            </a:extLst>
          </p:cNvPr>
          <p:cNvSpPr>
            <a:spLocks noGrp="1"/>
          </p:cNvSpPr>
          <p:nvPr>
            <p:ph type="title"/>
          </p:nvPr>
        </p:nvSpPr>
        <p:spPr>
          <a:xfrm>
            <a:off x="2115879" y="624110"/>
            <a:ext cx="10430540" cy="1280890"/>
          </a:xfrm>
        </p:spPr>
        <p:txBody>
          <a:bodyPr>
            <a:normAutofit/>
          </a:bodyPr>
          <a:lstStyle/>
          <a:p>
            <a:r>
              <a:rPr lang="en-US" i="1" dirty="0"/>
              <a:t>Yoakum v. Davis	</a:t>
            </a:r>
            <a:br>
              <a:rPr lang="en-US" i="1" dirty="0"/>
            </a:br>
            <a:r>
              <a:rPr lang="en-US" dirty="0"/>
              <a:t>162 Mo. App. 253 (1912)</a:t>
            </a:r>
          </a:p>
        </p:txBody>
      </p:sp>
      <p:pic>
        <p:nvPicPr>
          <p:cNvPr id="4" name="Picture 3">
            <a:extLst>
              <a:ext uri="{FF2B5EF4-FFF2-40B4-BE49-F238E27FC236}">
                <a16:creationId xmlns:a16="http://schemas.microsoft.com/office/drawing/2014/main" id="{399AF867-AB48-8B1E-8232-3BC1435650D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4372" y="1684674"/>
            <a:ext cx="10948409" cy="4979361"/>
          </a:xfrm>
          <a:prstGeom prst="rect">
            <a:avLst/>
          </a:prstGeom>
        </p:spPr>
      </p:pic>
    </p:spTree>
    <p:extLst>
      <p:ext uri="{BB962C8B-B14F-4D97-AF65-F5344CB8AC3E}">
        <p14:creationId xmlns:p14="http://schemas.microsoft.com/office/powerpoint/2010/main" val="3526937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2FB65-9CEE-2220-5B95-5ACDEE92F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49D21-E63D-480B-4DDA-391929F51651}"/>
              </a:ext>
            </a:extLst>
          </p:cNvPr>
          <p:cNvSpPr>
            <a:spLocks noGrp="1"/>
          </p:cNvSpPr>
          <p:nvPr>
            <p:ph type="title"/>
          </p:nvPr>
        </p:nvSpPr>
        <p:spPr>
          <a:xfrm>
            <a:off x="2115879" y="624110"/>
            <a:ext cx="10430540" cy="1280890"/>
          </a:xfrm>
        </p:spPr>
        <p:txBody>
          <a:bodyPr>
            <a:normAutofit/>
          </a:bodyPr>
          <a:lstStyle/>
          <a:p>
            <a:r>
              <a:rPr lang="en-US" i="1" dirty="0"/>
              <a:t>Yoakum v. Davis	</a:t>
            </a:r>
            <a:br>
              <a:rPr lang="en-US" i="1" dirty="0"/>
            </a:br>
            <a:r>
              <a:rPr lang="en-US" dirty="0"/>
              <a:t>162 Mo. App. 253 (1912)</a:t>
            </a:r>
          </a:p>
        </p:txBody>
      </p:sp>
      <p:pic>
        <p:nvPicPr>
          <p:cNvPr id="4" name="Picture 3">
            <a:extLst>
              <a:ext uri="{FF2B5EF4-FFF2-40B4-BE49-F238E27FC236}">
                <a16:creationId xmlns:a16="http://schemas.microsoft.com/office/drawing/2014/main" id="{4B09B698-3C3A-E45E-7535-4A7D3D2484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4373" y="1684674"/>
            <a:ext cx="10948407" cy="4979361"/>
          </a:xfrm>
          <a:prstGeom prst="rect">
            <a:avLst/>
          </a:prstGeom>
        </p:spPr>
      </p:pic>
    </p:spTree>
    <p:extLst>
      <p:ext uri="{BB962C8B-B14F-4D97-AF65-F5344CB8AC3E}">
        <p14:creationId xmlns:p14="http://schemas.microsoft.com/office/powerpoint/2010/main" val="4221361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487F7-3C88-EF43-AD68-490D25977D3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690F1-E887-333A-7192-7C1F7BF359C9}"/>
              </a:ext>
            </a:extLst>
          </p:cNvPr>
          <p:cNvSpPr>
            <a:spLocks noGrp="1"/>
          </p:cNvSpPr>
          <p:nvPr>
            <p:ph idx="1"/>
          </p:nvPr>
        </p:nvSpPr>
        <p:spPr>
          <a:xfrm>
            <a:off x="1956390" y="2243470"/>
            <a:ext cx="9422839" cy="3452392"/>
          </a:xfrm>
        </p:spPr>
        <p:txBody>
          <a:bodyPr>
            <a:normAutofit/>
          </a:bodyPr>
          <a:lstStyle/>
          <a:p>
            <a:r>
              <a:rPr lang="en-US" sz="2800" dirty="0"/>
              <a:t>“If trees stand on the dividing line of adjoining landowners, with a part of the trunks on either side of the line, the adjoining owners are joint owners in common.”</a:t>
            </a:r>
          </a:p>
          <a:p>
            <a:r>
              <a:rPr lang="en-US" sz="2800" dirty="0"/>
              <a:t>Trees starting on one side and growing across a line “become the property of both, in common.”</a:t>
            </a:r>
          </a:p>
        </p:txBody>
      </p:sp>
      <p:sp>
        <p:nvSpPr>
          <p:cNvPr id="7" name="Title 1">
            <a:extLst>
              <a:ext uri="{FF2B5EF4-FFF2-40B4-BE49-F238E27FC236}">
                <a16:creationId xmlns:a16="http://schemas.microsoft.com/office/drawing/2014/main" id="{9696E21C-E3A6-595A-4715-9986A691B7A3}"/>
              </a:ext>
            </a:extLst>
          </p:cNvPr>
          <p:cNvSpPr>
            <a:spLocks noGrp="1"/>
          </p:cNvSpPr>
          <p:nvPr>
            <p:ph type="title"/>
          </p:nvPr>
        </p:nvSpPr>
        <p:spPr>
          <a:xfrm>
            <a:off x="2115879" y="624110"/>
            <a:ext cx="10430540" cy="1280890"/>
          </a:xfrm>
        </p:spPr>
        <p:txBody>
          <a:bodyPr>
            <a:normAutofit/>
          </a:bodyPr>
          <a:lstStyle/>
          <a:p>
            <a:r>
              <a:rPr lang="en-US" i="1" dirty="0"/>
              <a:t>Yoakum v. Davis	</a:t>
            </a:r>
            <a:br>
              <a:rPr lang="en-US" i="1" dirty="0"/>
            </a:br>
            <a:r>
              <a:rPr lang="en-US" dirty="0"/>
              <a:t>162 Mo. App. 253 (1912)</a:t>
            </a:r>
            <a:endParaRPr lang="sv-SE" dirty="0"/>
          </a:p>
        </p:txBody>
      </p:sp>
    </p:spTree>
    <p:extLst>
      <p:ext uri="{BB962C8B-B14F-4D97-AF65-F5344CB8AC3E}">
        <p14:creationId xmlns:p14="http://schemas.microsoft.com/office/powerpoint/2010/main" val="3211154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9414F-35F7-7718-A80C-A6152DD27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DDD56-F3A9-E384-D9B0-4BCE929A3687}"/>
              </a:ext>
            </a:extLst>
          </p:cNvPr>
          <p:cNvSpPr>
            <a:spLocks noGrp="1"/>
          </p:cNvSpPr>
          <p:nvPr>
            <p:ph type="title"/>
          </p:nvPr>
        </p:nvSpPr>
        <p:spPr>
          <a:xfrm>
            <a:off x="2115879" y="624110"/>
            <a:ext cx="10430540" cy="1280890"/>
          </a:xfrm>
        </p:spPr>
        <p:txBody>
          <a:bodyPr>
            <a:normAutofit/>
          </a:bodyPr>
          <a:lstStyle/>
          <a:p>
            <a:r>
              <a:rPr lang="en-US" i="1" dirty="0"/>
              <a:t>Tanner v. </a:t>
            </a:r>
            <a:r>
              <a:rPr lang="en-US" i="1" dirty="0" err="1"/>
              <a:t>Wallbrunn</a:t>
            </a:r>
            <a:br>
              <a:rPr lang="en-US" i="1" dirty="0"/>
            </a:br>
            <a:r>
              <a:rPr lang="en-US" dirty="0"/>
              <a:t>77 Mo. App. 262 (1898)</a:t>
            </a:r>
          </a:p>
        </p:txBody>
      </p:sp>
      <p:pic>
        <p:nvPicPr>
          <p:cNvPr id="6" name="Picture 5">
            <a:extLst>
              <a:ext uri="{FF2B5EF4-FFF2-40B4-BE49-F238E27FC236}">
                <a16:creationId xmlns:a16="http://schemas.microsoft.com/office/drawing/2014/main" id="{B7AB570B-4F39-AEDA-05B9-D499E6A505E1}"/>
              </a:ext>
            </a:extLst>
          </p:cNvPr>
          <p:cNvPicPr>
            <a:picLocks noChangeAspect="1"/>
          </p:cNvPicPr>
          <p:nvPr/>
        </p:nvPicPr>
        <p:blipFill>
          <a:blip r:embed="rId3">
            <a:extLst>
              <a:ext uri="{28A0092B-C50C-407E-A947-70E740481C1C}">
                <a14:useLocalDpi xmlns:a14="http://schemas.microsoft.com/office/drawing/2010/main" val="0"/>
              </a:ext>
            </a:extLst>
          </a:blip>
          <a:srcRect r="1691" b="8846"/>
          <a:stretch>
            <a:fillRect/>
          </a:stretch>
        </p:blipFill>
        <p:spPr>
          <a:xfrm>
            <a:off x="1723219" y="1776016"/>
            <a:ext cx="10468782" cy="5081984"/>
          </a:xfrm>
          <a:prstGeom prst="rect">
            <a:avLst/>
          </a:prstGeom>
        </p:spPr>
      </p:pic>
    </p:spTree>
    <p:extLst>
      <p:ext uri="{BB962C8B-B14F-4D97-AF65-F5344CB8AC3E}">
        <p14:creationId xmlns:p14="http://schemas.microsoft.com/office/powerpoint/2010/main" val="4191063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242BA-CED6-0488-9465-3B4D8A609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3E9CC-100E-AB55-7C60-AFFD0D05EA2B}"/>
              </a:ext>
            </a:extLst>
          </p:cNvPr>
          <p:cNvSpPr>
            <a:spLocks noGrp="1"/>
          </p:cNvSpPr>
          <p:nvPr>
            <p:ph type="title"/>
          </p:nvPr>
        </p:nvSpPr>
        <p:spPr>
          <a:xfrm>
            <a:off x="2115879" y="624110"/>
            <a:ext cx="10430540" cy="1280890"/>
          </a:xfrm>
        </p:spPr>
        <p:txBody>
          <a:bodyPr>
            <a:normAutofit/>
          </a:bodyPr>
          <a:lstStyle/>
          <a:p>
            <a:r>
              <a:rPr lang="en-US" i="1" dirty="0"/>
              <a:t>Tanner v. </a:t>
            </a:r>
            <a:r>
              <a:rPr lang="en-US" i="1" dirty="0" err="1"/>
              <a:t>Wallbrunn</a:t>
            </a:r>
            <a:br>
              <a:rPr lang="en-US" i="1" dirty="0"/>
            </a:br>
            <a:r>
              <a:rPr lang="en-US" dirty="0"/>
              <a:t>77 Mo. App. 262 (1898)</a:t>
            </a:r>
          </a:p>
        </p:txBody>
      </p:sp>
      <p:pic>
        <p:nvPicPr>
          <p:cNvPr id="6" name="Picture 5">
            <a:extLst>
              <a:ext uri="{FF2B5EF4-FFF2-40B4-BE49-F238E27FC236}">
                <a16:creationId xmlns:a16="http://schemas.microsoft.com/office/drawing/2014/main" id="{59C47FBF-6CE5-05B7-EE62-7965B8E88E85}"/>
              </a:ext>
            </a:extLst>
          </p:cNvPr>
          <p:cNvPicPr>
            <a:picLocks noChangeAspect="1"/>
          </p:cNvPicPr>
          <p:nvPr/>
        </p:nvPicPr>
        <p:blipFill>
          <a:blip r:embed="rId3">
            <a:extLst>
              <a:ext uri="{28A0092B-C50C-407E-A947-70E740481C1C}">
                <a14:useLocalDpi xmlns:a14="http://schemas.microsoft.com/office/drawing/2010/main" val="0"/>
              </a:ext>
            </a:extLst>
          </a:blip>
          <a:srcRect r="1691" b="8846"/>
          <a:stretch>
            <a:fillRect/>
          </a:stretch>
        </p:blipFill>
        <p:spPr>
          <a:xfrm>
            <a:off x="1723219" y="1776017"/>
            <a:ext cx="10468782" cy="5081984"/>
          </a:xfrm>
          <a:prstGeom prst="rect">
            <a:avLst/>
          </a:prstGeom>
        </p:spPr>
      </p:pic>
    </p:spTree>
    <p:extLst>
      <p:ext uri="{BB962C8B-B14F-4D97-AF65-F5344CB8AC3E}">
        <p14:creationId xmlns:p14="http://schemas.microsoft.com/office/powerpoint/2010/main" val="2706441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3EEEA-0185-518F-D0D6-3190B94DE1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99CA3A-0B57-8B89-5AE1-920834696497}"/>
              </a:ext>
            </a:extLst>
          </p:cNvPr>
          <p:cNvSpPr>
            <a:spLocks noGrp="1"/>
          </p:cNvSpPr>
          <p:nvPr>
            <p:ph idx="1"/>
          </p:nvPr>
        </p:nvSpPr>
        <p:spPr>
          <a:xfrm>
            <a:off x="1956390" y="2243470"/>
            <a:ext cx="9422839" cy="3452392"/>
          </a:xfrm>
        </p:spPr>
        <p:txBody>
          <a:bodyPr>
            <a:normAutofit/>
          </a:bodyPr>
          <a:lstStyle/>
          <a:p>
            <a:r>
              <a:rPr lang="en-US" sz="2800" dirty="0"/>
              <a:t>“Trees whose branches extend over the land of another are not nuisances </a:t>
            </a:r>
            <a:r>
              <a:rPr lang="en-US" sz="2800" i="1" dirty="0"/>
              <a:t>except</a:t>
            </a:r>
            <a:r>
              <a:rPr lang="en-US" sz="2800" dirty="0"/>
              <a:t> to the extent to which the branches overhang the adjoining land.”</a:t>
            </a:r>
          </a:p>
          <a:p>
            <a:r>
              <a:rPr lang="en-US" sz="2800" dirty="0"/>
              <a:t>“the person over whose land they extend may cut them off, or have his action for damages…but he may not cut down the tree”</a:t>
            </a:r>
          </a:p>
        </p:txBody>
      </p:sp>
      <p:sp>
        <p:nvSpPr>
          <p:cNvPr id="7" name="Title 1">
            <a:extLst>
              <a:ext uri="{FF2B5EF4-FFF2-40B4-BE49-F238E27FC236}">
                <a16:creationId xmlns:a16="http://schemas.microsoft.com/office/drawing/2014/main" id="{D6441CB8-2EAD-FDA1-FB0C-AB42F361A01D}"/>
              </a:ext>
            </a:extLst>
          </p:cNvPr>
          <p:cNvSpPr>
            <a:spLocks noGrp="1"/>
          </p:cNvSpPr>
          <p:nvPr>
            <p:ph type="title"/>
          </p:nvPr>
        </p:nvSpPr>
        <p:spPr>
          <a:xfrm>
            <a:off x="2115879" y="624110"/>
            <a:ext cx="10430540" cy="1280890"/>
          </a:xfrm>
        </p:spPr>
        <p:txBody>
          <a:bodyPr>
            <a:normAutofit/>
          </a:bodyPr>
          <a:lstStyle/>
          <a:p>
            <a:r>
              <a:rPr lang="en-US" i="1" dirty="0"/>
              <a:t>Tanner v. </a:t>
            </a:r>
            <a:r>
              <a:rPr lang="en-US" i="1" dirty="0" err="1"/>
              <a:t>Wallbrunn</a:t>
            </a:r>
            <a:br>
              <a:rPr lang="en-US" i="1" dirty="0"/>
            </a:br>
            <a:r>
              <a:rPr lang="en-US" dirty="0"/>
              <a:t>77 Mo. App. 262 (1898)</a:t>
            </a:r>
            <a:endParaRPr lang="sv-SE" dirty="0"/>
          </a:p>
        </p:txBody>
      </p:sp>
    </p:spTree>
    <p:extLst>
      <p:ext uri="{BB962C8B-B14F-4D97-AF65-F5344CB8AC3E}">
        <p14:creationId xmlns:p14="http://schemas.microsoft.com/office/powerpoint/2010/main" val="391752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79AF-CF6F-8A79-47E9-319861AF40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C526B8-1ED5-DEFF-45B8-9B93256B454D}"/>
              </a:ext>
            </a:extLst>
          </p:cNvPr>
          <p:cNvSpPr>
            <a:spLocks noGrp="1"/>
          </p:cNvSpPr>
          <p:nvPr>
            <p:ph idx="1"/>
          </p:nvPr>
        </p:nvSpPr>
        <p:spPr>
          <a:xfrm>
            <a:off x="1956390" y="2243470"/>
            <a:ext cx="9422839" cy="3452392"/>
          </a:xfrm>
        </p:spPr>
        <p:txBody>
          <a:bodyPr>
            <a:normAutofit/>
          </a:bodyPr>
          <a:lstStyle/>
          <a:p>
            <a:r>
              <a:rPr lang="en-US" sz="2800" dirty="0"/>
              <a:t>“had </a:t>
            </a:r>
            <a:r>
              <a:rPr lang="en-US" sz="2800" dirty="0" err="1"/>
              <a:t>Wallbrunn</a:t>
            </a:r>
            <a:r>
              <a:rPr lang="en-US" sz="2800" dirty="0"/>
              <a:t> refused to cut off such overreaching limbs, [Tanner] had the undoubted legal right, himself, so to do.”</a:t>
            </a:r>
          </a:p>
          <a:p>
            <a:r>
              <a:rPr lang="en-US" sz="2800" dirty="0"/>
              <a:t>“And, having this right, it was his duty to avail himself thereof before resorting to [injunction].”</a:t>
            </a:r>
          </a:p>
          <a:p>
            <a:r>
              <a:rPr lang="en-US" sz="2800" dirty="0"/>
              <a:t>Insufficient evidence of damage from root intrusion</a:t>
            </a:r>
          </a:p>
        </p:txBody>
      </p:sp>
      <p:sp>
        <p:nvSpPr>
          <p:cNvPr id="7" name="Title 1">
            <a:extLst>
              <a:ext uri="{FF2B5EF4-FFF2-40B4-BE49-F238E27FC236}">
                <a16:creationId xmlns:a16="http://schemas.microsoft.com/office/drawing/2014/main" id="{9A36B98C-7BCD-CC35-4E9A-E27EBE8494C5}"/>
              </a:ext>
            </a:extLst>
          </p:cNvPr>
          <p:cNvSpPr>
            <a:spLocks noGrp="1"/>
          </p:cNvSpPr>
          <p:nvPr>
            <p:ph type="title"/>
          </p:nvPr>
        </p:nvSpPr>
        <p:spPr>
          <a:xfrm>
            <a:off x="2115879" y="624110"/>
            <a:ext cx="10430540" cy="1280890"/>
          </a:xfrm>
        </p:spPr>
        <p:txBody>
          <a:bodyPr>
            <a:normAutofit/>
          </a:bodyPr>
          <a:lstStyle/>
          <a:p>
            <a:r>
              <a:rPr lang="en-US" i="1" dirty="0"/>
              <a:t>Tanner v. </a:t>
            </a:r>
            <a:r>
              <a:rPr lang="en-US" i="1" dirty="0" err="1"/>
              <a:t>Wallbrunn</a:t>
            </a:r>
            <a:br>
              <a:rPr lang="en-US" i="1" dirty="0"/>
            </a:br>
            <a:r>
              <a:rPr lang="en-US" dirty="0"/>
              <a:t>77 Mo. App. 262 (1898)</a:t>
            </a:r>
            <a:endParaRPr lang="sv-SE" dirty="0"/>
          </a:p>
        </p:txBody>
      </p:sp>
    </p:spTree>
    <p:extLst>
      <p:ext uri="{BB962C8B-B14F-4D97-AF65-F5344CB8AC3E}">
        <p14:creationId xmlns:p14="http://schemas.microsoft.com/office/powerpoint/2010/main" val="387904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591A8-5171-1801-759C-F54779015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CB989-1451-DD93-7895-49F7DC8B0212}"/>
              </a:ext>
            </a:extLst>
          </p:cNvPr>
          <p:cNvSpPr>
            <a:spLocks noGrp="1"/>
          </p:cNvSpPr>
          <p:nvPr>
            <p:ph type="title"/>
          </p:nvPr>
        </p:nvSpPr>
        <p:spPr>
          <a:xfrm>
            <a:off x="2115879" y="624110"/>
            <a:ext cx="10430540" cy="1280890"/>
          </a:xfrm>
        </p:spPr>
        <p:txBody>
          <a:bodyPr>
            <a:normAutofit/>
          </a:bodyPr>
          <a:lstStyle/>
          <a:p>
            <a:r>
              <a:rPr lang="en-US" i="1" dirty="0" err="1"/>
              <a:t>Hasapopoulos</a:t>
            </a:r>
            <a:r>
              <a:rPr lang="en-US" i="1" dirty="0"/>
              <a:t> v. Murphy</a:t>
            </a:r>
            <a:br>
              <a:rPr lang="en-US" i="1" dirty="0"/>
            </a:br>
            <a:r>
              <a:rPr lang="en-US" dirty="0"/>
              <a:t>689 S.W.2d 118 (Mo. Ct. App. 1985)</a:t>
            </a:r>
          </a:p>
        </p:txBody>
      </p:sp>
      <p:pic>
        <p:nvPicPr>
          <p:cNvPr id="4" name="Picture 3">
            <a:extLst>
              <a:ext uri="{FF2B5EF4-FFF2-40B4-BE49-F238E27FC236}">
                <a16:creationId xmlns:a16="http://schemas.microsoft.com/office/drawing/2014/main" id="{A0951BAB-56EF-324C-E430-F75B71360E41}"/>
              </a:ext>
            </a:extLst>
          </p:cNvPr>
          <p:cNvPicPr>
            <a:picLocks noChangeAspect="1"/>
          </p:cNvPicPr>
          <p:nvPr/>
        </p:nvPicPr>
        <p:blipFill>
          <a:blip r:embed="rId3">
            <a:extLst>
              <a:ext uri="{28A0092B-C50C-407E-A947-70E740481C1C}">
                <a14:useLocalDpi xmlns:a14="http://schemas.microsoft.com/office/drawing/2010/main" val="0"/>
              </a:ext>
            </a:extLst>
          </a:blip>
          <a:srcRect l="1509" t="22936" r="1924" b="7728"/>
          <a:stretch>
            <a:fillRect/>
          </a:stretch>
        </p:blipFill>
        <p:spPr>
          <a:xfrm>
            <a:off x="1761460" y="2784763"/>
            <a:ext cx="10430540" cy="3920837"/>
          </a:xfrm>
          <a:prstGeom prst="rect">
            <a:avLst/>
          </a:prstGeom>
        </p:spPr>
      </p:pic>
    </p:spTree>
    <p:extLst>
      <p:ext uri="{BB962C8B-B14F-4D97-AF65-F5344CB8AC3E}">
        <p14:creationId xmlns:p14="http://schemas.microsoft.com/office/powerpoint/2010/main" val="1187538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B7C3C-4BE3-0271-3C7E-2F92D1FAD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3F0F0-A08D-7D2B-AE15-3556F14091B9}"/>
              </a:ext>
            </a:extLst>
          </p:cNvPr>
          <p:cNvSpPr>
            <a:spLocks noGrp="1"/>
          </p:cNvSpPr>
          <p:nvPr>
            <p:ph type="title"/>
          </p:nvPr>
        </p:nvSpPr>
        <p:spPr>
          <a:xfrm>
            <a:off x="2115879" y="624110"/>
            <a:ext cx="10430540" cy="1280890"/>
          </a:xfrm>
        </p:spPr>
        <p:txBody>
          <a:bodyPr>
            <a:normAutofit/>
          </a:bodyPr>
          <a:lstStyle/>
          <a:p>
            <a:r>
              <a:rPr lang="en-US" i="1" dirty="0" err="1"/>
              <a:t>Hasapopoulos</a:t>
            </a:r>
            <a:r>
              <a:rPr lang="en-US" i="1" dirty="0"/>
              <a:t> v. Murphy</a:t>
            </a:r>
            <a:br>
              <a:rPr lang="en-US" i="1" dirty="0"/>
            </a:br>
            <a:r>
              <a:rPr lang="en-US" dirty="0"/>
              <a:t>689 S.W.2d 118 (Mo. Ct. App. 1985)</a:t>
            </a:r>
          </a:p>
        </p:txBody>
      </p:sp>
      <p:pic>
        <p:nvPicPr>
          <p:cNvPr id="4" name="Picture 3">
            <a:extLst>
              <a:ext uri="{FF2B5EF4-FFF2-40B4-BE49-F238E27FC236}">
                <a16:creationId xmlns:a16="http://schemas.microsoft.com/office/drawing/2014/main" id="{E7F92828-E3B8-4918-486B-DDD90FEEB40A}"/>
              </a:ext>
            </a:extLst>
          </p:cNvPr>
          <p:cNvPicPr>
            <a:picLocks noChangeAspect="1"/>
          </p:cNvPicPr>
          <p:nvPr/>
        </p:nvPicPr>
        <p:blipFill>
          <a:blip r:embed="rId3">
            <a:extLst>
              <a:ext uri="{28A0092B-C50C-407E-A947-70E740481C1C}">
                <a14:useLocalDpi xmlns:a14="http://schemas.microsoft.com/office/drawing/2010/main" val="0"/>
              </a:ext>
            </a:extLst>
          </a:blip>
          <a:srcRect l="80" t="9216" r="1924" b="5034"/>
          <a:stretch>
            <a:fillRect/>
          </a:stretch>
        </p:blipFill>
        <p:spPr>
          <a:xfrm>
            <a:off x="1607127" y="2008909"/>
            <a:ext cx="10584873" cy="4849092"/>
          </a:xfrm>
          <a:prstGeom prst="rect">
            <a:avLst/>
          </a:prstGeom>
        </p:spPr>
      </p:pic>
    </p:spTree>
    <p:extLst>
      <p:ext uri="{BB962C8B-B14F-4D97-AF65-F5344CB8AC3E}">
        <p14:creationId xmlns:p14="http://schemas.microsoft.com/office/powerpoint/2010/main" val="40809473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AF3D-1504-D180-184C-05C22544B15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3D763A-EE1E-94B6-D2B7-F5DE97F97C9B}"/>
              </a:ext>
            </a:extLst>
          </p:cNvPr>
          <p:cNvSpPr>
            <a:spLocks noGrp="1"/>
          </p:cNvSpPr>
          <p:nvPr>
            <p:ph idx="1"/>
          </p:nvPr>
        </p:nvSpPr>
        <p:spPr>
          <a:xfrm>
            <a:off x="1956390" y="2243470"/>
            <a:ext cx="9422839" cy="3452392"/>
          </a:xfrm>
        </p:spPr>
        <p:txBody>
          <a:bodyPr>
            <a:normAutofit/>
          </a:bodyPr>
          <a:lstStyle/>
          <a:p>
            <a:r>
              <a:rPr lang="en-US" sz="2800" dirty="0"/>
              <a:t>“responsibility flows not only from the creation of the nuisance, but from its continued maintenance as well.”</a:t>
            </a:r>
          </a:p>
          <a:p>
            <a:r>
              <a:rPr lang="en-US" sz="2800" dirty="0"/>
              <a:t>“we reject [the argument] that proof of a landowner’s planting or nurturing a tree is an essential element”</a:t>
            </a:r>
          </a:p>
        </p:txBody>
      </p:sp>
      <p:sp>
        <p:nvSpPr>
          <p:cNvPr id="7" name="Title 1">
            <a:extLst>
              <a:ext uri="{FF2B5EF4-FFF2-40B4-BE49-F238E27FC236}">
                <a16:creationId xmlns:a16="http://schemas.microsoft.com/office/drawing/2014/main" id="{FA91B623-59FD-B3F8-ED51-0F48B636FA81}"/>
              </a:ext>
            </a:extLst>
          </p:cNvPr>
          <p:cNvSpPr>
            <a:spLocks noGrp="1"/>
          </p:cNvSpPr>
          <p:nvPr>
            <p:ph type="title"/>
          </p:nvPr>
        </p:nvSpPr>
        <p:spPr>
          <a:xfrm>
            <a:off x="2115879" y="624110"/>
            <a:ext cx="10430540" cy="1280890"/>
          </a:xfrm>
        </p:spPr>
        <p:txBody>
          <a:bodyPr>
            <a:normAutofit/>
          </a:bodyPr>
          <a:lstStyle/>
          <a:p>
            <a:r>
              <a:rPr lang="en-US" i="1" dirty="0" err="1"/>
              <a:t>Hasapopoulos</a:t>
            </a:r>
            <a:r>
              <a:rPr lang="en-US" i="1" dirty="0"/>
              <a:t> v. Murphy</a:t>
            </a:r>
            <a:br>
              <a:rPr lang="en-US" i="1" dirty="0"/>
            </a:br>
            <a:r>
              <a:rPr lang="en-US" dirty="0"/>
              <a:t>689 S.W.2d 118 (Mo. Ct. App. 1985)</a:t>
            </a:r>
            <a:endParaRPr lang="sv-SE" dirty="0"/>
          </a:p>
        </p:txBody>
      </p:sp>
    </p:spTree>
    <p:extLst>
      <p:ext uri="{BB962C8B-B14F-4D97-AF65-F5344CB8AC3E}">
        <p14:creationId xmlns:p14="http://schemas.microsoft.com/office/powerpoint/2010/main" val="428659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C2C7D-A0FC-24C8-9174-D5A8A2D347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69A92-F43B-9F9A-A9DA-B59CECDC32AE}"/>
              </a:ext>
            </a:extLst>
          </p:cNvPr>
          <p:cNvSpPr>
            <a:spLocks noGrp="1"/>
          </p:cNvSpPr>
          <p:nvPr>
            <p:ph idx="1"/>
          </p:nvPr>
        </p:nvSpPr>
        <p:spPr>
          <a:xfrm>
            <a:off x="1956390" y="2243470"/>
            <a:ext cx="9422839" cy="3452392"/>
          </a:xfrm>
        </p:spPr>
        <p:txBody>
          <a:bodyPr>
            <a:normAutofit/>
          </a:bodyPr>
          <a:lstStyle/>
          <a:p>
            <a:pPr marL="0" indent="0">
              <a:buNone/>
            </a:pPr>
            <a:r>
              <a:rPr lang="en-US" sz="2800" b="1" dirty="0"/>
              <a:t>HOWEVER</a:t>
            </a:r>
          </a:p>
          <a:p>
            <a:r>
              <a:rPr lang="en-US" sz="2800" dirty="0"/>
              <a:t>“The trees and their proximity to plaintiffs’ land existed when plaintiffs purchased their residence. They must be charged with awareness of the potential effects of growing trees.”</a:t>
            </a:r>
          </a:p>
          <a:p>
            <a:r>
              <a:rPr lang="en-US" sz="2800" dirty="0"/>
              <a:t>“self-help to protect from damage…was available to plaintiffs for 15 years”</a:t>
            </a:r>
          </a:p>
        </p:txBody>
      </p:sp>
      <p:sp>
        <p:nvSpPr>
          <p:cNvPr id="7" name="Title 1">
            <a:extLst>
              <a:ext uri="{FF2B5EF4-FFF2-40B4-BE49-F238E27FC236}">
                <a16:creationId xmlns:a16="http://schemas.microsoft.com/office/drawing/2014/main" id="{4E7D57DB-3165-B067-E667-317F6EDF7BDF}"/>
              </a:ext>
            </a:extLst>
          </p:cNvPr>
          <p:cNvSpPr>
            <a:spLocks noGrp="1"/>
          </p:cNvSpPr>
          <p:nvPr>
            <p:ph type="title"/>
          </p:nvPr>
        </p:nvSpPr>
        <p:spPr>
          <a:xfrm>
            <a:off x="2115879" y="624110"/>
            <a:ext cx="10430540" cy="1280890"/>
          </a:xfrm>
        </p:spPr>
        <p:txBody>
          <a:bodyPr>
            <a:normAutofit/>
          </a:bodyPr>
          <a:lstStyle/>
          <a:p>
            <a:r>
              <a:rPr lang="en-US" i="1" dirty="0" err="1"/>
              <a:t>Hasapopoulos</a:t>
            </a:r>
            <a:r>
              <a:rPr lang="en-US" i="1" dirty="0"/>
              <a:t> v. Murphy</a:t>
            </a:r>
            <a:br>
              <a:rPr lang="en-US" i="1" dirty="0"/>
            </a:br>
            <a:r>
              <a:rPr lang="en-US" dirty="0"/>
              <a:t>689 S.W.2d 118 (Mo. Ct. App. 1985)</a:t>
            </a:r>
            <a:endParaRPr lang="sv-SE" dirty="0"/>
          </a:p>
        </p:txBody>
      </p:sp>
    </p:spTree>
    <p:extLst>
      <p:ext uri="{BB962C8B-B14F-4D97-AF65-F5344CB8AC3E}">
        <p14:creationId xmlns:p14="http://schemas.microsoft.com/office/powerpoint/2010/main" val="194364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142A-8970-9C02-E5AB-22BF060E7F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05AB2C-15DD-4D23-848F-20E82A466021}"/>
              </a:ext>
            </a:extLst>
          </p:cNvPr>
          <p:cNvSpPr>
            <a:spLocks noGrp="1"/>
          </p:cNvSpPr>
          <p:nvPr>
            <p:ph idx="1"/>
          </p:nvPr>
        </p:nvSpPr>
        <p:spPr>
          <a:xfrm>
            <a:off x="1956390" y="2243470"/>
            <a:ext cx="9422839" cy="3452392"/>
          </a:xfrm>
        </p:spPr>
        <p:txBody>
          <a:bodyPr>
            <a:normAutofit/>
          </a:bodyPr>
          <a:lstStyle/>
          <a:p>
            <a:r>
              <a:rPr lang="en-US" sz="2800" dirty="0"/>
              <a:t>There is “no liability upon the owner of a healthy tree”</a:t>
            </a:r>
          </a:p>
          <a:p>
            <a:r>
              <a:rPr lang="en-US" sz="2800" dirty="0"/>
              <a:t>“liability may not be predicated upon nothing more than letting nature take its course”</a:t>
            </a:r>
          </a:p>
        </p:txBody>
      </p:sp>
      <p:sp>
        <p:nvSpPr>
          <p:cNvPr id="7" name="Title 1">
            <a:extLst>
              <a:ext uri="{FF2B5EF4-FFF2-40B4-BE49-F238E27FC236}">
                <a16:creationId xmlns:a16="http://schemas.microsoft.com/office/drawing/2014/main" id="{D5B8F157-D235-1AB5-00E2-3D132FD494A6}"/>
              </a:ext>
            </a:extLst>
          </p:cNvPr>
          <p:cNvSpPr>
            <a:spLocks noGrp="1"/>
          </p:cNvSpPr>
          <p:nvPr>
            <p:ph type="title"/>
          </p:nvPr>
        </p:nvSpPr>
        <p:spPr>
          <a:xfrm>
            <a:off x="2115879" y="624110"/>
            <a:ext cx="10430540" cy="1280890"/>
          </a:xfrm>
        </p:spPr>
        <p:txBody>
          <a:bodyPr>
            <a:normAutofit/>
          </a:bodyPr>
          <a:lstStyle/>
          <a:p>
            <a:r>
              <a:rPr lang="en-US" i="1" dirty="0" err="1"/>
              <a:t>Hasapopoulos</a:t>
            </a:r>
            <a:r>
              <a:rPr lang="en-US" i="1" dirty="0"/>
              <a:t> v. Murphy</a:t>
            </a:r>
            <a:br>
              <a:rPr lang="en-US" i="1" dirty="0"/>
            </a:br>
            <a:r>
              <a:rPr lang="en-US" dirty="0"/>
              <a:t>689 S.W.2d 118 (Mo. Ct. App. 1985)</a:t>
            </a:r>
            <a:endParaRPr lang="sv-SE" dirty="0"/>
          </a:p>
        </p:txBody>
      </p:sp>
    </p:spTree>
    <p:extLst>
      <p:ext uri="{BB962C8B-B14F-4D97-AF65-F5344CB8AC3E}">
        <p14:creationId xmlns:p14="http://schemas.microsoft.com/office/powerpoint/2010/main" val="41693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81932-002F-E3F4-EA9B-713BA59FB5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C8EF0-5670-53AB-51F7-0D861D0A16FA}"/>
              </a:ext>
            </a:extLst>
          </p:cNvPr>
          <p:cNvSpPr>
            <a:spLocks noGrp="1"/>
          </p:cNvSpPr>
          <p:nvPr>
            <p:ph type="ctrTitle"/>
          </p:nvPr>
        </p:nvSpPr>
        <p:spPr>
          <a:xfrm>
            <a:off x="2589213" y="2514600"/>
            <a:ext cx="9602787" cy="2262781"/>
          </a:xfrm>
        </p:spPr>
        <p:txBody>
          <a:bodyPr>
            <a:normAutofit/>
          </a:bodyPr>
          <a:lstStyle/>
          <a:p>
            <a:r>
              <a:rPr lang="en-US" dirty="0"/>
              <a:t>Case Illustrations in</a:t>
            </a:r>
            <a:br>
              <a:rPr lang="en-US" dirty="0"/>
            </a:br>
            <a:r>
              <a:rPr lang="en-US" dirty="0"/>
              <a:t>Missouri Tree Law</a:t>
            </a:r>
          </a:p>
        </p:txBody>
      </p:sp>
      <p:sp>
        <p:nvSpPr>
          <p:cNvPr id="3" name="Subtitle 2">
            <a:extLst>
              <a:ext uri="{FF2B5EF4-FFF2-40B4-BE49-F238E27FC236}">
                <a16:creationId xmlns:a16="http://schemas.microsoft.com/office/drawing/2014/main" id="{92C3C8A7-28C1-9533-EE29-E7864A81DA2D}"/>
              </a:ext>
            </a:extLst>
          </p:cNvPr>
          <p:cNvSpPr>
            <a:spLocks noGrp="1"/>
          </p:cNvSpPr>
          <p:nvPr>
            <p:ph type="subTitle" idx="1"/>
          </p:nvPr>
        </p:nvSpPr>
        <p:spPr>
          <a:xfrm>
            <a:off x="2589213" y="4777379"/>
            <a:ext cx="8915399" cy="1896137"/>
          </a:xfrm>
        </p:spPr>
        <p:txBody>
          <a:bodyPr>
            <a:normAutofit/>
          </a:bodyPr>
          <a:lstStyle/>
          <a:p>
            <a:r>
              <a:rPr lang="en-US" dirty="0"/>
              <a:t>James Komen</a:t>
            </a:r>
          </a:p>
          <a:p>
            <a:r>
              <a:rPr lang="en-US" dirty="0"/>
              <a:t>BCMA #WE-9909B</a:t>
            </a:r>
          </a:p>
          <a:p>
            <a:r>
              <a:rPr lang="en-US" dirty="0"/>
              <a:t>RCA #555</a:t>
            </a:r>
          </a:p>
        </p:txBody>
      </p:sp>
    </p:spTree>
    <p:extLst>
      <p:ext uri="{BB962C8B-B14F-4D97-AF65-F5344CB8AC3E}">
        <p14:creationId xmlns:p14="http://schemas.microsoft.com/office/powerpoint/2010/main" val="281634823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16139</TotalTime>
  <Words>5534</Words>
  <Application>Microsoft Office PowerPoint</Application>
  <PresentationFormat>Widescreen</PresentationFormat>
  <Paragraphs>440</Paragraphs>
  <Slides>48</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Arial</vt:lpstr>
      <vt:lpstr>Calibri</vt:lpstr>
      <vt:lpstr>Century Gothic</vt:lpstr>
      <vt:lpstr>Wingdings 3</vt:lpstr>
      <vt:lpstr>Wisp</vt:lpstr>
      <vt:lpstr>Case Illustrations in Missouri Tree Law</vt:lpstr>
      <vt:lpstr>Walker v. City of Sedalia 74 Mo. App. 70 (Mo. Ct. App. 1898)</vt:lpstr>
      <vt:lpstr>Walker v. City of Sedalia 74 Mo. App. 70 (Mo. Ct. App. 1898)</vt:lpstr>
      <vt:lpstr>Walker v. City of Sedalia 74 Mo. App. 70 (Mo. Ct. App. 1898)</vt:lpstr>
      <vt:lpstr>Walker v. City of Sedalia 74 Mo. App. 70 (Mo. Ct. App. 1898)</vt:lpstr>
      <vt:lpstr>Walker v. City of Sedalia 74 Mo. App. 70 (Mo. Ct. App. 1898)</vt:lpstr>
      <vt:lpstr>Colston v. St. Joseph  106 Mo. App. 714 (1904)</vt:lpstr>
      <vt:lpstr>Colston v. St. Joseph  106 Mo. App. 714 (1904)</vt:lpstr>
      <vt:lpstr>Colston v. St. Joseph  106 Mo. App. 714 (1904)</vt:lpstr>
      <vt:lpstr>Colston v. St. Joseph  106 Mo. App. 714 (1904)</vt:lpstr>
      <vt:lpstr>Colston v. St. Joseph  106 Mo. App. 714 (1904)</vt:lpstr>
      <vt:lpstr>Jackson v. City of Blue Springs 904 S.W.2d 322 (Mo. Ct. App. 1995)</vt:lpstr>
      <vt:lpstr>Jackson v. City of Blue Springs 904 S.W.2d 322 (Mo. Ct. App. 1995)</vt:lpstr>
      <vt:lpstr>Jackson v. City of Blue Springs 904 S.W.2d 322 (Mo. Ct. App. 1995)</vt:lpstr>
      <vt:lpstr>Jackson v. City of Blue Springs 904 S.W.2d 322 (Mo. Ct. App. 1995)</vt:lpstr>
      <vt:lpstr>Jackson v. City of Blue Springs 904 S.W.2d 322 (Mo. Ct. App. 1995)</vt:lpstr>
      <vt:lpstr>Jackson v. City of Blue Springs 904 S.W.2d 322 (Mo. Ct. App. 1995)</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Sellens v. Christman 418 S.W.2d 6 (Mo. 1967)</vt:lpstr>
      <vt:lpstr>Ogden v. Toth  542 S.W.2d 17 (Mo. Ct. App. 1976)</vt:lpstr>
      <vt:lpstr>Ogden v. Toth  542 S.W.2d 17 (Mo. Ct. App. 1976)</vt:lpstr>
      <vt:lpstr>Ogden v. Toth  542 S.W.2d 17 (Mo. Ct. App. 1976)</vt:lpstr>
      <vt:lpstr>Ogden v. Toth  542 S.W.2d 17 (Mo. Ct. App. 1976)</vt:lpstr>
      <vt:lpstr>Ogden v. Toth  542 S.W.2d 17 (Mo. Ct. App. 1976)</vt:lpstr>
      <vt:lpstr>Ogden v. Toth  542 S.W.2d 17 (Mo. Ct. App. 1976)</vt:lpstr>
      <vt:lpstr>Ogden v. Toth  542 S.W.2d 17 (Mo. Ct. App. 1976)</vt:lpstr>
      <vt:lpstr>Yoakum v. Davis  162 Mo. App. 253 (1912)</vt:lpstr>
      <vt:lpstr>Yoakum v. Davis  162 Mo. App. 253 (1912)</vt:lpstr>
      <vt:lpstr>Yoakum v. Davis  162 Mo. App. 253 (1912)</vt:lpstr>
      <vt:lpstr>Yoakum v. Davis  162 Mo. App. 253 (1912)</vt:lpstr>
      <vt:lpstr>Tanner v. Wallbrunn 77 Mo. App. 262 (1898)</vt:lpstr>
      <vt:lpstr>Tanner v. Wallbrunn 77 Mo. App. 262 (1898)</vt:lpstr>
      <vt:lpstr>Tanner v. Wallbrunn 77 Mo. App. 262 (1898)</vt:lpstr>
      <vt:lpstr>Tanner v. Wallbrunn 77 Mo. App. 262 (1898)</vt:lpstr>
      <vt:lpstr>Hasapopoulos v. Murphy 689 S.W.2d 118 (Mo. Ct. App. 1985)</vt:lpstr>
      <vt:lpstr>Hasapopoulos v. Murphy 689 S.W.2d 118 (Mo. Ct. App. 1985)</vt:lpstr>
      <vt:lpstr>Hasapopoulos v. Murphy 689 S.W.2d 118 (Mo. Ct. App. 1985)</vt:lpstr>
      <vt:lpstr>Hasapopoulos v. Murphy 689 S.W.2d 118 (Mo. Ct. App. 1985)</vt:lpstr>
      <vt:lpstr>Hasapopoulos v. Murphy 689 S.W.2d 118 (Mo. Ct. App. 1985)</vt:lpstr>
      <vt:lpstr>Case Illustrations in Missouri Tree Law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Illustrations from Kansas Tree Law</dc:title>
  <dc:creator>Reviewer 1</dc:creator>
  <cp:lastModifiedBy>James Komen</cp:lastModifiedBy>
  <cp:revision>189</cp:revision>
  <dcterms:created xsi:type="dcterms:W3CDTF">2023-12-17T00:52:32Z</dcterms:created>
  <dcterms:modified xsi:type="dcterms:W3CDTF">2026-09-24T00:42:11Z</dcterms:modified>
</cp:coreProperties>
</file>