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7" r:id="rId1"/>
  </p:sldMasterIdLst>
  <p:notesMasterIdLst>
    <p:notesMasterId r:id="rId114"/>
  </p:notesMasterIdLst>
  <p:handoutMasterIdLst>
    <p:handoutMasterId r:id="rId115"/>
  </p:handoutMasterIdLst>
  <p:sldIdLst>
    <p:sldId id="256" r:id="rId2"/>
    <p:sldId id="276" r:id="rId3"/>
    <p:sldId id="810" r:id="rId4"/>
    <p:sldId id="811" r:id="rId5"/>
    <p:sldId id="813" r:id="rId6"/>
    <p:sldId id="812" r:id="rId7"/>
    <p:sldId id="807" r:id="rId8"/>
    <p:sldId id="808" r:id="rId9"/>
    <p:sldId id="809" r:id="rId10"/>
    <p:sldId id="817" r:id="rId11"/>
    <p:sldId id="818" r:id="rId12"/>
    <p:sldId id="819" r:id="rId13"/>
    <p:sldId id="820" r:id="rId14"/>
    <p:sldId id="996" r:id="rId15"/>
    <p:sldId id="821" r:id="rId16"/>
    <p:sldId id="822" r:id="rId17"/>
    <p:sldId id="825" r:id="rId18"/>
    <p:sldId id="823" r:id="rId19"/>
    <p:sldId id="824" r:id="rId20"/>
    <p:sldId id="826" r:id="rId21"/>
    <p:sldId id="827" r:id="rId22"/>
    <p:sldId id="828" r:id="rId23"/>
    <p:sldId id="830" r:id="rId24"/>
    <p:sldId id="829" r:id="rId25"/>
    <p:sldId id="847" r:id="rId26"/>
    <p:sldId id="831" r:id="rId27"/>
    <p:sldId id="692" r:id="rId28"/>
    <p:sldId id="584" r:id="rId29"/>
    <p:sldId id="852" r:id="rId30"/>
    <p:sldId id="853" r:id="rId31"/>
    <p:sldId id="854" r:id="rId32"/>
    <p:sldId id="855" r:id="rId33"/>
    <p:sldId id="856" r:id="rId34"/>
    <p:sldId id="857" r:id="rId35"/>
    <p:sldId id="832" r:id="rId36"/>
    <p:sldId id="833" r:id="rId37"/>
    <p:sldId id="836" r:id="rId38"/>
    <p:sldId id="837" r:id="rId39"/>
    <p:sldId id="694" r:id="rId40"/>
    <p:sldId id="839" r:id="rId41"/>
    <p:sldId id="804" r:id="rId42"/>
    <p:sldId id="840" r:id="rId43"/>
    <p:sldId id="834" r:id="rId44"/>
    <p:sldId id="677" r:id="rId45"/>
    <p:sldId id="678" r:id="rId46"/>
    <p:sldId id="680" r:id="rId47"/>
    <p:sldId id="841" r:id="rId48"/>
    <p:sldId id="849" r:id="rId49"/>
    <p:sldId id="848" r:id="rId50"/>
    <p:sldId id="850" r:id="rId51"/>
    <p:sldId id="843" r:id="rId52"/>
    <p:sldId id="844" r:id="rId53"/>
    <p:sldId id="845" r:id="rId54"/>
    <p:sldId id="846" r:id="rId55"/>
    <p:sldId id="851" r:id="rId56"/>
    <p:sldId id="842" r:id="rId57"/>
    <p:sldId id="730" r:id="rId58"/>
    <p:sldId id="732" r:id="rId59"/>
    <p:sldId id="734" r:id="rId60"/>
    <p:sldId id="951" r:id="rId61"/>
    <p:sldId id="750" r:id="rId62"/>
    <p:sldId id="952" r:id="rId63"/>
    <p:sldId id="993" r:id="rId64"/>
    <p:sldId id="945" r:id="rId65"/>
    <p:sldId id="953" r:id="rId66"/>
    <p:sldId id="946" r:id="rId67"/>
    <p:sldId id="954" r:id="rId68"/>
    <p:sldId id="947" r:id="rId69"/>
    <p:sldId id="955" r:id="rId70"/>
    <p:sldId id="278" r:id="rId71"/>
    <p:sldId id="435" r:id="rId72"/>
    <p:sldId id="905" r:id="rId73"/>
    <p:sldId id="430" r:id="rId74"/>
    <p:sldId id="906" r:id="rId75"/>
    <p:sldId id="471" r:id="rId76"/>
    <p:sldId id="445" r:id="rId77"/>
    <p:sldId id="444" r:id="rId78"/>
    <p:sldId id="526" r:id="rId79"/>
    <p:sldId id="525" r:id="rId80"/>
    <p:sldId id="475" r:id="rId81"/>
    <p:sldId id="443" r:id="rId82"/>
    <p:sldId id="440" r:id="rId83"/>
    <p:sldId id="438" r:id="rId84"/>
    <p:sldId id="949" r:id="rId85"/>
    <p:sldId id="950" r:id="rId86"/>
    <p:sldId id="956" r:id="rId87"/>
    <p:sldId id="957" r:id="rId88"/>
    <p:sldId id="997" r:id="rId89"/>
    <p:sldId id="738" r:id="rId90"/>
    <p:sldId id="958" r:id="rId91"/>
    <p:sldId id="959" r:id="rId92"/>
    <p:sldId id="976" r:id="rId93"/>
    <p:sldId id="977" r:id="rId94"/>
    <p:sldId id="975" r:id="rId95"/>
    <p:sldId id="994" r:id="rId96"/>
    <p:sldId id="978" r:id="rId97"/>
    <p:sldId id="739" r:id="rId98"/>
    <p:sldId id="740" r:id="rId99"/>
    <p:sldId id="972" r:id="rId100"/>
    <p:sldId id="973" r:id="rId101"/>
    <p:sldId id="974" r:id="rId102"/>
    <p:sldId id="960" r:id="rId103"/>
    <p:sldId id="961" r:id="rId104"/>
    <p:sldId id="980" r:id="rId105"/>
    <p:sldId id="979" r:id="rId106"/>
    <p:sldId id="962" r:id="rId107"/>
    <p:sldId id="963" r:id="rId108"/>
    <p:sldId id="981" r:id="rId109"/>
    <p:sldId id="983" r:id="rId110"/>
    <p:sldId id="784" r:id="rId111"/>
    <p:sldId id="303" r:id="rId112"/>
    <p:sldId id="623" r:id="rId113"/>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7F04D80-0D7C-4B74-A81A-EDB79C334C29}">
          <p14:sldIdLst>
            <p14:sldId id="256"/>
          </p14:sldIdLst>
        </p14:section>
        <p14:section name="Landowner Liability" id="{98F497CC-FE09-4BD4-8787-553C41A9740B}">
          <p14:sldIdLst>
            <p14:sldId id="276"/>
            <p14:sldId id="810"/>
            <p14:sldId id="811"/>
            <p14:sldId id="813"/>
            <p14:sldId id="812"/>
            <p14:sldId id="807"/>
            <p14:sldId id="808"/>
            <p14:sldId id="809"/>
            <p14:sldId id="817"/>
            <p14:sldId id="818"/>
            <p14:sldId id="819"/>
            <p14:sldId id="820"/>
            <p14:sldId id="996"/>
            <p14:sldId id="821"/>
            <p14:sldId id="822"/>
            <p14:sldId id="825"/>
            <p14:sldId id="823"/>
            <p14:sldId id="824"/>
            <p14:sldId id="826"/>
            <p14:sldId id="827"/>
            <p14:sldId id="828"/>
            <p14:sldId id="830"/>
            <p14:sldId id="829"/>
            <p14:sldId id="847"/>
            <p14:sldId id="831"/>
            <p14:sldId id="692"/>
          </p14:sldIdLst>
        </p14:section>
        <p14:section name="Utility Vegetation Mgmt" id="{516BFCAB-3F99-4884-A7E1-376E2205DBAB}">
          <p14:sldIdLst>
            <p14:sldId id="584"/>
            <p14:sldId id="852"/>
            <p14:sldId id="853"/>
            <p14:sldId id="854"/>
            <p14:sldId id="855"/>
            <p14:sldId id="856"/>
            <p14:sldId id="857"/>
            <p14:sldId id="832"/>
            <p14:sldId id="833"/>
            <p14:sldId id="836"/>
            <p14:sldId id="837"/>
            <p14:sldId id="694"/>
            <p14:sldId id="839"/>
            <p14:sldId id="804"/>
            <p14:sldId id="840"/>
            <p14:sldId id="834"/>
            <p14:sldId id="677"/>
            <p14:sldId id="678"/>
            <p14:sldId id="680"/>
            <p14:sldId id="841"/>
            <p14:sldId id="849"/>
            <p14:sldId id="848"/>
            <p14:sldId id="850"/>
            <p14:sldId id="843"/>
            <p14:sldId id="844"/>
            <p14:sldId id="845"/>
            <p14:sldId id="846"/>
            <p14:sldId id="851"/>
            <p14:sldId id="842"/>
            <p14:sldId id="730"/>
          </p14:sldIdLst>
        </p14:section>
        <p14:section name="Valuation" id="{21171D7F-AB77-43F9-9438-8D4B90B81628}">
          <p14:sldIdLst>
            <p14:sldId id="732"/>
            <p14:sldId id="734"/>
            <p14:sldId id="951"/>
            <p14:sldId id="750"/>
            <p14:sldId id="952"/>
            <p14:sldId id="993"/>
            <p14:sldId id="945"/>
            <p14:sldId id="953"/>
            <p14:sldId id="946"/>
            <p14:sldId id="954"/>
            <p14:sldId id="947"/>
            <p14:sldId id="955"/>
            <p14:sldId id="278"/>
            <p14:sldId id="435"/>
            <p14:sldId id="905"/>
            <p14:sldId id="430"/>
            <p14:sldId id="906"/>
            <p14:sldId id="471"/>
            <p14:sldId id="445"/>
            <p14:sldId id="444"/>
            <p14:sldId id="526"/>
            <p14:sldId id="525"/>
            <p14:sldId id="475"/>
            <p14:sldId id="443"/>
            <p14:sldId id="440"/>
            <p14:sldId id="438"/>
            <p14:sldId id="949"/>
            <p14:sldId id="950"/>
            <p14:sldId id="956"/>
            <p14:sldId id="957"/>
            <p14:sldId id="997"/>
          </p14:sldIdLst>
        </p14:section>
        <p14:section name="Tree Regulations" id="{CD3B1839-C3BF-469F-A602-0F822A3863E0}">
          <p14:sldIdLst>
            <p14:sldId id="738"/>
            <p14:sldId id="958"/>
            <p14:sldId id="959"/>
            <p14:sldId id="976"/>
            <p14:sldId id="977"/>
            <p14:sldId id="975"/>
            <p14:sldId id="994"/>
            <p14:sldId id="978"/>
            <p14:sldId id="739"/>
            <p14:sldId id="740"/>
            <p14:sldId id="972"/>
            <p14:sldId id="973"/>
            <p14:sldId id="974"/>
            <p14:sldId id="960"/>
            <p14:sldId id="961"/>
            <p14:sldId id="980"/>
            <p14:sldId id="979"/>
            <p14:sldId id="962"/>
            <p14:sldId id="963"/>
            <p14:sldId id="981"/>
            <p14:sldId id="983"/>
            <p14:sldId id="784"/>
          </p14:sldIdLst>
        </p14:section>
        <p14:section name="Summary" id="{7E1A8C23-BBF6-49CF-83B3-242807A835D9}">
          <p14:sldIdLst>
            <p14:sldId id="303"/>
            <p14:sldId id="62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90" autoAdjust="0"/>
    <p:restoredTop sz="77370" autoAdjust="0"/>
  </p:normalViewPr>
  <p:slideViewPr>
    <p:cSldViewPr snapToGrid="0">
      <p:cViewPr varScale="1">
        <p:scale>
          <a:sx n="66" d="100"/>
          <a:sy n="66" d="100"/>
        </p:scale>
        <p:origin x="1334"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5" d="100"/>
          <a:sy n="65" d="100"/>
        </p:scale>
        <p:origin x="3154" y="6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notesMaster" Target="notesMasters/notesMaster1.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BC9759B-DC66-9A68-D89B-69A44CC93BD8}"/>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F8603716-FA19-AECC-C0AF-7FB1701BB247}"/>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056EC8B3-B510-4C83-84F8-8E1B848976D0}" type="datetimeFigureOut">
              <a:rPr lang="en-US" smtClean="0"/>
              <a:t>6/5/2026</a:t>
            </a:fld>
            <a:endParaRPr lang="en-US"/>
          </a:p>
        </p:txBody>
      </p:sp>
      <p:sp>
        <p:nvSpPr>
          <p:cNvPr id="4" name="Footer Placeholder 3">
            <a:extLst>
              <a:ext uri="{FF2B5EF4-FFF2-40B4-BE49-F238E27FC236}">
                <a16:creationId xmlns:a16="http://schemas.microsoft.com/office/drawing/2014/main" id="{0CBEF98A-C093-EF77-BEEE-C1949CDEFFB6}"/>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FCCC953D-F5E3-9F91-E02B-84DDA2B10688}"/>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03275797-075A-4345-8812-767A795E887F}" type="slidenum">
              <a:rPr lang="en-US" smtClean="0"/>
              <a:t>‹#›</a:t>
            </a:fld>
            <a:endParaRPr lang="en-US"/>
          </a:p>
        </p:txBody>
      </p:sp>
    </p:spTree>
    <p:extLst>
      <p:ext uri="{BB962C8B-B14F-4D97-AF65-F5344CB8AC3E}">
        <p14:creationId xmlns:p14="http://schemas.microsoft.com/office/powerpoint/2010/main" val="32773554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95828BC4-ADCC-4BC7-944F-C34D2F7A051C}" type="datetimeFigureOut">
              <a:rPr lang="en-US" smtClean="0"/>
              <a:t>6/5/2026</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CF155452-F542-491B-BA5C-F349F2386F54}" type="slidenum">
              <a:rPr lang="en-US" smtClean="0"/>
              <a:t>‹#›</a:t>
            </a:fld>
            <a:endParaRPr lang="en-US" dirty="0"/>
          </a:p>
        </p:txBody>
      </p:sp>
    </p:spTree>
    <p:extLst>
      <p:ext uri="{BB962C8B-B14F-4D97-AF65-F5344CB8AC3E}">
        <p14:creationId xmlns:p14="http://schemas.microsoft.com/office/powerpoint/2010/main" val="2681074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155452-F542-491B-BA5C-F349F2386F54}" type="slidenum">
              <a:rPr lang="en-US" smtClean="0"/>
              <a:t>1</a:t>
            </a:fld>
            <a:endParaRPr lang="en-US" dirty="0"/>
          </a:p>
        </p:txBody>
      </p:sp>
    </p:spTree>
    <p:extLst>
      <p:ext uri="{BB962C8B-B14F-4D97-AF65-F5344CB8AC3E}">
        <p14:creationId xmlns:p14="http://schemas.microsoft.com/office/powerpoint/2010/main" val="13762219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654EC-79E4-34AC-FC38-354B02E656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D2985F-7D2B-BA3D-6939-5FAB1912C22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503CB81-3E9A-767E-C3E9-1622E56383AC}"/>
              </a:ext>
            </a:extLst>
          </p:cNvPr>
          <p:cNvSpPr>
            <a:spLocks noGrp="1"/>
          </p:cNvSpPr>
          <p:nvPr>
            <p:ph type="body" idx="1"/>
          </p:nvPr>
        </p:nvSpPr>
        <p:spPr/>
        <p:txBody>
          <a:bodyPr/>
          <a:lstStyle/>
          <a:p>
            <a:r>
              <a:rPr lang="en-US" dirty="0"/>
              <a:t>FL 1</a:t>
            </a:r>
            <a:r>
              <a:rPr lang="en-US" baseline="30000" dirty="0"/>
              <a:t>st</a:t>
            </a:r>
            <a:r>
              <a:rPr lang="en-US" dirty="0"/>
              <a:t> District Ct. App.</a:t>
            </a:r>
          </a:p>
          <a:p>
            <a:r>
              <a:rPr lang="en-US" dirty="0"/>
              <a:t>1981 Jacksonville, FL</a:t>
            </a:r>
          </a:p>
          <a:p>
            <a:endParaRPr lang="en-US" dirty="0"/>
          </a:p>
          <a:p>
            <a:r>
              <a:rPr lang="en-US" dirty="0"/>
              <a:t>Kenneth Regan Cassel was an 11 y/o boy attending Jacksonville Christian Academy (west of Jacksonville, near route 23 and route 228)</a:t>
            </a:r>
          </a:p>
          <a:p>
            <a:r>
              <a:rPr lang="en-US" dirty="0"/>
              <a:t>After school hours, he climbed a tree on school property and fell, striking his head on a broken piece of a concrete block beneath the tree.</a:t>
            </a:r>
          </a:p>
          <a:p>
            <a:r>
              <a:rPr lang="en-US" dirty="0"/>
              <a:t>Kenneth died from his injury. The parents sued the trustees of the church.</a:t>
            </a:r>
          </a:p>
          <a:p>
            <a:r>
              <a:rPr lang="en-US" dirty="0"/>
              <a:t>Trial court granted MSJ for School. Parents appealed.</a:t>
            </a:r>
          </a:p>
        </p:txBody>
      </p:sp>
      <p:sp>
        <p:nvSpPr>
          <p:cNvPr id="4" name="Slide Number Placeholder 3">
            <a:extLst>
              <a:ext uri="{FF2B5EF4-FFF2-40B4-BE49-F238E27FC236}">
                <a16:creationId xmlns:a16="http://schemas.microsoft.com/office/drawing/2014/main" id="{6DFECB3E-949C-7FA2-2414-AC7D6623B4D8}"/>
              </a:ext>
            </a:extLst>
          </p:cNvPr>
          <p:cNvSpPr>
            <a:spLocks noGrp="1"/>
          </p:cNvSpPr>
          <p:nvPr>
            <p:ph type="sldNum" sz="quarter" idx="5"/>
          </p:nvPr>
        </p:nvSpPr>
        <p:spPr/>
        <p:txBody>
          <a:bodyPr/>
          <a:lstStyle/>
          <a:p>
            <a:fld id="{CF155452-F542-491B-BA5C-F349F2386F54}" type="slidenum">
              <a:rPr lang="en-US" smtClean="0"/>
              <a:t>10</a:t>
            </a:fld>
            <a:endParaRPr lang="en-US"/>
          </a:p>
        </p:txBody>
      </p:sp>
    </p:spTree>
    <p:extLst>
      <p:ext uri="{BB962C8B-B14F-4D97-AF65-F5344CB8AC3E}">
        <p14:creationId xmlns:p14="http://schemas.microsoft.com/office/powerpoint/2010/main" val="3619088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866C6-B66A-8262-6C5C-FBAF7849F0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916FED-C8D2-D4A7-BD72-EAF8BD71CF7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C1DC718-E1C3-57DE-1C64-A44DAD7D2CA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488E77C-4FAE-F69B-481E-24F9E95BA3FC}"/>
              </a:ext>
            </a:extLst>
          </p:cNvPr>
          <p:cNvSpPr>
            <a:spLocks noGrp="1"/>
          </p:cNvSpPr>
          <p:nvPr>
            <p:ph type="sldNum" sz="quarter" idx="5"/>
          </p:nvPr>
        </p:nvSpPr>
        <p:spPr/>
        <p:txBody>
          <a:bodyPr/>
          <a:lstStyle/>
          <a:p>
            <a:fld id="{CF155452-F542-491B-BA5C-F349F2386F54}" type="slidenum">
              <a:rPr lang="en-US" smtClean="0"/>
              <a:t>11</a:t>
            </a:fld>
            <a:endParaRPr lang="en-US" dirty="0"/>
          </a:p>
        </p:txBody>
      </p:sp>
    </p:spTree>
    <p:extLst>
      <p:ext uri="{BB962C8B-B14F-4D97-AF65-F5344CB8AC3E}">
        <p14:creationId xmlns:p14="http://schemas.microsoft.com/office/powerpoint/2010/main" val="4089049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F2BE9-A162-82D2-1884-529A50960B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83F85F-3098-ED5C-A826-7894FFF1903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7EF93CD-2E81-8F54-A26C-1988D49C2B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2076E59-9732-428A-0127-5D7AEE0728A2}"/>
              </a:ext>
            </a:extLst>
          </p:cNvPr>
          <p:cNvSpPr>
            <a:spLocks noGrp="1"/>
          </p:cNvSpPr>
          <p:nvPr>
            <p:ph type="sldNum" sz="quarter" idx="5"/>
          </p:nvPr>
        </p:nvSpPr>
        <p:spPr/>
        <p:txBody>
          <a:bodyPr/>
          <a:lstStyle/>
          <a:p>
            <a:fld id="{CF155452-F542-491B-BA5C-F349F2386F54}" type="slidenum">
              <a:rPr lang="en-US" smtClean="0"/>
              <a:t>12</a:t>
            </a:fld>
            <a:endParaRPr lang="en-US" dirty="0"/>
          </a:p>
        </p:txBody>
      </p:sp>
    </p:spTree>
    <p:extLst>
      <p:ext uri="{BB962C8B-B14F-4D97-AF65-F5344CB8AC3E}">
        <p14:creationId xmlns:p14="http://schemas.microsoft.com/office/powerpoint/2010/main" val="851453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37385-A432-A0B6-3AB3-89524E46E0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EC8B0D-8C2C-BE39-49A2-EC9212B3FC7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00EB42F-FF8C-719F-40CF-83A14CA9B851}"/>
              </a:ext>
            </a:extLst>
          </p:cNvPr>
          <p:cNvSpPr>
            <a:spLocks noGrp="1"/>
          </p:cNvSpPr>
          <p:nvPr>
            <p:ph type="body" idx="1"/>
          </p:nvPr>
        </p:nvSpPr>
        <p:spPr/>
        <p:txBody>
          <a:bodyPr/>
          <a:lstStyle/>
          <a:p>
            <a:r>
              <a:rPr lang="en-US" dirty="0"/>
              <a:t>FL 3</a:t>
            </a:r>
            <a:r>
              <a:rPr lang="en-US" baseline="30000" dirty="0"/>
              <a:t>rd</a:t>
            </a:r>
            <a:r>
              <a:rPr lang="en-US" dirty="0"/>
              <a:t> District Ct. App.</a:t>
            </a:r>
          </a:p>
          <a:p>
            <a:r>
              <a:rPr lang="en-US" dirty="0"/>
              <a:t>1991 Dade County, FL</a:t>
            </a:r>
          </a:p>
          <a:p>
            <a:endParaRPr lang="en-US" dirty="0"/>
          </a:p>
          <a:p>
            <a:r>
              <a:rPr lang="en-US" dirty="0"/>
              <a:t>Jamone Williams was a child who lived at a public housing facility.</a:t>
            </a:r>
          </a:p>
          <a:p>
            <a:r>
              <a:rPr lang="en-US" dirty="0"/>
              <a:t>The landscaping was managed by Caribbean Lawn, Inc.</a:t>
            </a:r>
          </a:p>
          <a:p>
            <a:r>
              <a:rPr lang="en-US" dirty="0"/>
              <a:t>An umbrella tree on the grounds was adorned with bushes below. The gardener cut the bushes in a way that left a “spear-like protrusion.”</a:t>
            </a:r>
          </a:p>
          <a:p>
            <a:r>
              <a:rPr lang="en-US" dirty="0"/>
              <a:t>A resident complained to the gardener’s supervisor that children playing ball in the area could get hurt.</a:t>
            </a:r>
          </a:p>
          <a:p>
            <a:r>
              <a:rPr lang="en-US" dirty="0"/>
              <a:t>Jamone was playing hide-and-seek. He climbed the umbrella tree, fell, and landed on the bush. The bush impaled him, and he died.</a:t>
            </a:r>
          </a:p>
          <a:p>
            <a:r>
              <a:rPr lang="en-US" dirty="0"/>
              <a:t>Barbara Mazyck, representative of Jamone’s estate, sued Caribbean Lawn.</a:t>
            </a:r>
          </a:p>
          <a:p>
            <a:endParaRPr lang="en-US" dirty="0"/>
          </a:p>
          <a:p>
            <a:r>
              <a:rPr lang="en-US" dirty="0"/>
              <a:t>The trial court granted MSJ for Caribbean Lawn. Jamone’s estate appealed.</a:t>
            </a:r>
          </a:p>
        </p:txBody>
      </p:sp>
      <p:sp>
        <p:nvSpPr>
          <p:cNvPr id="4" name="Slide Number Placeholder 3">
            <a:extLst>
              <a:ext uri="{FF2B5EF4-FFF2-40B4-BE49-F238E27FC236}">
                <a16:creationId xmlns:a16="http://schemas.microsoft.com/office/drawing/2014/main" id="{09B8CC52-BDC8-F11A-5116-97973373B612}"/>
              </a:ext>
            </a:extLst>
          </p:cNvPr>
          <p:cNvSpPr>
            <a:spLocks noGrp="1"/>
          </p:cNvSpPr>
          <p:nvPr>
            <p:ph type="sldNum" sz="quarter" idx="5"/>
          </p:nvPr>
        </p:nvSpPr>
        <p:spPr/>
        <p:txBody>
          <a:bodyPr/>
          <a:lstStyle/>
          <a:p>
            <a:fld id="{CF155452-F542-491B-BA5C-F349F2386F54}" type="slidenum">
              <a:rPr lang="en-US" smtClean="0"/>
              <a:t>13</a:t>
            </a:fld>
            <a:endParaRPr lang="en-US"/>
          </a:p>
        </p:txBody>
      </p:sp>
    </p:spTree>
    <p:extLst>
      <p:ext uri="{BB962C8B-B14F-4D97-AF65-F5344CB8AC3E}">
        <p14:creationId xmlns:p14="http://schemas.microsoft.com/office/powerpoint/2010/main" val="36933709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EC5B2-334D-4533-351A-861E102261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04FBBD-386C-1417-0126-32CF130E92E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4434E6D-AAF3-A93F-A356-3A6643CC140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A20A6A4-F51B-9CE5-F600-EB4691905CE1}"/>
              </a:ext>
            </a:extLst>
          </p:cNvPr>
          <p:cNvSpPr>
            <a:spLocks noGrp="1"/>
          </p:cNvSpPr>
          <p:nvPr>
            <p:ph type="sldNum" sz="quarter" idx="5"/>
          </p:nvPr>
        </p:nvSpPr>
        <p:spPr/>
        <p:txBody>
          <a:bodyPr/>
          <a:lstStyle/>
          <a:p>
            <a:fld id="{CF155452-F542-491B-BA5C-F349F2386F54}" type="slidenum">
              <a:rPr lang="en-US" smtClean="0"/>
              <a:t>14</a:t>
            </a:fld>
            <a:endParaRPr lang="en-US" dirty="0"/>
          </a:p>
        </p:txBody>
      </p:sp>
    </p:spTree>
    <p:extLst>
      <p:ext uri="{BB962C8B-B14F-4D97-AF65-F5344CB8AC3E}">
        <p14:creationId xmlns:p14="http://schemas.microsoft.com/office/powerpoint/2010/main" val="541855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6B8D1-AA3C-FE56-4968-77B49230DC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0C71F2-A9EE-4030-EFBF-B889AF25C38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B442AD2-8EB3-2478-317F-F19EB9B5372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2F4234C-4E9B-81BB-0AB6-29BD522B0FDE}"/>
              </a:ext>
            </a:extLst>
          </p:cNvPr>
          <p:cNvSpPr>
            <a:spLocks noGrp="1"/>
          </p:cNvSpPr>
          <p:nvPr>
            <p:ph type="sldNum" sz="quarter" idx="5"/>
          </p:nvPr>
        </p:nvSpPr>
        <p:spPr/>
        <p:txBody>
          <a:bodyPr/>
          <a:lstStyle/>
          <a:p>
            <a:fld id="{CF155452-F542-491B-BA5C-F349F2386F54}" type="slidenum">
              <a:rPr lang="en-US" smtClean="0"/>
              <a:t>15</a:t>
            </a:fld>
            <a:endParaRPr lang="en-US" dirty="0"/>
          </a:p>
        </p:txBody>
      </p:sp>
    </p:spTree>
    <p:extLst>
      <p:ext uri="{BB962C8B-B14F-4D97-AF65-F5344CB8AC3E}">
        <p14:creationId xmlns:p14="http://schemas.microsoft.com/office/powerpoint/2010/main" val="3031895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DDF40-1BE5-6AA9-E4FC-22A5E691CD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0E755E-88A6-D79C-FA63-6BC24DA33BA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62BD7A6-D4A6-5986-2A46-39777B19900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470E434-EC55-37BE-ADA4-609CF512A8C3}"/>
              </a:ext>
            </a:extLst>
          </p:cNvPr>
          <p:cNvSpPr>
            <a:spLocks noGrp="1"/>
          </p:cNvSpPr>
          <p:nvPr>
            <p:ph type="sldNum" sz="quarter" idx="5"/>
          </p:nvPr>
        </p:nvSpPr>
        <p:spPr/>
        <p:txBody>
          <a:bodyPr/>
          <a:lstStyle/>
          <a:p>
            <a:fld id="{CF155452-F542-491B-BA5C-F349F2386F54}" type="slidenum">
              <a:rPr lang="en-US" smtClean="0"/>
              <a:t>16</a:t>
            </a:fld>
            <a:endParaRPr lang="en-US" dirty="0"/>
          </a:p>
        </p:txBody>
      </p:sp>
    </p:spTree>
    <p:extLst>
      <p:ext uri="{BB962C8B-B14F-4D97-AF65-F5344CB8AC3E}">
        <p14:creationId xmlns:p14="http://schemas.microsoft.com/office/powerpoint/2010/main" val="22034077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C4E2C-8867-8A7B-06A4-C60FDED274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81D164-9D83-BD0B-4776-80CF03776D2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ACBB31B-5E5B-4170-55EA-32F41ED7D76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FA72B6E-76FA-5DD8-A4E2-E565757F1CE7}"/>
              </a:ext>
            </a:extLst>
          </p:cNvPr>
          <p:cNvSpPr>
            <a:spLocks noGrp="1"/>
          </p:cNvSpPr>
          <p:nvPr>
            <p:ph type="sldNum" sz="quarter" idx="5"/>
          </p:nvPr>
        </p:nvSpPr>
        <p:spPr/>
        <p:txBody>
          <a:bodyPr/>
          <a:lstStyle/>
          <a:p>
            <a:fld id="{CF155452-F542-491B-BA5C-F349F2386F54}" type="slidenum">
              <a:rPr lang="en-US" smtClean="0"/>
              <a:t>17</a:t>
            </a:fld>
            <a:endParaRPr lang="en-US" dirty="0"/>
          </a:p>
        </p:txBody>
      </p:sp>
    </p:spTree>
    <p:extLst>
      <p:ext uri="{BB962C8B-B14F-4D97-AF65-F5344CB8AC3E}">
        <p14:creationId xmlns:p14="http://schemas.microsoft.com/office/powerpoint/2010/main" val="1374867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3A557-D8D9-E4DA-4A8C-5DF391269F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A4FFA8-17A6-7D14-9964-2BEF3D7C5F2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4322963-B686-28B6-4DD5-0D1DCEFAE9CB}"/>
              </a:ext>
            </a:extLst>
          </p:cNvPr>
          <p:cNvSpPr>
            <a:spLocks noGrp="1"/>
          </p:cNvSpPr>
          <p:nvPr>
            <p:ph type="body" idx="1"/>
          </p:nvPr>
        </p:nvSpPr>
        <p:spPr/>
        <p:txBody>
          <a:bodyPr/>
          <a:lstStyle/>
          <a:p>
            <a:r>
              <a:rPr lang="en-US" dirty="0"/>
              <a:t>FL 4</a:t>
            </a:r>
            <a:r>
              <a:rPr lang="en-US" baseline="30000" dirty="0"/>
              <a:t>th</a:t>
            </a:r>
            <a:r>
              <a:rPr lang="en-US" dirty="0"/>
              <a:t> District Ct. App.</a:t>
            </a:r>
          </a:p>
          <a:p>
            <a:r>
              <a:rPr lang="en-US" dirty="0"/>
              <a:t>March 9, 2003 – location not known</a:t>
            </a:r>
          </a:p>
          <a:p>
            <a:endParaRPr lang="en-US" dirty="0"/>
          </a:p>
          <a:p>
            <a:r>
              <a:rPr lang="en-US" dirty="0"/>
              <a:t>Gillian Fieldhouse was a tenant at an apartment complex owned by Tam Investment Company. Leaves from trees at the complex were scattered over the ground.</a:t>
            </a:r>
          </a:p>
          <a:p>
            <a:r>
              <a:rPr lang="en-US" dirty="0"/>
              <a:t>While walking across the leaf-covered lawn to retrieve her bicycle, Gillian tripped on a tree root concealed beneath the leaves.</a:t>
            </a:r>
          </a:p>
          <a:p>
            <a:r>
              <a:rPr lang="en-US" dirty="0"/>
              <a:t>Gillian sued Tam Investment Co. The Trial court granted MSJ for Tam. Gilliam appealed.</a:t>
            </a:r>
          </a:p>
          <a:p>
            <a:endParaRPr lang="en-US" dirty="0"/>
          </a:p>
        </p:txBody>
      </p:sp>
      <p:sp>
        <p:nvSpPr>
          <p:cNvPr id="4" name="Slide Number Placeholder 3">
            <a:extLst>
              <a:ext uri="{FF2B5EF4-FFF2-40B4-BE49-F238E27FC236}">
                <a16:creationId xmlns:a16="http://schemas.microsoft.com/office/drawing/2014/main" id="{8225432E-0624-5D50-B4A1-BAF428AB7D7A}"/>
              </a:ext>
            </a:extLst>
          </p:cNvPr>
          <p:cNvSpPr>
            <a:spLocks noGrp="1"/>
          </p:cNvSpPr>
          <p:nvPr>
            <p:ph type="sldNum" sz="quarter" idx="5"/>
          </p:nvPr>
        </p:nvSpPr>
        <p:spPr/>
        <p:txBody>
          <a:bodyPr/>
          <a:lstStyle/>
          <a:p>
            <a:fld id="{CF155452-F542-491B-BA5C-F349F2386F54}" type="slidenum">
              <a:rPr lang="en-US" smtClean="0"/>
              <a:t>18</a:t>
            </a:fld>
            <a:endParaRPr lang="en-US"/>
          </a:p>
        </p:txBody>
      </p:sp>
    </p:spTree>
    <p:extLst>
      <p:ext uri="{BB962C8B-B14F-4D97-AF65-F5344CB8AC3E}">
        <p14:creationId xmlns:p14="http://schemas.microsoft.com/office/powerpoint/2010/main" val="1418951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19A3D-3BBA-670F-64C9-FF0D12CD09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2F0061-51F9-1575-DBD2-2AF46EF4A0E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4B64C1C-9CB1-B5F4-E1C8-5D67FBF3D7E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C240374-53CF-C797-15BB-B51121E2960B}"/>
              </a:ext>
            </a:extLst>
          </p:cNvPr>
          <p:cNvSpPr>
            <a:spLocks noGrp="1"/>
          </p:cNvSpPr>
          <p:nvPr>
            <p:ph type="sldNum" sz="quarter" idx="5"/>
          </p:nvPr>
        </p:nvSpPr>
        <p:spPr/>
        <p:txBody>
          <a:bodyPr/>
          <a:lstStyle/>
          <a:p>
            <a:fld id="{CF155452-F542-491B-BA5C-F349F2386F54}" type="slidenum">
              <a:rPr lang="en-US" smtClean="0"/>
              <a:t>19</a:t>
            </a:fld>
            <a:endParaRPr lang="en-US" dirty="0"/>
          </a:p>
        </p:txBody>
      </p:sp>
    </p:spTree>
    <p:extLst>
      <p:ext uri="{BB962C8B-B14F-4D97-AF65-F5344CB8AC3E}">
        <p14:creationId xmlns:p14="http://schemas.microsoft.com/office/powerpoint/2010/main" val="1696892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6 cases</a:t>
            </a:r>
          </a:p>
        </p:txBody>
      </p:sp>
      <p:sp>
        <p:nvSpPr>
          <p:cNvPr id="4" name="Slide Number Placeholder 3"/>
          <p:cNvSpPr>
            <a:spLocks noGrp="1"/>
          </p:cNvSpPr>
          <p:nvPr>
            <p:ph type="sldNum" sz="quarter" idx="5"/>
          </p:nvPr>
        </p:nvSpPr>
        <p:spPr/>
        <p:txBody>
          <a:bodyPr/>
          <a:lstStyle/>
          <a:p>
            <a:fld id="{CF155452-F542-491B-BA5C-F349F2386F54}" type="slidenum">
              <a:rPr lang="en-US" smtClean="0"/>
              <a:t>2</a:t>
            </a:fld>
            <a:endParaRPr lang="en-US" dirty="0"/>
          </a:p>
        </p:txBody>
      </p:sp>
    </p:spTree>
    <p:extLst>
      <p:ext uri="{BB962C8B-B14F-4D97-AF65-F5344CB8AC3E}">
        <p14:creationId xmlns:p14="http://schemas.microsoft.com/office/powerpoint/2010/main" val="1656668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21638-695B-9655-C89A-15A9C3340B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7E027B-0387-F1F7-6AAA-6ABF66A238D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7476D66-E2DB-B30C-8685-F5AEF32EE2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7CD97E-74CD-65C6-77BB-E6ECAF2348F0}"/>
              </a:ext>
            </a:extLst>
          </p:cNvPr>
          <p:cNvSpPr>
            <a:spLocks noGrp="1"/>
          </p:cNvSpPr>
          <p:nvPr>
            <p:ph type="sldNum" sz="quarter" idx="5"/>
          </p:nvPr>
        </p:nvSpPr>
        <p:spPr/>
        <p:txBody>
          <a:bodyPr/>
          <a:lstStyle/>
          <a:p>
            <a:fld id="{CF155452-F542-491B-BA5C-F349F2386F54}" type="slidenum">
              <a:rPr lang="en-US" smtClean="0"/>
              <a:t>20</a:t>
            </a:fld>
            <a:endParaRPr lang="en-US" dirty="0"/>
          </a:p>
        </p:txBody>
      </p:sp>
    </p:spTree>
    <p:extLst>
      <p:ext uri="{BB962C8B-B14F-4D97-AF65-F5344CB8AC3E}">
        <p14:creationId xmlns:p14="http://schemas.microsoft.com/office/powerpoint/2010/main" val="8981965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52796-5433-C676-42B6-B67910F020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362CE3-8187-5156-F655-BBCF3A6DEB4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5213EAD-CBC1-4801-55DA-F54BC9884C1A}"/>
              </a:ext>
            </a:extLst>
          </p:cNvPr>
          <p:cNvSpPr>
            <a:spLocks noGrp="1"/>
          </p:cNvSpPr>
          <p:nvPr>
            <p:ph type="body" idx="1"/>
          </p:nvPr>
        </p:nvSpPr>
        <p:spPr/>
        <p:txBody>
          <a:bodyPr/>
          <a:lstStyle/>
          <a:p>
            <a:r>
              <a:rPr lang="en-US" dirty="0"/>
              <a:t>US District Court, Middle District of Florida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Bush Gardens Amusement Park, Tampa Bay, FL</a:t>
            </a:r>
          </a:p>
          <a:p>
            <a:r>
              <a:rPr lang="en-US" dirty="0"/>
              <a:t>December 26, 2006</a:t>
            </a:r>
          </a:p>
          <a:p>
            <a:endParaRPr lang="en-US" dirty="0"/>
          </a:p>
          <a:p>
            <a:r>
              <a:rPr lang="en-US" dirty="0"/>
              <a:t>Frederick Arnoul visited Bush Gardens with his son and granddaughter.</a:t>
            </a:r>
          </a:p>
          <a:p>
            <a:r>
              <a:rPr lang="en-US" dirty="0"/>
              <a:t>In Bird Garden, a tree branch protruded over a walkway. Mr. Arnoul saw the branch.</a:t>
            </a:r>
          </a:p>
          <a:p>
            <a:r>
              <a:rPr lang="en-US" dirty="0"/>
              <a:t>But in a momentary lapse of attention, he looked down to respond to his granddaughter and walked headfirst into the branch.</a:t>
            </a:r>
          </a:p>
          <a:p>
            <a:r>
              <a:rPr lang="en-US" dirty="0"/>
              <a:t>He fell and suffered severe back, spine, and head injuries.</a:t>
            </a:r>
          </a:p>
          <a:p>
            <a:endParaRPr lang="en-US" dirty="0"/>
          </a:p>
          <a:p>
            <a:r>
              <a:rPr lang="en-US" dirty="0"/>
              <a:t>This opinion is from the trial court (granting MSJ for theme park)</a:t>
            </a:r>
          </a:p>
          <a:p>
            <a:endParaRPr lang="en-US" dirty="0"/>
          </a:p>
          <a:p>
            <a:r>
              <a:rPr lang="en-US" dirty="0"/>
              <a:t>https://www.google.com/maps/place/Busch+Gardens+Tampa+Bay/@28.0340355,-82.4249566,3a,75y,189.22h,77.32t/data=!3m7!1e1!3m5!1sip0phLjnU5GiCu2r9A-hlA!2e0!6shttps:%2F%2Fstreetviewpixels-pa.googleapis.com%2Fv1%2Fthumbnail%3Fcb_client%3Dmaps_sv.tactile%26w%3D900%26h%3D600%26pitch%3D12.684419345286443%26panoid%3Dip0phLjnU5GiCu2r9A-hlA%26yaw%3D189.22489132214858!7i13312!8i6656!4m6!3m5!1s0x88c2c64f0d381a85:0xa8a5fe0830e10852!8m2!3d28.037066!4d-82.4194607!16zL20vMDY1cjQ0?entry=ttu&amp;g_ep=EgoyMDI2MDQxNC4wIKXMDSoASAFQAw%3D%3D</a:t>
            </a:r>
          </a:p>
        </p:txBody>
      </p:sp>
      <p:sp>
        <p:nvSpPr>
          <p:cNvPr id="4" name="Slide Number Placeholder 3">
            <a:extLst>
              <a:ext uri="{FF2B5EF4-FFF2-40B4-BE49-F238E27FC236}">
                <a16:creationId xmlns:a16="http://schemas.microsoft.com/office/drawing/2014/main" id="{CDEFCC41-56D8-4E6D-4B28-A0F04C2CB5E2}"/>
              </a:ext>
            </a:extLst>
          </p:cNvPr>
          <p:cNvSpPr>
            <a:spLocks noGrp="1"/>
          </p:cNvSpPr>
          <p:nvPr>
            <p:ph type="sldNum" sz="quarter" idx="5"/>
          </p:nvPr>
        </p:nvSpPr>
        <p:spPr/>
        <p:txBody>
          <a:bodyPr/>
          <a:lstStyle/>
          <a:p>
            <a:fld id="{CF155452-F542-491B-BA5C-F349F2386F54}" type="slidenum">
              <a:rPr lang="en-US" smtClean="0"/>
              <a:t>21</a:t>
            </a:fld>
            <a:endParaRPr lang="en-US"/>
          </a:p>
        </p:txBody>
      </p:sp>
    </p:spTree>
    <p:extLst>
      <p:ext uri="{BB962C8B-B14F-4D97-AF65-F5344CB8AC3E}">
        <p14:creationId xmlns:p14="http://schemas.microsoft.com/office/powerpoint/2010/main" val="38613355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09A16-ADFA-F78A-47E2-EA3EBBC368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719637-567C-C8B6-3DEE-F76B37DAE0E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CB26C2E-D025-F1D6-E42F-7D7265EEDC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4252C07-BB95-E78F-4363-CA72D82C0466}"/>
              </a:ext>
            </a:extLst>
          </p:cNvPr>
          <p:cNvSpPr>
            <a:spLocks noGrp="1"/>
          </p:cNvSpPr>
          <p:nvPr>
            <p:ph type="sldNum" sz="quarter" idx="5"/>
          </p:nvPr>
        </p:nvSpPr>
        <p:spPr/>
        <p:txBody>
          <a:bodyPr/>
          <a:lstStyle/>
          <a:p>
            <a:fld id="{CF155452-F542-491B-BA5C-F349F2386F54}" type="slidenum">
              <a:rPr lang="en-US" smtClean="0"/>
              <a:t>22</a:t>
            </a:fld>
            <a:endParaRPr lang="en-US" dirty="0"/>
          </a:p>
        </p:txBody>
      </p:sp>
    </p:spTree>
    <p:extLst>
      <p:ext uri="{BB962C8B-B14F-4D97-AF65-F5344CB8AC3E}">
        <p14:creationId xmlns:p14="http://schemas.microsoft.com/office/powerpoint/2010/main" val="23734520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E72A4-99A3-ABA3-3026-4726985BBA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4B8D06-5A04-A0E2-B835-52C0086AC62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C79B4FC-4F9D-E272-A7A9-D964331A2D3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740711-B90C-E52C-BC0E-EEE7F26B217D}"/>
              </a:ext>
            </a:extLst>
          </p:cNvPr>
          <p:cNvSpPr>
            <a:spLocks noGrp="1"/>
          </p:cNvSpPr>
          <p:nvPr>
            <p:ph type="sldNum" sz="quarter" idx="5"/>
          </p:nvPr>
        </p:nvSpPr>
        <p:spPr/>
        <p:txBody>
          <a:bodyPr/>
          <a:lstStyle/>
          <a:p>
            <a:fld id="{CF155452-F542-491B-BA5C-F349F2386F54}" type="slidenum">
              <a:rPr lang="en-US" smtClean="0"/>
              <a:t>23</a:t>
            </a:fld>
            <a:endParaRPr lang="en-US" dirty="0"/>
          </a:p>
        </p:txBody>
      </p:sp>
    </p:spTree>
    <p:extLst>
      <p:ext uri="{BB962C8B-B14F-4D97-AF65-F5344CB8AC3E}">
        <p14:creationId xmlns:p14="http://schemas.microsoft.com/office/powerpoint/2010/main" val="35807805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55D62-29A4-71E7-CCD0-40A31EFD30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46AC32-4D84-3401-A057-21D00F168AF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E6719B1-3B1C-6151-DC0F-EA07B429D0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8589729-A4F2-A8AA-6F51-D692114F2AE9}"/>
              </a:ext>
            </a:extLst>
          </p:cNvPr>
          <p:cNvSpPr>
            <a:spLocks noGrp="1"/>
          </p:cNvSpPr>
          <p:nvPr>
            <p:ph type="sldNum" sz="quarter" idx="5"/>
          </p:nvPr>
        </p:nvSpPr>
        <p:spPr/>
        <p:txBody>
          <a:bodyPr/>
          <a:lstStyle/>
          <a:p>
            <a:fld id="{CF155452-F542-491B-BA5C-F349F2386F54}" type="slidenum">
              <a:rPr lang="en-US" smtClean="0"/>
              <a:t>24</a:t>
            </a:fld>
            <a:endParaRPr lang="en-US" dirty="0"/>
          </a:p>
        </p:txBody>
      </p:sp>
    </p:spTree>
    <p:extLst>
      <p:ext uri="{BB962C8B-B14F-4D97-AF65-F5344CB8AC3E}">
        <p14:creationId xmlns:p14="http://schemas.microsoft.com/office/powerpoint/2010/main" val="13379276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7D7FE-356B-8F6E-DFCB-DFD69FCC5B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FB5100-B4CB-8D88-3B6A-275810AB28D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B7E9532-CED1-2F5C-62DE-C7580EC626C7}"/>
              </a:ext>
            </a:extLst>
          </p:cNvPr>
          <p:cNvSpPr>
            <a:spLocks noGrp="1"/>
          </p:cNvSpPr>
          <p:nvPr>
            <p:ph type="body" idx="1"/>
          </p:nvPr>
        </p:nvSpPr>
        <p:spPr/>
        <p:txBody>
          <a:bodyPr/>
          <a:lstStyle/>
          <a:p>
            <a:r>
              <a:rPr lang="en-US" dirty="0"/>
              <a:t>This is what it looked like in 2006</a:t>
            </a:r>
          </a:p>
        </p:txBody>
      </p:sp>
      <p:sp>
        <p:nvSpPr>
          <p:cNvPr id="4" name="Slide Number Placeholder 3">
            <a:extLst>
              <a:ext uri="{FF2B5EF4-FFF2-40B4-BE49-F238E27FC236}">
                <a16:creationId xmlns:a16="http://schemas.microsoft.com/office/drawing/2014/main" id="{51464044-66B7-1283-9576-B327A37689BA}"/>
              </a:ext>
            </a:extLst>
          </p:cNvPr>
          <p:cNvSpPr>
            <a:spLocks noGrp="1"/>
          </p:cNvSpPr>
          <p:nvPr>
            <p:ph type="sldNum" sz="quarter" idx="5"/>
          </p:nvPr>
        </p:nvSpPr>
        <p:spPr/>
        <p:txBody>
          <a:bodyPr/>
          <a:lstStyle/>
          <a:p>
            <a:fld id="{CF155452-F542-491B-BA5C-F349F2386F54}" type="slidenum">
              <a:rPr lang="en-US" smtClean="0"/>
              <a:t>25</a:t>
            </a:fld>
            <a:endParaRPr lang="en-US"/>
          </a:p>
        </p:txBody>
      </p:sp>
    </p:spTree>
    <p:extLst>
      <p:ext uri="{BB962C8B-B14F-4D97-AF65-F5344CB8AC3E}">
        <p14:creationId xmlns:p14="http://schemas.microsoft.com/office/powerpoint/2010/main" val="32133882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DA680-4F1D-E2A9-04B1-5C219ACBE3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0DB2CB-84AE-30AD-4E0E-8D8FF0EE2E9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08EB046-A479-D6FC-5CC2-D877EFBB8D0C}"/>
              </a:ext>
            </a:extLst>
          </p:cNvPr>
          <p:cNvSpPr>
            <a:spLocks noGrp="1"/>
          </p:cNvSpPr>
          <p:nvPr>
            <p:ph type="body" idx="1"/>
          </p:nvPr>
        </p:nvSpPr>
        <p:spPr/>
        <p:txBody>
          <a:bodyPr/>
          <a:lstStyle/>
          <a:p>
            <a:r>
              <a:rPr lang="en-US" dirty="0"/>
              <a:t>The tree ended up being removed anyway.</a:t>
            </a:r>
          </a:p>
          <a:p>
            <a:r>
              <a:rPr lang="en-US" dirty="0"/>
              <a:t>This image is from 2009.</a:t>
            </a:r>
          </a:p>
          <a:p>
            <a:endParaRPr lang="en-US" dirty="0"/>
          </a:p>
          <a:p>
            <a:r>
              <a:rPr lang="en-US" dirty="0"/>
              <a:t>https://www.google.com/maps/place/Busch+Gardens+Tampa+Bay/@28.0340355,-82.4249566,3a,75y,189.22h,77.32t/data=!3m7!1e1!3m5!1sip0phLjnU5GiCu2r9A-hlA!2e0!6shttps:%2F%2Fstreetviewpixels-pa.googleapis.com%2Fv1%2Fthumbnail%3Fcb_client%3Dmaps_sv.tactile%26w%3D900%26h%3D600%26pitch%3D12.684419345286443%26panoid%3Dip0phLjnU5GiCu2r9A-hlA%26yaw%3D189.22489132214858!7i13312!8i6656!4m6!3m5!1s0x88c2c64f0d381a85:0xa8a5fe0830e10852!8m2!3d28.037066!4d-82.4194607!16zL20vMDY1cjQ0?entry=ttu&amp;g_ep=EgoyMDI2MDQxNC4wIKXMDSoASAFQAw%3D%3D</a:t>
            </a:r>
          </a:p>
        </p:txBody>
      </p:sp>
      <p:sp>
        <p:nvSpPr>
          <p:cNvPr id="4" name="Slide Number Placeholder 3">
            <a:extLst>
              <a:ext uri="{FF2B5EF4-FFF2-40B4-BE49-F238E27FC236}">
                <a16:creationId xmlns:a16="http://schemas.microsoft.com/office/drawing/2014/main" id="{5E98576F-933B-FDC1-8295-40F839853C74}"/>
              </a:ext>
            </a:extLst>
          </p:cNvPr>
          <p:cNvSpPr>
            <a:spLocks noGrp="1"/>
          </p:cNvSpPr>
          <p:nvPr>
            <p:ph type="sldNum" sz="quarter" idx="5"/>
          </p:nvPr>
        </p:nvSpPr>
        <p:spPr/>
        <p:txBody>
          <a:bodyPr/>
          <a:lstStyle/>
          <a:p>
            <a:fld id="{CF155452-F542-491B-BA5C-F349F2386F54}" type="slidenum">
              <a:rPr lang="en-US" smtClean="0"/>
              <a:t>26</a:t>
            </a:fld>
            <a:endParaRPr lang="en-US"/>
          </a:p>
        </p:txBody>
      </p:sp>
    </p:spTree>
    <p:extLst>
      <p:ext uri="{BB962C8B-B14F-4D97-AF65-F5344CB8AC3E}">
        <p14:creationId xmlns:p14="http://schemas.microsoft.com/office/powerpoint/2010/main" val="27500162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A4143-16E0-A27A-5B12-0BE05ED3E7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6510F9-13D9-E582-8CEC-14B6EF50CFE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4493444-243C-994C-26D0-59E6CA092BF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55D09DA-C6DC-0BC7-76DA-FE7CA47D0256}"/>
              </a:ext>
            </a:extLst>
          </p:cNvPr>
          <p:cNvSpPr>
            <a:spLocks noGrp="1"/>
          </p:cNvSpPr>
          <p:nvPr>
            <p:ph type="sldNum" sz="quarter" idx="5"/>
          </p:nvPr>
        </p:nvSpPr>
        <p:spPr/>
        <p:txBody>
          <a:bodyPr/>
          <a:lstStyle/>
          <a:p>
            <a:fld id="{CF155452-F542-491B-BA5C-F349F2386F54}" type="slidenum">
              <a:rPr lang="en-US" smtClean="0"/>
              <a:t>27</a:t>
            </a:fld>
            <a:endParaRPr lang="en-US" dirty="0"/>
          </a:p>
        </p:txBody>
      </p:sp>
    </p:spTree>
    <p:extLst>
      <p:ext uri="{BB962C8B-B14F-4D97-AF65-F5344CB8AC3E}">
        <p14:creationId xmlns:p14="http://schemas.microsoft.com/office/powerpoint/2010/main" val="24724849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EA5C7-4B2A-4CFB-A3B5-3D82D1530F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666F63-948D-D19F-E01F-A84CD13D587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3EBCD29-BD90-2E21-F0F1-6C6085730FAF}"/>
              </a:ext>
            </a:extLst>
          </p:cNvPr>
          <p:cNvSpPr>
            <a:spLocks noGrp="1"/>
          </p:cNvSpPr>
          <p:nvPr>
            <p:ph type="body" idx="1"/>
          </p:nvPr>
        </p:nvSpPr>
        <p:spPr/>
        <p:txBody>
          <a:bodyPr/>
          <a:lstStyle/>
          <a:p>
            <a:r>
              <a:rPr lang="en-US" dirty="0"/>
              <a:t>5 cases</a:t>
            </a:r>
          </a:p>
        </p:txBody>
      </p:sp>
      <p:sp>
        <p:nvSpPr>
          <p:cNvPr id="4" name="Slide Number Placeholder 3">
            <a:extLst>
              <a:ext uri="{FF2B5EF4-FFF2-40B4-BE49-F238E27FC236}">
                <a16:creationId xmlns:a16="http://schemas.microsoft.com/office/drawing/2014/main" id="{64995C6B-703C-CDAD-D77C-6B74EC0D0666}"/>
              </a:ext>
            </a:extLst>
          </p:cNvPr>
          <p:cNvSpPr>
            <a:spLocks noGrp="1"/>
          </p:cNvSpPr>
          <p:nvPr>
            <p:ph type="sldNum" sz="quarter" idx="5"/>
          </p:nvPr>
        </p:nvSpPr>
        <p:spPr/>
        <p:txBody>
          <a:bodyPr/>
          <a:lstStyle/>
          <a:p>
            <a:fld id="{CF155452-F542-491B-BA5C-F349F2386F54}" type="slidenum">
              <a:rPr lang="en-US" smtClean="0"/>
              <a:t>28</a:t>
            </a:fld>
            <a:endParaRPr lang="en-US" dirty="0"/>
          </a:p>
        </p:txBody>
      </p:sp>
    </p:spTree>
    <p:extLst>
      <p:ext uri="{BB962C8B-B14F-4D97-AF65-F5344CB8AC3E}">
        <p14:creationId xmlns:p14="http://schemas.microsoft.com/office/powerpoint/2010/main" val="33681377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AE6F4-3B26-ABF7-EECA-E00B40BCA9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B0FD20-88A7-E0B5-FCC5-EAB30AAB13E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1DF3925-8703-9615-D5D7-428AF9716C50}"/>
              </a:ext>
            </a:extLst>
          </p:cNvPr>
          <p:cNvSpPr>
            <a:spLocks noGrp="1"/>
          </p:cNvSpPr>
          <p:nvPr>
            <p:ph type="body" idx="1"/>
          </p:nvPr>
        </p:nvSpPr>
        <p:spPr/>
        <p:txBody>
          <a:bodyPr/>
          <a:lstStyle/>
          <a:p>
            <a:r>
              <a:rPr lang="en-US" dirty="0"/>
              <a:t>FL Supreme Ct.</a:t>
            </a:r>
          </a:p>
          <a:p>
            <a:r>
              <a:rPr lang="en-US" dirty="0"/>
              <a:t>Escambia County, May 12, 1922</a:t>
            </a:r>
          </a:p>
          <a:p>
            <a:endParaRPr lang="en-US" dirty="0"/>
          </a:p>
          <a:p>
            <a:r>
              <a:rPr lang="en-US" dirty="0"/>
              <a:t>Schoolhouse across the street from a train station.</a:t>
            </a:r>
          </a:p>
          <a:p>
            <a:r>
              <a:rPr lang="en-US" dirty="0"/>
              <a:t>Across the tracks from the station was a magnolia tree.</a:t>
            </a:r>
          </a:p>
          <a:p>
            <a:r>
              <a:rPr lang="en-US" dirty="0"/>
              <a:t>Lines owned and managed by the Pensacola Electric Company ran through the canopy.</a:t>
            </a:r>
          </a:p>
          <a:p>
            <a:r>
              <a:rPr lang="en-US" dirty="0"/>
              <a:t>After school, Frederick Stark, an 8 y/o boy ventured across the road, across the tracks, and trespassed on RR property. </a:t>
            </a:r>
          </a:p>
          <a:p>
            <a:r>
              <a:rPr lang="en-US" dirty="0"/>
              <a:t>Stark climbed up into the magnolia tree to collect flowers. He contacted the lines and was horribly injured.</a:t>
            </a:r>
          </a:p>
          <a:p>
            <a:r>
              <a:rPr lang="en-US" dirty="0"/>
              <a:t>Stark’s parents sued J.G. Holtzclaw, the receiver of the Pensacola Electric Company. Trial court sustained demurrer. Starks appealed.</a:t>
            </a:r>
          </a:p>
        </p:txBody>
      </p:sp>
      <p:sp>
        <p:nvSpPr>
          <p:cNvPr id="4" name="Slide Number Placeholder 3">
            <a:extLst>
              <a:ext uri="{FF2B5EF4-FFF2-40B4-BE49-F238E27FC236}">
                <a16:creationId xmlns:a16="http://schemas.microsoft.com/office/drawing/2014/main" id="{FEEE506B-8CDB-6AC4-1645-19CE6A648D3D}"/>
              </a:ext>
            </a:extLst>
          </p:cNvPr>
          <p:cNvSpPr>
            <a:spLocks noGrp="1"/>
          </p:cNvSpPr>
          <p:nvPr>
            <p:ph type="sldNum" sz="quarter" idx="5"/>
          </p:nvPr>
        </p:nvSpPr>
        <p:spPr/>
        <p:txBody>
          <a:bodyPr/>
          <a:lstStyle/>
          <a:p>
            <a:fld id="{CF155452-F542-491B-BA5C-F349F2386F54}" type="slidenum">
              <a:rPr lang="en-US" smtClean="0"/>
              <a:t>29</a:t>
            </a:fld>
            <a:endParaRPr lang="en-US"/>
          </a:p>
        </p:txBody>
      </p:sp>
    </p:spTree>
    <p:extLst>
      <p:ext uri="{BB962C8B-B14F-4D97-AF65-F5344CB8AC3E}">
        <p14:creationId xmlns:p14="http://schemas.microsoft.com/office/powerpoint/2010/main" val="404772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B294D-4390-B69E-38F5-9B12ECF4ED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2DB368-6A1E-1DE4-D5A5-B7BFAE66469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95FA0E7-1BB4-11D4-7B26-1CA6AC90ACC9}"/>
              </a:ext>
            </a:extLst>
          </p:cNvPr>
          <p:cNvSpPr>
            <a:spLocks noGrp="1"/>
          </p:cNvSpPr>
          <p:nvPr>
            <p:ph type="body" idx="1"/>
          </p:nvPr>
        </p:nvSpPr>
        <p:spPr/>
        <p:txBody>
          <a:bodyPr/>
          <a:lstStyle/>
          <a:p>
            <a:r>
              <a:rPr lang="en-US" dirty="0"/>
              <a:t>FL Supreme Court</a:t>
            </a:r>
          </a:p>
          <a:p>
            <a:r>
              <a:rPr lang="en-US" dirty="0"/>
              <a:t>1949 Jacksonville, FL</a:t>
            </a:r>
          </a:p>
          <a:p>
            <a:endParaRPr lang="en-US" dirty="0"/>
          </a:p>
          <a:p>
            <a:r>
              <a:rPr lang="en-US" dirty="0"/>
              <a:t>Martha Foster was driving on 8</a:t>
            </a:r>
            <a:r>
              <a:rPr lang="en-US" baseline="30000" dirty="0"/>
              <a:t>th</a:t>
            </a:r>
            <a:r>
              <a:rPr lang="en-US" dirty="0"/>
              <a:t> St. in a storm. A strong wind blew over a live oak street tree that fell on her car and injured her.</a:t>
            </a:r>
          </a:p>
          <a:p>
            <a:r>
              <a:rPr lang="en-US" dirty="0"/>
              <a:t>The tree had green leaves, but the roots were rotted, and there was a white fungal growth at the base of the tree.</a:t>
            </a:r>
          </a:p>
          <a:p>
            <a:r>
              <a:rPr lang="en-US" dirty="0"/>
              <a:t>Jury found for Foster. City appealed.</a:t>
            </a:r>
          </a:p>
        </p:txBody>
      </p:sp>
      <p:sp>
        <p:nvSpPr>
          <p:cNvPr id="4" name="Slide Number Placeholder 3">
            <a:extLst>
              <a:ext uri="{FF2B5EF4-FFF2-40B4-BE49-F238E27FC236}">
                <a16:creationId xmlns:a16="http://schemas.microsoft.com/office/drawing/2014/main" id="{E741610B-BBC7-270D-BC3A-0F28A04F941F}"/>
              </a:ext>
            </a:extLst>
          </p:cNvPr>
          <p:cNvSpPr>
            <a:spLocks noGrp="1"/>
          </p:cNvSpPr>
          <p:nvPr>
            <p:ph type="sldNum" sz="quarter" idx="5"/>
          </p:nvPr>
        </p:nvSpPr>
        <p:spPr/>
        <p:txBody>
          <a:bodyPr/>
          <a:lstStyle/>
          <a:p>
            <a:fld id="{CF155452-F542-491B-BA5C-F349F2386F54}" type="slidenum">
              <a:rPr lang="en-US" smtClean="0"/>
              <a:t>3</a:t>
            </a:fld>
            <a:endParaRPr lang="en-US"/>
          </a:p>
        </p:txBody>
      </p:sp>
    </p:spTree>
    <p:extLst>
      <p:ext uri="{BB962C8B-B14F-4D97-AF65-F5344CB8AC3E}">
        <p14:creationId xmlns:p14="http://schemas.microsoft.com/office/powerpoint/2010/main" val="13453836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9649A-99CA-6ECD-7766-4FA46960C8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825A02-88D9-F48C-92DD-091F3EEDB01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813B6B5-B833-B125-9340-B617ACD275C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26496C3-9C23-3C04-D6C5-B573F9AD7F3D}"/>
              </a:ext>
            </a:extLst>
          </p:cNvPr>
          <p:cNvSpPr>
            <a:spLocks noGrp="1"/>
          </p:cNvSpPr>
          <p:nvPr>
            <p:ph type="sldNum" sz="quarter" idx="5"/>
          </p:nvPr>
        </p:nvSpPr>
        <p:spPr/>
        <p:txBody>
          <a:bodyPr/>
          <a:lstStyle/>
          <a:p>
            <a:fld id="{CF155452-F542-491B-BA5C-F349F2386F54}" type="slidenum">
              <a:rPr lang="en-US" smtClean="0"/>
              <a:t>30</a:t>
            </a:fld>
            <a:endParaRPr lang="en-US" dirty="0"/>
          </a:p>
        </p:txBody>
      </p:sp>
    </p:spTree>
    <p:extLst>
      <p:ext uri="{BB962C8B-B14F-4D97-AF65-F5344CB8AC3E}">
        <p14:creationId xmlns:p14="http://schemas.microsoft.com/office/powerpoint/2010/main" val="14133037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00E39-8D61-AEC3-958B-684559C0F0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2B6D27-8374-D0D7-B371-60E3F322D0D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0FA33AD-70AB-A941-AA39-3E515622C9F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051252-B586-A4C0-6C65-6652724B2C70}"/>
              </a:ext>
            </a:extLst>
          </p:cNvPr>
          <p:cNvSpPr>
            <a:spLocks noGrp="1"/>
          </p:cNvSpPr>
          <p:nvPr>
            <p:ph type="sldNum" sz="quarter" idx="5"/>
          </p:nvPr>
        </p:nvSpPr>
        <p:spPr/>
        <p:txBody>
          <a:bodyPr/>
          <a:lstStyle/>
          <a:p>
            <a:fld id="{CF155452-F542-491B-BA5C-F349F2386F54}" type="slidenum">
              <a:rPr lang="en-US" smtClean="0"/>
              <a:t>31</a:t>
            </a:fld>
            <a:endParaRPr lang="en-US" dirty="0"/>
          </a:p>
        </p:txBody>
      </p:sp>
    </p:spTree>
    <p:extLst>
      <p:ext uri="{BB962C8B-B14F-4D97-AF65-F5344CB8AC3E}">
        <p14:creationId xmlns:p14="http://schemas.microsoft.com/office/powerpoint/2010/main" val="25620287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C7DE0-3416-7735-DFF8-09C86299DB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3AB609-CE7D-073B-450C-21A224E5EB4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0F09182-BAB7-65DD-9949-E2693A159F5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DEE2AA6-1A5B-2167-E02B-63889967A6EF}"/>
              </a:ext>
            </a:extLst>
          </p:cNvPr>
          <p:cNvSpPr>
            <a:spLocks noGrp="1"/>
          </p:cNvSpPr>
          <p:nvPr>
            <p:ph type="sldNum" sz="quarter" idx="5"/>
          </p:nvPr>
        </p:nvSpPr>
        <p:spPr/>
        <p:txBody>
          <a:bodyPr/>
          <a:lstStyle/>
          <a:p>
            <a:fld id="{CF155452-F542-491B-BA5C-F349F2386F54}" type="slidenum">
              <a:rPr lang="en-US" smtClean="0"/>
              <a:t>32</a:t>
            </a:fld>
            <a:endParaRPr lang="en-US" dirty="0"/>
          </a:p>
        </p:txBody>
      </p:sp>
    </p:spTree>
    <p:extLst>
      <p:ext uri="{BB962C8B-B14F-4D97-AF65-F5344CB8AC3E}">
        <p14:creationId xmlns:p14="http://schemas.microsoft.com/office/powerpoint/2010/main" val="40615516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38C9D-84DF-28A0-B93C-70AF4323D4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D52768-7204-AC6C-A3D7-A94E363E106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B8C9D80-2981-9FEF-0FDE-7D8405077C8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F088799-60DF-3DB8-7DBB-5438E8D0F853}"/>
              </a:ext>
            </a:extLst>
          </p:cNvPr>
          <p:cNvSpPr>
            <a:spLocks noGrp="1"/>
          </p:cNvSpPr>
          <p:nvPr>
            <p:ph type="sldNum" sz="quarter" idx="5"/>
          </p:nvPr>
        </p:nvSpPr>
        <p:spPr/>
        <p:txBody>
          <a:bodyPr/>
          <a:lstStyle/>
          <a:p>
            <a:fld id="{CF155452-F542-491B-BA5C-F349F2386F54}" type="slidenum">
              <a:rPr lang="en-US" smtClean="0"/>
              <a:t>33</a:t>
            </a:fld>
            <a:endParaRPr lang="en-US" dirty="0"/>
          </a:p>
        </p:txBody>
      </p:sp>
    </p:spTree>
    <p:extLst>
      <p:ext uri="{BB962C8B-B14F-4D97-AF65-F5344CB8AC3E}">
        <p14:creationId xmlns:p14="http://schemas.microsoft.com/office/powerpoint/2010/main" val="11508149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520D9-78BD-10DD-A5A7-A9F48F5BEF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7DEBF6-A5E3-1EFD-75D8-60B264BB1C1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DB48533-DB39-7567-16CE-3DB9AA3D3B6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7A6EC98-7B72-2CCF-15C8-85935B13AB16}"/>
              </a:ext>
            </a:extLst>
          </p:cNvPr>
          <p:cNvSpPr>
            <a:spLocks noGrp="1"/>
          </p:cNvSpPr>
          <p:nvPr>
            <p:ph type="sldNum" sz="quarter" idx="5"/>
          </p:nvPr>
        </p:nvSpPr>
        <p:spPr/>
        <p:txBody>
          <a:bodyPr/>
          <a:lstStyle/>
          <a:p>
            <a:fld id="{CF155452-F542-491B-BA5C-F349F2386F54}" type="slidenum">
              <a:rPr lang="en-US" smtClean="0"/>
              <a:t>34</a:t>
            </a:fld>
            <a:endParaRPr lang="en-US" dirty="0"/>
          </a:p>
        </p:txBody>
      </p:sp>
    </p:spTree>
    <p:extLst>
      <p:ext uri="{BB962C8B-B14F-4D97-AF65-F5344CB8AC3E}">
        <p14:creationId xmlns:p14="http://schemas.microsoft.com/office/powerpoint/2010/main" val="35866340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EB347-0EED-087F-7809-2D791A1E80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302460-E1F3-4B52-38EF-7113919AA1A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373CC05-2B99-0B68-78A9-54F80D9DC63D}"/>
              </a:ext>
            </a:extLst>
          </p:cNvPr>
          <p:cNvSpPr>
            <a:spLocks noGrp="1"/>
          </p:cNvSpPr>
          <p:nvPr>
            <p:ph type="body" idx="1"/>
          </p:nvPr>
        </p:nvSpPr>
        <p:spPr/>
        <p:txBody>
          <a:bodyPr/>
          <a:lstStyle/>
          <a:p>
            <a:r>
              <a:rPr lang="en-US" dirty="0"/>
              <a:t>FL 3</a:t>
            </a:r>
            <a:r>
              <a:rPr lang="en-US" baseline="30000" dirty="0"/>
              <a:t>rd</a:t>
            </a:r>
            <a:r>
              <a:rPr lang="en-US" dirty="0"/>
              <a:t> Dist. Ct. App.</a:t>
            </a:r>
          </a:p>
          <a:p>
            <a:r>
              <a:rPr lang="en-US" dirty="0"/>
              <a:t>1987 in Southern Florida</a:t>
            </a:r>
          </a:p>
          <a:p>
            <a:endParaRPr lang="en-US" dirty="0"/>
          </a:p>
          <a:p>
            <a:r>
              <a:rPr lang="en-US" dirty="0"/>
              <a:t>Fruit tree in the backyard of Lucio Pablo Lopez. Electric lines owned and managed by FPL ran over the tree. FPL had recently pruned the tree so the branches were 3-5 feet clear of the lines.</a:t>
            </a:r>
          </a:p>
          <a:p>
            <a:r>
              <a:rPr lang="en-US" dirty="0"/>
              <a:t>Lopez fashioned a “16-foot metal picker of his own invention” and climbed a 6-ft stepladder.</a:t>
            </a:r>
          </a:p>
          <a:p>
            <a:r>
              <a:rPr lang="en-US" dirty="0"/>
              <a:t>Lopez’s picker made contact with the lines, and he was electrocuted and killed.</a:t>
            </a:r>
          </a:p>
          <a:p>
            <a:r>
              <a:rPr lang="en-US" dirty="0"/>
              <a:t>The estate of Lopez sued FPL and Asplundh (tree service). A jury found for Lopez. The trial judge granted JNOV and held for FPL and Asplundh. Estate appealed.</a:t>
            </a:r>
          </a:p>
          <a:p>
            <a:endParaRPr lang="en-US" dirty="0"/>
          </a:p>
        </p:txBody>
      </p:sp>
      <p:sp>
        <p:nvSpPr>
          <p:cNvPr id="4" name="Slide Number Placeholder 3">
            <a:extLst>
              <a:ext uri="{FF2B5EF4-FFF2-40B4-BE49-F238E27FC236}">
                <a16:creationId xmlns:a16="http://schemas.microsoft.com/office/drawing/2014/main" id="{A18AEAFC-7546-6FA7-E1B4-BD94C54FC282}"/>
              </a:ext>
            </a:extLst>
          </p:cNvPr>
          <p:cNvSpPr>
            <a:spLocks noGrp="1"/>
          </p:cNvSpPr>
          <p:nvPr>
            <p:ph type="sldNum" sz="quarter" idx="5"/>
          </p:nvPr>
        </p:nvSpPr>
        <p:spPr/>
        <p:txBody>
          <a:bodyPr/>
          <a:lstStyle/>
          <a:p>
            <a:fld id="{CF155452-F542-491B-BA5C-F349F2386F54}" type="slidenum">
              <a:rPr lang="en-US" smtClean="0"/>
              <a:t>35</a:t>
            </a:fld>
            <a:endParaRPr lang="en-US"/>
          </a:p>
        </p:txBody>
      </p:sp>
    </p:spTree>
    <p:extLst>
      <p:ext uri="{BB962C8B-B14F-4D97-AF65-F5344CB8AC3E}">
        <p14:creationId xmlns:p14="http://schemas.microsoft.com/office/powerpoint/2010/main" val="27266967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6023A-CE87-CFAE-56D0-E316357E1B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8A9B96-846C-5D37-7ED9-637FCAF805C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B1E454B-8830-66E4-9474-4DFDA95FA08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225810B-AD1D-59E8-E24A-E994E407E75C}"/>
              </a:ext>
            </a:extLst>
          </p:cNvPr>
          <p:cNvSpPr>
            <a:spLocks noGrp="1"/>
          </p:cNvSpPr>
          <p:nvPr>
            <p:ph type="sldNum" sz="quarter" idx="5"/>
          </p:nvPr>
        </p:nvSpPr>
        <p:spPr/>
        <p:txBody>
          <a:bodyPr/>
          <a:lstStyle/>
          <a:p>
            <a:fld id="{CF155452-F542-491B-BA5C-F349F2386F54}" type="slidenum">
              <a:rPr lang="en-US" smtClean="0"/>
              <a:t>36</a:t>
            </a:fld>
            <a:endParaRPr lang="en-US" dirty="0"/>
          </a:p>
        </p:txBody>
      </p:sp>
    </p:spTree>
    <p:extLst>
      <p:ext uri="{BB962C8B-B14F-4D97-AF65-F5344CB8AC3E}">
        <p14:creationId xmlns:p14="http://schemas.microsoft.com/office/powerpoint/2010/main" val="31090678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86A95-5BDD-1195-E759-97BC32C48A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F832F4-7B20-D9AC-85B6-87536AFF89C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507B87F-2E63-9A7A-8C8A-E45CBEF227B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66DCA61-EC1D-E83F-CD4E-039C47D54CCD}"/>
              </a:ext>
            </a:extLst>
          </p:cNvPr>
          <p:cNvSpPr>
            <a:spLocks noGrp="1"/>
          </p:cNvSpPr>
          <p:nvPr>
            <p:ph type="sldNum" sz="quarter" idx="5"/>
          </p:nvPr>
        </p:nvSpPr>
        <p:spPr/>
        <p:txBody>
          <a:bodyPr/>
          <a:lstStyle/>
          <a:p>
            <a:fld id="{CF155452-F542-491B-BA5C-F349F2386F54}" type="slidenum">
              <a:rPr lang="en-US" smtClean="0"/>
              <a:t>37</a:t>
            </a:fld>
            <a:endParaRPr lang="en-US" dirty="0"/>
          </a:p>
        </p:txBody>
      </p:sp>
    </p:spTree>
    <p:extLst>
      <p:ext uri="{BB962C8B-B14F-4D97-AF65-F5344CB8AC3E}">
        <p14:creationId xmlns:p14="http://schemas.microsoft.com/office/powerpoint/2010/main" val="24573042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97C84-770A-73BF-D97E-C03E16A579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329900-057E-0E91-34B1-E9E9C1DFC85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10E49E6-0424-DB68-2B3D-DB377F05971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F20A5AB-A013-E216-E796-BDC773A15B68}"/>
              </a:ext>
            </a:extLst>
          </p:cNvPr>
          <p:cNvSpPr>
            <a:spLocks noGrp="1"/>
          </p:cNvSpPr>
          <p:nvPr>
            <p:ph type="sldNum" sz="quarter" idx="5"/>
          </p:nvPr>
        </p:nvSpPr>
        <p:spPr/>
        <p:txBody>
          <a:bodyPr/>
          <a:lstStyle/>
          <a:p>
            <a:fld id="{CF155452-F542-491B-BA5C-F349F2386F54}" type="slidenum">
              <a:rPr lang="en-US" smtClean="0"/>
              <a:t>38</a:t>
            </a:fld>
            <a:endParaRPr lang="en-US" dirty="0"/>
          </a:p>
        </p:txBody>
      </p:sp>
    </p:spTree>
    <p:extLst>
      <p:ext uri="{BB962C8B-B14F-4D97-AF65-F5344CB8AC3E}">
        <p14:creationId xmlns:p14="http://schemas.microsoft.com/office/powerpoint/2010/main" val="20624859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D99D3-C4F9-CB97-25FA-D831F1CDA8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02FC1D-8447-9BE1-354D-EC2D1374B8D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62E29DD-4235-9CA5-AE2E-BA38EFDCA598}"/>
              </a:ext>
            </a:extLst>
          </p:cNvPr>
          <p:cNvSpPr>
            <a:spLocks noGrp="1"/>
          </p:cNvSpPr>
          <p:nvPr>
            <p:ph type="body" idx="1"/>
          </p:nvPr>
        </p:nvSpPr>
        <p:spPr/>
        <p:txBody>
          <a:bodyPr/>
          <a:lstStyle/>
          <a:p>
            <a:r>
              <a:rPr lang="en-US" dirty="0"/>
              <a:t>FL 3</a:t>
            </a:r>
            <a:r>
              <a:rPr lang="en-US" baseline="30000" dirty="0"/>
              <a:t>rd</a:t>
            </a:r>
            <a:r>
              <a:rPr lang="en-US" dirty="0"/>
              <a:t> District Ct. App.</a:t>
            </a:r>
          </a:p>
          <a:p>
            <a:r>
              <a:rPr lang="en-US" dirty="0"/>
              <a:t>December 17, 1994</a:t>
            </a:r>
          </a:p>
          <a:p>
            <a:r>
              <a:rPr lang="en-US" dirty="0"/>
              <a:t>Miami-Dade County</a:t>
            </a:r>
          </a:p>
          <a:p>
            <a:endParaRPr lang="en-US" dirty="0"/>
          </a:p>
          <a:p>
            <a:r>
              <a:rPr lang="en-US" dirty="0" err="1"/>
              <a:t>Leosbel</a:t>
            </a:r>
            <a:r>
              <a:rPr lang="en-US" dirty="0"/>
              <a:t> Marimon, a 17 y/o young man was invited by Juan Martinez to pick fruit from a neighbor’s tree</a:t>
            </a:r>
          </a:p>
          <a:p>
            <a:r>
              <a:rPr lang="en-US" dirty="0"/>
              <a:t>The tree was owned by Antoine St. Victor.</a:t>
            </a:r>
          </a:p>
          <a:p>
            <a:r>
              <a:rPr lang="en-US" dirty="0"/>
              <a:t>St. Victor’s girlfriend happily gave Marimon and Martinez permission to pick fruit “anytime they wished.”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Electric wires ran through the canopy of the tree. Lines were not visible from BENEATH the tree, but they could be seen entering and exiting the canopy.</a:t>
            </a:r>
          </a:p>
          <a:p>
            <a:r>
              <a:rPr lang="en-US" dirty="0"/>
              <a:t>Marimon climbed a 14-ft extension ladder and used an aluminum pole to pick fruit.</a:t>
            </a:r>
          </a:p>
          <a:p>
            <a:r>
              <a:rPr lang="en-US" dirty="0"/>
              <a:t>Marimon was shocked and killed by either a branch or his pole touching the lines.</a:t>
            </a:r>
          </a:p>
          <a:p>
            <a:endParaRPr lang="en-US" dirty="0"/>
          </a:p>
          <a:p>
            <a:r>
              <a:rPr lang="en-US" dirty="0"/>
              <a:t>Estate of Marimon sued both the landowner and FPL. Trial court granted MSJ for both defendants. Estate appealed.</a:t>
            </a:r>
          </a:p>
        </p:txBody>
      </p:sp>
      <p:sp>
        <p:nvSpPr>
          <p:cNvPr id="4" name="Slide Number Placeholder 3">
            <a:extLst>
              <a:ext uri="{FF2B5EF4-FFF2-40B4-BE49-F238E27FC236}">
                <a16:creationId xmlns:a16="http://schemas.microsoft.com/office/drawing/2014/main" id="{41E956FE-B5CA-CC95-8660-F333814A0DDF}"/>
              </a:ext>
            </a:extLst>
          </p:cNvPr>
          <p:cNvSpPr>
            <a:spLocks noGrp="1"/>
          </p:cNvSpPr>
          <p:nvPr>
            <p:ph type="sldNum" sz="quarter" idx="5"/>
          </p:nvPr>
        </p:nvSpPr>
        <p:spPr/>
        <p:txBody>
          <a:bodyPr/>
          <a:lstStyle/>
          <a:p>
            <a:fld id="{CF155452-F542-491B-BA5C-F349F2386F54}" type="slidenum">
              <a:rPr lang="en-US" smtClean="0"/>
              <a:t>39</a:t>
            </a:fld>
            <a:endParaRPr lang="en-US"/>
          </a:p>
        </p:txBody>
      </p:sp>
    </p:spTree>
    <p:extLst>
      <p:ext uri="{BB962C8B-B14F-4D97-AF65-F5344CB8AC3E}">
        <p14:creationId xmlns:p14="http://schemas.microsoft.com/office/powerpoint/2010/main" val="565747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3F9C6-DDE3-F81F-1E90-A1D50EE106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9FD322-CB1F-B278-E003-ABCA05DA1AC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EC1CCCA-2256-3FEC-5818-77EA5D43E15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863F970-58C8-40CB-9B54-133320FB94C5}"/>
              </a:ext>
            </a:extLst>
          </p:cNvPr>
          <p:cNvSpPr>
            <a:spLocks noGrp="1"/>
          </p:cNvSpPr>
          <p:nvPr>
            <p:ph type="sldNum" sz="quarter" idx="5"/>
          </p:nvPr>
        </p:nvSpPr>
        <p:spPr/>
        <p:txBody>
          <a:bodyPr/>
          <a:lstStyle/>
          <a:p>
            <a:fld id="{CF155452-F542-491B-BA5C-F349F2386F54}" type="slidenum">
              <a:rPr lang="en-US" smtClean="0"/>
              <a:t>4</a:t>
            </a:fld>
            <a:endParaRPr lang="en-US" dirty="0"/>
          </a:p>
        </p:txBody>
      </p:sp>
    </p:spTree>
    <p:extLst>
      <p:ext uri="{BB962C8B-B14F-4D97-AF65-F5344CB8AC3E}">
        <p14:creationId xmlns:p14="http://schemas.microsoft.com/office/powerpoint/2010/main" val="26650424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B47AF-006D-A2CA-32D1-C78B46C9C9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78E3D7-DECF-C5CE-014D-71FB3582093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F4E2DBC-345C-63A3-3AD5-F664757B9C7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AA1014-54E9-BF30-3089-4B39B1FE86EF}"/>
              </a:ext>
            </a:extLst>
          </p:cNvPr>
          <p:cNvSpPr>
            <a:spLocks noGrp="1"/>
          </p:cNvSpPr>
          <p:nvPr>
            <p:ph type="sldNum" sz="quarter" idx="5"/>
          </p:nvPr>
        </p:nvSpPr>
        <p:spPr/>
        <p:txBody>
          <a:bodyPr/>
          <a:lstStyle/>
          <a:p>
            <a:fld id="{CF155452-F542-491B-BA5C-F349F2386F54}" type="slidenum">
              <a:rPr lang="en-US" smtClean="0"/>
              <a:t>40</a:t>
            </a:fld>
            <a:endParaRPr lang="en-US" dirty="0"/>
          </a:p>
        </p:txBody>
      </p:sp>
    </p:spTree>
    <p:extLst>
      <p:ext uri="{BB962C8B-B14F-4D97-AF65-F5344CB8AC3E}">
        <p14:creationId xmlns:p14="http://schemas.microsoft.com/office/powerpoint/2010/main" val="8139465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EF351-7873-E576-24A4-E5311AD35D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DBEFE5-9ED5-25A9-362E-A67E6C8424D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9A21227-0196-D384-58DB-ACD7B9AB430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3F6BE77-5664-F6E7-6E9B-1F6DDFC57A6F}"/>
              </a:ext>
            </a:extLst>
          </p:cNvPr>
          <p:cNvSpPr>
            <a:spLocks noGrp="1"/>
          </p:cNvSpPr>
          <p:nvPr>
            <p:ph type="sldNum" sz="quarter" idx="5"/>
          </p:nvPr>
        </p:nvSpPr>
        <p:spPr/>
        <p:txBody>
          <a:bodyPr/>
          <a:lstStyle/>
          <a:p>
            <a:fld id="{CF155452-F542-491B-BA5C-F349F2386F54}" type="slidenum">
              <a:rPr lang="en-US" smtClean="0"/>
              <a:t>41</a:t>
            </a:fld>
            <a:endParaRPr lang="en-US" dirty="0"/>
          </a:p>
        </p:txBody>
      </p:sp>
    </p:spTree>
    <p:extLst>
      <p:ext uri="{BB962C8B-B14F-4D97-AF65-F5344CB8AC3E}">
        <p14:creationId xmlns:p14="http://schemas.microsoft.com/office/powerpoint/2010/main" val="34276683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03B02-2F14-3FEE-EFE6-6733201325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809CAD-1AA1-FC38-0785-5B70917971B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D9FC2D7-F041-F034-8A73-6398EA5F085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33153BE-421D-0E97-8D7D-468A402D2C86}"/>
              </a:ext>
            </a:extLst>
          </p:cNvPr>
          <p:cNvSpPr>
            <a:spLocks noGrp="1"/>
          </p:cNvSpPr>
          <p:nvPr>
            <p:ph type="sldNum" sz="quarter" idx="5"/>
          </p:nvPr>
        </p:nvSpPr>
        <p:spPr/>
        <p:txBody>
          <a:bodyPr/>
          <a:lstStyle/>
          <a:p>
            <a:fld id="{CF155452-F542-491B-BA5C-F349F2386F54}" type="slidenum">
              <a:rPr lang="en-US" smtClean="0"/>
              <a:t>42</a:t>
            </a:fld>
            <a:endParaRPr lang="en-US" dirty="0"/>
          </a:p>
        </p:txBody>
      </p:sp>
    </p:spTree>
    <p:extLst>
      <p:ext uri="{BB962C8B-B14F-4D97-AF65-F5344CB8AC3E}">
        <p14:creationId xmlns:p14="http://schemas.microsoft.com/office/powerpoint/2010/main" val="27529503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2CCB9-8A4D-AAEB-452D-C1ED8AAC05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64CB18-7092-AAAE-0D3B-C35F6D629F2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6DF92C7-A7B0-3139-01D3-DD47BAFDF0A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2F15A35-45E2-2A59-DBF0-727D2EF6FA3B}"/>
              </a:ext>
            </a:extLst>
          </p:cNvPr>
          <p:cNvSpPr>
            <a:spLocks noGrp="1"/>
          </p:cNvSpPr>
          <p:nvPr>
            <p:ph type="sldNum" sz="quarter" idx="5"/>
          </p:nvPr>
        </p:nvSpPr>
        <p:spPr/>
        <p:txBody>
          <a:bodyPr/>
          <a:lstStyle/>
          <a:p>
            <a:fld id="{CF155452-F542-491B-BA5C-F349F2386F54}" type="slidenum">
              <a:rPr lang="en-US" smtClean="0"/>
              <a:t>43</a:t>
            </a:fld>
            <a:endParaRPr lang="en-US"/>
          </a:p>
        </p:txBody>
      </p:sp>
    </p:spTree>
    <p:extLst>
      <p:ext uri="{BB962C8B-B14F-4D97-AF65-F5344CB8AC3E}">
        <p14:creationId xmlns:p14="http://schemas.microsoft.com/office/powerpoint/2010/main" val="14245864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F6C17-344D-C15C-3E6E-6760777674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BD7592-768C-C107-6057-C912E87421C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124E385-5974-FF34-D647-CF63017F9C87}"/>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FL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Dist. Ct. App.</a:t>
            </a:r>
          </a:p>
          <a:p>
            <a:r>
              <a:rPr lang="en-US" sz="1200" kern="1200" dirty="0">
                <a:solidFill>
                  <a:schemeClr val="tx1"/>
                </a:solidFill>
                <a:effectLst/>
                <a:latin typeface="+mn-lt"/>
                <a:ea typeface="+mn-ea"/>
                <a:cs typeface="+mn-cs"/>
              </a:rPr>
              <a:t>1979 Miami, FL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Florida Power &amp; Light owned electrical lines through canopy of tree on property owned by City. A portion of the tree’s canopy overhung land owned by Homeowner.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Homeowner hired Norris to prune the overhang. </a:t>
            </a:r>
          </a:p>
          <a:p>
            <a:r>
              <a:rPr lang="en-US" sz="1200" kern="1200" dirty="0">
                <a:solidFill>
                  <a:schemeClr val="tx1"/>
                </a:solidFill>
                <a:effectLst/>
                <a:latin typeface="+mn-lt"/>
                <a:ea typeface="+mn-ea"/>
                <a:cs typeface="+mn-cs"/>
              </a:rPr>
              <a:t>Norris knew a permit was required, but did not obtain one.</a:t>
            </a:r>
          </a:p>
          <a:p>
            <a:r>
              <a:rPr lang="en-US" sz="1200" kern="1200" dirty="0">
                <a:solidFill>
                  <a:schemeClr val="tx1"/>
                </a:solidFill>
                <a:effectLst/>
                <a:latin typeface="+mn-lt"/>
                <a:ea typeface="+mn-ea"/>
                <a:cs typeface="+mn-cs"/>
              </a:rPr>
              <a:t>Norris climbed over a fence to access the tree.</a:t>
            </a:r>
          </a:p>
          <a:p>
            <a:r>
              <a:rPr lang="en-US" sz="1200" kern="1200" dirty="0">
                <a:solidFill>
                  <a:schemeClr val="tx1"/>
                </a:solidFill>
                <a:effectLst/>
                <a:latin typeface="+mn-lt"/>
                <a:ea typeface="+mn-ea"/>
                <a:cs typeface="+mn-cs"/>
              </a:rPr>
              <a:t>Then Plaintiff cut a branch and was shocked.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MSJ for both Utility and City, Plaintiff was a trespasser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Affirmed for City. Plaintiff was a trespasser.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Reversed for Utility. Utility didn’t own the land or the tree; it just owned the lines. People climbing trees is foreseeable, regardless of their legal status in relation to the property owner. Utility owed a duty to protect tree climbers from injury by its electrical lines. REMAND.</a:t>
            </a:r>
          </a:p>
        </p:txBody>
      </p:sp>
      <p:sp>
        <p:nvSpPr>
          <p:cNvPr id="4" name="Slide Number Placeholder 3">
            <a:extLst>
              <a:ext uri="{FF2B5EF4-FFF2-40B4-BE49-F238E27FC236}">
                <a16:creationId xmlns:a16="http://schemas.microsoft.com/office/drawing/2014/main" id="{9D309274-87DC-8493-E78D-41569730159F}"/>
              </a:ext>
            </a:extLst>
          </p:cNvPr>
          <p:cNvSpPr>
            <a:spLocks noGrp="1"/>
          </p:cNvSpPr>
          <p:nvPr>
            <p:ph type="sldNum" sz="quarter" idx="5"/>
          </p:nvPr>
        </p:nvSpPr>
        <p:spPr/>
        <p:txBody>
          <a:bodyPr/>
          <a:lstStyle/>
          <a:p>
            <a:fld id="{CF155452-F542-491B-BA5C-F349F2386F54}" type="slidenum">
              <a:rPr lang="en-US" smtClean="0"/>
              <a:t>44</a:t>
            </a:fld>
            <a:endParaRPr lang="en-US" dirty="0"/>
          </a:p>
        </p:txBody>
      </p:sp>
    </p:spTree>
    <p:extLst>
      <p:ext uri="{BB962C8B-B14F-4D97-AF65-F5344CB8AC3E}">
        <p14:creationId xmlns:p14="http://schemas.microsoft.com/office/powerpoint/2010/main" val="42739216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8695B-0460-60DB-1094-09B5D42971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BD3E65-29CC-9720-F7F1-9AAB3749455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6FA8588-3A08-CFE2-55B6-99370B3DEE5E}"/>
              </a:ext>
            </a:extLst>
          </p:cNvPr>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1E1AF79B-2DAF-F06F-E9AE-84B4CF26394A}"/>
              </a:ext>
            </a:extLst>
          </p:cNvPr>
          <p:cNvSpPr>
            <a:spLocks noGrp="1"/>
          </p:cNvSpPr>
          <p:nvPr>
            <p:ph type="sldNum" sz="quarter" idx="5"/>
          </p:nvPr>
        </p:nvSpPr>
        <p:spPr/>
        <p:txBody>
          <a:bodyPr/>
          <a:lstStyle/>
          <a:p>
            <a:fld id="{CF155452-F542-491B-BA5C-F349F2386F54}" type="slidenum">
              <a:rPr lang="en-US" smtClean="0"/>
              <a:t>45</a:t>
            </a:fld>
            <a:endParaRPr lang="en-US" dirty="0"/>
          </a:p>
        </p:txBody>
      </p:sp>
    </p:spTree>
    <p:extLst>
      <p:ext uri="{BB962C8B-B14F-4D97-AF65-F5344CB8AC3E}">
        <p14:creationId xmlns:p14="http://schemas.microsoft.com/office/powerpoint/2010/main" val="22089525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AA5CD-960F-BE75-3734-3A35B71D5F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D78E97-1310-EEF4-4637-4AA4A4AEAE7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8ED7322-25A5-37AB-6681-C2A9D042CD85}"/>
              </a:ext>
            </a:extLst>
          </p:cNvPr>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B8AACB65-56F1-FA7D-54BB-F22B31796A6B}"/>
              </a:ext>
            </a:extLst>
          </p:cNvPr>
          <p:cNvSpPr>
            <a:spLocks noGrp="1"/>
          </p:cNvSpPr>
          <p:nvPr>
            <p:ph type="sldNum" sz="quarter" idx="5"/>
          </p:nvPr>
        </p:nvSpPr>
        <p:spPr/>
        <p:txBody>
          <a:bodyPr/>
          <a:lstStyle/>
          <a:p>
            <a:fld id="{CF155452-F542-491B-BA5C-F349F2386F54}" type="slidenum">
              <a:rPr lang="en-US" smtClean="0"/>
              <a:t>46</a:t>
            </a:fld>
            <a:endParaRPr lang="en-US" dirty="0"/>
          </a:p>
        </p:txBody>
      </p:sp>
    </p:spTree>
    <p:extLst>
      <p:ext uri="{BB962C8B-B14F-4D97-AF65-F5344CB8AC3E}">
        <p14:creationId xmlns:p14="http://schemas.microsoft.com/office/powerpoint/2010/main" val="31297718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2D523-3300-3AC7-88B8-53D10B4BD0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992AE4-DB01-BA05-6E62-4E188267591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B1E5B35-EB4A-AA0F-E3F4-3EF56C9D37C8}"/>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FL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Dist. Ct. App.</a:t>
            </a:r>
          </a:p>
          <a:p>
            <a:r>
              <a:rPr lang="en-US" sz="1200" kern="1200" dirty="0">
                <a:solidFill>
                  <a:schemeClr val="tx1"/>
                </a:solidFill>
                <a:effectLst/>
                <a:latin typeface="+mn-lt"/>
                <a:ea typeface="+mn-ea"/>
                <a:cs typeface="+mn-cs"/>
              </a:rPr>
              <a:t>1982, Central Florida</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Australian pines were growing on private property adjacent to power lines owned and managed by FPL.</a:t>
            </a:r>
          </a:p>
          <a:p>
            <a:r>
              <a:rPr lang="en-US" sz="1200" kern="1200" dirty="0">
                <a:solidFill>
                  <a:schemeClr val="tx1"/>
                </a:solidFill>
                <a:effectLst/>
                <a:latin typeface="+mn-lt"/>
                <a:ea typeface="+mn-ea"/>
                <a:cs typeface="+mn-cs"/>
              </a:rPr>
              <a:t>Steve Sharek was hired to remove the trees.</a:t>
            </a:r>
          </a:p>
          <a:p>
            <a:r>
              <a:rPr lang="en-US" sz="1200" kern="1200" dirty="0">
                <a:solidFill>
                  <a:schemeClr val="tx1"/>
                </a:solidFill>
                <a:effectLst/>
                <a:latin typeface="+mn-lt"/>
                <a:ea typeface="+mn-ea"/>
                <a:cs typeface="+mn-cs"/>
              </a:rPr>
              <a:t>Steve’s father Albert came to watch, and Albert brought his grandson Randy Braden.</a:t>
            </a:r>
          </a:p>
          <a:p>
            <a:r>
              <a:rPr lang="en-US" sz="1200" kern="1200" dirty="0">
                <a:solidFill>
                  <a:schemeClr val="tx1"/>
                </a:solidFill>
                <a:effectLst/>
                <a:latin typeface="+mn-lt"/>
                <a:ea typeface="+mn-ea"/>
                <a:cs typeface="+mn-cs"/>
              </a:rPr>
              <a:t>One of the trees had a wasp nest on it. Albert gave Randy a jelly jar fully of gasoline, and told him to pour it on the nest after the tree was felled.</a:t>
            </a:r>
          </a:p>
          <a:p>
            <a:r>
              <a:rPr lang="en-US" sz="1200" kern="1200" dirty="0">
                <a:solidFill>
                  <a:schemeClr val="tx1"/>
                </a:solidFill>
                <a:effectLst/>
                <a:latin typeface="+mn-lt"/>
                <a:ea typeface="+mn-ea"/>
                <a:cs typeface="+mn-cs"/>
              </a:rPr>
              <a:t>When the tree was cut, it landed on the power line and broke it. The severed line did not de-energize. A spark from the severed line lit the gasoline and horribly burned Randy.</a:t>
            </a:r>
          </a:p>
          <a:p>
            <a:r>
              <a:rPr lang="en-US" sz="1200" kern="1200" dirty="0">
                <a:solidFill>
                  <a:schemeClr val="tx1"/>
                </a:solidFill>
                <a:effectLst/>
                <a:latin typeface="+mn-lt"/>
                <a:ea typeface="+mn-ea"/>
                <a:cs typeface="+mn-cs"/>
              </a:rPr>
              <a:t>Upon inspection, the FPL line had previously broken and had been incorrectly spliced together.</a:t>
            </a:r>
          </a:p>
          <a:p>
            <a:r>
              <a:rPr lang="en-US" sz="1200" kern="1200" dirty="0">
                <a:solidFill>
                  <a:schemeClr val="tx1"/>
                </a:solidFill>
                <a:effectLst/>
                <a:latin typeface="+mn-lt"/>
                <a:ea typeface="+mn-ea"/>
                <a:cs typeface="+mn-cs"/>
              </a:rPr>
              <a:t>Braden’s parents sued FPL. Trial court granted MSJ for FPL. Parents appealed.</a:t>
            </a:r>
          </a:p>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0146B2D7-6AD5-FABC-AC21-5D371861ABB5}"/>
              </a:ext>
            </a:extLst>
          </p:cNvPr>
          <p:cNvSpPr>
            <a:spLocks noGrp="1"/>
          </p:cNvSpPr>
          <p:nvPr>
            <p:ph type="sldNum" sz="quarter" idx="5"/>
          </p:nvPr>
        </p:nvSpPr>
        <p:spPr/>
        <p:txBody>
          <a:bodyPr/>
          <a:lstStyle/>
          <a:p>
            <a:fld id="{CF155452-F542-491B-BA5C-F349F2386F54}" type="slidenum">
              <a:rPr lang="en-US" smtClean="0"/>
              <a:t>47</a:t>
            </a:fld>
            <a:endParaRPr lang="en-US" dirty="0"/>
          </a:p>
        </p:txBody>
      </p:sp>
    </p:spTree>
    <p:extLst>
      <p:ext uri="{BB962C8B-B14F-4D97-AF65-F5344CB8AC3E}">
        <p14:creationId xmlns:p14="http://schemas.microsoft.com/office/powerpoint/2010/main" val="16638263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521B9-44AA-FB39-98D2-01292C1D07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C28CC2-D5C1-7D1B-FA9D-D6CAF59F608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456304D-177B-890B-44E2-8471FD7A1D58}"/>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FL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Dist. Ct. App.</a:t>
            </a:r>
          </a:p>
          <a:p>
            <a:r>
              <a:rPr lang="en-US" sz="1200" kern="1200" dirty="0">
                <a:solidFill>
                  <a:schemeClr val="tx1"/>
                </a:solidFill>
                <a:effectLst/>
                <a:latin typeface="+mn-lt"/>
                <a:ea typeface="+mn-ea"/>
                <a:cs typeface="+mn-cs"/>
              </a:rPr>
              <a:t>1982, Central Florida</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Australian pines were growing on private property adjacent to power lines owned and managed by FPL.</a:t>
            </a:r>
          </a:p>
          <a:p>
            <a:r>
              <a:rPr lang="en-US" sz="1200" kern="1200" dirty="0">
                <a:solidFill>
                  <a:schemeClr val="tx1"/>
                </a:solidFill>
                <a:effectLst/>
                <a:latin typeface="+mn-lt"/>
                <a:ea typeface="+mn-ea"/>
                <a:cs typeface="+mn-cs"/>
              </a:rPr>
              <a:t>Steve Sharek was hired to remove the trees.</a:t>
            </a:r>
          </a:p>
          <a:p>
            <a:r>
              <a:rPr lang="en-US" sz="1200" kern="1200" dirty="0">
                <a:solidFill>
                  <a:schemeClr val="tx1"/>
                </a:solidFill>
                <a:effectLst/>
                <a:latin typeface="+mn-lt"/>
                <a:ea typeface="+mn-ea"/>
                <a:cs typeface="+mn-cs"/>
              </a:rPr>
              <a:t>Steve’s father Albert came to watch, and Albert brought his grandson Randy Braden.</a:t>
            </a:r>
          </a:p>
          <a:p>
            <a:r>
              <a:rPr lang="en-US" sz="1200" kern="1200" dirty="0">
                <a:solidFill>
                  <a:schemeClr val="tx1"/>
                </a:solidFill>
                <a:effectLst/>
                <a:latin typeface="+mn-lt"/>
                <a:ea typeface="+mn-ea"/>
                <a:cs typeface="+mn-cs"/>
              </a:rPr>
              <a:t>One of the trees had a wasp nest on it. Albert gave Randy a jelly jar fully of gasoline, and told him to pour it on the nest after the tree was felled.</a:t>
            </a:r>
          </a:p>
          <a:p>
            <a:r>
              <a:rPr lang="en-US" sz="1200" kern="1200" dirty="0">
                <a:solidFill>
                  <a:schemeClr val="tx1"/>
                </a:solidFill>
                <a:effectLst/>
                <a:latin typeface="+mn-lt"/>
                <a:ea typeface="+mn-ea"/>
                <a:cs typeface="+mn-cs"/>
              </a:rPr>
              <a:t>When the tree was cut, it landed on the power line and broke it. The severed line did not de-energize. A spark from the severed line lit the gasoline and horribly burned Randy.</a:t>
            </a:r>
          </a:p>
          <a:p>
            <a:r>
              <a:rPr lang="en-US" sz="1200" kern="1200" dirty="0">
                <a:solidFill>
                  <a:schemeClr val="tx1"/>
                </a:solidFill>
                <a:effectLst/>
                <a:latin typeface="+mn-lt"/>
                <a:ea typeface="+mn-ea"/>
                <a:cs typeface="+mn-cs"/>
              </a:rPr>
              <a:t>Upon inspection, the FPL line had previously broken and had been incorrectly spliced together.</a:t>
            </a:r>
          </a:p>
          <a:p>
            <a:r>
              <a:rPr lang="en-US" sz="1200" kern="1200" dirty="0">
                <a:solidFill>
                  <a:schemeClr val="tx1"/>
                </a:solidFill>
                <a:effectLst/>
                <a:latin typeface="+mn-lt"/>
                <a:ea typeface="+mn-ea"/>
                <a:cs typeface="+mn-cs"/>
              </a:rPr>
              <a:t>Braden’s parents sued FPL. Trial court granted MSJ for FPL. Parents appealed.</a:t>
            </a:r>
          </a:p>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4A392C90-B657-BC09-17ED-F5673B4EDBCD}"/>
              </a:ext>
            </a:extLst>
          </p:cNvPr>
          <p:cNvSpPr>
            <a:spLocks noGrp="1"/>
          </p:cNvSpPr>
          <p:nvPr>
            <p:ph type="sldNum" sz="quarter" idx="5"/>
          </p:nvPr>
        </p:nvSpPr>
        <p:spPr/>
        <p:txBody>
          <a:bodyPr/>
          <a:lstStyle/>
          <a:p>
            <a:fld id="{CF155452-F542-491B-BA5C-F349F2386F54}" type="slidenum">
              <a:rPr lang="en-US" smtClean="0"/>
              <a:t>48</a:t>
            </a:fld>
            <a:endParaRPr lang="en-US" dirty="0"/>
          </a:p>
        </p:txBody>
      </p:sp>
    </p:spTree>
    <p:extLst>
      <p:ext uri="{BB962C8B-B14F-4D97-AF65-F5344CB8AC3E}">
        <p14:creationId xmlns:p14="http://schemas.microsoft.com/office/powerpoint/2010/main" val="6892475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5B9D2-E724-F63E-D97C-A2B959E4C4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33CEA6-A63D-B857-7ADF-EAF1B9CA81B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B824716-B565-DD5F-3DD1-11DD9ED19F90}"/>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FL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Dist. Ct. App.</a:t>
            </a:r>
          </a:p>
          <a:p>
            <a:r>
              <a:rPr lang="en-US" sz="1200" kern="1200" dirty="0">
                <a:solidFill>
                  <a:schemeClr val="tx1"/>
                </a:solidFill>
                <a:effectLst/>
                <a:latin typeface="+mn-lt"/>
                <a:ea typeface="+mn-ea"/>
                <a:cs typeface="+mn-cs"/>
              </a:rPr>
              <a:t>1982, Central Florida</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Australian pines were growing on private property adjacent to power lines owned and managed by FPL.</a:t>
            </a:r>
          </a:p>
          <a:p>
            <a:r>
              <a:rPr lang="en-US" sz="1200" kern="1200" dirty="0">
                <a:solidFill>
                  <a:schemeClr val="tx1"/>
                </a:solidFill>
                <a:effectLst/>
                <a:latin typeface="+mn-lt"/>
                <a:ea typeface="+mn-ea"/>
                <a:cs typeface="+mn-cs"/>
              </a:rPr>
              <a:t>Steve Sharek was hired to remove the trees.</a:t>
            </a:r>
          </a:p>
          <a:p>
            <a:r>
              <a:rPr lang="en-US" sz="1200" kern="1200" dirty="0">
                <a:solidFill>
                  <a:schemeClr val="tx1"/>
                </a:solidFill>
                <a:effectLst/>
                <a:latin typeface="+mn-lt"/>
                <a:ea typeface="+mn-ea"/>
                <a:cs typeface="+mn-cs"/>
              </a:rPr>
              <a:t>Steve’s father Albert came to watch, and Albert brought his grandson Randy Braden.</a:t>
            </a:r>
          </a:p>
          <a:p>
            <a:r>
              <a:rPr lang="en-US" sz="1200" kern="1200" dirty="0">
                <a:solidFill>
                  <a:schemeClr val="tx1"/>
                </a:solidFill>
                <a:effectLst/>
                <a:latin typeface="+mn-lt"/>
                <a:ea typeface="+mn-ea"/>
                <a:cs typeface="+mn-cs"/>
              </a:rPr>
              <a:t>One of the trees had a wasp nest on it. Albert gave Randy a jelly jar fully of gasoline, and told him to pour it on the nest after the tree was felled.</a:t>
            </a:r>
          </a:p>
          <a:p>
            <a:r>
              <a:rPr lang="en-US" sz="1200" kern="1200" dirty="0">
                <a:solidFill>
                  <a:schemeClr val="tx1"/>
                </a:solidFill>
                <a:effectLst/>
                <a:latin typeface="+mn-lt"/>
                <a:ea typeface="+mn-ea"/>
                <a:cs typeface="+mn-cs"/>
              </a:rPr>
              <a:t>When the tree was cut, it landed on the power line and broke it. The severed line did not de-energize. A spark from the severed line lit the gasoline and horribly burned Randy.</a:t>
            </a:r>
          </a:p>
          <a:p>
            <a:r>
              <a:rPr lang="en-US" sz="1200" kern="1200" dirty="0">
                <a:solidFill>
                  <a:schemeClr val="tx1"/>
                </a:solidFill>
                <a:effectLst/>
                <a:latin typeface="+mn-lt"/>
                <a:ea typeface="+mn-ea"/>
                <a:cs typeface="+mn-cs"/>
              </a:rPr>
              <a:t>Upon inspection, the FPL line had previously broken and had been incorrectly spliced together.</a:t>
            </a:r>
          </a:p>
          <a:p>
            <a:r>
              <a:rPr lang="en-US" sz="1200" kern="1200" dirty="0">
                <a:solidFill>
                  <a:schemeClr val="tx1"/>
                </a:solidFill>
                <a:effectLst/>
                <a:latin typeface="+mn-lt"/>
                <a:ea typeface="+mn-ea"/>
                <a:cs typeface="+mn-cs"/>
              </a:rPr>
              <a:t>Braden’s parents sued FPL. Trial court granted MSJ for FPL. Parents appealed.</a:t>
            </a:r>
          </a:p>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50362865-D800-4B7A-AA4A-62A746B67653}"/>
              </a:ext>
            </a:extLst>
          </p:cNvPr>
          <p:cNvSpPr>
            <a:spLocks noGrp="1"/>
          </p:cNvSpPr>
          <p:nvPr>
            <p:ph type="sldNum" sz="quarter" idx="5"/>
          </p:nvPr>
        </p:nvSpPr>
        <p:spPr/>
        <p:txBody>
          <a:bodyPr/>
          <a:lstStyle/>
          <a:p>
            <a:fld id="{CF155452-F542-491B-BA5C-F349F2386F54}" type="slidenum">
              <a:rPr lang="en-US" smtClean="0"/>
              <a:t>49</a:t>
            </a:fld>
            <a:endParaRPr lang="en-US" dirty="0"/>
          </a:p>
        </p:txBody>
      </p:sp>
    </p:spTree>
    <p:extLst>
      <p:ext uri="{BB962C8B-B14F-4D97-AF65-F5344CB8AC3E}">
        <p14:creationId xmlns:p14="http://schemas.microsoft.com/office/powerpoint/2010/main" val="251797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8DC85-A709-AFEE-8581-B9EF25A3D3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14C069-47E8-71B2-2292-BF5CD82201C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A9C16DE-C1E0-2B27-15C7-1B39634DEB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2E37E22-7C5F-3920-9515-A1D0D6E568C3}"/>
              </a:ext>
            </a:extLst>
          </p:cNvPr>
          <p:cNvSpPr>
            <a:spLocks noGrp="1"/>
          </p:cNvSpPr>
          <p:nvPr>
            <p:ph type="sldNum" sz="quarter" idx="5"/>
          </p:nvPr>
        </p:nvSpPr>
        <p:spPr/>
        <p:txBody>
          <a:bodyPr/>
          <a:lstStyle/>
          <a:p>
            <a:fld id="{CF155452-F542-491B-BA5C-F349F2386F54}" type="slidenum">
              <a:rPr lang="en-US" smtClean="0"/>
              <a:t>5</a:t>
            </a:fld>
            <a:endParaRPr lang="en-US" dirty="0"/>
          </a:p>
        </p:txBody>
      </p:sp>
    </p:spTree>
    <p:extLst>
      <p:ext uri="{BB962C8B-B14F-4D97-AF65-F5344CB8AC3E}">
        <p14:creationId xmlns:p14="http://schemas.microsoft.com/office/powerpoint/2010/main" val="877024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2C285-B8C0-4C53-C342-2E665CAEF6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60E65C-118B-BCED-173E-04E5C098469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7BEC9F8-3BFF-F00C-8E53-C53FC549247B}"/>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FL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Dist. Ct. App.</a:t>
            </a:r>
          </a:p>
          <a:p>
            <a:r>
              <a:rPr lang="en-US" sz="1200" kern="1200" dirty="0">
                <a:solidFill>
                  <a:schemeClr val="tx1"/>
                </a:solidFill>
                <a:effectLst/>
                <a:latin typeface="+mn-lt"/>
                <a:ea typeface="+mn-ea"/>
                <a:cs typeface="+mn-cs"/>
              </a:rPr>
              <a:t>1982, Central Florida</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Australian pines were growing on private property adjacent to power lines owned and managed by FPL.</a:t>
            </a:r>
          </a:p>
          <a:p>
            <a:r>
              <a:rPr lang="en-US" sz="1200" kern="1200" dirty="0">
                <a:solidFill>
                  <a:schemeClr val="tx1"/>
                </a:solidFill>
                <a:effectLst/>
                <a:latin typeface="+mn-lt"/>
                <a:ea typeface="+mn-ea"/>
                <a:cs typeface="+mn-cs"/>
              </a:rPr>
              <a:t>Steve Sharek was hired to remove the trees.</a:t>
            </a:r>
          </a:p>
          <a:p>
            <a:r>
              <a:rPr lang="en-US" sz="1200" kern="1200" dirty="0">
                <a:solidFill>
                  <a:schemeClr val="tx1"/>
                </a:solidFill>
                <a:effectLst/>
                <a:latin typeface="+mn-lt"/>
                <a:ea typeface="+mn-ea"/>
                <a:cs typeface="+mn-cs"/>
              </a:rPr>
              <a:t>Steve’s father Albert came to watch, and Albert brought his grandson Randy Braden.</a:t>
            </a:r>
          </a:p>
          <a:p>
            <a:r>
              <a:rPr lang="en-US" sz="1200" kern="1200" dirty="0">
                <a:solidFill>
                  <a:schemeClr val="tx1"/>
                </a:solidFill>
                <a:effectLst/>
                <a:latin typeface="+mn-lt"/>
                <a:ea typeface="+mn-ea"/>
                <a:cs typeface="+mn-cs"/>
              </a:rPr>
              <a:t>One of the trees had a wasp nest on it. Albert gave Randy a jelly jar fully of gasoline, and told him to pour it on the nest after the tree was felled.</a:t>
            </a:r>
          </a:p>
          <a:p>
            <a:r>
              <a:rPr lang="en-US" sz="1200" kern="1200" dirty="0">
                <a:solidFill>
                  <a:schemeClr val="tx1"/>
                </a:solidFill>
                <a:effectLst/>
                <a:latin typeface="+mn-lt"/>
                <a:ea typeface="+mn-ea"/>
                <a:cs typeface="+mn-cs"/>
              </a:rPr>
              <a:t>When the tree was cut, it landed on the power line and broke it. The severed line did not de-energize. A spark from the severed line lit the gasoline and horribly burned Randy.</a:t>
            </a:r>
          </a:p>
          <a:p>
            <a:r>
              <a:rPr lang="en-US" sz="1200" kern="1200" dirty="0">
                <a:solidFill>
                  <a:schemeClr val="tx1"/>
                </a:solidFill>
                <a:effectLst/>
                <a:latin typeface="+mn-lt"/>
                <a:ea typeface="+mn-ea"/>
                <a:cs typeface="+mn-cs"/>
              </a:rPr>
              <a:t>Upon inspection, the FPL line had previously broken and had been incorrectly spliced together.</a:t>
            </a:r>
          </a:p>
          <a:p>
            <a:r>
              <a:rPr lang="en-US" sz="1200" kern="1200" dirty="0">
                <a:solidFill>
                  <a:schemeClr val="tx1"/>
                </a:solidFill>
                <a:effectLst/>
                <a:latin typeface="+mn-lt"/>
                <a:ea typeface="+mn-ea"/>
                <a:cs typeface="+mn-cs"/>
              </a:rPr>
              <a:t>Braden’s parents sued FPL. Trial court granted MSJ for FPL. Parents appealed.</a:t>
            </a:r>
          </a:p>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7F23F5AD-ECEC-761A-7FDF-0647336898D6}"/>
              </a:ext>
            </a:extLst>
          </p:cNvPr>
          <p:cNvSpPr>
            <a:spLocks noGrp="1"/>
          </p:cNvSpPr>
          <p:nvPr>
            <p:ph type="sldNum" sz="quarter" idx="5"/>
          </p:nvPr>
        </p:nvSpPr>
        <p:spPr/>
        <p:txBody>
          <a:bodyPr/>
          <a:lstStyle/>
          <a:p>
            <a:fld id="{CF155452-F542-491B-BA5C-F349F2386F54}" type="slidenum">
              <a:rPr lang="en-US" smtClean="0"/>
              <a:t>50</a:t>
            </a:fld>
            <a:endParaRPr lang="en-US" dirty="0"/>
          </a:p>
        </p:txBody>
      </p:sp>
    </p:spTree>
    <p:extLst>
      <p:ext uri="{BB962C8B-B14F-4D97-AF65-F5344CB8AC3E}">
        <p14:creationId xmlns:p14="http://schemas.microsoft.com/office/powerpoint/2010/main" val="19854303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5FA74-51A7-4781-6E2A-746C8023B3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A8FF90-E8D1-D5F0-7F71-72F370B4CA2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005DFC3-1ACB-54D8-9B07-FFDE380A467C}"/>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FL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Dist. Ct. App.</a:t>
            </a:r>
          </a:p>
          <a:p>
            <a:r>
              <a:rPr lang="en-US" sz="1200" kern="1200" dirty="0">
                <a:solidFill>
                  <a:schemeClr val="tx1"/>
                </a:solidFill>
                <a:effectLst/>
                <a:latin typeface="+mn-lt"/>
                <a:ea typeface="+mn-ea"/>
                <a:cs typeface="+mn-cs"/>
              </a:rPr>
              <a:t>1982, Central Florida</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Australian pines were growing on private property adjacent to power lines owned and managed by FPL.</a:t>
            </a:r>
          </a:p>
          <a:p>
            <a:r>
              <a:rPr lang="en-US" sz="1200" kern="1200" dirty="0">
                <a:solidFill>
                  <a:schemeClr val="tx1"/>
                </a:solidFill>
                <a:effectLst/>
                <a:latin typeface="+mn-lt"/>
                <a:ea typeface="+mn-ea"/>
                <a:cs typeface="+mn-cs"/>
              </a:rPr>
              <a:t>Steve Sharek was hired to remove the trees.</a:t>
            </a:r>
          </a:p>
          <a:p>
            <a:r>
              <a:rPr lang="en-US" sz="1200" kern="1200" dirty="0">
                <a:solidFill>
                  <a:schemeClr val="tx1"/>
                </a:solidFill>
                <a:effectLst/>
                <a:latin typeface="+mn-lt"/>
                <a:ea typeface="+mn-ea"/>
                <a:cs typeface="+mn-cs"/>
              </a:rPr>
              <a:t>Steve’s father Albert came to watch, and Albert brought his grandson Randy Braden.</a:t>
            </a:r>
          </a:p>
          <a:p>
            <a:r>
              <a:rPr lang="en-US" sz="1200" kern="1200" dirty="0">
                <a:solidFill>
                  <a:schemeClr val="tx1"/>
                </a:solidFill>
                <a:effectLst/>
                <a:latin typeface="+mn-lt"/>
                <a:ea typeface="+mn-ea"/>
                <a:cs typeface="+mn-cs"/>
              </a:rPr>
              <a:t>One of the trees had a wasp nest on it. Albert gave Randy a jelly jar fully of gasoline, and told him to pour it on the nest after the tree was felled.</a:t>
            </a:r>
          </a:p>
          <a:p>
            <a:r>
              <a:rPr lang="en-US" sz="1200" kern="1200" dirty="0">
                <a:solidFill>
                  <a:schemeClr val="tx1"/>
                </a:solidFill>
                <a:effectLst/>
                <a:latin typeface="+mn-lt"/>
                <a:ea typeface="+mn-ea"/>
                <a:cs typeface="+mn-cs"/>
              </a:rPr>
              <a:t>When the tree was cut, it landed on the power line and broke it. The severed line did not de-energize. A spark from the severed line lit the gasoline and horribly burned Randy.</a:t>
            </a:r>
          </a:p>
          <a:p>
            <a:r>
              <a:rPr lang="en-US" sz="1200" kern="1200" dirty="0">
                <a:solidFill>
                  <a:schemeClr val="tx1"/>
                </a:solidFill>
                <a:effectLst/>
                <a:latin typeface="+mn-lt"/>
                <a:ea typeface="+mn-ea"/>
                <a:cs typeface="+mn-cs"/>
              </a:rPr>
              <a:t>Upon inspection, the FPL line had previously broken and had been incorrectly spliced together.</a:t>
            </a:r>
          </a:p>
          <a:p>
            <a:r>
              <a:rPr lang="en-US" sz="1200" kern="1200" dirty="0">
                <a:solidFill>
                  <a:schemeClr val="tx1"/>
                </a:solidFill>
                <a:effectLst/>
                <a:latin typeface="+mn-lt"/>
                <a:ea typeface="+mn-ea"/>
                <a:cs typeface="+mn-cs"/>
              </a:rPr>
              <a:t>Braden’s parents sued FPL. Trial court granted MSJ for FPL. Parents appealed.</a:t>
            </a:r>
          </a:p>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00D2A5B5-59BC-16C4-7FB5-6DB412575543}"/>
              </a:ext>
            </a:extLst>
          </p:cNvPr>
          <p:cNvSpPr>
            <a:spLocks noGrp="1"/>
          </p:cNvSpPr>
          <p:nvPr>
            <p:ph type="sldNum" sz="quarter" idx="5"/>
          </p:nvPr>
        </p:nvSpPr>
        <p:spPr/>
        <p:txBody>
          <a:bodyPr/>
          <a:lstStyle/>
          <a:p>
            <a:fld id="{CF155452-F542-491B-BA5C-F349F2386F54}" type="slidenum">
              <a:rPr lang="en-US" smtClean="0"/>
              <a:t>51</a:t>
            </a:fld>
            <a:endParaRPr lang="en-US" dirty="0"/>
          </a:p>
        </p:txBody>
      </p:sp>
    </p:spTree>
    <p:extLst>
      <p:ext uri="{BB962C8B-B14F-4D97-AF65-F5344CB8AC3E}">
        <p14:creationId xmlns:p14="http://schemas.microsoft.com/office/powerpoint/2010/main" val="31331815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92E05-82EF-77EA-6194-ABDB21553F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1FDDE7-D131-E951-95B6-ECF499A8DF1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4CC585C-2474-9E25-7167-6CF157A8D10E}"/>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FL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Dist. Ct. App.</a:t>
            </a:r>
          </a:p>
          <a:p>
            <a:r>
              <a:rPr lang="en-US" sz="1200" kern="1200" dirty="0">
                <a:solidFill>
                  <a:schemeClr val="tx1"/>
                </a:solidFill>
                <a:effectLst/>
                <a:latin typeface="+mn-lt"/>
                <a:ea typeface="+mn-ea"/>
                <a:cs typeface="+mn-cs"/>
              </a:rPr>
              <a:t>1982, Central Florida</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Australian pines were growing on private property adjacent to power lines owned and managed by FPL.</a:t>
            </a:r>
          </a:p>
          <a:p>
            <a:r>
              <a:rPr lang="en-US" sz="1200" kern="1200" dirty="0">
                <a:solidFill>
                  <a:schemeClr val="tx1"/>
                </a:solidFill>
                <a:effectLst/>
                <a:latin typeface="+mn-lt"/>
                <a:ea typeface="+mn-ea"/>
                <a:cs typeface="+mn-cs"/>
              </a:rPr>
              <a:t>Steve Sharek was hired to remove the trees.</a:t>
            </a:r>
          </a:p>
          <a:p>
            <a:r>
              <a:rPr lang="en-US" sz="1200" kern="1200" dirty="0">
                <a:solidFill>
                  <a:schemeClr val="tx1"/>
                </a:solidFill>
                <a:effectLst/>
                <a:latin typeface="+mn-lt"/>
                <a:ea typeface="+mn-ea"/>
                <a:cs typeface="+mn-cs"/>
              </a:rPr>
              <a:t>Steve’s father Albert came to watch, and Albert brought his grandson Randy Braden.</a:t>
            </a:r>
          </a:p>
          <a:p>
            <a:r>
              <a:rPr lang="en-US" sz="1200" kern="1200" dirty="0">
                <a:solidFill>
                  <a:schemeClr val="tx1"/>
                </a:solidFill>
                <a:effectLst/>
                <a:latin typeface="+mn-lt"/>
                <a:ea typeface="+mn-ea"/>
                <a:cs typeface="+mn-cs"/>
              </a:rPr>
              <a:t>One of the trees had a wasp nest on it. Albert gave Randy a jelly jar fully of gasoline, and told him to pour it on the nest after the tree was felled.</a:t>
            </a:r>
          </a:p>
          <a:p>
            <a:r>
              <a:rPr lang="en-US" sz="1200" kern="1200" dirty="0">
                <a:solidFill>
                  <a:schemeClr val="tx1"/>
                </a:solidFill>
                <a:effectLst/>
                <a:latin typeface="+mn-lt"/>
                <a:ea typeface="+mn-ea"/>
                <a:cs typeface="+mn-cs"/>
              </a:rPr>
              <a:t>When the tree was cut, it landed on the power line and broke it. The severed line did not de-energize. A spark from the severed line lit the gasoline and horribly burned Randy.</a:t>
            </a:r>
          </a:p>
          <a:p>
            <a:r>
              <a:rPr lang="en-US" sz="1200" kern="1200" dirty="0">
                <a:solidFill>
                  <a:schemeClr val="tx1"/>
                </a:solidFill>
                <a:effectLst/>
                <a:latin typeface="+mn-lt"/>
                <a:ea typeface="+mn-ea"/>
                <a:cs typeface="+mn-cs"/>
              </a:rPr>
              <a:t>Upon inspection, the FPL line had previously broken and had been incorrectly spliced together.</a:t>
            </a:r>
          </a:p>
          <a:p>
            <a:r>
              <a:rPr lang="en-US" sz="1200" kern="1200" dirty="0">
                <a:solidFill>
                  <a:schemeClr val="tx1"/>
                </a:solidFill>
                <a:effectLst/>
                <a:latin typeface="+mn-lt"/>
                <a:ea typeface="+mn-ea"/>
                <a:cs typeface="+mn-cs"/>
              </a:rPr>
              <a:t>Braden’s parents sued FPL. Trial court granted MSJ for FPL. Parents appealed.</a:t>
            </a:r>
          </a:p>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F6E9B4E3-85EC-5548-8E33-D055B7263CA4}"/>
              </a:ext>
            </a:extLst>
          </p:cNvPr>
          <p:cNvSpPr>
            <a:spLocks noGrp="1"/>
          </p:cNvSpPr>
          <p:nvPr>
            <p:ph type="sldNum" sz="quarter" idx="5"/>
          </p:nvPr>
        </p:nvSpPr>
        <p:spPr/>
        <p:txBody>
          <a:bodyPr/>
          <a:lstStyle/>
          <a:p>
            <a:fld id="{CF155452-F542-491B-BA5C-F349F2386F54}" type="slidenum">
              <a:rPr lang="en-US" smtClean="0"/>
              <a:t>52</a:t>
            </a:fld>
            <a:endParaRPr lang="en-US" dirty="0"/>
          </a:p>
        </p:txBody>
      </p:sp>
    </p:spTree>
    <p:extLst>
      <p:ext uri="{BB962C8B-B14F-4D97-AF65-F5344CB8AC3E}">
        <p14:creationId xmlns:p14="http://schemas.microsoft.com/office/powerpoint/2010/main" val="1178028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96CCC-7C5B-CAF1-EBE2-A60773D399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D79C27-DBC3-67DD-1881-3E11F0AA8B7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1C90046-EFB5-694C-C948-C640E32628FE}"/>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FL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Dist. Ct. App.</a:t>
            </a:r>
          </a:p>
          <a:p>
            <a:r>
              <a:rPr lang="en-US" sz="1200" kern="1200" dirty="0">
                <a:solidFill>
                  <a:schemeClr val="tx1"/>
                </a:solidFill>
                <a:effectLst/>
                <a:latin typeface="+mn-lt"/>
                <a:ea typeface="+mn-ea"/>
                <a:cs typeface="+mn-cs"/>
              </a:rPr>
              <a:t>1982, Central Florida</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Australian pines were growing on private property adjacent to power lines owned and managed by FPL.</a:t>
            </a:r>
          </a:p>
          <a:p>
            <a:r>
              <a:rPr lang="en-US" sz="1200" kern="1200" dirty="0">
                <a:solidFill>
                  <a:schemeClr val="tx1"/>
                </a:solidFill>
                <a:effectLst/>
                <a:latin typeface="+mn-lt"/>
                <a:ea typeface="+mn-ea"/>
                <a:cs typeface="+mn-cs"/>
              </a:rPr>
              <a:t>Steve Sharek was hired to remove the trees.</a:t>
            </a:r>
          </a:p>
          <a:p>
            <a:r>
              <a:rPr lang="en-US" sz="1200" kern="1200" dirty="0">
                <a:solidFill>
                  <a:schemeClr val="tx1"/>
                </a:solidFill>
                <a:effectLst/>
                <a:latin typeface="+mn-lt"/>
                <a:ea typeface="+mn-ea"/>
                <a:cs typeface="+mn-cs"/>
              </a:rPr>
              <a:t>Steve’s father Albert came to watch, and Albert brought his grandson Randy Braden.</a:t>
            </a:r>
          </a:p>
          <a:p>
            <a:r>
              <a:rPr lang="en-US" sz="1200" kern="1200" dirty="0">
                <a:solidFill>
                  <a:schemeClr val="tx1"/>
                </a:solidFill>
                <a:effectLst/>
                <a:latin typeface="+mn-lt"/>
                <a:ea typeface="+mn-ea"/>
                <a:cs typeface="+mn-cs"/>
              </a:rPr>
              <a:t>One of the trees had a wasp nest on it. Albert gave Randy a jelly jar fully of gasoline, and told him to pour it on the nest after the tree was felled.</a:t>
            </a:r>
          </a:p>
          <a:p>
            <a:r>
              <a:rPr lang="en-US" sz="1200" kern="1200" dirty="0">
                <a:solidFill>
                  <a:schemeClr val="tx1"/>
                </a:solidFill>
                <a:effectLst/>
                <a:latin typeface="+mn-lt"/>
                <a:ea typeface="+mn-ea"/>
                <a:cs typeface="+mn-cs"/>
              </a:rPr>
              <a:t>When the tree was cut, it landed on the power line and broke it. The severed line did not de-energize. A spark from the severed line lit the gasoline and horribly burned Randy.</a:t>
            </a:r>
          </a:p>
          <a:p>
            <a:r>
              <a:rPr lang="en-US" sz="1200" kern="1200" dirty="0">
                <a:solidFill>
                  <a:schemeClr val="tx1"/>
                </a:solidFill>
                <a:effectLst/>
                <a:latin typeface="+mn-lt"/>
                <a:ea typeface="+mn-ea"/>
                <a:cs typeface="+mn-cs"/>
              </a:rPr>
              <a:t>Upon inspection, the FPL line had previously broken and had been incorrectly spliced together.</a:t>
            </a:r>
          </a:p>
          <a:p>
            <a:r>
              <a:rPr lang="en-US" sz="1200" kern="1200" dirty="0">
                <a:solidFill>
                  <a:schemeClr val="tx1"/>
                </a:solidFill>
                <a:effectLst/>
                <a:latin typeface="+mn-lt"/>
                <a:ea typeface="+mn-ea"/>
                <a:cs typeface="+mn-cs"/>
              </a:rPr>
              <a:t>Braden’s parents sued FPL. Trial court granted MSJ for FPL. Parents appealed.</a:t>
            </a:r>
          </a:p>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21415FE3-3A26-1CF4-7349-B4245021856C}"/>
              </a:ext>
            </a:extLst>
          </p:cNvPr>
          <p:cNvSpPr>
            <a:spLocks noGrp="1"/>
          </p:cNvSpPr>
          <p:nvPr>
            <p:ph type="sldNum" sz="quarter" idx="5"/>
          </p:nvPr>
        </p:nvSpPr>
        <p:spPr/>
        <p:txBody>
          <a:bodyPr/>
          <a:lstStyle/>
          <a:p>
            <a:fld id="{CF155452-F542-491B-BA5C-F349F2386F54}" type="slidenum">
              <a:rPr lang="en-US" smtClean="0"/>
              <a:t>53</a:t>
            </a:fld>
            <a:endParaRPr lang="en-US" dirty="0"/>
          </a:p>
        </p:txBody>
      </p:sp>
    </p:spTree>
    <p:extLst>
      <p:ext uri="{BB962C8B-B14F-4D97-AF65-F5344CB8AC3E}">
        <p14:creationId xmlns:p14="http://schemas.microsoft.com/office/powerpoint/2010/main" val="12948901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57A1B-3902-D410-397F-829BBDDB3E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6DB417-2779-256D-8E49-00C8B3AAA5A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FD14380-B016-17D5-42BF-062B7F25BB16}"/>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FL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Dist. Ct. App.</a:t>
            </a:r>
          </a:p>
          <a:p>
            <a:r>
              <a:rPr lang="en-US" sz="1200" kern="1200" dirty="0">
                <a:solidFill>
                  <a:schemeClr val="tx1"/>
                </a:solidFill>
                <a:effectLst/>
                <a:latin typeface="+mn-lt"/>
                <a:ea typeface="+mn-ea"/>
                <a:cs typeface="+mn-cs"/>
              </a:rPr>
              <a:t>1982, Central Florida</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Australian pines were growing on private property adjacent to power lines owned and managed by FPL.</a:t>
            </a:r>
          </a:p>
          <a:p>
            <a:r>
              <a:rPr lang="en-US" sz="1200" kern="1200" dirty="0">
                <a:solidFill>
                  <a:schemeClr val="tx1"/>
                </a:solidFill>
                <a:effectLst/>
                <a:latin typeface="+mn-lt"/>
                <a:ea typeface="+mn-ea"/>
                <a:cs typeface="+mn-cs"/>
              </a:rPr>
              <a:t>Steve Sharek was hired to remove the trees.</a:t>
            </a:r>
          </a:p>
          <a:p>
            <a:r>
              <a:rPr lang="en-US" sz="1200" kern="1200" dirty="0">
                <a:solidFill>
                  <a:schemeClr val="tx1"/>
                </a:solidFill>
                <a:effectLst/>
                <a:latin typeface="+mn-lt"/>
                <a:ea typeface="+mn-ea"/>
                <a:cs typeface="+mn-cs"/>
              </a:rPr>
              <a:t>Steve’s father Albert came to watch, and Albert brought his grandson Randy Braden.</a:t>
            </a:r>
          </a:p>
          <a:p>
            <a:r>
              <a:rPr lang="en-US" sz="1200" kern="1200" dirty="0">
                <a:solidFill>
                  <a:schemeClr val="tx1"/>
                </a:solidFill>
                <a:effectLst/>
                <a:latin typeface="+mn-lt"/>
                <a:ea typeface="+mn-ea"/>
                <a:cs typeface="+mn-cs"/>
              </a:rPr>
              <a:t>One of the trees had a wasp nest on it. Albert gave Randy a jelly jar fully of gasoline, and told him to pour it on the nest after the tree was felled.</a:t>
            </a:r>
          </a:p>
          <a:p>
            <a:r>
              <a:rPr lang="en-US" sz="1200" kern="1200" dirty="0">
                <a:solidFill>
                  <a:schemeClr val="tx1"/>
                </a:solidFill>
                <a:effectLst/>
                <a:latin typeface="+mn-lt"/>
                <a:ea typeface="+mn-ea"/>
                <a:cs typeface="+mn-cs"/>
              </a:rPr>
              <a:t>When the tree was cut, it landed on the power line and broke it. The severed line did not de-energize. A spark from the severed line lit the gasoline and horribly burned Randy.</a:t>
            </a:r>
          </a:p>
          <a:p>
            <a:r>
              <a:rPr lang="en-US" sz="1200" kern="1200" dirty="0">
                <a:solidFill>
                  <a:schemeClr val="tx1"/>
                </a:solidFill>
                <a:effectLst/>
                <a:latin typeface="+mn-lt"/>
                <a:ea typeface="+mn-ea"/>
                <a:cs typeface="+mn-cs"/>
              </a:rPr>
              <a:t>Upon inspection, the FPL line had previously broken and had been incorrectly spliced together.</a:t>
            </a:r>
          </a:p>
          <a:p>
            <a:r>
              <a:rPr lang="en-US" sz="1200" kern="1200" dirty="0">
                <a:solidFill>
                  <a:schemeClr val="tx1"/>
                </a:solidFill>
                <a:effectLst/>
                <a:latin typeface="+mn-lt"/>
                <a:ea typeface="+mn-ea"/>
                <a:cs typeface="+mn-cs"/>
              </a:rPr>
              <a:t>Braden’s parents sued FPL. Trial court granted MSJ for FPL. Parents appealed.</a:t>
            </a:r>
          </a:p>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1DEC941B-FF69-76ED-32E5-7013649F5DB6}"/>
              </a:ext>
            </a:extLst>
          </p:cNvPr>
          <p:cNvSpPr>
            <a:spLocks noGrp="1"/>
          </p:cNvSpPr>
          <p:nvPr>
            <p:ph type="sldNum" sz="quarter" idx="5"/>
          </p:nvPr>
        </p:nvSpPr>
        <p:spPr/>
        <p:txBody>
          <a:bodyPr/>
          <a:lstStyle/>
          <a:p>
            <a:fld id="{CF155452-F542-491B-BA5C-F349F2386F54}" type="slidenum">
              <a:rPr lang="en-US" smtClean="0"/>
              <a:t>54</a:t>
            </a:fld>
            <a:endParaRPr lang="en-US" dirty="0"/>
          </a:p>
        </p:txBody>
      </p:sp>
    </p:spTree>
    <p:extLst>
      <p:ext uri="{BB962C8B-B14F-4D97-AF65-F5344CB8AC3E}">
        <p14:creationId xmlns:p14="http://schemas.microsoft.com/office/powerpoint/2010/main" val="22831899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9AECB-07DB-F014-5BB2-03B1F4B6C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1034BF-B37A-4E49-A41A-00A9CB36960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0C1D301-DDB2-F2C6-EA9B-7865D089AF2E}"/>
              </a:ext>
            </a:extLst>
          </p:cNvPr>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7DC40B2B-C7F9-CC73-63EC-2CDA5E8996C7}"/>
              </a:ext>
            </a:extLst>
          </p:cNvPr>
          <p:cNvSpPr>
            <a:spLocks noGrp="1"/>
          </p:cNvSpPr>
          <p:nvPr>
            <p:ph type="sldNum" sz="quarter" idx="5"/>
          </p:nvPr>
        </p:nvSpPr>
        <p:spPr/>
        <p:txBody>
          <a:bodyPr/>
          <a:lstStyle/>
          <a:p>
            <a:fld id="{CF155452-F542-491B-BA5C-F349F2386F54}" type="slidenum">
              <a:rPr lang="en-US" smtClean="0"/>
              <a:t>55</a:t>
            </a:fld>
            <a:endParaRPr lang="en-US" dirty="0"/>
          </a:p>
        </p:txBody>
      </p:sp>
    </p:spTree>
    <p:extLst>
      <p:ext uri="{BB962C8B-B14F-4D97-AF65-F5344CB8AC3E}">
        <p14:creationId xmlns:p14="http://schemas.microsoft.com/office/powerpoint/2010/main" val="31347799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82AC3-9D47-BBF5-BD73-84C1E21C74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02B973-0788-D1F9-B66A-4C3FEEA7AA1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E86BDAB-C4D5-7E39-0A4D-D2635C31EEA5}"/>
              </a:ext>
            </a:extLst>
          </p:cNvPr>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53D68706-1A01-78AB-4019-D55DA26DAFAF}"/>
              </a:ext>
            </a:extLst>
          </p:cNvPr>
          <p:cNvSpPr>
            <a:spLocks noGrp="1"/>
          </p:cNvSpPr>
          <p:nvPr>
            <p:ph type="sldNum" sz="quarter" idx="5"/>
          </p:nvPr>
        </p:nvSpPr>
        <p:spPr/>
        <p:txBody>
          <a:bodyPr/>
          <a:lstStyle/>
          <a:p>
            <a:fld id="{CF155452-F542-491B-BA5C-F349F2386F54}" type="slidenum">
              <a:rPr lang="en-US" smtClean="0"/>
              <a:t>56</a:t>
            </a:fld>
            <a:endParaRPr lang="en-US" dirty="0"/>
          </a:p>
        </p:txBody>
      </p:sp>
    </p:spTree>
    <p:extLst>
      <p:ext uri="{BB962C8B-B14F-4D97-AF65-F5344CB8AC3E}">
        <p14:creationId xmlns:p14="http://schemas.microsoft.com/office/powerpoint/2010/main" val="16803775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BF585-BF62-EB67-64FA-CF846588A4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4C862-D7C1-FCD4-4E63-85DB790CFF3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5B90ECA-88F7-FE79-7471-D82649D772A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B75DC9A-36C6-D0E2-2F03-AE4C923411B9}"/>
              </a:ext>
            </a:extLst>
          </p:cNvPr>
          <p:cNvSpPr>
            <a:spLocks noGrp="1"/>
          </p:cNvSpPr>
          <p:nvPr>
            <p:ph type="sldNum" sz="quarter" idx="5"/>
          </p:nvPr>
        </p:nvSpPr>
        <p:spPr/>
        <p:txBody>
          <a:bodyPr/>
          <a:lstStyle/>
          <a:p>
            <a:fld id="{CF155452-F542-491B-BA5C-F349F2386F54}" type="slidenum">
              <a:rPr lang="en-US" smtClean="0"/>
              <a:t>57</a:t>
            </a:fld>
            <a:endParaRPr lang="en-US" dirty="0"/>
          </a:p>
        </p:txBody>
      </p:sp>
    </p:spTree>
    <p:extLst>
      <p:ext uri="{BB962C8B-B14F-4D97-AF65-F5344CB8AC3E}">
        <p14:creationId xmlns:p14="http://schemas.microsoft.com/office/powerpoint/2010/main" val="29953629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5F63C-9578-E496-372D-0F68B2F987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0A3C1B-8D5E-D5CF-D7B1-16D8C6C2520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2BD28BD-350D-D4A9-CD19-30BAC714EE6D}"/>
              </a:ext>
            </a:extLst>
          </p:cNvPr>
          <p:cNvSpPr>
            <a:spLocks noGrp="1"/>
          </p:cNvSpPr>
          <p:nvPr>
            <p:ph type="body" idx="1"/>
          </p:nvPr>
        </p:nvSpPr>
        <p:spPr/>
        <p:txBody>
          <a:bodyPr/>
          <a:lstStyle/>
          <a:p>
            <a:r>
              <a:rPr lang="en-US" dirty="0"/>
              <a:t>4 cases</a:t>
            </a:r>
          </a:p>
        </p:txBody>
      </p:sp>
      <p:sp>
        <p:nvSpPr>
          <p:cNvPr id="4" name="Slide Number Placeholder 3">
            <a:extLst>
              <a:ext uri="{FF2B5EF4-FFF2-40B4-BE49-F238E27FC236}">
                <a16:creationId xmlns:a16="http://schemas.microsoft.com/office/drawing/2014/main" id="{2D6F3CE8-A818-E1BD-6144-5E76A4563272}"/>
              </a:ext>
            </a:extLst>
          </p:cNvPr>
          <p:cNvSpPr>
            <a:spLocks noGrp="1"/>
          </p:cNvSpPr>
          <p:nvPr>
            <p:ph type="sldNum" sz="quarter" idx="5"/>
          </p:nvPr>
        </p:nvSpPr>
        <p:spPr/>
        <p:txBody>
          <a:bodyPr/>
          <a:lstStyle/>
          <a:p>
            <a:fld id="{CF155452-F542-491B-BA5C-F349F2386F54}" type="slidenum">
              <a:rPr lang="en-US" smtClean="0"/>
              <a:t>58</a:t>
            </a:fld>
            <a:endParaRPr lang="en-US" dirty="0"/>
          </a:p>
        </p:txBody>
      </p:sp>
    </p:spTree>
    <p:extLst>
      <p:ext uri="{BB962C8B-B14F-4D97-AF65-F5344CB8AC3E}">
        <p14:creationId xmlns:p14="http://schemas.microsoft.com/office/powerpoint/2010/main" val="17067051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90652-39B1-18DD-0E4F-DAC0E87FF7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75E90A-BFC0-BECD-CB0F-96533FCC83C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6720BFE-0A0D-124C-57CE-C877CCD9A175}"/>
              </a:ext>
            </a:extLst>
          </p:cNvPr>
          <p:cNvSpPr>
            <a:spLocks noGrp="1"/>
          </p:cNvSpPr>
          <p:nvPr>
            <p:ph type="body" idx="1"/>
          </p:nvPr>
        </p:nvSpPr>
        <p:spPr/>
        <p:txBody>
          <a:bodyPr/>
          <a:lstStyle/>
          <a:p>
            <a:r>
              <a:rPr lang="en-US" dirty="0"/>
              <a:t>FL Supreme Ct.</a:t>
            </a:r>
          </a:p>
          <a:p>
            <a:r>
              <a:rPr lang="en-US" dirty="0"/>
              <a:t>1948, Hillsborough County, FL</a:t>
            </a:r>
          </a:p>
          <a:p>
            <a:endParaRPr lang="en-US" dirty="0"/>
          </a:p>
          <a:p>
            <a:r>
              <a:rPr lang="en-US" dirty="0"/>
              <a:t>Leo and Helen Jones purchased a forested tract of land they intended to use as a “tourist camp.” They valued the trees for their shade.</a:t>
            </a:r>
          </a:p>
          <a:p>
            <a:r>
              <a:rPr lang="en-US" dirty="0"/>
              <a:t>Tree cutters employed by Cleo and Nettie Watson trespassed and cut down 97 pine trees on the Jones property.</a:t>
            </a:r>
          </a:p>
          <a:p>
            <a:r>
              <a:rPr lang="en-US" dirty="0"/>
              <a:t>Watson presented evidence that the HBU of the property was timber, and offered small amount of money for value of trees as logs.</a:t>
            </a:r>
          </a:p>
          <a:p>
            <a:r>
              <a:rPr lang="en-US" dirty="0"/>
              <a:t>Jones presented evidence that the value of the trees for the intended use was much higher.</a:t>
            </a:r>
          </a:p>
          <a:p>
            <a:r>
              <a:rPr lang="en-US" dirty="0"/>
              <a:t>Jury found for Jones and awarded a very large amount. Trial court entered remittitur for a *still pretty large* amount. Watson appealed.</a:t>
            </a:r>
          </a:p>
        </p:txBody>
      </p:sp>
      <p:sp>
        <p:nvSpPr>
          <p:cNvPr id="4" name="Slide Number Placeholder 3">
            <a:extLst>
              <a:ext uri="{FF2B5EF4-FFF2-40B4-BE49-F238E27FC236}">
                <a16:creationId xmlns:a16="http://schemas.microsoft.com/office/drawing/2014/main" id="{84F896A6-1CBE-DD54-5164-B58FC2AB9FAF}"/>
              </a:ext>
            </a:extLst>
          </p:cNvPr>
          <p:cNvSpPr>
            <a:spLocks noGrp="1"/>
          </p:cNvSpPr>
          <p:nvPr>
            <p:ph type="sldNum" sz="quarter" idx="5"/>
          </p:nvPr>
        </p:nvSpPr>
        <p:spPr/>
        <p:txBody>
          <a:bodyPr/>
          <a:lstStyle/>
          <a:p>
            <a:fld id="{CF155452-F542-491B-BA5C-F349F2386F54}" type="slidenum">
              <a:rPr lang="en-US" smtClean="0"/>
              <a:t>59</a:t>
            </a:fld>
            <a:endParaRPr lang="en-US"/>
          </a:p>
        </p:txBody>
      </p:sp>
    </p:spTree>
    <p:extLst>
      <p:ext uri="{BB962C8B-B14F-4D97-AF65-F5344CB8AC3E}">
        <p14:creationId xmlns:p14="http://schemas.microsoft.com/office/powerpoint/2010/main" val="1865639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17FE2-1532-5D6A-AC32-2572345DCD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77CDEA-8DEC-8E90-81B7-39BCD2D19DD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6570CE0-9B38-8FF4-4EB9-56D80B95D8C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B93D89D-A8D8-E241-2678-A7F4D27992FB}"/>
              </a:ext>
            </a:extLst>
          </p:cNvPr>
          <p:cNvSpPr>
            <a:spLocks noGrp="1"/>
          </p:cNvSpPr>
          <p:nvPr>
            <p:ph type="sldNum" sz="quarter" idx="5"/>
          </p:nvPr>
        </p:nvSpPr>
        <p:spPr/>
        <p:txBody>
          <a:bodyPr/>
          <a:lstStyle/>
          <a:p>
            <a:fld id="{CF155452-F542-491B-BA5C-F349F2386F54}" type="slidenum">
              <a:rPr lang="en-US" smtClean="0"/>
              <a:t>6</a:t>
            </a:fld>
            <a:endParaRPr lang="en-US" dirty="0"/>
          </a:p>
        </p:txBody>
      </p:sp>
    </p:spTree>
    <p:extLst>
      <p:ext uri="{BB962C8B-B14F-4D97-AF65-F5344CB8AC3E}">
        <p14:creationId xmlns:p14="http://schemas.microsoft.com/office/powerpoint/2010/main" val="39495786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7DF61-1D71-57A6-972B-1B656DFE06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33E52B-9960-2EBA-A859-6C6F79DCEDA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8D23471-1C50-46DF-2AF9-843CFD630621}"/>
              </a:ext>
            </a:extLst>
          </p:cNvPr>
          <p:cNvSpPr>
            <a:spLocks noGrp="1"/>
          </p:cNvSpPr>
          <p:nvPr>
            <p:ph type="body" idx="1"/>
          </p:nvPr>
        </p:nvSpPr>
        <p:spPr/>
        <p:txBody>
          <a:bodyPr/>
          <a:lstStyle/>
          <a:p>
            <a:r>
              <a:rPr lang="en-US" dirty="0"/>
              <a:t>FL Supreme Ct.</a:t>
            </a:r>
          </a:p>
          <a:p>
            <a:r>
              <a:rPr lang="en-US" dirty="0"/>
              <a:t>1948, Hillsborough County, FL</a:t>
            </a:r>
          </a:p>
          <a:p>
            <a:endParaRPr lang="en-US" dirty="0"/>
          </a:p>
          <a:p>
            <a:r>
              <a:rPr lang="en-US" dirty="0"/>
              <a:t>Leo and Helen Jones purchased a forested tract of land they intended to use as a “tourist camp.” They valued the trees for their shade.</a:t>
            </a:r>
          </a:p>
          <a:p>
            <a:r>
              <a:rPr lang="en-US" dirty="0"/>
              <a:t>Tree cutters employed by Cleo and Nettie Watson trespassed and cut down 97 pine trees on the Jones property.</a:t>
            </a:r>
          </a:p>
          <a:p>
            <a:r>
              <a:rPr lang="en-US" dirty="0"/>
              <a:t>Watson presented evidence that the HBU of the property was timber, and offered small amount of money for value of trees as logs.</a:t>
            </a:r>
          </a:p>
          <a:p>
            <a:r>
              <a:rPr lang="en-US" dirty="0"/>
              <a:t>Jones presented evidence that the value of the trees for the intended use was much higher.</a:t>
            </a:r>
          </a:p>
          <a:p>
            <a:r>
              <a:rPr lang="en-US" dirty="0"/>
              <a:t>Jury found for Jones and awarded a very large amount. Trial court entered remittitur for a *still pretty large* amount. Watson appealed.</a:t>
            </a:r>
          </a:p>
        </p:txBody>
      </p:sp>
      <p:sp>
        <p:nvSpPr>
          <p:cNvPr id="4" name="Slide Number Placeholder 3">
            <a:extLst>
              <a:ext uri="{FF2B5EF4-FFF2-40B4-BE49-F238E27FC236}">
                <a16:creationId xmlns:a16="http://schemas.microsoft.com/office/drawing/2014/main" id="{465E87DF-917C-5193-26D3-0BDB85D5C61C}"/>
              </a:ext>
            </a:extLst>
          </p:cNvPr>
          <p:cNvSpPr>
            <a:spLocks noGrp="1"/>
          </p:cNvSpPr>
          <p:nvPr>
            <p:ph type="sldNum" sz="quarter" idx="5"/>
          </p:nvPr>
        </p:nvSpPr>
        <p:spPr/>
        <p:txBody>
          <a:bodyPr/>
          <a:lstStyle/>
          <a:p>
            <a:fld id="{CF155452-F542-491B-BA5C-F349F2386F54}" type="slidenum">
              <a:rPr lang="en-US" smtClean="0"/>
              <a:t>60</a:t>
            </a:fld>
            <a:endParaRPr lang="en-US"/>
          </a:p>
        </p:txBody>
      </p:sp>
    </p:spTree>
    <p:extLst>
      <p:ext uri="{BB962C8B-B14F-4D97-AF65-F5344CB8AC3E}">
        <p14:creationId xmlns:p14="http://schemas.microsoft.com/office/powerpoint/2010/main" val="919826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9BCB2-E116-07DB-1D98-AEC696D6BC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87D35C-E363-D393-1DBB-4F897F48554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69A9D76-1154-A9D9-4284-4634F47DEBF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42E9676-89C0-A65F-F25F-55B12AE9B126}"/>
              </a:ext>
            </a:extLst>
          </p:cNvPr>
          <p:cNvSpPr>
            <a:spLocks noGrp="1"/>
          </p:cNvSpPr>
          <p:nvPr>
            <p:ph type="sldNum" sz="quarter" idx="5"/>
          </p:nvPr>
        </p:nvSpPr>
        <p:spPr/>
        <p:txBody>
          <a:bodyPr/>
          <a:lstStyle/>
          <a:p>
            <a:fld id="{CF155452-F542-491B-BA5C-F349F2386F54}" type="slidenum">
              <a:rPr lang="en-US" smtClean="0"/>
              <a:t>61</a:t>
            </a:fld>
            <a:endParaRPr lang="en-US" dirty="0"/>
          </a:p>
        </p:txBody>
      </p:sp>
    </p:spTree>
    <p:extLst>
      <p:ext uri="{BB962C8B-B14F-4D97-AF65-F5344CB8AC3E}">
        <p14:creationId xmlns:p14="http://schemas.microsoft.com/office/powerpoint/2010/main" val="5843418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65035-2B6E-08E6-BEC8-67CB358A66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4DC7A4-74C6-F316-425A-32FEF9E3E15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7C768EA-1BE7-7A83-B83D-D6A3A72332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10830B3-590B-5BA7-1393-07C3AC1F2F8B}"/>
              </a:ext>
            </a:extLst>
          </p:cNvPr>
          <p:cNvSpPr>
            <a:spLocks noGrp="1"/>
          </p:cNvSpPr>
          <p:nvPr>
            <p:ph type="sldNum" sz="quarter" idx="5"/>
          </p:nvPr>
        </p:nvSpPr>
        <p:spPr/>
        <p:txBody>
          <a:bodyPr/>
          <a:lstStyle/>
          <a:p>
            <a:fld id="{CF155452-F542-491B-BA5C-F349F2386F54}" type="slidenum">
              <a:rPr lang="en-US" smtClean="0"/>
              <a:t>62</a:t>
            </a:fld>
            <a:endParaRPr lang="en-US" dirty="0"/>
          </a:p>
        </p:txBody>
      </p:sp>
    </p:spTree>
    <p:extLst>
      <p:ext uri="{BB962C8B-B14F-4D97-AF65-F5344CB8AC3E}">
        <p14:creationId xmlns:p14="http://schemas.microsoft.com/office/powerpoint/2010/main" val="36364182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921EE-8FA6-010D-EDFF-E89B9E00F0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86440C-519E-5288-33A8-06CE9A6625C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0A6C99B-3352-B656-49D9-476BB668E3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13B8AC1-90D1-1DDA-9DC6-C5508C4488DD}"/>
              </a:ext>
            </a:extLst>
          </p:cNvPr>
          <p:cNvSpPr>
            <a:spLocks noGrp="1"/>
          </p:cNvSpPr>
          <p:nvPr>
            <p:ph type="sldNum" sz="quarter" idx="5"/>
          </p:nvPr>
        </p:nvSpPr>
        <p:spPr/>
        <p:txBody>
          <a:bodyPr/>
          <a:lstStyle/>
          <a:p>
            <a:fld id="{CF155452-F542-491B-BA5C-F349F2386F54}" type="slidenum">
              <a:rPr lang="en-US" smtClean="0"/>
              <a:t>63</a:t>
            </a:fld>
            <a:endParaRPr lang="en-US" dirty="0"/>
          </a:p>
        </p:txBody>
      </p:sp>
    </p:spTree>
    <p:extLst>
      <p:ext uri="{BB962C8B-B14F-4D97-AF65-F5344CB8AC3E}">
        <p14:creationId xmlns:p14="http://schemas.microsoft.com/office/powerpoint/2010/main" val="274220633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AA624-1CC4-F2A3-7DC8-0C57A7CC64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F464BB-99C2-43B5-1A06-EA70A3293D2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4E1D4C8-2C16-90AC-AF88-9831F6CE8544}"/>
              </a:ext>
            </a:extLst>
          </p:cNvPr>
          <p:cNvSpPr>
            <a:spLocks noGrp="1"/>
          </p:cNvSpPr>
          <p:nvPr>
            <p:ph type="body" idx="1"/>
          </p:nvPr>
        </p:nvSpPr>
        <p:spPr/>
        <p:txBody>
          <a:bodyPr/>
          <a:lstStyle/>
          <a:p>
            <a:r>
              <a:rPr lang="en-US" dirty="0"/>
              <a:t>FL 1</a:t>
            </a:r>
            <a:r>
              <a:rPr lang="en-US" baseline="30000" dirty="0"/>
              <a:t>st</a:t>
            </a:r>
            <a:r>
              <a:rPr lang="en-US" dirty="0"/>
              <a:t> Dist. Ct. App.</a:t>
            </a:r>
          </a:p>
          <a:p>
            <a:r>
              <a:rPr lang="en-US" dirty="0"/>
              <a:t>August 20, 1962</a:t>
            </a:r>
          </a:p>
          <a:p>
            <a:endParaRPr lang="en-US" dirty="0"/>
          </a:p>
          <a:p>
            <a:r>
              <a:rPr lang="en-US" dirty="0"/>
              <a:t>James Elowsky owned a home in the panhandle of Florida. A large tree shaded the southwestern corner of his home from the afternoon sun.</a:t>
            </a:r>
          </a:p>
          <a:p>
            <a:r>
              <a:rPr lang="en-US" dirty="0"/>
              <a:t>Power lines owned by Gulf Power Company were strung nearby.</a:t>
            </a:r>
          </a:p>
          <a:p>
            <a:r>
              <a:rPr lang="en-US" dirty="0"/>
              <a:t>Elowsky worked a night shift and slept during the day. The tree kept his house cool and dark in the afternoon so he could sleep.</a:t>
            </a:r>
          </a:p>
          <a:p>
            <a:r>
              <a:rPr lang="en-US" dirty="0"/>
              <a:t>At the direction of Gulf Power, Matthews Tree Surgery cut down Elowsky’s tree.</a:t>
            </a:r>
          </a:p>
          <a:p>
            <a:r>
              <a:rPr lang="en-US" dirty="0"/>
              <a:t>Elowsky sued. Evidence showed that his property decreased in value by $200.</a:t>
            </a:r>
          </a:p>
          <a:p>
            <a:r>
              <a:rPr lang="en-US" dirty="0"/>
              <a:t>Jury returned a verdict for $500. Trial court ordered a remittitur to $200. Elowsky appealed.</a:t>
            </a:r>
          </a:p>
        </p:txBody>
      </p:sp>
      <p:sp>
        <p:nvSpPr>
          <p:cNvPr id="4" name="Slide Number Placeholder 3">
            <a:extLst>
              <a:ext uri="{FF2B5EF4-FFF2-40B4-BE49-F238E27FC236}">
                <a16:creationId xmlns:a16="http://schemas.microsoft.com/office/drawing/2014/main" id="{04AA7F9F-7177-8796-AF28-EEF9DE23F6DB}"/>
              </a:ext>
            </a:extLst>
          </p:cNvPr>
          <p:cNvSpPr>
            <a:spLocks noGrp="1"/>
          </p:cNvSpPr>
          <p:nvPr>
            <p:ph type="sldNum" sz="quarter" idx="5"/>
          </p:nvPr>
        </p:nvSpPr>
        <p:spPr/>
        <p:txBody>
          <a:bodyPr/>
          <a:lstStyle/>
          <a:p>
            <a:fld id="{CF155452-F542-491B-BA5C-F349F2386F54}" type="slidenum">
              <a:rPr lang="en-US" smtClean="0"/>
              <a:t>64</a:t>
            </a:fld>
            <a:endParaRPr lang="en-US"/>
          </a:p>
        </p:txBody>
      </p:sp>
    </p:spTree>
    <p:extLst>
      <p:ext uri="{BB962C8B-B14F-4D97-AF65-F5344CB8AC3E}">
        <p14:creationId xmlns:p14="http://schemas.microsoft.com/office/powerpoint/2010/main" val="19100054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C8341-F718-082C-6DB4-FBD5B55B56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4C248A-7F76-5CA0-1010-0C0C7CD95FF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9E8A13C-2581-CBB3-4E90-2E9EDDDAC33D}"/>
              </a:ext>
            </a:extLst>
          </p:cNvPr>
          <p:cNvSpPr>
            <a:spLocks noGrp="1"/>
          </p:cNvSpPr>
          <p:nvPr>
            <p:ph type="body" idx="1"/>
          </p:nvPr>
        </p:nvSpPr>
        <p:spPr/>
        <p:txBody>
          <a:bodyPr/>
          <a:lstStyle/>
          <a:p>
            <a:r>
              <a:rPr lang="en-US" dirty="0"/>
              <a:t>FL 1</a:t>
            </a:r>
            <a:r>
              <a:rPr lang="en-US" baseline="30000" dirty="0"/>
              <a:t>st</a:t>
            </a:r>
            <a:r>
              <a:rPr lang="en-US" dirty="0"/>
              <a:t> Dist. Ct. App.</a:t>
            </a:r>
          </a:p>
          <a:p>
            <a:r>
              <a:rPr lang="en-US" dirty="0"/>
              <a:t>August 20, 1962</a:t>
            </a:r>
          </a:p>
          <a:p>
            <a:endParaRPr lang="en-US" dirty="0"/>
          </a:p>
          <a:p>
            <a:r>
              <a:rPr lang="en-US" dirty="0"/>
              <a:t>James Elowsky owned a home in the panhandle of Florida. A large tree shaded the southwestern corner of his home from the afternoon sun.</a:t>
            </a:r>
          </a:p>
          <a:p>
            <a:r>
              <a:rPr lang="en-US" dirty="0"/>
              <a:t>Power lines owned by Gulf Power Company were strung nearby.</a:t>
            </a:r>
          </a:p>
          <a:p>
            <a:r>
              <a:rPr lang="en-US" dirty="0"/>
              <a:t>Elowsky worked a night shift and slept during the day. The tree kept his house cool and dark in the afternoon so he could sleep.</a:t>
            </a:r>
          </a:p>
          <a:p>
            <a:r>
              <a:rPr lang="en-US" dirty="0"/>
              <a:t>At the direction of Gulf Power, Matthews Tree Surgery cut down Elowsky’s tree.</a:t>
            </a:r>
          </a:p>
          <a:p>
            <a:r>
              <a:rPr lang="en-US" dirty="0"/>
              <a:t>Elowsky sued. Evidence showed that his property decreased in value by $200.</a:t>
            </a:r>
          </a:p>
          <a:p>
            <a:r>
              <a:rPr lang="en-US" dirty="0"/>
              <a:t>Jury returned a verdict for $500. Trial court ordered a remittitur to $200. Elowsky appealed.</a:t>
            </a:r>
          </a:p>
        </p:txBody>
      </p:sp>
      <p:sp>
        <p:nvSpPr>
          <p:cNvPr id="4" name="Slide Number Placeholder 3">
            <a:extLst>
              <a:ext uri="{FF2B5EF4-FFF2-40B4-BE49-F238E27FC236}">
                <a16:creationId xmlns:a16="http://schemas.microsoft.com/office/drawing/2014/main" id="{D19A221C-1803-FF25-BCF3-6B9602CF4FB2}"/>
              </a:ext>
            </a:extLst>
          </p:cNvPr>
          <p:cNvSpPr>
            <a:spLocks noGrp="1"/>
          </p:cNvSpPr>
          <p:nvPr>
            <p:ph type="sldNum" sz="quarter" idx="5"/>
          </p:nvPr>
        </p:nvSpPr>
        <p:spPr/>
        <p:txBody>
          <a:bodyPr/>
          <a:lstStyle/>
          <a:p>
            <a:fld id="{CF155452-F542-491B-BA5C-F349F2386F54}" type="slidenum">
              <a:rPr lang="en-US" smtClean="0"/>
              <a:t>65</a:t>
            </a:fld>
            <a:endParaRPr lang="en-US"/>
          </a:p>
        </p:txBody>
      </p:sp>
    </p:spTree>
    <p:extLst>
      <p:ext uri="{BB962C8B-B14F-4D97-AF65-F5344CB8AC3E}">
        <p14:creationId xmlns:p14="http://schemas.microsoft.com/office/powerpoint/2010/main" val="1141772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18E22-027A-4C5F-D704-C07C25D3E9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42CCC1-C732-3DB6-6ABF-F231B1E2AA6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B51CF48-F764-E4D5-83EF-EFE4623EF32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43664A-BD76-74D4-C5C4-13EFCCE839BA}"/>
              </a:ext>
            </a:extLst>
          </p:cNvPr>
          <p:cNvSpPr>
            <a:spLocks noGrp="1"/>
          </p:cNvSpPr>
          <p:nvPr>
            <p:ph type="sldNum" sz="quarter" idx="5"/>
          </p:nvPr>
        </p:nvSpPr>
        <p:spPr/>
        <p:txBody>
          <a:bodyPr/>
          <a:lstStyle/>
          <a:p>
            <a:fld id="{CF155452-F542-491B-BA5C-F349F2386F54}" type="slidenum">
              <a:rPr lang="en-US" smtClean="0"/>
              <a:t>66</a:t>
            </a:fld>
            <a:endParaRPr lang="en-US" dirty="0"/>
          </a:p>
        </p:txBody>
      </p:sp>
    </p:spTree>
    <p:extLst>
      <p:ext uri="{BB962C8B-B14F-4D97-AF65-F5344CB8AC3E}">
        <p14:creationId xmlns:p14="http://schemas.microsoft.com/office/powerpoint/2010/main" val="196340281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F1F43-2486-2478-F6D7-8B6430E76A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F663BF-A6F7-4B69-F8A1-13FA5532F52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A8C734E-65BD-317E-926F-7DBE3ADC65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99968FF-1038-A063-8D92-D3EE6E9B1EE7}"/>
              </a:ext>
            </a:extLst>
          </p:cNvPr>
          <p:cNvSpPr>
            <a:spLocks noGrp="1"/>
          </p:cNvSpPr>
          <p:nvPr>
            <p:ph type="sldNum" sz="quarter" idx="5"/>
          </p:nvPr>
        </p:nvSpPr>
        <p:spPr/>
        <p:txBody>
          <a:bodyPr/>
          <a:lstStyle/>
          <a:p>
            <a:fld id="{CF155452-F542-491B-BA5C-F349F2386F54}" type="slidenum">
              <a:rPr lang="en-US" smtClean="0"/>
              <a:t>67</a:t>
            </a:fld>
            <a:endParaRPr lang="en-US" dirty="0"/>
          </a:p>
        </p:txBody>
      </p:sp>
    </p:spTree>
    <p:extLst>
      <p:ext uri="{BB962C8B-B14F-4D97-AF65-F5344CB8AC3E}">
        <p14:creationId xmlns:p14="http://schemas.microsoft.com/office/powerpoint/2010/main" val="57238814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13BD0-DD9A-64B1-AA29-6DB6AA6823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24C668-C689-42D1-BF9E-011A52C327C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C62792E-429C-15B5-4224-CC5E0A896F84}"/>
              </a:ext>
            </a:extLst>
          </p:cNvPr>
          <p:cNvSpPr>
            <a:spLocks noGrp="1"/>
          </p:cNvSpPr>
          <p:nvPr>
            <p:ph type="body" idx="1"/>
          </p:nvPr>
        </p:nvSpPr>
        <p:spPr/>
        <p:txBody>
          <a:bodyPr/>
          <a:lstStyle/>
          <a:p>
            <a:r>
              <a:rPr lang="en-US" dirty="0"/>
              <a:t>FL 1</a:t>
            </a:r>
            <a:r>
              <a:rPr lang="en-US" baseline="30000" dirty="0"/>
              <a:t>st</a:t>
            </a:r>
            <a:r>
              <a:rPr lang="en-US" dirty="0"/>
              <a:t> Dist. Ct. App.</a:t>
            </a:r>
          </a:p>
          <a:p>
            <a:r>
              <a:rPr lang="en-US" dirty="0"/>
              <a:t>1969 Duval County</a:t>
            </a:r>
          </a:p>
          <a:p>
            <a:endParaRPr lang="en-US" dirty="0"/>
          </a:p>
          <a:p>
            <a:r>
              <a:rPr lang="en-US" dirty="0"/>
              <a:t>Robert Ragland had been caring for “Grandma’s Farm” for the past 20 years. He had planted a wide variety of trees, plants, and shrubs from 1965-1969 and kept careful records of his plantings.</a:t>
            </a:r>
          </a:p>
          <a:p>
            <a:r>
              <a:rPr lang="en-US" dirty="0"/>
              <a:t>His diary of plantings included: dogwood, magnolia, cherry laurel, redbud, myrtle, cedar, crab apple, peaches, plums, persimmons, a collection of azaleas, maidenhair fern, atamasco lilies, columbine, phlox, nandina, brown-eyed Susans, mountain laurel, white fringed orchid, Cherokee roses, red bay, and silver bell.</a:t>
            </a:r>
          </a:p>
          <a:p>
            <a:r>
              <a:rPr lang="en-US" dirty="0"/>
              <a:t>He had also planted 19,500 slash pines, 2,500 longleaf pines, 750 cedars, 1,000 spruce pines, and 500 Arizona cypress.</a:t>
            </a:r>
          </a:p>
          <a:p>
            <a:endParaRPr lang="en-US" dirty="0"/>
          </a:p>
          <a:p>
            <a:r>
              <a:rPr lang="en-US" dirty="0"/>
              <a:t>In January of 1969, the Duval County School Board decided to appropriate a portion of “Grandma’s Farm” for a school site through eminent domain.</a:t>
            </a:r>
          </a:p>
          <a:p>
            <a:r>
              <a:rPr lang="en-US" dirty="0"/>
              <a:t>As part of the process, the school board hired Richard P. Clarson and Associates to survey Ragland’s property.</a:t>
            </a:r>
          </a:p>
          <a:p>
            <a:r>
              <a:rPr lang="en-US" dirty="0"/>
              <a:t>Ragland’s attorney wrote to Clarson and reminded him that while a surveyor may have the right to enter Ragland’s land, he doesn’t have the right to destroy anything without written permission.</a:t>
            </a:r>
          </a:p>
          <a:p>
            <a:r>
              <a:rPr lang="en-US" dirty="0"/>
              <a:t>Nevertheless, Clarson instructed his crew to cut trees and plants that interfered with the data collection process.</a:t>
            </a:r>
          </a:p>
          <a:p>
            <a:endParaRPr lang="en-US" dirty="0"/>
          </a:p>
          <a:p>
            <a:r>
              <a:rPr lang="en-US" dirty="0"/>
              <a:t>Ragland sued for “deprivation of convenience, comfort, and enjoyment” and the “replacement value” of each plant.</a:t>
            </a:r>
          </a:p>
          <a:p>
            <a:r>
              <a:rPr lang="en-US" dirty="0"/>
              <a:t>Jury returned a verdict for Clarson. Ragland appealed.</a:t>
            </a:r>
          </a:p>
        </p:txBody>
      </p:sp>
      <p:sp>
        <p:nvSpPr>
          <p:cNvPr id="4" name="Slide Number Placeholder 3">
            <a:extLst>
              <a:ext uri="{FF2B5EF4-FFF2-40B4-BE49-F238E27FC236}">
                <a16:creationId xmlns:a16="http://schemas.microsoft.com/office/drawing/2014/main" id="{0975C826-48AD-6DCD-4B76-D2A8342E86B8}"/>
              </a:ext>
            </a:extLst>
          </p:cNvPr>
          <p:cNvSpPr>
            <a:spLocks noGrp="1"/>
          </p:cNvSpPr>
          <p:nvPr>
            <p:ph type="sldNum" sz="quarter" idx="5"/>
          </p:nvPr>
        </p:nvSpPr>
        <p:spPr/>
        <p:txBody>
          <a:bodyPr/>
          <a:lstStyle/>
          <a:p>
            <a:fld id="{CF155452-F542-491B-BA5C-F349F2386F54}" type="slidenum">
              <a:rPr lang="en-US" smtClean="0"/>
              <a:t>68</a:t>
            </a:fld>
            <a:endParaRPr lang="en-US"/>
          </a:p>
        </p:txBody>
      </p:sp>
    </p:spTree>
    <p:extLst>
      <p:ext uri="{BB962C8B-B14F-4D97-AF65-F5344CB8AC3E}">
        <p14:creationId xmlns:p14="http://schemas.microsoft.com/office/powerpoint/2010/main" val="411558283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FE1DC-7F99-24FC-6436-5A05802820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F4DD27-E1F0-915F-01D1-EBFB8FBCFE4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49CDCA2-2150-8437-19CD-9CADA6ACAD6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229C0CA-F0B6-686E-3CBF-A86D59BCD860}"/>
              </a:ext>
            </a:extLst>
          </p:cNvPr>
          <p:cNvSpPr>
            <a:spLocks noGrp="1"/>
          </p:cNvSpPr>
          <p:nvPr>
            <p:ph type="sldNum" sz="quarter" idx="5"/>
          </p:nvPr>
        </p:nvSpPr>
        <p:spPr/>
        <p:txBody>
          <a:bodyPr/>
          <a:lstStyle/>
          <a:p>
            <a:fld id="{CF155452-F542-491B-BA5C-F349F2386F54}" type="slidenum">
              <a:rPr lang="en-US" smtClean="0"/>
              <a:t>69</a:t>
            </a:fld>
            <a:endParaRPr lang="en-US" dirty="0"/>
          </a:p>
        </p:txBody>
      </p:sp>
    </p:spTree>
    <p:extLst>
      <p:ext uri="{BB962C8B-B14F-4D97-AF65-F5344CB8AC3E}">
        <p14:creationId xmlns:p14="http://schemas.microsoft.com/office/powerpoint/2010/main" val="4222955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94946-D5B5-1AE3-6AB6-A62AFF9002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7F658C-675B-2ED1-A3E3-C078D0EA1F4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6E1548C-9434-8899-88BE-55D2075DFC32}"/>
              </a:ext>
            </a:extLst>
          </p:cNvPr>
          <p:cNvSpPr>
            <a:spLocks noGrp="1"/>
          </p:cNvSpPr>
          <p:nvPr>
            <p:ph type="body" idx="1"/>
          </p:nvPr>
        </p:nvSpPr>
        <p:spPr/>
        <p:txBody>
          <a:bodyPr/>
          <a:lstStyle/>
          <a:p>
            <a:r>
              <a:rPr lang="en-US" dirty="0"/>
              <a:t>FL 4</a:t>
            </a:r>
            <a:r>
              <a:rPr lang="en-US" baseline="30000" dirty="0"/>
              <a:t>th</a:t>
            </a:r>
            <a:r>
              <a:rPr lang="en-US" dirty="0"/>
              <a:t> District Ct. App.</a:t>
            </a:r>
          </a:p>
          <a:p>
            <a:r>
              <a:rPr lang="en-US" dirty="0"/>
              <a:t>1999 Boca Raton, FL</a:t>
            </a:r>
          </a:p>
          <a:p>
            <a:endParaRPr lang="en-US" dirty="0"/>
          </a:p>
          <a:p>
            <a:r>
              <a:rPr lang="en-US" dirty="0"/>
              <a:t>Patricia Murphy was a guest at the Boca Raton Hotel and Club</a:t>
            </a:r>
          </a:p>
          <a:p>
            <a:r>
              <a:rPr lang="en-US" dirty="0"/>
              <a:t>Struck by a falling palm tree frond. The frond was dead and had been dipping below the horizontal plane.</a:t>
            </a:r>
          </a:p>
          <a:p>
            <a:r>
              <a:rPr lang="en-US" dirty="0"/>
              <a:t>Trial court granted summary judgement for Hotel. Plaintiff appealed.</a:t>
            </a:r>
          </a:p>
        </p:txBody>
      </p:sp>
      <p:sp>
        <p:nvSpPr>
          <p:cNvPr id="4" name="Slide Number Placeholder 3">
            <a:extLst>
              <a:ext uri="{FF2B5EF4-FFF2-40B4-BE49-F238E27FC236}">
                <a16:creationId xmlns:a16="http://schemas.microsoft.com/office/drawing/2014/main" id="{F81231FA-45B5-2047-D3C4-4974F51E8E5B}"/>
              </a:ext>
            </a:extLst>
          </p:cNvPr>
          <p:cNvSpPr>
            <a:spLocks noGrp="1"/>
          </p:cNvSpPr>
          <p:nvPr>
            <p:ph type="sldNum" sz="quarter" idx="5"/>
          </p:nvPr>
        </p:nvSpPr>
        <p:spPr/>
        <p:txBody>
          <a:bodyPr/>
          <a:lstStyle/>
          <a:p>
            <a:fld id="{CF155452-F542-491B-BA5C-F349F2386F54}" type="slidenum">
              <a:rPr lang="en-US" smtClean="0"/>
              <a:t>7</a:t>
            </a:fld>
            <a:endParaRPr lang="en-US"/>
          </a:p>
        </p:txBody>
      </p:sp>
    </p:spTree>
    <p:extLst>
      <p:ext uri="{BB962C8B-B14F-4D97-AF65-F5344CB8AC3E}">
        <p14:creationId xmlns:p14="http://schemas.microsoft.com/office/powerpoint/2010/main" val="257719562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155452-F542-491B-BA5C-F349F2386F54}" type="slidenum">
              <a:rPr lang="en-US" smtClean="0"/>
              <a:t>70</a:t>
            </a:fld>
            <a:endParaRPr lang="en-US"/>
          </a:p>
        </p:txBody>
      </p:sp>
    </p:spTree>
    <p:extLst>
      <p:ext uri="{BB962C8B-B14F-4D97-AF65-F5344CB8AC3E}">
        <p14:creationId xmlns:p14="http://schemas.microsoft.com/office/powerpoint/2010/main" val="29652321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2FBEB-D0A3-FA7E-F218-A980978954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6D9DFD-ADCB-6FA7-E815-743899A159D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5B4DF94-56A0-3888-5EA1-E91AF9BF5F65}"/>
              </a:ext>
            </a:extLst>
          </p:cNvPr>
          <p:cNvSpPr>
            <a:spLocks noGrp="1"/>
          </p:cNvSpPr>
          <p:nvPr>
            <p:ph type="body" idx="1"/>
          </p:nvPr>
        </p:nvSpPr>
        <p:spPr/>
        <p:txBody>
          <a:bodyPr/>
          <a:lstStyle/>
          <a:p>
            <a:r>
              <a:rPr lang="en-US" dirty="0"/>
              <a:t>FL 2</a:t>
            </a:r>
            <a:r>
              <a:rPr lang="en-US" baseline="30000" dirty="0"/>
              <a:t>nd</a:t>
            </a:r>
            <a:r>
              <a:rPr lang="en-US" dirty="0"/>
              <a:t> Dist. Ct. App.</a:t>
            </a:r>
          </a:p>
          <a:p>
            <a:r>
              <a:rPr lang="en-US" dirty="0"/>
              <a:t>1979, Hillsborough County, FL</a:t>
            </a:r>
          </a:p>
          <a:p>
            <a:endParaRPr lang="en-US" dirty="0"/>
          </a:p>
          <a:p>
            <a:r>
              <a:rPr lang="en-US" dirty="0"/>
              <a:t>Earnest and Katherine Clark owned 8 acres of undeveloped property. They intended to build residential duplexes on the land and had hired an architect and surveyor.</a:t>
            </a:r>
          </a:p>
          <a:p>
            <a:r>
              <a:rPr lang="en-US" dirty="0"/>
              <a:t>J.W. Conner &amp; Sons was a contractor working on construction of the Crosstown Expressway.</a:t>
            </a:r>
          </a:p>
          <a:p>
            <a:r>
              <a:rPr lang="en-US" dirty="0"/>
              <a:t>Clarks’ neighbor gave permission for JW Connor &amp; Sons to use their property for access. By mistake, JW Connor &amp; Sons used Clark’s property instead, removing many trees.</a:t>
            </a:r>
          </a:p>
          <a:p>
            <a:r>
              <a:rPr lang="en-US" dirty="0"/>
              <a:t>From 1979 to 1981, the Clarks knew about the construction activity, but didn’t realize it was taking place on their land until 1981.</a:t>
            </a:r>
          </a:p>
          <a:p>
            <a:r>
              <a:rPr lang="en-US" dirty="0"/>
              <a:t>Clarks sued J.W. Connor &amp; Sons. Clarks presented evidence of cleanup costs, but trial court refused to allow Clarks to present “tree value” evidence. Clarks did not present change in market value evidence.</a:t>
            </a:r>
          </a:p>
          <a:p>
            <a:r>
              <a:rPr lang="en-US" dirty="0"/>
              <a:t>Clarks and J.W. Connor consented to judgment for cleanup costs, subject to the right to appeal. Clarks appealed.</a:t>
            </a:r>
          </a:p>
        </p:txBody>
      </p:sp>
      <p:sp>
        <p:nvSpPr>
          <p:cNvPr id="4" name="Slide Number Placeholder 3">
            <a:extLst>
              <a:ext uri="{FF2B5EF4-FFF2-40B4-BE49-F238E27FC236}">
                <a16:creationId xmlns:a16="http://schemas.microsoft.com/office/drawing/2014/main" id="{4C863AC9-7D4B-1443-1450-1FB5CD81BD88}"/>
              </a:ext>
            </a:extLst>
          </p:cNvPr>
          <p:cNvSpPr>
            <a:spLocks noGrp="1"/>
          </p:cNvSpPr>
          <p:nvPr>
            <p:ph type="sldNum" sz="quarter" idx="5"/>
          </p:nvPr>
        </p:nvSpPr>
        <p:spPr/>
        <p:txBody>
          <a:bodyPr/>
          <a:lstStyle/>
          <a:p>
            <a:fld id="{CF155452-F542-491B-BA5C-F349F2386F54}" type="slidenum">
              <a:rPr lang="en-US" smtClean="0"/>
              <a:t>84</a:t>
            </a:fld>
            <a:endParaRPr lang="en-US"/>
          </a:p>
        </p:txBody>
      </p:sp>
    </p:spTree>
    <p:extLst>
      <p:ext uri="{BB962C8B-B14F-4D97-AF65-F5344CB8AC3E}">
        <p14:creationId xmlns:p14="http://schemas.microsoft.com/office/powerpoint/2010/main" val="135727816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22922-B966-454E-EE3C-90CBF8C032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667FB7-4438-7AA0-C46D-3B606A4712C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3A97739-6339-D352-6912-2EB56293B0A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F4FA706-0E7D-7302-B59D-1FE5E60614D2}"/>
              </a:ext>
            </a:extLst>
          </p:cNvPr>
          <p:cNvSpPr>
            <a:spLocks noGrp="1"/>
          </p:cNvSpPr>
          <p:nvPr>
            <p:ph type="sldNum" sz="quarter" idx="5"/>
          </p:nvPr>
        </p:nvSpPr>
        <p:spPr/>
        <p:txBody>
          <a:bodyPr/>
          <a:lstStyle/>
          <a:p>
            <a:fld id="{CF155452-F542-491B-BA5C-F349F2386F54}" type="slidenum">
              <a:rPr lang="en-US" smtClean="0"/>
              <a:t>85</a:t>
            </a:fld>
            <a:endParaRPr lang="en-US" dirty="0"/>
          </a:p>
        </p:txBody>
      </p:sp>
    </p:spTree>
    <p:extLst>
      <p:ext uri="{BB962C8B-B14F-4D97-AF65-F5344CB8AC3E}">
        <p14:creationId xmlns:p14="http://schemas.microsoft.com/office/powerpoint/2010/main" val="44601706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48ED0-00D4-9478-76F5-C64216A8C5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D99C65-B18E-8A71-1B41-7FDC80F43CC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BA0260A-E1A8-94BC-F927-9175F1C291D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D83CBED-3165-E83C-03CE-5F91D05A330C}"/>
              </a:ext>
            </a:extLst>
          </p:cNvPr>
          <p:cNvSpPr>
            <a:spLocks noGrp="1"/>
          </p:cNvSpPr>
          <p:nvPr>
            <p:ph type="sldNum" sz="quarter" idx="5"/>
          </p:nvPr>
        </p:nvSpPr>
        <p:spPr/>
        <p:txBody>
          <a:bodyPr/>
          <a:lstStyle/>
          <a:p>
            <a:fld id="{CF155452-F542-491B-BA5C-F349F2386F54}" type="slidenum">
              <a:rPr lang="en-US" smtClean="0"/>
              <a:t>86</a:t>
            </a:fld>
            <a:endParaRPr lang="en-US" dirty="0"/>
          </a:p>
        </p:txBody>
      </p:sp>
    </p:spTree>
    <p:extLst>
      <p:ext uri="{BB962C8B-B14F-4D97-AF65-F5344CB8AC3E}">
        <p14:creationId xmlns:p14="http://schemas.microsoft.com/office/powerpoint/2010/main" val="320402268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18ABA-6EBA-9B29-65F1-CD9A692451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6256E8-361D-7345-D527-887E19136C2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34A062E-0397-C0BF-08DB-C8896962C68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289BCD-B427-A9E4-3D54-D785C8DADEFE}"/>
              </a:ext>
            </a:extLst>
          </p:cNvPr>
          <p:cNvSpPr>
            <a:spLocks noGrp="1"/>
          </p:cNvSpPr>
          <p:nvPr>
            <p:ph type="sldNum" sz="quarter" idx="5"/>
          </p:nvPr>
        </p:nvSpPr>
        <p:spPr/>
        <p:txBody>
          <a:bodyPr/>
          <a:lstStyle/>
          <a:p>
            <a:fld id="{CF155452-F542-491B-BA5C-F349F2386F54}" type="slidenum">
              <a:rPr lang="en-US" smtClean="0"/>
              <a:t>87</a:t>
            </a:fld>
            <a:endParaRPr lang="en-US" dirty="0"/>
          </a:p>
        </p:txBody>
      </p:sp>
    </p:spTree>
    <p:extLst>
      <p:ext uri="{BB962C8B-B14F-4D97-AF65-F5344CB8AC3E}">
        <p14:creationId xmlns:p14="http://schemas.microsoft.com/office/powerpoint/2010/main" val="188540348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BDE64-AE83-32B5-48BE-3806FD4C76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6AA6BF-EABD-63F4-A46C-B04717987D3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C1BE572-72C0-E48D-6B6F-E3F79F74F0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2D05613-028B-030B-D0DA-7D5794CB9A84}"/>
              </a:ext>
            </a:extLst>
          </p:cNvPr>
          <p:cNvSpPr>
            <a:spLocks noGrp="1"/>
          </p:cNvSpPr>
          <p:nvPr>
            <p:ph type="sldNum" sz="quarter" idx="5"/>
          </p:nvPr>
        </p:nvSpPr>
        <p:spPr/>
        <p:txBody>
          <a:bodyPr/>
          <a:lstStyle/>
          <a:p>
            <a:fld id="{CF155452-F542-491B-BA5C-F349F2386F54}" type="slidenum">
              <a:rPr lang="en-US" smtClean="0"/>
              <a:t>88</a:t>
            </a:fld>
            <a:endParaRPr lang="en-US" dirty="0"/>
          </a:p>
        </p:txBody>
      </p:sp>
    </p:spTree>
    <p:extLst>
      <p:ext uri="{BB962C8B-B14F-4D97-AF65-F5344CB8AC3E}">
        <p14:creationId xmlns:p14="http://schemas.microsoft.com/office/powerpoint/2010/main" val="30304648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EC0BD-A130-89B7-0C5D-8CE2B10E04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A93456-BA04-B16E-C384-D2FEF5FE038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782E0B2-917C-B596-DB43-B9AF17B3A1B1}"/>
              </a:ext>
            </a:extLst>
          </p:cNvPr>
          <p:cNvSpPr>
            <a:spLocks noGrp="1"/>
          </p:cNvSpPr>
          <p:nvPr>
            <p:ph type="body" idx="1"/>
          </p:nvPr>
        </p:nvSpPr>
        <p:spPr/>
        <p:txBody>
          <a:bodyPr/>
          <a:lstStyle/>
          <a:p>
            <a:r>
              <a:rPr lang="en-US" dirty="0"/>
              <a:t>5 cases</a:t>
            </a:r>
          </a:p>
        </p:txBody>
      </p:sp>
      <p:sp>
        <p:nvSpPr>
          <p:cNvPr id="4" name="Slide Number Placeholder 3">
            <a:extLst>
              <a:ext uri="{FF2B5EF4-FFF2-40B4-BE49-F238E27FC236}">
                <a16:creationId xmlns:a16="http://schemas.microsoft.com/office/drawing/2014/main" id="{FB2C7DEF-F34D-1331-89D6-D5956CFC569D}"/>
              </a:ext>
            </a:extLst>
          </p:cNvPr>
          <p:cNvSpPr>
            <a:spLocks noGrp="1"/>
          </p:cNvSpPr>
          <p:nvPr>
            <p:ph type="sldNum" sz="quarter" idx="5"/>
          </p:nvPr>
        </p:nvSpPr>
        <p:spPr/>
        <p:txBody>
          <a:bodyPr/>
          <a:lstStyle/>
          <a:p>
            <a:fld id="{CF155452-F542-491B-BA5C-F349F2386F54}" type="slidenum">
              <a:rPr lang="en-US" smtClean="0"/>
              <a:t>89</a:t>
            </a:fld>
            <a:endParaRPr lang="en-US" dirty="0"/>
          </a:p>
        </p:txBody>
      </p:sp>
    </p:spTree>
    <p:extLst>
      <p:ext uri="{BB962C8B-B14F-4D97-AF65-F5344CB8AC3E}">
        <p14:creationId xmlns:p14="http://schemas.microsoft.com/office/powerpoint/2010/main" val="131287727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8D521-EC68-EFA1-E764-7549FDEC7F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71A447-A173-CC4C-1D71-C183C52EAEB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16299F6-9EC2-651D-B434-69E8575C32E0}"/>
              </a:ext>
            </a:extLst>
          </p:cNvPr>
          <p:cNvSpPr>
            <a:spLocks noGrp="1"/>
          </p:cNvSpPr>
          <p:nvPr>
            <p:ph type="body" idx="1"/>
          </p:nvPr>
        </p:nvSpPr>
        <p:spPr/>
        <p:txBody>
          <a:bodyPr/>
          <a:lstStyle/>
          <a:p>
            <a:r>
              <a:rPr lang="en-US" dirty="0"/>
              <a:t>FL Supreme Ct.</a:t>
            </a:r>
          </a:p>
          <a:p>
            <a:endParaRPr lang="en-US" dirty="0"/>
          </a:p>
          <a:p>
            <a:r>
              <a:rPr lang="en-US" dirty="0"/>
              <a:t>Estuary Properties owned 6,500 acres of coastal land in Lee county near Ft. Meyers, including substantial wetlands. Only ~526 acres are non-wetlands.</a:t>
            </a:r>
          </a:p>
          <a:p>
            <a:r>
              <a:rPr lang="en-US" dirty="0"/>
              <a:t>Estuary planned to develop: 26,500 dwelling units, 11 commercial centers, 4 marinas, 5 boat basins, 3 golf courses, and 28 acres of tennis facilities</a:t>
            </a:r>
          </a:p>
          <a:p>
            <a:r>
              <a:rPr lang="en-US" dirty="0"/>
              <a:t>It planned to preserve 2,800 acres of red mangroves, but it would require demolition of 1,800 acres of black mangroves</a:t>
            </a:r>
          </a:p>
          <a:p>
            <a:endParaRPr lang="en-US" dirty="0"/>
          </a:p>
          <a:p>
            <a:r>
              <a:rPr lang="en-US" dirty="0"/>
              <a:t>Southwest Florida Regional Planning Council recommended denial of the project due to adverse impact of project on fishing industries from tree removal.</a:t>
            </a:r>
          </a:p>
          <a:p>
            <a:r>
              <a:rPr lang="en-US" dirty="0"/>
              <a:t>Alternative plans would cut the developable area by about half.</a:t>
            </a:r>
          </a:p>
          <a:p>
            <a:r>
              <a:rPr lang="en-US" dirty="0"/>
              <a:t>The Land and Water Adjudicatory Commission adopted the recommendations and denied the permit.</a:t>
            </a:r>
          </a:p>
          <a:p>
            <a:r>
              <a:rPr lang="en-US" dirty="0"/>
              <a:t>Estuary appealed in the District Court of Appeal. The DCA reversed, instructing the Commission to permit the development plan.</a:t>
            </a:r>
          </a:p>
          <a:p>
            <a:r>
              <a:rPr lang="en-US" dirty="0"/>
              <a:t>Lee County and the Commission appealed to the Supreme Court.</a:t>
            </a:r>
          </a:p>
          <a:p>
            <a:endParaRPr lang="en-US" dirty="0"/>
          </a:p>
        </p:txBody>
      </p:sp>
      <p:sp>
        <p:nvSpPr>
          <p:cNvPr id="4" name="Slide Number Placeholder 3">
            <a:extLst>
              <a:ext uri="{FF2B5EF4-FFF2-40B4-BE49-F238E27FC236}">
                <a16:creationId xmlns:a16="http://schemas.microsoft.com/office/drawing/2014/main" id="{23AE1124-6629-D2D3-CB04-6838E31132D7}"/>
              </a:ext>
            </a:extLst>
          </p:cNvPr>
          <p:cNvSpPr>
            <a:spLocks noGrp="1"/>
          </p:cNvSpPr>
          <p:nvPr>
            <p:ph type="sldNum" sz="quarter" idx="5"/>
          </p:nvPr>
        </p:nvSpPr>
        <p:spPr/>
        <p:txBody>
          <a:bodyPr/>
          <a:lstStyle/>
          <a:p>
            <a:fld id="{CF155452-F542-491B-BA5C-F349F2386F54}" type="slidenum">
              <a:rPr lang="en-US" smtClean="0"/>
              <a:t>90</a:t>
            </a:fld>
            <a:endParaRPr lang="en-US"/>
          </a:p>
        </p:txBody>
      </p:sp>
    </p:spTree>
    <p:extLst>
      <p:ext uri="{BB962C8B-B14F-4D97-AF65-F5344CB8AC3E}">
        <p14:creationId xmlns:p14="http://schemas.microsoft.com/office/powerpoint/2010/main" val="249824571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BC2B8-48F3-A161-D671-740352AC77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AC3E55-CF94-50E1-91C8-9EE1914F08D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04788F9-8D31-EBCB-83EF-9C4DFECBEFE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0A75BF-3FD3-0D71-133E-53452FBF06D5}"/>
              </a:ext>
            </a:extLst>
          </p:cNvPr>
          <p:cNvSpPr>
            <a:spLocks noGrp="1"/>
          </p:cNvSpPr>
          <p:nvPr>
            <p:ph type="sldNum" sz="quarter" idx="5"/>
          </p:nvPr>
        </p:nvSpPr>
        <p:spPr/>
        <p:txBody>
          <a:bodyPr/>
          <a:lstStyle/>
          <a:p>
            <a:fld id="{CF155452-F542-491B-BA5C-F349F2386F54}" type="slidenum">
              <a:rPr lang="en-US" smtClean="0"/>
              <a:t>91</a:t>
            </a:fld>
            <a:endParaRPr lang="en-US" dirty="0"/>
          </a:p>
        </p:txBody>
      </p:sp>
    </p:spTree>
    <p:extLst>
      <p:ext uri="{BB962C8B-B14F-4D97-AF65-F5344CB8AC3E}">
        <p14:creationId xmlns:p14="http://schemas.microsoft.com/office/powerpoint/2010/main" val="408907737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B8C92-21AA-89AF-11A0-A30D324FF1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33E8E7-89EF-5E13-E8B2-98082AA4B9B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BA7873F-42CB-21D2-3676-1D15A98A36A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35B82AE-A6A9-4B27-4D17-ED7EF3DA1E53}"/>
              </a:ext>
            </a:extLst>
          </p:cNvPr>
          <p:cNvSpPr>
            <a:spLocks noGrp="1"/>
          </p:cNvSpPr>
          <p:nvPr>
            <p:ph type="sldNum" sz="quarter" idx="5"/>
          </p:nvPr>
        </p:nvSpPr>
        <p:spPr/>
        <p:txBody>
          <a:bodyPr/>
          <a:lstStyle/>
          <a:p>
            <a:fld id="{CF155452-F542-491B-BA5C-F349F2386F54}" type="slidenum">
              <a:rPr lang="en-US" smtClean="0"/>
              <a:t>92</a:t>
            </a:fld>
            <a:endParaRPr lang="en-US" dirty="0"/>
          </a:p>
        </p:txBody>
      </p:sp>
    </p:spTree>
    <p:extLst>
      <p:ext uri="{BB962C8B-B14F-4D97-AF65-F5344CB8AC3E}">
        <p14:creationId xmlns:p14="http://schemas.microsoft.com/office/powerpoint/2010/main" val="4230362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213F9-D946-0AB6-82AB-3E7E69F96F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8A2032-5D1C-C241-3A4D-6831B82CBCC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C75E129-8653-A24D-B7AB-E116BF341D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2F00DE9-EA77-BE0B-5800-CB1F7F46066E}"/>
              </a:ext>
            </a:extLst>
          </p:cNvPr>
          <p:cNvSpPr>
            <a:spLocks noGrp="1"/>
          </p:cNvSpPr>
          <p:nvPr>
            <p:ph type="sldNum" sz="quarter" idx="5"/>
          </p:nvPr>
        </p:nvSpPr>
        <p:spPr/>
        <p:txBody>
          <a:bodyPr/>
          <a:lstStyle/>
          <a:p>
            <a:fld id="{CF155452-F542-491B-BA5C-F349F2386F54}" type="slidenum">
              <a:rPr lang="en-US" smtClean="0"/>
              <a:t>8</a:t>
            </a:fld>
            <a:endParaRPr lang="en-US" dirty="0"/>
          </a:p>
        </p:txBody>
      </p:sp>
    </p:spTree>
    <p:extLst>
      <p:ext uri="{BB962C8B-B14F-4D97-AF65-F5344CB8AC3E}">
        <p14:creationId xmlns:p14="http://schemas.microsoft.com/office/powerpoint/2010/main" val="110813245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EA787-9F70-A827-45B3-5A0941AF16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0BF256-CC7F-4124-2CCB-443C0209AD5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F5AB7FC-8EC2-83F8-FE5A-C1D2E4D438A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5AA8985-8C2F-5E64-2B51-6116A458BF4E}"/>
              </a:ext>
            </a:extLst>
          </p:cNvPr>
          <p:cNvSpPr>
            <a:spLocks noGrp="1"/>
          </p:cNvSpPr>
          <p:nvPr>
            <p:ph type="sldNum" sz="quarter" idx="5"/>
          </p:nvPr>
        </p:nvSpPr>
        <p:spPr/>
        <p:txBody>
          <a:bodyPr/>
          <a:lstStyle/>
          <a:p>
            <a:fld id="{CF155452-F542-491B-BA5C-F349F2386F54}" type="slidenum">
              <a:rPr lang="en-US" smtClean="0"/>
              <a:t>93</a:t>
            </a:fld>
            <a:endParaRPr lang="en-US" dirty="0"/>
          </a:p>
        </p:txBody>
      </p:sp>
    </p:spTree>
    <p:extLst>
      <p:ext uri="{BB962C8B-B14F-4D97-AF65-F5344CB8AC3E}">
        <p14:creationId xmlns:p14="http://schemas.microsoft.com/office/powerpoint/2010/main" val="363344777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BADD-E900-D986-B916-6DB73E6717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FE2D68-F6D3-C6EA-28E5-4A77CCC23B0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E84EFCB-6044-4D70-0252-62BC272EC6A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37D44C9-C4C1-05D1-EAA6-CD488711CBA5}"/>
              </a:ext>
            </a:extLst>
          </p:cNvPr>
          <p:cNvSpPr>
            <a:spLocks noGrp="1"/>
          </p:cNvSpPr>
          <p:nvPr>
            <p:ph type="sldNum" sz="quarter" idx="5"/>
          </p:nvPr>
        </p:nvSpPr>
        <p:spPr/>
        <p:txBody>
          <a:bodyPr/>
          <a:lstStyle/>
          <a:p>
            <a:fld id="{CF155452-F542-491B-BA5C-F349F2386F54}" type="slidenum">
              <a:rPr lang="en-US" smtClean="0"/>
              <a:t>94</a:t>
            </a:fld>
            <a:endParaRPr lang="en-US" dirty="0"/>
          </a:p>
        </p:txBody>
      </p:sp>
    </p:spTree>
    <p:extLst>
      <p:ext uri="{BB962C8B-B14F-4D97-AF65-F5344CB8AC3E}">
        <p14:creationId xmlns:p14="http://schemas.microsoft.com/office/powerpoint/2010/main" val="8164528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0CBDD-6DCD-0572-76BE-6196D3BF0E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6242C9-AF6B-E056-3C6E-F2CC6EC1D3A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1A928CE-C04F-15A7-222A-C0E8ACA9A55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E88AA47-C748-D6C0-AFAC-4AE9F57080E2}"/>
              </a:ext>
            </a:extLst>
          </p:cNvPr>
          <p:cNvSpPr>
            <a:spLocks noGrp="1"/>
          </p:cNvSpPr>
          <p:nvPr>
            <p:ph type="sldNum" sz="quarter" idx="5"/>
          </p:nvPr>
        </p:nvSpPr>
        <p:spPr/>
        <p:txBody>
          <a:bodyPr/>
          <a:lstStyle/>
          <a:p>
            <a:fld id="{CF155452-F542-491B-BA5C-F349F2386F54}" type="slidenum">
              <a:rPr lang="en-US" smtClean="0"/>
              <a:t>95</a:t>
            </a:fld>
            <a:endParaRPr lang="en-US" dirty="0"/>
          </a:p>
        </p:txBody>
      </p:sp>
    </p:spTree>
    <p:extLst>
      <p:ext uri="{BB962C8B-B14F-4D97-AF65-F5344CB8AC3E}">
        <p14:creationId xmlns:p14="http://schemas.microsoft.com/office/powerpoint/2010/main" val="378890503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77B7F-E927-0301-38E1-76BE84AA74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7DE2A5-768B-7919-89CB-A7795367DD8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FE5BF90-E5C2-6806-5D24-6900AE132F9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DD74AF5-377B-693D-CB44-833C81453128}"/>
              </a:ext>
            </a:extLst>
          </p:cNvPr>
          <p:cNvSpPr>
            <a:spLocks noGrp="1"/>
          </p:cNvSpPr>
          <p:nvPr>
            <p:ph type="sldNum" sz="quarter" idx="5"/>
          </p:nvPr>
        </p:nvSpPr>
        <p:spPr/>
        <p:txBody>
          <a:bodyPr/>
          <a:lstStyle/>
          <a:p>
            <a:fld id="{CF155452-F542-491B-BA5C-F349F2386F54}" type="slidenum">
              <a:rPr lang="en-US" smtClean="0"/>
              <a:t>96</a:t>
            </a:fld>
            <a:endParaRPr lang="en-US" dirty="0"/>
          </a:p>
        </p:txBody>
      </p:sp>
    </p:spTree>
    <p:extLst>
      <p:ext uri="{BB962C8B-B14F-4D97-AF65-F5344CB8AC3E}">
        <p14:creationId xmlns:p14="http://schemas.microsoft.com/office/powerpoint/2010/main" val="83409078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37942-B4E3-CFBA-1A97-118382B6E7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DC9450-9D83-89A4-A43C-B9FBA76245E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AA0793D-2A06-5AAE-E2E4-461C497794EC}"/>
              </a:ext>
            </a:extLst>
          </p:cNvPr>
          <p:cNvSpPr>
            <a:spLocks noGrp="1"/>
          </p:cNvSpPr>
          <p:nvPr>
            <p:ph type="body" idx="1"/>
          </p:nvPr>
        </p:nvSpPr>
        <p:spPr/>
        <p:txBody>
          <a:bodyPr/>
          <a:lstStyle/>
          <a:p>
            <a:r>
              <a:rPr lang="en-US" dirty="0"/>
              <a:t>FL 5</a:t>
            </a:r>
            <a:r>
              <a:rPr lang="en-US" baseline="30000" dirty="0"/>
              <a:t>th</a:t>
            </a:r>
            <a:r>
              <a:rPr lang="en-US" dirty="0"/>
              <a:t> Dist. Ct. App.</a:t>
            </a:r>
          </a:p>
          <a:p>
            <a:r>
              <a:rPr lang="en-US" dirty="0"/>
              <a:t>Lake Rouse, Orange County, FL</a:t>
            </a:r>
          </a:p>
          <a:p>
            <a:r>
              <a:rPr lang="en-US" dirty="0"/>
              <a:t>July 16, 1986</a:t>
            </a:r>
          </a:p>
          <a:p>
            <a:endParaRPr lang="en-US" dirty="0"/>
          </a:p>
          <a:p>
            <a:r>
              <a:rPr lang="en-US" dirty="0"/>
              <a:t>Billie Vatalaro purchased 11 lakefront acres spanning two lots, intending to build two houses: one for herself and one for her daughter to look after her. She paid about $100,000 for the lots.</a:t>
            </a:r>
          </a:p>
          <a:p>
            <a:r>
              <a:rPr lang="en-US" dirty="0"/>
              <a:t>She loved the trees and paid a premium for the land because of the trees.</a:t>
            </a:r>
          </a:p>
          <a:p>
            <a:r>
              <a:rPr lang="en-US" dirty="0"/>
              <a:t>Her son was the contractor who would build them.</a:t>
            </a:r>
          </a:p>
          <a:p>
            <a:r>
              <a:rPr lang="en-US" dirty="0"/>
              <a:t>Property was zoned residential. OC EPA told Vatalaro that part of the property was in a “conservation area.”</a:t>
            </a:r>
          </a:p>
          <a:p>
            <a:r>
              <a:rPr lang="en-US" dirty="0"/>
              <a:t>Vatalaro was told by the building department, the planning department, the zoning department, and OC EPA that property was zoned for home construction. The DER was never mentioned.</a:t>
            </a:r>
          </a:p>
          <a:p>
            <a:endParaRPr lang="en-US" dirty="0"/>
          </a:p>
          <a:p>
            <a:r>
              <a:rPr lang="en-US" dirty="0"/>
              <a:t>In January of 1988, OC issued building permits. In February, the EPA informed Vatalaro of jurisdictional wetland and required dredge &amp; fill permit from DER.</a:t>
            </a:r>
          </a:p>
          <a:p>
            <a:r>
              <a:rPr lang="en-US" dirty="0"/>
              <a:t>DER told Vatalaro the land was suitable only for light recreational use: “an elevated wooden boardwalk through a portion of the property would be permittable” so long as no trees or soil would be removed.</a:t>
            </a:r>
          </a:p>
          <a:p>
            <a:endParaRPr lang="en-US" dirty="0"/>
          </a:p>
          <a:p>
            <a:r>
              <a:rPr lang="en-US" dirty="0"/>
              <a:t>Vatalaro sued DER for inverse condemnation. Trial court granted MSJ for DER. Vatalaro appealed.</a:t>
            </a:r>
          </a:p>
        </p:txBody>
      </p:sp>
      <p:sp>
        <p:nvSpPr>
          <p:cNvPr id="4" name="Slide Number Placeholder 3">
            <a:extLst>
              <a:ext uri="{FF2B5EF4-FFF2-40B4-BE49-F238E27FC236}">
                <a16:creationId xmlns:a16="http://schemas.microsoft.com/office/drawing/2014/main" id="{9D50445A-CD99-36CF-0C73-6320C06AB93F}"/>
              </a:ext>
            </a:extLst>
          </p:cNvPr>
          <p:cNvSpPr>
            <a:spLocks noGrp="1"/>
          </p:cNvSpPr>
          <p:nvPr>
            <p:ph type="sldNum" sz="quarter" idx="5"/>
          </p:nvPr>
        </p:nvSpPr>
        <p:spPr/>
        <p:txBody>
          <a:bodyPr/>
          <a:lstStyle/>
          <a:p>
            <a:fld id="{CF155452-F542-491B-BA5C-F349F2386F54}" type="slidenum">
              <a:rPr lang="en-US" smtClean="0"/>
              <a:t>97</a:t>
            </a:fld>
            <a:endParaRPr lang="en-US"/>
          </a:p>
        </p:txBody>
      </p:sp>
    </p:spTree>
    <p:extLst>
      <p:ext uri="{BB962C8B-B14F-4D97-AF65-F5344CB8AC3E}">
        <p14:creationId xmlns:p14="http://schemas.microsoft.com/office/powerpoint/2010/main" val="4289596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35458-E493-2ABA-C082-8C5E02678E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D0C7BB-2F47-1D40-A908-1CEB687E476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620C956-43CB-5BAB-2AA1-27BE914C271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16141A6-B1A0-13AF-0326-65DF4A9590CD}"/>
              </a:ext>
            </a:extLst>
          </p:cNvPr>
          <p:cNvSpPr>
            <a:spLocks noGrp="1"/>
          </p:cNvSpPr>
          <p:nvPr>
            <p:ph type="sldNum" sz="quarter" idx="5"/>
          </p:nvPr>
        </p:nvSpPr>
        <p:spPr/>
        <p:txBody>
          <a:bodyPr/>
          <a:lstStyle/>
          <a:p>
            <a:fld id="{CF155452-F542-491B-BA5C-F349F2386F54}" type="slidenum">
              <a:rPr lang="en-US" smtClean="0"/>
              <a:t>98</a:t>
            </a:fld>
            <a:endParaRPr lang="en-US" dirty="0"/>
          </a:p>
        </p:txBody>
      </p:sp>
    </p:spTree>
    <p:extLst>
      <p:ext uri="{BB962C8B-B14F-4D97-AF65-F5344CB8AC3E}">
        <p14:creationId xmlns:p14="http://schemas.microsoft.com/office/powerpoint/2010/main" val="283937065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64DCE-5574-C979-3A5C-DFEB3655ED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4556A2-1031-1BE5-36C0-01DA6FC481B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5F582D7-D260-3592-74F3-83710ECEEA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4CDA414-3175-9144-BAA9-6907C2E14061}"/>
              </a:ext>
            </a:extLst>
          </p:cNvPr>
          <p:cNvSpPr>
            <a:spLocks noGrp="1"/>
          </p:cNvSpPr>
          <p:nvPr>
            <p:ph type="sldNum" sz="quarter" idx="5"/>
          </p:nvPr>
        </p:nvSpPr>
        <p:spPr/>
        <p:txBody>
          <a:bodyPr/>
          <a:lstStyle/>
          <a:p>
            <a:fld id="{CF155452-F542-491B-BA5C-F349F2386F54}" type="slidenum">
              <a:rPr lang="en-US" smtClean="0"/>
              <a:t>99</a:t>
            </a:fld>
            <a:endParaRPr lang="en-US" dirty="0"/>
          </a:p>
        </p:txBody>
      </p:sp>
    </p:spTree>
    <p:extLst>
      <p:ext uri="{BB962C8B-B14F-4D97-AF65-F5344CB8AC3E}">
        <p14:creationId xmlns:p14="http://schemas.microsoft.com/office/powerpoint/2010/main" val="114166606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BDFCC-428A-AF65-D6A6-1541A23D0B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27CA8A-3803-5300-9D5E-A99391350C1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F999DBC-2FFD-1318-899A-594CC37D044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6303793-1FDB-D4BC-667F-3B45D37ABE37}"/>
              </a:ext>
            </a:extLst>
          </p:cNvPr>
          <p:cNvSpPr>
            <a:spLocks noGrp="1"/>
          </p:cNvSpPr>
          <p:nvPr>
            <p:ph type="sldNum" sz="quarter" idx="5"/>
          </p:nvPr>
        </p:nvSpPr>
        <p:spPr/>
        <p:txBody>
          <a:bodyPr/>
          <a:lstStyle/>
          <a:p>
            <a:fld id="{CF155452-F542-491B-BA5C-F349F2386F54}" type="slidenum">
              <a:rPr lang="en-US" smtClean="0"/>
              <a:t>100</a:t>
            </a:fld>
            <a:endParaRPr lang="en-US" dirty="0"/>
          </a:p>
        </p:txBody>
      </p:sp>
    </p:spTree>
    <p:extLst>
      <p:ext uri="{BB962C8B-B14F-4D97-AF65-F5344CB8AC3E}">
        <p14:creationId xmlns:p14="http://schemas.microsoft.com/office/powerpoint/2010/main" val="397315397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EB7C9-08FE-ED55-BF8C-3BDD235495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C70F62-A777-7AA6-4E38-9F876EE92F7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93ECC31-2F35-78F2-7D02-2428E0508919}"/>
              </a:ext>
            </a:extLst>
          </p:cNvPr>
          <p:cNvSpPr>
            <a:spLocks noGrp="1"/>
          </p:cNvSpPr>
          <p:nvPr>
            <p:ph type="body" idx="1"/>
          </p:nvPr>
        </p:nvSpPr>
        <p:spPr/>
        <p:txBody>
          <a:bodyPr/>
          <a:lstStyle/>
          <a:p>
            <a:r>
              <a:rPr lang="en-US" dirty="0"/>
              <a:t>Billie Vatalaro passed away before the proceedings concluded.</a:t>
            </a:r>
          </a:p>
          <a:p>
            <a:r>
              <a:rPr lang="en-US" dirty="0"/>
              <a:t>In 1995, the property was transferred by judicial sale from the estate of Billie Vatalaro to the State of Florida for $140,000 plus interest, for a total of $220,000.</a:t>
            </a:r>
          </a:p>
          <a:p>
            <a:r>
              <a:rPr lang="en-US" dirty="0"/>
              <a:t>The trial court denied recovery of investments that were made into the property.</a:t>
            </a:r>
          </a:p>
          <a:p>
            <a:endParaRPr lang="en-US" dirty="0"/>
          </a:p>
          <a:p>
            <a:r>
              <a:rPr lang="en-US" dirty="0"/>
              <a:t>The lots are now owned by the State of Florida, managed by the Board of Trustees of the Internal Improvement Trust Fund (TIITF)</a:t>
            </a:r>
          </a:p>
          <a:p>
            <a:endParaRPr lang="en-US" dirty="0"/>
          </a:p>
        </p:txBody>
      </p:sp>
      <p:sp>
        <p:nvSpPr>
          <p:cNvPr id="4" name="Slide Number Placeholder 3">
            <a:extLst>
              <a:ext uri="{FF2B5EF4-FFF2-40B4-BE49-F238E27FC236}">
                <a16:creationId xmlns:a16="http://schemas.microsoft.com/office/drawing/2014/main" id="{606C56C6-FCD4-E908-8B74-346F5E1EA6AB}"/>
              </a:ext>
            </a:extLst>
          </p:cNvPr>
          <p:cNvSpPr>
            <a:spLocks noGrp="1"/>
          </p:cNvSpPr>
          <p:nvPr>
            <p:ph type="sldNum" sz="quarter" idx="5"/>
          </p:nvPr>
        </p:nvSpPr>
        <p:spPr/>
        <p:txBody>
          <a:bodyPr/>
          <a:lstStyle/>
          <a:p>
            <a:fld id="{CF155452-F542-491B-BA5C-F349F2386F54}" type="slidenum">
              <a:rPr lang="en-US" smtClean="0"/>
              <a:t>101</a:t>
            </a:fld>
            <a:endParaRPr lang="en-US"/>
          </a:p>
        </p:txBody>
      </p:sp>
    </p:spTree>
    <p:extLst>
      <p:ext uri="{BB962C8B-B14F-4D97-AF65-F5344CB8AC3E}">
        <p14:creationId xmlns:p14="http://schemas.microsoft.com/office/powerpoint/2010/main" val="167407761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EFEC1-AEF9-324D-5AEA-1F534C1610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E8076B-3458-F47B-76DF-BC6F97D7061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8DB7D0E-DF4D-7742-E1FE-8CBDE819BE65}"/>
              </a:ext>
            </a:extLst>
          </p:cNvPr>
          <p:cNvSpPr>
            <a:spLocks noGrp="1"/>
          </p:cNvSpPr>
          <p:nvPr>
            <p:ph type="body" idx="1"/>
          </p:nvPr>
        </p:nvSpPr>
        <p:spPr/>
        <p:txBody>
          <a:bodyPr/>
          <a:lstStyle/>
          <a:p>
            <a:r>
              <a:rPr lang="en-US" dirty="0"/>
              <a:t>FL 2</a:t>
            </a:r>
            <a:r>
              <a:rPr lang="en-US" baseline="30000" dirty="0"/>
              <a:t>nd</a:t>
            </a:r>
            <a:r>
              <a:rPr lang="en-US" dirty="0"/>
              <a:t> Dist. Ct. App.</a:t>
            </a:r>
          </a:p>
          <a:p>
            <a:r>
              <a:rPr lang="en-US" dirty="0"/>
              <a:t>1976, Pinellas County, FL</a:t>
            </a:r>
          </a:p>
          <a:p>
            <a:endParaRPr lang="en-US" dirty="0"/>
          </a:p>
          <a:p>
            <a:r>
              <a:rPr lang="en-US" dirty="0"/>
              <a:t>Pinellas County had a tree protection ordinance.</a:t>
            </a:r>
          </a:p>
          <a:p>
            <a:r>
              <a:rPr lang="en-US" dirty="0"/>
              <a:t>Jasmine Plaza, Inc. removed protected trees and refused to plant replacements or pay a fee.</a:t>
            </a:r>
          </a:p>
          <a:p>
            <a:r>
              <a:rPr lang="en-US" dirty="0"/>
              <a:t>Pinellas County sued to obtain financial relief and a mandatory injunction to plant replacement trees.</a:t>
            </a:r>
          </a:p>
          <a:p>
            <a:r>
              <a:rPr lang="en-US" dirty="0"/>
              <a:t>Trial court held ordinance unconstitutional and granted MSJ for Jasmine Plaza. County appealed.</a:t>
            </a:r>
          </a:p>
        </p:txBody>
      </p:sp>
      <p:sp>
        <p:nvSpPr>
          <p:cNvPr id="4" name="Slide Number Placeholder 3">
            <a:extLst>
              <a:ext uri="{FF2B5EF4-FFF2-40B4-BE49-F238E27FC236}">
                <a16:creationId xmlns:a16="http://schemas.microsoft.com/office/drawing/2014/main" id="{809F2266-2AB7-82A4-5636-9AA605878239}"/>
              </a:ext>
            </a:extLst>
          </p:cNvPr>
          <p:cNvSpPr>
            <a:spLocks noGrp="1"/>
          </p:cNvSpPr>
          <p:nvPr>
            <p:ph type="sldNum" sz="quarter" idx="5"/>
          </p:nvPr>
        </p:nvSpPr>
        <p:spPr/>
        <p:txBody>
          <a:bodyPr/>
          <a:lstStyle/>
          <a:p>
            <a:fld id="{CF155452-F542-491B-BA5C-F349F2386F54}" type="slidenum">
              <a:rPr lang="en-US" smtClean="0"/>
              <a:t>102</a:t>
            </a:fld>
            <a:endParaRPr lang="en-US"/>
          </a:p>
        </p:txBody>
      </p:sp>
    </p:spTree>
    <p:extLst>
      <p:ext uri="{BB962C8B-B14F-4D97-AF65-F5344CB8AC3E}">
        <p14:creationId xmlns:p14="http://schemas.microsoft.com/office/powerpoint/2010/main" val="903045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8B8AC-A0AA-0319-3EF9-BF6CCB04CD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B9A2E4-763F-A7D1-7336-66DE8CFE6C5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96BFEF3-D6EB-79EF-ABAA-6BA94A94C91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CF1ED42-B382-5F33-DDF0-B4B6CD099CB2}"/>
              </a:ext>
            </a:extLst>
          </p:cNvPr>
          <p:cNvSpPr>
            <a:spLocks noGrp="1"/>
          </p:cNvSpPr>
          <p:nvPr>
            <p:ph type="sldNum" sz="quarter" idx="5"/>
          </p:nvPr>
        </p:nvSpPr>
        <p:spPr/>
        <p:txBody>
          <a:bodyPr/>
          <a:lstStyle/>
          <a:p>
            <a:fld id="{CF155452-F542-491B-BA5C-F349F2386F54}" type="slidenum">
              <a:rPr lang="en-US" smtClean="0"/>
              <a:t>9</a:t>
            </a:fld>
            <a:endParaRPr lang="en-US" dirty="0"/>
          </a:p>
        </p:txBody>
      </p:sp>
    </p:spTree>
    <p:extLst>
      <p:ext uri="{BB962C8B-B14F-4D97-AF65-F5344CB8AC3E}">
        <p14:creationId xmlns:p14="http://schemas.microsoft.com/office/powerpoint/2010/main" val="106178169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21B4A-01D9-7B80-8501-52342B7F5F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1FF73F-5A08-98CC-BC8E-C92695B2400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AAC56FF-F43D-18DC-6AEE-BA4CA71ADCE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3C5B2CC-05DE-5EF3-29E6-6CFA88D76DA7}"/>
              </a:ext>
            </a:extLst>
          </p:cNvPr>
          <p:cNvSpPr>
            <a:spLocks noGrp="1"/>
          </p:cNvSpPr>
          <p:nvPr>
            <p:ph type="sldNum" sz="quarter" idx="5"/>
          </p:nvPr>
        </p:nvSpPr>
        <p:spPr/>
        <p:txBody>
          <a:bodyPr/>
          <a:lstStyle/>
          <a:p>
            <a:fld id="{CF155452-F542-491B-BA5C-F349F2386F54}" type="slidenum">
              <a:rPr lang="en-US" smtClean="0"/>
              <a:t>103</a:t>
            </a:fld>
            <a:endParaRPr lang="en-US" dirty="0"/>
          </a:p>
        </p:txBody>
      </p:sp>
    </p:spTree>
    <p:extLst>
      <p:ext uri="{BB962C8B-B14F-4D97-AF65-F5344CB8AC3E}">
        <p14:creationId xmlns:p14="http://schemas.microsoft.com/office/powerpoint/2010/main" val="428983903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130E3-5B22-8D97-51D0-B0CBCF099B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A82964-BF36-C836-DC25-D231D15903C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24EDAEF-76CD-648F-99D9-CC82A156B83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5B4CBC1-D76C-0358-8DE6-15E8C6D5B2B5}"/>
              </a:ext>
            </a:extLst>
          </p:cNvPr>
          <p:cNvSpPr>
            <a:spLocks noGrp="1"/>
          </p:cNvSpPr>
          <p:nvPr>
            <p:ph type="sldNum" sz="quarter" idx="5"/>
          </p:nvPr>
        </p:nvSpPr>
        <p:spPr/>
        <p:txBody>
          <a:bodyPr/>
          <a:lstStyle/>
          <a:p>
            <a:fld id="{CF155452-F542-491B-BA5C-F349F2386F54}" type="slidenum">
              <a:rPr lang="en-US" smtClean="0"/>
              <a:t>104</a:t>
            </a:fld>
            <a:endParaRPr lang="en-US" dirty="0"/>
          </a:p>
        </p:txBody>
      </p:sp>
    </p:spTree>
    <p:extLst>
      <p:ext uri="{BB962C8B-B14F-4D97-AF65-F5344CB8AC3E}">
        <p14:creationId xmlns:p14="http://schemas.microsoft.com/office/powerpoint/2010/main" val="427608856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74D44-E573-0893-4A56-C564B2A28F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1B85D0-C5FA-AFF2-82EC-BD68A9CDBEE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647779C-7041-9076-AB91-A4121C949AF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09A027F-F91E-3F39-0888-5A6CA068980E}"/>
              </a:ext>
            </a:extLst>
          </p:cNvPr>
          <p:cNvSpPr>
            <a:spLocks noGrp="1"/>
          </p:cNvSpPr>
          <p:nvPr>
            <p:ph type="sldNum" sz="quarter" idx="5"/>
          </p:nvPr>
        </p:nvSpPr>
        <p:spPr/>
        <p:txBody>
          <a:bodyPr/>
          <a:lstStyle/>
          <a:p>
            <a:fld id="{CF155452-F542-491B-BA5C-F349F2386F54}" type="slidenum">
              <a:rPr lang="en-US" smtClean="0"/>
              <a:t>105</a:t>
            </a:fld>
            <a:endParaRPr lang="en-US" dirty="0"/>
          </a:p>
        </p:txBody>
      </p:sp>
    </p:spTree>
    <p:extLst>
      <p:ext uri="{BB962C8B-B14F-4D97-AF65-F5344CB8AC3E}">
        <p14:creationId xmlns:p14="http://schemas.microsoft.com/office/powerpoint/2010/main" val="288783596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107D0-32CE-9B53-CC10-B3775979AB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F6F399-37F5-D9C2-5611-B11BF6776CD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B074087-93E5-5A96-9403-48B3E2999F1F}"/>
              </a:ext>
            </a:extLst>
          </p:cNvPr>
          <p:cNvSpPr>
            <a:spLocks noGrp="1"/>
          </p:cNvSpPr>
          <p:nvPr>
            <p:ph type="body" idx="1"/>
          </p:nvPr>
        </p:nvSpPr>
        <p:spPr/>
        <p:txBody>
          <a:bodyPr/>
          <a:lstStyle/>
          <a:p>
            <a:r>
              <a:rPr lang="en-US" dirty="0"/>
              <a:t>FL 2</a:t>
            </a:r>
            <a:r>
              <a:rPr lang="en-US" baseline="30000" dirty="0"/>
              <a:t>nd</a:t>
            </a:r>
            <a:r>
              <a:rPr lang="en-US" dirty="0"/>
              <a:t> Dist. Ct. App.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1980s, St. Petersburg, FL</a:t>
            </a:r>
            <a:endParaRPr lang="en-US" dirty="0"/>
          </a:p>
          <a:p>
            <a:endParaRPr lang="en-US" dirty="0"/>
          </a:p>
          <a:p>
            <a:r>
              <a:rPr lang="en-US" dirty="0"/>
              <a:t>This opinion does not state the underlying facts or procedural background.</a:t>
            </a:r>
          </a:p>
          <a:p>
            <a:r>
              <a:rPr lang="en-US" dirty="0"/>
              <a:t>St. Petersburg had tree protection ordinance that restricted tree removal, but gave the city manager the power to waive requirements.</a:t>
            </a:r>
          </a:p>
          <a:p>
            <a:r>
              <a:rPr lang="en-US" dirty="0"/>
              <a:t>W.L. Watson challenged the ordinance as unconstitutional delegation of authority.</a:t>
            </a:r>
          </a:p>
          <a:p>
            <a:r>
              <a:rPr lang="en-US" dirty="0"/>
              <a:t>Trial court granted MSJ for Watson that the waiver term was unconstitutional, but it was severable, so the rest of the ordinance was still valid.</a:t>
            </a:r>
          </a:p>
          <a:p>
            <a:r>
              <a:rPr lang="en-US" dirty="0"/>
              <a:t>Watson appealed.</a:t>
            </a:r>
          </a:p>
        </p:txBody>
      </p:sp>
      <p:sp>
        <p:nvSpPr>
          <p:cNvPr id="4" name="Slide Number Placeholder 3">
            <a:extLst>
              <a:ext uri="{FF2B5EF4-FFF2-40B4-BE49-F238E27FC236}">
                <a16:creationId xmlns:a16="http://schemas.microsoft.com/office/drawing/2014/main" id="{7A75362C-3609-4337-6513-056EA2284715}"/>
              </a:ext>
            </a:extLst>
          </p:cNvPr>
          <p:cNvSpPr>
            <a:spLocks noGrp="1"/>
          </p:cNvSpPr>
          <p:nvPr>
            <p:ph type="sldNum" sz="quarter" idx="5"/>
          </p:nvPr>
        </p:nvSpPr>
        <p:spPr/>
        <p:txBody>
          <a:bodyPr/>
          <a:lstStyle/>
          <a:p>
            <a:fld id="{CF155452-F542-491B-BA5C-F349F2386F54}" type="slidenum">
              <a:rPr lang="en-US" smtClean="0"/>
              <a:t>106</a:t>
            </a:fld>
            <a:endParaRPr lang="en-US"/>
          </a:p>
        </p:txBody>
      </p:sp>
    </p:spTree>
    <p:extLst>
      <p:ext uri="{BB962C8B-B14F-4D97-AF65-F5344CB8AC3E}">
        <p14:creationId xmlns:p14="http://schemas.microsoft.com/office/powerpoint/2010/main" val="303073713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F2970-1E70-3F69-BA06-F32BAB40E2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9C17B4-DB29-C937-0B9B-5235B14291B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FF848D4-9444-12EF-B176-5A37A9C9EC7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EFA2DC5-E960-D8C3-3C28-81D097571489}"/>
              </a:ext>
            </a:extLst>
          </p:cNvPr>
          <p:cNvSpPr>
            <a:spLocks noGrp="1"/>
          </p:cNvSpPr>
          <p:nvPr>
            <p:ph type="sldNum" sz="quarter" idx="5"/>
          </p:nvPr>
        </p:nvSpPr>
        <p:spPr/>
        <p:txBody>
          <a:bodyPr/>
          <a:lstStyle/>
          <a:p>
            <a:fld id="{CF155452-F542-491B-BA5C-F349F2386F54}" type="slidenum">
              <a:rPr lang="en-US" smtClean="0"/>
              <a:t>107</a:t>
            </a:fld>
            <a:endParaRPr lang="en-US" dirty="0"/>
          </a:p>
        </p:txBody>
      </p:sp>
    </p:spTree>
    <p:extLst>
      <p:ext uri="{BB962C8B-B14F-4D97-AF65-F5344CB8AC3E}">
        <p14:creationId xmlns:p14="http://schemas.microsoft.com/office/powerpoint/2010/main" val="202554107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D0C70-04A1-EF0E-649F-91C7A9D855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1126EA-6CC4-CAA0-B2B5-435FF1DF4E0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385E27A-6C74-70BD-E055-9B39BAC183D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43C1CD8-79A0-C60E-DB9A-C2E1F90F5509}"/>
              </a:ext>
            </a:extLst>
          </p:cNvPr>
          <p:cNvSpPr>
            <a:spLocks noGrp="1"/>
          </p:cNvSpPr>
          <p:nvPr>
            <p:ph type="sldNum" sz="quarter" idx="5"/>
          </p:nvPr>
        </p:nvSpPr>
        <p:spPr/>
        <p:txBody>
          <a:bodyPr/>
          <a:lstStyle/>
          <a:p>
            <a:fld id="{CF155452-F542-491B-BA5C-F349F2386F54}" type="slidenum">
              <a:rPr lang="en-US" smtClean="0"/>
              <a:t>108</a:t>
            </a:fld>
            <a:endParaRPr lang="en-US" dirty="0"/>
          </a:p>
        </p:txBody>
      </p:sp>
    </p:spTree>
    <p:extLst>
      <p:ext uri="{BB962C8B-B14F-4D97-AF65-F5344CB8AC3E}">
        <p14:creationId xmlns:p14="http://schemas.microsoft.com/office/powerpoint/2010/main" val="306950983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AAE95-1FB9-F86A-9658-D3ECE72A9E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2C7708-C9F5-47CC-0A06-68B5D3525EA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173D376-E361-C532-FE65-04DA81C8FA8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F0D078A-D2DD-C7B2-9CA2-A09CC19909E7}"/>
              </a:ext>
            </a:extLst>
          </p:cNvPr>
          <p:cNvSpPr>
            <a:spLocks noGrp="1"/>
          </p:cNvSpPr>
          <p:nvPr>
            <p:ph type="sldNum" sz="quarter" idx="5"/>
          </p:nvPr>
        </p:nvSpPr>
        <p:spPr/>
        <p:txBody>
          <a:bodyPr/>
          <a:lstStyle/>
          <a:p>
            <a:fld id="{CF155452-F542-491B-BA5C-F349F2386F54}" type="slidenum">
              <a:rPr lang="en-US" smtClean="0"/>
              <a:t>109</a:t>
            </a:fld>
            <a:endParaRPr lang="en-US" dirty="0"/>
          </a:p>
        </p:txBody>
      </p:sp>
    </p:spTree>
    <p:extLst>
      <p:ext uri="{BB962C8B-B14F-4D97-AF65-F5344CB8AC3E}">
        <p14:creationId xmlns:p14="http://schemas.microsoft.com/office/powerpoint/2010/main" val="214825452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D44A5-A81F-2E48-207C-3D98930363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8B5E63-0CDF-C107-B88C-18CC4326EE6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A30B302-75EE-F0BD-84C0-AEBFBE68801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82C3FC5-C763-EB07-D6EC-06C57A72EF7D}"/>
              </a:ext>
            </a:extLst>
          </p:cNvPr>
          <p:cNvSpPr>
            <a:spLocks noGrp="1"/>
          </p:cNvSpPr>
          <p:nvPr>
            <p:ph type="sldNum" sz="quarter" idx="5"/>
          </p:nvPr>
        </p:nvSpPr>
        <p:spPr/>
        <p:txBody>
          <a:bodyPr/>
          <a:lstStyle/>
          <a:p>
            <a:fld id="{CF155452-F542-491B-BA5C-F349F2386F54}" type="slidenum">
              <a:rPr lang="en-US" smtClean="0"/>
              <a:t>110</a:t>
            </a:fld>
            <a:endParaRPr lang="en-US" dirty="0"/>
          </a:p>
        </p:txBody>
      </p:sp>
    </p:spTree>
    <p:extLst>
      <p:ext uri="{BB962C8B-B14F-4D97-AF65-F5344CB8AC3E}">
        <p14:creationId xmlns:p14="http://schemas.microsoft.com/office/powerpoint/2010/main" val="88402659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fld id="{CF155452-F542-491B-BA5C-F349F2386F54}" type="slidenum">
              <a:rPr lang="en-US" smtClean="0"/>
              <a:t>111</a:t>
            </a:fld>
            <a:endParaRPr lang="en-US" dirty="0"/>
          </a:p>
        </p:txBody>
      </p:sp>
    </p:spTree>
    <p:extLst>
      <p:ext uri="{BB962C8B-B14F-4D97-AF65-F5344CB8AC3E}">
        <p14:creationId xmlns:p14="http://schemas.microsoft.com/office/powerpoint/2010/main" val="401248702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53BFF-4990-0665-7423-796CB00CE6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848C76-95AE-64D1-B4FF-0754212E8B4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B9DEE11-0E7E-1A58-E7FE-5EA36FF17BF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19129E0-6687-324A-1048-8119480D3B3A}"/>
              </a:ext>
            </a:extLst>
          </p:cNvPr>
          <p:cNvSpPr>
            <a:spLocks noGrp="1"/>
          </p:cNvSpPr>
          <p:nvPr>
            <p:ph type="sldNum" sz="quarter" idx="5"/>
          </p:nvPr>
        </p:nvSpPr>
        <p:spPr/>
        <p:txBody>
          <a:bodyPr/>
          <a:lstStyle/>
          <a:p>
            <a:fld id="{CF155452-F542-491B-BA5C-F349F2386F54}" type="slidenum">
              <a:rPr lang="en-US" smtClean="0"/>
              <a:t>112</a:t>
            </a:fld>
            <a:endParaRPr lang="en-US" dirty="0"/>
          </a:p>
        </p:txBody>
      </p:sp>
    </p:spTree>
    <p:extLst>
      <p:ext uri="{BB962C8B-B14F-4D97-AF65-F5344CB8AC3E}">
        <p14:creationId xmlns:p14="http://schemas.microsoft.com/office/powerpoint/2010/main" val="92456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2DEB379-6C0D-4AFD-8F55-C8AFE57CCC9D}" type="datetimeFigureOut">
              <a:rPr lang="en-US" smtClean="0"/>
              <a:t>6/5/2026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p:nvSpPr>
          <p:cNvPr id="6" name="Slide Number Placeholder 5"/>
          <p:cNvSpPr>
            <a:spLocks noGrp="1"/>
          </p:cNvSpPr>
          <p:nvPr>
            <p:ph type="sldNum" sz="quarter" idx="12"/>
          </p:nvPr>
        </p:nvSpPr>
        <p:spPr>
          <a:xfrm>
            <a:off x="531812" y="4529540"/>
            <a:ext cx="779767" cy="365125"/>
          </a:xfrm>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3768718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DEB379-6C0D-4AFD-8F55-C8AFE57CCC9D}" type="datetimeFigureOut">
              <a:rPr lang="en-US" smtClean="0"/>
              <a:t>6/5/2026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6" name="Slide Number Placeholder 5"/>
          <p:cNvSpPr>
            <a:spLocks noGrp="1"/>
          </p:cNvSpPr>
          <p:nvPr>
            <p:ph type="sldNum" sz="quarter" idx="12"/>
          </p:nvPr>
        </p:nvSpPr>
        <p:spPr>
          <a:xfrm>
            <a:off x="531812" y="3244139"/>
            <a:ext cx="779767" cy="365125"/>
          </a:xfrm>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646782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DEB379-6C0D-4AFD-8F55-C8AFE57CCC9D}" type="datetimeFigureOut">
              <a:rPr lang="en-US" smtClean="0"/>
              <a:t>6/5/2026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6" name="Slide Number Placeholder 5"/>
          <p:cNvSpPr>
            <a:spLocks noGrp="1"/>
          </p:cNvSpPr>
          <p:nvPr>
            <p:ph type="sldNum" sz="quarter" idx="12"/>
          </p:nvPr>
        </p:nvSpPr>
        <p:spPr>
          <a:xfrm>
            <a:off x="531812" y="3244139"/>
            <a:ext cx="779767" cy="365125"/>
          </a:xfrm>
        </p:spPr>
        <p:txBody>
          <a:bodyPr/>
          <a:lstStyle/>
          <a:p>
            <a:fld id="{0A4D6C30-F765-48A1-8ACB-68E2233B1CBF}" type="slidenum">
              <a:rPr lang="en-US" smtClean="0"/>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881243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92DEB379-6C0D-4AFD-8F55-C8AFE57CCC9D}" type="datetimeFigureOut">
              <a:rPr lang="en-US" smtClean="0"/>
              <a:t>6/5/2026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7" name="Slide Number Placeholder 6"/>
          <p:cNvSpPr>
            <a:spLocks noGrp="1"/>
          </p:cNvSpPr>
          <p:nvPr>
            <p:ph type="sldNum" sz="quarter" idx="12"/>
          </p:nvPr>
        </p:nvSpPr>
        <p:spPr>
          <a:xfrm>
            <a:off x="531812" y="4983087"/>
            <a:ext cx="779767" cy="365125"/>
          </a:xfrm>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27147779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92DEB379-6C0D-4AFD-8F55-C8AFE57CCC9D}" type="datetimeFigureOut">
              <a:rPr lang="en-US" smtClean="0"/>
              <a:t>6/5/2026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7" name="Slide Number Placeholder 6"/>
          <p:cNvSpPr>
            <a:spLocks noGrp="1"/>
          </p:cNvSpPr>
          <p:nvPr>
            <p:ph type="sldNum" sz="quarter" idx="12"/>
          </p:nvPr>
        </p:nvSpPr>
        <p:spPr>
          <a:xfrm>
            <a:off x="531812" y="4983087"/>
            <a:ext cx="779767" cy="365125"/>
          </a:xfrm>
        </p:spPr>
        <p:txBody>
          <a:bodyPr/>
          <a:lstStyle/>
          <a:p>
            <a:fld id="{0A4D6C30-F765-48A1-8ACB-68E2233B1CBF}" type="slidenum">
              <a:rPr lang="en-US" smtClean="0"/>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7159963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92DEB379-6C0D-4AFD-8F55-C8AFE57CCC9D}" type="datetimeFigureOut">
              <a:rPr lang="en-US" smtClean="0"/>
              <a:t>6/5/2026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7" name="Slide Number Placeholder 6"/>
          <p:cNvSpPr>
            <a:spLocks noGrp="1"/>
          </p:cNvSpPr>
          <p:nvPr>
            <p:ph type="sldNum" sz="quarter" idx="12"/>
          </p:nvPr>
        </p:nvSpPr>
        <p:spPr>
          <a:xfrm>
            <a:off x="531812" y="4983087"/>
            <a:ext cx="779767" cy="365125"/>
          </a:xfrm>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37818658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DEB379-6C0D-4AFD-8F55-C8AFE57CCC9D}" type="datetimeFigureOut">
              <a:rPr lang="en-US" smtClean="0"/>
              <a:t>6/5/2026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6" name="Slide Number Placeholder 5"/>
          <p:cNvSpPr>
            <a:spLocks noGrp="1"/>
          </p:cNvSpPr>
          <p:nvPr>
            <p:ph type="sldNum" sz="quarter" idx="12"/>
          </p:nvPr>
        </p:nvSpPr>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31847964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DEB379-6C0D-4AFD-8F55-C8AFE57CCC9D}" type="datetimeFigureOut">
              <a:rPr lang="en-US" smtClean="0"/>
              <a:t>6/5/2026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6" name="Slide Number Placeholder 5"/>
          <p:cNvSpPr>
            <a:spLocks noGrp="1"/>
          </p:cNvSpPr>
          <p:nvPr>
            <p:ph type="sldNum" sz="quarter" idx="12"/>
          </p:nvPr>
        </p:nvSpPr>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282555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DEB379-6C0D-4AFD-8F55-C8AFE57CCC9D}" type="datetimeFigureOut">
              <a:rPr lang="en-US" smtClean="0"/>
              <a:t>6/5/2026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6" name="Slide Number Placeholder 5"/>
          <p:cNvSpPr>
            <a:spLocks noGrp="1"/>
          </p:cNvSpPr>
          <p:nvPr>
            <p:ph type="sldNum" sz="quarter" idx="12"/>
          </p:nvPr>
        </p:nvSpPr>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2276434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DEB379-6C0D-4AFD-8F55-C8AFE57CCC9D}" type="datetimeFigureOut">
              <a:rPr lang="en-US" smtClean="0"/>
              <a:t>6/5/2026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6" name="Slide Number Placeholder 5"/>
          <p:cNvSpPr>
            <a:spLocks noGrp="1"/>
          </p:cNvSpPr>
          <p:nvPr>
            <p:ph type="sldNum" sz="quarter" idx="12"/>
          </p:nvPr>
        </p:nvSpPr>
        <p:spPr>
          <a:xfrm>
            <a:off x="531812" y="3244139"/>
            <a:ext cx="779767" cy="365125"/>
          </a:xfrm>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1518101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2DEB379-6C0D-4AFD-8F55-C8AFE57CCC9D}" type="datetimeFigureOut">
              <a:rPr lang="en-US" smtClean="0"/>
              <a:t>6/5/2026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11" name="Slide Number Placeholder 5"/>
          <p:cNvSpPr>
            <a:spLocks noGrp="1"/>
          </p:cNvSpPr>
          <p:nvPr>
            <p:ph type="sldNum" sz="quarter" idx="12"/>
          </p:nvPr>
        </p:nvSpPr>
        <p:spPr>
          <a:xfrm>
            <a:off x="531812" y="787782"/>
            <a:ext cx="779767" cy="365125"/>
          </a:xfrm>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3702545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2DEB379-6C0D-4AFD-8F55-C8AFE57CCC9D}" type="datetimeFigureOut">
              <a:rPr lang="en-US" smtClean="0"/>
              <a:t>6/5/2026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13" name="Slide Number Placeholder 5"/>
          <p:cNvSpPr>
            <a:spLocks noGrp="1"/>
          </p:cNvSpPr>
          <p:nvPr>
            <p:ph type="sldNum" sz="quarter" idx="12"/>
          </p:nvPr>
        </p:nvSpPr>
        <p:spPr>
          <a:xfrm>
            <a:off x="531812" y="787782"/>
            <a:ext cx="779767" cy="365125"/>
          </a:xfrm>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4246052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2DEB379-6C0D-4AFD-8F55-C8AFE57CCC9D}" type="datetimeFigureOut">
              <a:rPr lang="en-US" smtClean="0"/>
              <a:t>6/5/2026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5" name="Slide Number Placeholder 4"/>
          <p:cNvSpPr>
            <a:spLocks noGrp="1"/>
          </p:cNvSpPr>
          <p:nvPr>
            <p:ph type="sldNum" sz="quarter" idx="12"/>
          </p:nvPr>
        </p:nvSpPr>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2614622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DEB379-6C0D-4AFD-8F55-C8AFE57CCC9D}" type="datetimeFigureOut">
              <a:rPr lang="en-US" smtClean="0"/>
              <a:t>6/5/2026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4" name="Slide Number Placeholder 3"/>
          <p:cNvSpPr>
            <a:spLocks noGrp="1"/>
          </p:cNvSpPr>
          <p:nvPr>
            <p:ph type="sldNum" sz="quarter" idx="12"/>
          </p:nvPr>
        </p:nvSpPr>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2618855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DEB379-6C0D-4AFD-8F55-C8AFE57CCC9D}" type="datetimeFigureOut">
              <a:rPr lang="en-US" smtClean="0"/>
              <a:t>6/5/2026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7" name="Slide Number Placeholder 6"/>
          <p:cNvSpPr>
            <a:spLocks noGrp="1"/>
          </p:cNvSpPr>
          <p:nvPr>
            <p:ph type="sldNum" sz="quarter" idx="12"/>
          </p:nvPr>
        </p:nvSpPr>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2198657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DEB379-6C0D-4AFD-8F55-C8AFE57CCC9D}" type="datetimeFigureOut">
              <a:rPr lang="en-US" smtClean="0"/>
              <a:t>6/5/2026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7" name="Slide Number Placeholder 6"/>
          <p:cNvSpPr>
            <a:spLocks noGrp="1"/>
          </p:cNvSpPr>
          <p:nvPr>
            <p:ph type="sldNum" sz="quarter" idx="12"/>
          </p:nvPr>
        </p:nvSpPr>
        <p:spPr>
          <a:xfrm>
            <a:off x="531812" y="4983087"/>
            <a:ext cx="779767" cy="365125"/>
          </a:xfrm>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1983075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92DEB379-6C0D-4AFD-8F55-C8AFE57CCC9D}" type="datetimeFigureOut">
              <a:rPr lang="en-US" smtClean="0"/>
              <a:t>6/5/2026</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0A4D6C30-F765-48A1-8ACB-68E2233B1CBF}" type="slidenum">
              <a:rPr lang="en-US" smtClean="0"/>
              <a:t>‹#›</a:t>
            </a:fld>
            <a:endParaRPr lang="en-US" dirty="0"/>
          </a:p>
        </p:txBody>
      </p:sp>
    </p:spTree>
    <p:extLst>
      <p:ext uri="{BB962C8B-B14F-4D97-AF65-F5344CB8AC3E}">
        <p14:creationId xmlns:p14="http://schemas.microsoft.com/office/powerpoint/2010/main" val="3415855607"/>
      </p:ext>
    </p:extLst>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 id="2147484039" r:id="rId12"/>
    <p:sldLayoutId id="2147484040" r:id="rId13"/>
    <p:sldLayoutId id="2147484041" r:id="rId14"/>
    <p:sldLayoutId id="2147484042" r:id="rId15"/>
    <p:sldLayoutId id="2147484043"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D948E-5095-19A6-109D-C57C47C20560}"/>
              </a:ext>
            </a:extLst>
          </p:cNvPr>
          <p:cNvSpPr>
            <a:spLocks noGrp="1"/>
          </p:cNvSpPr>
          <p:nvPr>
            <p:ph type="ctrTitle"/>
          </p:nvPr>
        </p:nvSpPr>
        <p:spPr/>
        <p:txBody>
          <a:bodyPr>
            <a:normAutofit/>
          </a:bodyPr>
          <a:lstStyle/>
          <a:p>
            <a:r>
              <a:rPr lang="en-US" dirty="0"/>
              <a:t>Case Illustrations from</a:t>
            </a:r>
            <a:br>
              <a:rPr lang="en-US" dirty="0"/>
            </a:br>
            <a:r>
              <a:rPr lang="en-US" dirty="0"/>
              <a:t>Florida Tree Law</a:t>
            </a:r>
          </a:p>
        </p:txBody>
      </p:sp>
      <p:sp>
        <p:nvSpPr>
          <p:cNvPr id="3" name="Subtitle 2">
            <a:extLst>
              <a:ext uri="{FF2B5EF4-FFF2-40B4-BE49-F238E27FC236}">
                <a16:creationId xmlns:a16="http://schemas.microsoft.com/office/drawing/2014/main" id="{5BFEEEE6-17D1-98BE-07EF-80F40313C65E}"/>
              </a:ext>
            </a:extLst>
          </p:cNvPr>
          <p:cNvSpPr>
            <a:spLocks noGrp="1"/>
          </p:cNvSpPr>
          <p:nvPr>
            <p:ph type="subTitle" idx="1"/>
          </p:nvPr>
        </p:nvSpPr>
        <p:spPr/>
        <p:txBody>
          <a:bodyPr>
            <a:normAutofit lnSpcReduction="10000"/>
          </a:bodyPr>
          <a:lstStyle/>
          <a:p>
            <a:r>
              <a:rPr lang="en-US" dirty="0"/>
              <a:t>James Komen</a:t>
            </a:r>
          </a:p>
          <a:p>
            <a:r>
              <a:rPr lang="en-US" dirty="0"/>
              <a:t>BCMA #WE-9909B</a:t>
            </a:r>
          </a:p>
          <a:p>
            <a:r>
              <a:rPr lang="en-US" dirty="0"/>
              <a:t>RCA #555</a:t>
            </a:r>
          </a:p>
        </p:txBody>
      </p:sp>
    </p:spTree>
    <p:extLst>
      <p:ext uri="{BB962C8B-B14F-4D97-AF65-F5344CB8AC3E}">
        <p14:creationId xmlns:p14="http://schemas.microsoft.com/office/powerpoint/2010/main" val="3505511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14C87-8627-5184-F9E5-3B95ADF8E0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F1CAB9-109E-D9E6-33D6-25C7AD1FFA04}"/>
              </a:ext>
            </a:extLst>
          </p:cNvPr>
          <p:cNvSpPr>
            <a:spLocks noGrp="1"/>
          </p:cNvSpPr>
          <p:nvPr>
            <p:ph type="title"/>
          </p:nvPr>
        </p:nvSpPr>
        <p:spPr>
          <a:xfrm>
            <a:off x="2115879" y="624110"/>
            <a:ext cx="10430540" cy="1280890"/>
          </a:xfrm>
        </p:spPr>
        <p:txBody>
          <a:bodyPr>
            <a:normAutofit/>
          </a:bodyPr>
          <a:lstStyle/>
          <a:p>
            <a:r>
              <a:rPr lang="en-US" i="1" dirty="0"/>
              <a:t>Cassel v. Price</a:t>
            </a:r>
            <a:br>
              <a:rPr lang="en-US" dirty="0"/>
            </a:br>
            <a:r>
              <a:rPr lang="en-US" dirty="0"/>
              <a:t>396 So.2d 258 (Fla. 1st DCA 1981)</a:t>
            </a:r>
          </a:p>
        </p:txBody>
      </p:sp>
      <p:pic>
        <p:nvPicPr>
          <p:cNvPr id="5" name="Picture 4">
            <a:extLst>
              <a:ext uri="{FF2B5EF4-FFF2-40B4-BE49-F238E27FC236}">
                <a16:creationId xmlns:a16="http://schemas.microsoft.com/office/drawing/2014/main" id="{63B0E9E8-48AB-0947-52B5-F3CC394AD4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15879" y="1905000"/>
            <a:ext cx="8550876" cy="4661742"/>
          </a:xfrm>
          <a:prstGeom prst="rect">
            <a:avLst/>
          </a:prstGeom>
        </p:spPr>
      </p:pic>
    </p:spTree>
    <p:extLst>
      <p:ext uri="{BB962C8B-B14F-4D97-AF65-F5344CB8AC3E}">
        <p14:creationId xmlns:p14="http://schemas.microsoft.com/office/powerpoint/2010/main" val="65822452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EFEC3-43D5-09A0-61C4-9E7112FC7E1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366F98-FE4D-86C3-3729-7E258E0F8C69}"/>
              </a:ext>
            </a:extLst>
          </p:cNvPr>
          <p:cNvSpPr>
            <a:spLocks noGrp="1"/>
          </p:cNvSpPr>
          <p:nvPr>
            <p:ph idx="1"/>
          </p:nvPr>
        </p:nvSpPr>
        <p:spPr>
          <a:xfrm>
            <a:off x="1956390" y="2243469"/>
            <a:ext cx="9422839" cy="4614531"/>
          </a:xfrm>
        </p:spPr>
        <p:txBody>
          <a:bodyPr>
            <a:normAutofit/>
          </a:bodyPr>
          <a:lstStyle/>
          <a:p>
            <a:r>
              <a:rPr lang="en-US" sz="2800" dirty="0"/>
              <a:t>“the land [was] purchased with future development legitimately anticipated and with no existing bar thereto.”</a:t>
            </a:r>
          </a:p>
          <a:p>
            <a:r>
              <a:rPr lang="en-US" sz="2800" dirty="0"/>
              <a:t>“[Vatalaro] was left with no economically viable uses of the land.”</a:t>
            </a:r>
          </a:p>
        </p:txBody>
      </p:sp>
      <p:sp>
        <p:nvSpPr>
          <p:cNvPr id="7" name="Title 1">
            <a:extLst>
              <a:ext uri="{FF2B5EF4-FFF2-40B4-BE49-F238E27FC236}">
                <a16:creationId xmlns:a16="http://schemas.microsoft.com/office/drawing/2014/main" id="{DCD64FAC-70F9-1B28-1619-CBBED7EACD64}"/>
              </a:ext>
            </a:extLst>
          </p:cNvPr>
          <p:cNvSpPr>
            <a:spLocks noGrp="1"/>
          </p:cNvSpPr>
          <p:nvPr>
            <p:ph type="title"/>
          </p:nvPr>
        </p:nvSpPr>
        <p:spPr>
          <a:xfrm>
            <a:off x="2115879" y="624110"/>
            <a:ext cx="10430540" cy="1280890"/>
          </a:xfrm>
        </p:spPr>
        <p:txBody>
          <a:bodyPr>
            <a:normAutofit/>
          </a:bodyPr>
          <a:lstStyle/>
          <a:p>
            <a:r>
              <a:rPr lang="en-US" i="1" dirty="0"/>
              <a:t>Vatalaro v. Dept. of Env. Reg.</a:t>
            </a:r>
            <a:br>
              <a:rPr lang="en-US" dirty="0"/>
            </a:br>
            <a:r>
              <a:rPr lang="en-US" dirty="0"/>
              <a:t>601 So.2d 1223 (Fla. 5th DCA 1992)</a:t>
            </a:r>
          </a:p>
        </p:txBody>
      </p:sp>
    </p:spTree>
    <p:extLst>
      <p:ext uri="{BB962C8B-B14F-4D97-AF65-F5344CB8AC3E}">
        <p14:creationId xmlns:p14="http://schemas.microsoft.com/office/powerpoint/2010/main" val="3858464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25595-DDAC-A924-BAF1-84E8376624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CFFCEC-427D-DAC4-1A7B-26651684190C}"/>
              </a:ext>
            </a:extLst>
          </p:cNvPr>
          <p:cNvSpPr>
            <a:spLocks noGrp="1"/>
          </p:cNvSpPr>
          <p:nvPr>
            <p:ph type="title"/>
          </p:nvPr>
        </p:nvSpPr>
        <p:spPr>
          <a:xfrm>
            <a:off x="2115879" y="624110"/>
            <a:ext cx="10430540" cy="1280890"/>
          </a:xfrm>
        </p:spPr>
        <p:txBody>
          <a:bodyPr>
            <a:normAutofit/>
          </a:bodyPr>
          <a:lstStyle/>
          <a:p>
            <a:r>
              <a:rPr lang="en-US" i="1" dirty="0"/>
              <a:t>Vatalaro v. Dept. of Env. Reg.</a:t>
            </a:r>
            <a:br>
              <a:rPr lang="en-US" dirty="0"/>
            </a:br>
            <a:r>
              <a:rPr lang="en-US" dirty="0"/>
              <a:t>601 So.2d 1223 (Fla. 5th DCA 1992)</a:t>
            </a:r>
          </a:p>
        </p:txBody>
      </p:sp>
      <p:pic>
        <p:nvPicPr>
          <p:cNvPr id="5" name="Picture 4">
            <a:extLst>
              <a:ext uri="{FF2B5EF4-FFF2-40B4-BE49-F238E27FC236}">
                <a16:creationId xmlns:a16="http://schemas.microsoft.com/office/drawing/2014/main" id="{50ED16C4-6600-43C3-4692-21E39466648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828706" y="1905000"/>
            <a:ext cx="7077424" cy="4753994"/>
          </a:xfrm>
          <a:prstGeom prst="rect">
            <a:avLst/>
          </a:prstGeom>
        </p:spPr>
      </p:pic>
    </p:spTree>
    <p:extLst>
      <p:ext uri="{BB962C8B-B14F-4D97-AF65-F5344CB8AC3E}">
        <p14:creationId xmlns:p14="http://schemas.microsoft.com/office/powerpoint/2010/main" val="96420647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93A33-58B0-59B7-A8CB-C0B7029EA4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BAA14C-9773-ACB3-8F24-BF69CD7F82EE}"/>
              </a:ext>
            </a:extLst>
          </p:cNvPr>
          <p:cNvSpPr>
            <a:spLocks noGrp="1"/>
          </p:cNvSpPr>
          <p:nvPr>
            <p:ph type="title"/>
          </p:nvPr>
        </p:nvSpPr>
        <p:spPr>
          <a:xfrm>
            <a:off x="2115879" y="624110"/>
            <a:ext cx="10430540" cy="1280890"/>
          </a:xfrm>
        </p:spPr>
        <p:txBody>
          <a:bodyPr>
            <a:normAutofit/>
          </a:bodyPr>
          <a:lstStyle/>
          <a:p>
            <a:r>
              <a:rPr lang="en-US" i="1" dirty="0"/>
              <a:t>Pinellas County v. Jasmine Plaza, Inc.</a:t>
            </a:r>
            <a:br>
              <a:rPr lang="en-US" dirty="0"/>
            </a:br>
            <a:r>
              <a:rPr lang="en-US" dirty="0"/>
              <a:t>334 So. 2d 639 (Fla. 2nd DCA 1976)</a:t>
            </a:r>
          </a:p>
        </p:txBody>
      </p:sp>
      <p:pic>
        <p:nvPicPr>
          <p:cNvPr id="5122" name="Picture 2">
            <a:extLst>
              <a:ext uri="{FF2B5EF4-FFF2-40B4-BE49-F238E27FC236}">
                <a16:creationId xmlns:a16="http://schemas.microsoft.com/office/drawing/2014/main" id="{B0ABBD2B-67CD-6877-DF3F-6EE661C9B64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08437" y="2229576"/>
            <a:ext cx="5971230" cy="3783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06518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0C704-AD6A-354D-801F-A65EFA2ABA3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F76E0D-6D5A-6824-1D47-B19D30400407}"/>
              </a:ext>
            </a:extLst>
          </p:cNvPr>
          <p:cNvSpPr>
            <a:spLocks noGrp="1"/>
          </p:cNvSpPr>
          <p:nvPr>
            <p:ph idx="1"/>
          </p:nvPr>
        </p:nvSpPr>
        <p:spPr>
          <a:xfrm>
            <a:off x="1956390" y="2243469"/>
            <a:ext cx="9422839" cy="4327451"/>
          </a:xfrm>
        </p:spPr>
        <p:txBody>
          <a:bodyPr>
            <a:normAutofit fontScale="92500" lnSpcReduction="20000"/>
          </a:bodyPr>
          <a:lstStyle/>
          <a:p>
            <a:pPr marL="0" indent="0">
              <a:buNone/>
            </a:pPr>
            <a:r>
              <a:rPr lang="en-US" sz="2800" dirty="0"/>
              <a:t>When evaluating a proposed tree removal, the County Administrator shall consider:</a:t>
            </a:r>
          </a:p>
          <a:p>
            <a:pPr marL="514350" indent="-514350">
              <a:buFont typeface="+mj-lt"/>
              <a:buAutoNum type="alphaLcParenR"/>
            </a:pPr>
            <a:r>
              <a:rPr lang="en-US" sz="2800" dirty="0"/>
              <a:t>The condition of the trees with respect to disease, danger of falling, proximity to existing or proposed structures, and interference with utility services;</a:t>
            </a:r>
          </a:p>
          <a:p>
            <a:pPr marL="514350" indent="-514350">
              <a:buFont typeface="+mj-lt"/>
              <a:buAutoNum type="alphaLcParenR"/>
            </a:pPr>
            <a:r>
              <a:rPr lang="en-US" sz="2800" dirty="0"/>
              <a:t>Necessity to remove trees in order to construct proposed improvements to allow economic enjoyment of the property;</a:t>
            </a:r>
          </a:p>
          <a:p>
            <a:pPr marL="514350" indent="-514350">
              <a:buFont typeface="+mj-lt"/>
              <a:buAutoNum type="alphaLcParenR"/>
            </a:pPr>
            <a:r>
              <a:rPr lang="en-US" sz="2800" dirty="0"/>
              <a:t>Topography of land and the effect of tree removal on erosion, soil retention and the diversion or increased flow of surface waters</a:t>
            </a:r>
          </a:p>
        </p:txBody>
      </p:sp>
      <p:sp>
        <p:nvSpPr>
          <p:cNvPr id="7" name="Title 1">
            <a:extLst>
              <a:ext uri="{FF2B5EF4-FFF2-40B4-BE49-F238E27FC236}">
                <a16:creationId xmlns:a16="http://schemas.microsoft.com/office/drawing/2014/main" id="{95E2BE7C-53CD-32E7-EB3D-DCC17A97FB5A}"/>
              </a:ext>
            </a:extLst>
          </p:cNvPr>
          <p:cNvSpPr>
            <a:spLocks noGrp="1"/>
          </p:cNvSpPr>
          <p:nvPr>
            <p:ph type="title"/>
          </p:nvPr>
        </p:nvSpPr>
        <p:spPr>
          <a:xfrm>
            <a:off x="2115879" y="624110"/>
            <a:ext cx="10430540" cy="1280890"/>
          </a:xfrm>
        </p:spPr>
        <p:txBody>
          <a:bodyPr>
            <a:normAutofit/>
          </a:bodyPr>
          <a:lstStyle/>
          <a:p>
            <a:r>
              <a:rPr lang="en-US" i="1" dirty="0"/>
              <a:t>Pinellas County v. Jasmine Plaza, Inc.</a:t>
            </a:r>
            <a:br>
              <a:rPr lang="en-US" dirty="0"/>
            </a:br>
            <a:r>
              <a:rPr lang="en-US" dirty="0"/>
              <a:t>334 So. 2d 639 (Fla. 2nd DCA 1976)</a:t>
            </a:r>
          </a:p>
        </p:txBody>
      </p:sp>
    </p:spTree>
    <p:extLst>
      <p:ext uri="{BB962C8B-B14F-4D97-AF65-F5344CB8AC3E}">
        <p14:creationId xmlns:p14="http://schemas.microsoft.com/office/powerpoint/2010/main" val="1997335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201CC-2B86-D525-C3FB-EFA0B86DB3C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1E64BD-271C-FD4A-461B-0532C8241B61}"/>
              </a:ext>
            </a:extLst>
          </p:cNvPr>
          <p:cNvSpPr>
            <a:spLocks noGrp="1"/>
          </p:cNvSpPr>
          <p:nvPr>
            <p:ph idx="1"/>
          </p:nvPr>
        </p:nvSpPr>
        <p:spPr>
          <a:xfrm>
            <a:off x="1956390" y="2243469"/>
            <a:ext cx="9422839" cy="4327451"/>
          </a:xfrm>
        </p:spPr>
        <p:txBody>
          <a:bodyPr>
            <a:normAutofit/>
          </a:bodyPr>
          <a:lstStyle/>
          <a:p>
            <a:r>
              <a:rPr lang="en-US" sz="2800" dirty="0"/>
              <a:t>“when the power to issue or deny permits is delegated to an official, it must be accompanied by definitive standards”</a:t>
            </a:r>
          </a:p>
          <a:p>
            <a:r>
              <a:rPr lang="en-US" sz="2800" dirty="0"/>
              <a:t>“the ordinance constituted an unlawful delegation of authority because it granted the administrator the power to arbitrarily decide each case.”</a:t>
            </a:r>
          </a:p>
        </p:txBody>
      </p:sp>
      <p:sp>
        <p:nvSpPr>
          <p:cNvPr id="7" name="Title 1">
            <a:extLst>
              <a:ext uri="{FF2B5EF4-FFF2-40B4-BE49-F238E27FC236}">
                <a16:creationId xmlns:a16="http://schemas.microsoft.com/office/drawing/2014/main" id="{389B29A1-C9F9-D791-F052-E0EA6672B45C}"/>
              </a:ext>
            </a:extLst>
          </p:cNvPr>
          <p:cNvSpPr>
            <a:spLocks noGrp="1"/>
          </p:cNvSpPr>
          <p:nvPr>
            <p:ph type="title"/>
          </p:nvPr>
        </p:nvSpPr>
        <p:spPr>
          <a:xfrm>
            <a:off x="2115879" y="624110"/>
            <a:ext cx="10430540" cy="1280890"/>
          </a:xfrm>
        </p:spPr>
        <p:txBody>
          <a:bodyPr>
            <a:normAutofit/>
          </a:bodyPr>
          <a:lstStyle/>
          <a:p>
            <a:r>
              <a:rPr lang="en-US" i="1" dirty="0"/>
              <a:t>Pinellas County v. Jasmine Plaza, Inc.</a:t>
            </a:r>
            <a:br>
              <a:rPr lang="en-US" dirty="0"/>
            </a:br>
            <a:r>
              <a:rPr lang="en-US" dirty="0"/>
              <a:t>334 So. 2d 639 (Fla. 2nd DCA 1976)</a:t>
            </a:r>
          </a:p>
        </p:txBody>
      </p:sp>
    </p:spTree>
    <p:extLst>
      <p:ext uri="{BB962C8B-B14F-4D97-AF65-F5344CB8AC3E}">
        <p14:creationId xmlns:p14="http://schemas.microsoft.com/office/powerpoint/2010/main" val="134223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E5678-59ED-6CC9-8CED-D631260D2CB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23BA46-6D29-8BDC-3164-5780349CA8AF}"/>
              </a:ext>
            </a:extLst>
          </p:cNvPr>
          <p:cNvSpPr>
            <a:spLocks noGrp="1"/>
          </p:cNvSpPr>
          <p:nvPr>
            <p:ph idx="1"/>
          </p:nvPr>
        </p:nvSpPr>
        <p:spPr>
          <a:xfrm>
            <a:off x="1956390" y="2243469"/>
            <a:ext cx="9422839" cy="4327451"/>
          </a:xfrm>
        </p:spPr>
        <p:txBody>
          <a:bodyPr>
            <a:normAutofit/>
          </a:bodyPr>
          <a:lstStyle/>
          <a:p>
            <a:pPr marL="0" indent="0">
              <a:buNone/>
            </a:pPr>
            <a:r>
              <a:rPr lang="en-US" sz="2800" b="1" dirty="0"/>
              <a:t>HOWEVER</a:t>
            </a:r>
          </a:p>
          <a:p>
            <a:r>
              <a:rPr lang="en-US" sz="2800" dirty="0"/>
              <a:t>“This decision does not preclude [Pinellas County] from passing an appropriate tree ordinance”</a:t>
            </a:r>
          </a:p>
        </p:txBody>
      </p:sp>
      <p:sp>
        <p:nvSpPr>
          <p:cNvPr id="7" name="Title 1">
            <a:extLst>
              <a:ext uri="{FF2B5EF4-FFF2-40B4-BE49-F238E27FC236}">
                <a16:creationId xmlns:a16="http://schemas.microsoft.com/office/drawing/2014/main" id="{42B65A65-297E-1173-2919-D83A270305BC}"/>
              </a:ext>
            </a:extLst>
          </p:cNvPr>
          <p:cNvSpPr>
            <a:spLocks noGrp="1"/>
          </p:cNvSpPr>
          <p:nvPr>
            <p:ph type="title"/>
          </p:nvPr>
        </p:nvSpPr>
        <p:spPr>
          <a:xfrm>
            <a:off x="2115879" y="624110"/>
            <a:ext cx="10430540" cy="1280890"/>
          </a:xfrm>
        </p:spPr>
        <p:txBody>
          <a:bodyPr>
            <a:normAutofit/>
          </a:bodyPr>
          <a:lstStyle/>
          <a:p>
            <a:r>
              <a:rPr lang="en-US" i="1" dirty="0"/>
              <a:t>Pinellas County v. Jasmine Plaza, Inc.</a:t>
            </a:r>
            <a:br>
              <a:rPr lang="en-US" dirty="0"/>
            </a:br>
            <a:r>
              <a:rPr lang="en-US" dirty="0"/>
              <a:t>334 So. 2d 639 (Fla. 2nd DCA 1976)</a:t>
            </a:r>
          </a:p>
        </p:txBody>
      </p:sp>
    </p:spTree>
    <p:extLst>
      <p:ext uri="{BB962C8B-B14F-4D97-AF65-F5344CB8AC3E}">
        <p14:creationId xmlns:p14="http://schemas.microsoft.com/office/powerpoint/2010/main" val="265510121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12663-90B7-88F8-91D3-1DBD14D7F6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4C790B-F8C3-862E-A0B6-C9BB8971A4A9}"/>
              </a:ext>
            </a:extLst>
          </p:cNvPr>
          <p:cNvSpPr>
            <a:spLocks noGrp="1"/>
          </p:cNvSpPr>
          <p:nvPr>
            <p:ph type="title"/>
          </p:nvPr>
        </p:nvSpPr>
        <p:spPr>
          <a:xfrm>
            <a:off x="2115879" y="624110"/>
            <a:ext cx="10430540" cy="1280890"/>
          </a:xfrm>
        </p:spPr>
        <p:txBody>
          <a:bodyPr>
            <a:normAutofit/>
          </a:bodyPr>
          <a:lstStyle/>
          <a:p>
            <a:r>
              <a:rPr lang="en-US" i="1" dirty="0"/>
              <a:t>Watson v. City of St. Petersburg</a:t>
            </a:r>
            <a:br>
              <a:rPr lang="en-US" dirty="0"/>
            </a:br>
            <a:r>
              <a:rPr lang="en-US" dirty="0"/>
              <a:t>489 So. 2d 138 (Fla. 2nd DCA 1986)</a:t>
            </a:r>
          </a:p>
        </p:txBody>
      </p:sp>
      <p:pic>
        <p:nvPicPr>
          <p:cNvPr id="7170" name="Picture 2">
            <a:extLst>
              <a:ext uri="{FF2B5EF4-FFF2-40B4-BE49-F238E27FC236}">
                <a16:creationId xmlns:a16="http://schemas.microsoft.com/office/drawing/2014/main" id="{ADF25CA1-3D0A-D737-A9B8-9838F50AEEA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97591" y="2094967"/>
            <a:ext cx="4437123" cy="4450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26969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57706-70A7-AA90-3A13-6E9085AF0E6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C42B3E-DE39-4B9D-58A9-AA321E1B468E}"/>
              </a:ext>
            </a:extLst>
          </p:cNvPr>
          <p:cNvSpPr>
            <a:spLocks noGrp="1"/>
          </p:cNvSpPr>
          <p:nvPr>
            <p:ph idx="1"/>
          </p:nvPr>
        </p:nvSpPr>
        <p:spPr>
          <a:xfrm>
            <a:off x="1956390" y="2243469"/>
            <a:ext cx="9422839" cy="4327451"/>
          </a:xfrm>
        </p:spPr>
        <p:txBody>
          <a:bodyPr>
            <a:normAutofit/>
          </a:bodyPr>
          <a:lstStyle/>
          <a:p>
            <a:r>
              <a:rPr lang="en-US" sz="2800" dirty="0"/>
              <a:t>“the city manager shall issue a permit…for the removal or relocation of tree(s)…IF:”</a:t>
            </a:r>
          </a:p>
          <a:p>
            <a:pPr lvl="1"/>
            <a:r>
              <a:rPr lang="en-US" sz="2600" dirty="0"/>
              <a:t>“…unreasonably restricts the economic enjoyment”</a:t>
            </a:r>
          </a:p>
          <a:p>
            <a:pPr lvl="1"/>
            <a:r>
              <a:rPr lang="en-US" sz="2600" dirty="0"/>
              <a:t>“…diseased, injured, in danger of falling…”</a:t>
            </a:r>
          </a:p>
          <a:p>
            <a:pPr lvl="1"/>
            <a:r>
              <a:rPr lang="en-US" sz="2600" dirty="0"/>
              <a:t>“…site contains equivalent number of trees…as does the average site of similar size in the immediate surrounding area”</a:t>
            </a:r>
          </a:p>
        </p:txBody>
      </p:sp>
      <p:sp>
        <p:nvSpPr>
          <p:cNvPr id="7" name="Title 1">
            <a:extLst>
              <a:ext uri="{FF2B5EF4-FFF2-40B4-BE49-F238E27FC236}">
                <a16:creationId xmlns:a16="http://schemas.microsoft.com/office/drawing/2014/main" id="{AB7B5DB4-0717-FBAD-926F-62FD0C71BAB4}"/>
              </a:ext>
            </a:extLst>
          </p:cNvPr>
          <p:cNvSpPr>
            <a:spLocks noGrp="1"/>
          </p:cNvSpPr>
          <p:nvPr>
            <p:ph type="title"/>
          </p:nvPr>
        </p:nvSpPr>
        <p:spPr>
          <a:xfrm>
            <a:off x="2115879" y="624110"/>
            <a:ext cx="10430540" cy="1280890"/>
          </a:xfrm>
        </p:spPr>
        <p:txBody>
          <a:bodyPr>
            <a:normAutofit/>
          </a:bodyPr>
          <a:lstStyle/>
          <a:p>
            <a:r>
              <a:rPr lang="en-US" i="1" dirty="0"/>
              <a:t>Watson v. City of St. Petersburg</a:t>
            </a:r>
            <a:br>
              <a:rPr lang="en-US" dirty="0"/>
            </a:br>
            <a:r>
              <a:rPr lang="en-US" dirty="0"/>
              <a:t>489 So. 2d 138 (Fla. 2nd DCA 1986)</a:t>
            </a:r>
          </a:p>
        </p:txBody>
      </p:sp>
    </p:spTree>
    <p:extLst>
      <p:ext uri="{BB962C8B-B14F-4D97-AF65-F5344CB8AC3E}">
        <p14:creationId xmlns:p14="http://schemas.microsoft.com/office/powerpoint/2010/main" val="1632444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A5867-EF4B-4BEE-2426-74975B8AF55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953C15-D053-86E8-173A-54333398951F}"/>
              </a:ext>
            </a:extLst>
          </p:cNvPr>
          <p:cNvSpPr>
            <a:spLocks noGrp="1"/>
          </p:cNvSpPr>
          <p:nvPr>
            <p:ph idx="1"/>
          </p:nvPr>
        </p:nvSpPr>
        <p:spPr>
          <a:xfrm>
            <a:off x="1956390" y="2243469"/>
            <a:ext cx="9422839" cy="4327451"/>
          </a:xfrm>
        </p:spPr>
        <p:txBody>
          <a:bodyPr>
            <a:normAutofit/>
          </a:bodyPr>
          <a:lstStyle/>
          <a:p>
            <a:r>
              <a:rPr lang="en-US" sz="2800" dirty="0"/>
              <a:t>“the city manager…shall deny the permit IF:”</a:t>
            </a:r>
          </a:p>
          <a:p>
            <a:pPr lvl="1"/>
            <a:r>
              <a:rPr lang="en-US" sz="2400" dirty="0"/>
              <a:t>“…substantial adverse impact upon existing biological and ecological systems…”</a:t>
            </a:r>
          </a:p>
          <a:p>
            <a:pPr lvl="1"/>
            <a:r>
              <a:rPr lang="en-US" sz="2400" dirty="0"/>
              <a:t>“…reduce the ability of the existing vegetation to reduce wind velocities to the degree that a nuisance is anticipated…”</a:t>
            </a:r>
          </a:p>
          <a:p>
            <a:pPr lvl="1"/>
            <a:r>
              <a:rPr lang="en-US" sz="2400" dirty="0"/>
              <a:t>“…significantly reduce available habitat for wildlife…”</a:t>
            </a:r>
          </a:p>
          <a:p>
            <a:pPr lvl="1"/>
            <a:r>
              <a:rPr lang="en-US" sz="2400" dirty="0"/>
              <a:t>“…adverse effect on property values in the neighborhood…”</a:t>
            </a:r>
          </a:p>
        </p:txBody>
      </p:sp>
      <p:sp>
        <p:nvSpPr>
          <p:cNvPr id="7" name="Title 1">
            <a:extLst>
              <a:ext uri="{FF2B5EF4-FFF2-40B4-BE49-F238E27FC236}">
                <a16:creationId xmlns:a16="http://schemas.microsoft.com/office/drawing/2014/main" id="{3B87A7DC-40B3-AC8B-D087-DCB96F4F74D8}"/>
              </a:ext>
            </a:extLst>
          </p:cNvPr>
          <p:cNvSpPr>
            <a:spLocks noGrp="1"/>
          </p:cNvSpPr>
          <p:nvPr>
            <p:ph type="title"/>
          </p:nvPr>
        </p:nvSpPr>
        <p:spPr>
          <a:xfrm>
            <a:off x="2115879" y="624110"/>
            <a:ext cx="10430540" cy="1280890"/>
          </a:xfrm>
        </p:spPr>
        <p:txBody>
          <a:bodyPr>
            <a:normAutofit/>
          </a:bodyPr>
          <a:lstStyle/>
          <a:p>
            <a:r>
              <a:rPr lang="en-US" i="1" dirty="0"/>
              <a:t>Watson v. City of St. Petersburg</a:t>
            </a:r>
            <a:br>
              <a:rPr lang="en-US" dirty="0"/>
            </a:br>
            <a:r>
              <a:rPr lang="en-US" dirty="0"/>
              <a:t>489 So. 2d 138 (Fla. 2nd DCA 1986)</a:t>
            </a:r>
          </a:p>
        </p:txBody>
      </p:sp>
    </p:spTree>
    <p:extLst>
      <p:ext uri="{BB962C8B-B14F-4D97-AF65-F5344CB8AC3E}">
        <p14:creationId xmlns:p14="http://schemas.microsoft.com/office/powerpoint/2010/main" val="401520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13D4F-F70A-FA27-4509-89F5869B730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64C51E-8721-3411-415C-4899519CA80F}"/>
              </a:ext>
            </a:extLst>
          </p:cNvPr>
          <p:cNvSpPr>
            <a:spLocks noGrp="1"/>
          </p:cNvSpPr>
          <p:nvPr>
            <p:ph idx="1"/>
          </p:nvPr>
        </p:nvSpPr>
        <p:spPr>
          <a:xfrm>
            <a:off x="1956390" y="2243469"/>
            <a:ext cx="9422839" cy="4327451"/>
          </a:xfrm>
        </p:spPr>
        <p:txBody>
          <a:bodyPr>
            <a:normAutofit/>
          </a:bodyPr>
          <a:lstStyle/>
          <a:p>
            <a:r>
              <a:rPr lang="en-US" sz="2800" dirty="0"/>
              <a:t>“[the ordinance] contains sufficient standards”</a:t>
            </a:r>
          </a:p>
          <a:p>
            <a:r>
              <a:rPr lang="en-US" sz="2800" dirty="0"/>
              <a:t>“substantially” and “significantly” are not too vague</a:t>
            </a:r>
          </a:p>
        </p:txBody>
      </p:sp>
      <p:sp>
        <p:nvSpPr>
          <p:cNvPr id="7" name="Title 1">
            <a:extLst>
              <a:ext uri="{FF2B5EF4-FFF2-40B4-BE49-F238E27FC236}">
                <a16:creationId xmlns:a16="http://schemas.microsoft.com/office/drawing/2014/main" id="{A1EF518D-37C6-1832-6814-425AA129A9BF}"/>
              </a:ext>
            </a:extLst>
          </p:cNvPr>
          <p:cNvSpPr>
            <a:spLocks noGrp="1"/>
          </p:cNvSpPr>
          <p:nvPr>
            <p:ph type="title"/>
          </p:nvPr>
        </p:nvSpPr>
        <p:spPr>
          <a:xfrm>
            <a:off x="2115879" y="624110"/>
            <a:ext cx="10430540" cy="1280890"/>
          </a:xfrm>
        </p:spPr>
        <p:txBody>
          <a:bodyPr>
            <a:normAutofit/>
          </a:bodyPr>
          <a:lstStyle/>
          <a:p>
            <a:r>
              <a:rPr lang="en-US" i="1" dirty="0"/>
              <a:t>Watson v. City of St. Petersburg</a:t>
            </a:r>
            <a:br>
              <a:rPr lang="en-US" dirty="0"/>
            </a:br>
            <a:r>
              <a:rPr lang="en-US" dirty="0"/>
              <a:t>489 So. 2d 138 (Fla. 2nd DCA 1986)</a:t>
            </a:r>
          </a:p>
        </p:txBody>
      </p:sp>
    </p:spTree>
    <p:extLst>
      <p:ext uri="{BB962C8B-B14F-4D97-AF65-F5344CB8AC3E}">
        <p14:creationId xmlns:p14="http://schemas.microsoft.com/office/powerpoint/2010/main" val="6249189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D9321-48A4-8208-8E55-16B52F522B9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B15A91-AFAE-A9E2-CFEF-21F24844ED9D}"/>
              </a:ext>
            </a:extLst>
          </p:cNvPr>
          <p:cNvSpPr>
            <a:spLocks noGrp="1"/>
          </p:cNvSpPr>
          <p:nvPr>
            <p:ph idx="1"/>
          </p:nvPr>
        </p:nvSpPr>
        <p:spPr>
          <a:xfrm>
            <a:off x="1956390" y="2243470"/>
            <a:ext cx="9422839" cy="4306186"/>
          </a:xfrm>
        </p:spPr>
        <p:txBody>
          <a:bodyPr>
            <a:normAutofit/>
          </a:bodyPr>
          <a:lstStyle/>
          <a:p>
            <a:r>
              <a:rPr lang="en-US" sz="2800" dirty="0"/>
              <a:t>“The element of an inherently dangerous factor…is totally absent”</a:t>
            </a:r>
          </a:p>
          <a:p>
            <a:r>
              <a:rPr lang="en-US" sz="2800" dirty="0"/>
              <a:t>“The consequences of a fall of sufficient height from any tree…can be disastrous…without negligence or fault of any kind”</a:t>
            </a:r>
          </a:p>
          <a:p>
            <a:r>
              <a:rPr lang="en-US" sz="2800" dirty="0"/>
              <a:t>“it would be…speculation to assume that the…partially covered…pieces of…concrete…had any bearing upon the child’s decision to climb the tree.”</a:t>
            </a:r>
          </a:p>
          <a:p>
            <a:endParaRPr lang="en-US" sz="2800" dirty="0"/>
          </a:p>
        </p:txBody>
      </p:sp>
      <p:sp>
        <p:nvSpPr>
          <p:cNvPr id="7" name="Title 1">
            <a:extLst>
              <a:ext uri="{FF2B5EF4-FFF2-40B4-BE49-F238E27FC236}">
                <a16:creationId xmlns:a16="http://schemas.microsoft.com/office/drawing/2014/main" id="{D41B5B72-27F4-DBB0-AB28-ED8FC04F3B9B}"/>
              </a:ext>
            </a:extLst>
          </p:cNvPr>
          <p:cNvSpPr>
            <a:spLocks noGrp="1"/>
          </p:cNvSpPr>
          <p:nvPr>
            <p:ph type="title"/>
          </p:nvPr>
        </p:nvSpPr>
        <p:spPr>
          <a:xfrm>
            <a:off x="2115879" y="624110"/>
            <a:ext cx="10430540" cy="1280890"/>
          </a:xfrm>
        </p:spPr>
        <p:txBody>
          <a:bodyPr>
            <a:normAutofit/>
          </a:bodyPr>
          <a:lstStyle/>
          <a:p>
            <a:r>
              <a:rPr lang="en-US" i="1" dirty="0"/>
              <a:t>Cassel v. Price</a:t>
            </a:r>
            <a:br>
              <a:rPr lang="en-US" dirty="0"/>
            </a:br>
            <a:r>
              <a:rPr lang="en-US" dirty="0"/>
              <a:t>396 So.2d 258 (Fla. 1st DCA 1981)</a:t>
            </a:r>
            <a:endParaRPr lang="sv-SE" dirty="0"/>
          </a:p>
        </p:txBody>
      </p:sp>
    </p:spTree>
    <p:extLst>
      <p:ext uri="{BB962C8B-B14F-4D97-AF65-F5344CB8AC3E}">
        <p14:creationId xmlns:p14="http://schemas.microsoft.com/office/powerpoint/2010/main" val="273241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DE657-4746-34EE-C75B-95A3A0249D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88F0BF-40D1-07A1-F5E3-45139BC4DA25}"/>
              </a:ext>
            </a:extLst>
          </p:cNvPr>
          <p:cNvSpPr>
            <a:spLocks noGrp="1"/>
          </p:cNvSpPr>
          <p:nvPr>
            <p:ph type="title"/>
          </p:nvPr>
        </p:nvSpPr>
        <p:spPr/>
        <p:txBody>
          <a:bodyPr>
            <a:normAutofit/>
          </a:bodyPr>
          <a:lstStyle/>
          <a:p>
            <a:r>
              <a:rPr lang="en-US" dirty="0"/>
              <a:t>Tree Regulations - Summary</a:t>
            </a:r>
          </a:p>
        </p:txBody>
      </p:sp>
      <p:sp>
        <p:nvSpPr>
          <p:cNvPr id="3" name="Content Placeholder 2">
            <a:extLst>
              <a:ext uri="{FF2B5EF4-FFF2-40B4-BE49-F238E27FC236}">
                <a16:creationId xmlns:a16="http://schemas.microsoft.com/office/drawing/2014/main" id="{5FB1BCEF-66F0-74DE-D567-25C018B9418A}"/>
              </a:ext>
            </a:extLst>
          </p:cNvPr>
          <p:cNvSpPr>
            <a:spLocks noGrp="1"/>
          </p:cNvSpPr>
          <p:nvPr>
            <p:ph idx="1"/>
          </p:nvPr>
        </p:nvSpPr>
        <p:spPr>
          <a:xfrm>
            <a:off x="1954060" y="2133600"/>
            <a:ext cx="4792729" cy="3777622"/>
          </a:xfrm>
        </p:spPr>
        <p:txBody>
          <a:bodyPr numCol="1">
            <a:normAutofit/>
          </a:bodyPr>
          <a:lstStyle/>
          <a:p>
            <a:endParaRPr lang="en-US" sz="2800" dirty="0"/>
          </a:p>
          <a:p>
            <a:endParaRPr lang="en-US" sz="2600" dirty="0"/>
          </a:p>
        </p:txBody>
      </p:sp>
      <p:sp>
        <p:nvSpPr>
          <p:cNvPr id="4" name="Content Placeholder 2">
            <a:extLst>
              <a:ext uri="{FF2B5EF4-FFF2-40B4-BE49-F238E27FC236}">
                <a16:creationId xmlns:a16="http://schemas.microsoft.com/office/drawing/2014/main" id="{442EBFD0-6052-6191-D9E3-4559C9151C39}"/>
              </a:ext>
            </a:extLst>
          </p:cNvPr>
          <p:cNvSpPr txBox="1">
            <a:spLocks/>
          </p:cNvSpPr>
          <p:nvPr/>
        </p:nvSpPr>
        <p:spPr>
          <a:xfrm>
            <a:off x="1954060" y="2133600"/>
            <a:ext cx="5037050" cy="3352800"/>
          </a:xfrm>
          <a:prstGeom prst="rect">
            <a:avLst/>
          </a:prstGeom>
        </p:spPr>
        <p:txBody>
          <a:bodyPr vert="horz" lIns="91440" tIns="45720" rIns="91440" bIns="45720" numCol="1"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sz="2800" dirty="0"/>
              <a:t>Takings</a:t>
            </a:r>
          </a:p>
          <a:p>
            <a:pPr lvl="1"/>
            <a:r>
              <a:rPr lang="en-US" sz="2600" dirty="0"/>
              <a:t>Denominator Problem</a:t>
            </a:r>
          </a:p>
          <a:p>
            <a:r>
              <a:rPr lang="en-US" sz="2800" dirty="0"/>
              <a:t>Delegation of Authority</a:t>
            </a:r>
          </a:p>
          <a:p>
            <a:pPr lvl="1"/>
            <a:r>
              <a:rPr lang="en-US" sz="2600" dirty="0"/>
              <a:t>Standards</a:t>
            </a:r>
          </a:p>
        </p:txBody>
      </p:sp>
      <p:pic>
        <p:nvPicPr>
          <p:cNvPr id="6" name="Picture 5">
            <a:extLst>
              <a:ext uri="{FF2B5EF4-FFF2-40B4-BE49-F238E27FC236}">
                <a16:creationId xmlns:a16="http://schemas.microsoft.com/office/drawing/2014/main" id="{08BDDAD3-E465-DEB3-BAD3-F8F7A763E3F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893721" y="2027916"/>
            <a:ext cx="4668766" cy="3883306"/>
          </a:xfrm>
          <a:prstGeom prst="rect">
            <a:avLst/>
          </a:prstGeom>
        </p:spPr>
      </p:pic>
    </p:spTree>
    <p:extLst>
      <p:ext uri="{BB962C8B-B14F-4D97-AF65-F5344CB8AC3E}">
        <p14:creationId xmlns:p14="http://schemas.microsoft.com/office/powerpoint/2010/main" val="206098070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6A065-1D0B-776D-3905-E98CE45C942C}"/>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79AF920D-EC9B-392B-FF11-1E93BD0BCCF7}"/>
              </a:ext>
            </a:extLst>
          </p:cNvPr>
          <p:cNvSpPr>
            <a:spLocks noGrp="1"/>
          </p:cNvSpPr>
          <p:nvPr>
            <p:ph idx="1"/>
          </p:nvPr>
        </p:nvSpPr>
        <p:spPr>
          <a:xfrm>
            <a:off x="1954059" y="2133600"/>
            <a:ext cx="9956289" cy="3777622"/>
          </a:xfrm>
        </p:spPr>
        <p:txBody>
          <a:bodyPr numCol="2">
            <a:normAutofit/>
          </a:bodyPr>
          <a:lstStyle/>
          <a:p>
            <a:r>
              <a:rPr lang="en-US" sz="2800" dirty="0"/>
              <a:t>Landowner Liability</a:t>
            </a:r>
          </a:p>
          <a:p>
            <a:pPr lvl="1"/>
            <a:r>
              <a:rPr lang="en-US" sz="2600" dirty="0"/>
              <a:t>Duties to Entrants</a:t>
            </a:r>
          </a:p>
          <a:p>
            <a:pPr lvl="1"/>
            <a:r>
              <a:rPr lang="en-US" sz="2600" dirty="0"/>
              <a:t>Knowledge</a:t>
            </a:r>
          </a:p>
          <a:p>
            <a:pPr lvl="1"/>
            <a:r>
              <a:rPr lang="en-US" sz="2600" dirty="0"/>
              <a:t>“Dangerous Conditions”</a:t>
            </a:r>
          </a:p>
          <a:p>
            <a:r>
              <a:rPr lang="en-US" sz="2800" dirty="0"/>
              <a:t>UVM</a:t>
            </a:r>
          </a:p>
          <a:p>
            <a:pPr lvl="1"/>
            <a:r>
              <a:rPr lang="en-US" sz="2600" dirty="0"/>
              <a:t>Foreseeability</a:t>
            </a:r>
          </a:p>
          <a:p>
            <a:endParaRPr lang="en-US" sz="2800" dirty="0"/>
          </a:p>
          <a:p>
            <a:r>
              <a:rPr lang="en-US" sz="2800" dirty="0"/>
              <a:t>Valuation</a:t>
            </a:r>
          </a:p>
          <a:p>
            <a:pPr lvl="1"/>
            <a:r>
              <a:rPr lang="en-US" sz="2600" dirty="0"/>
              <a:t>Land Value vs. Loss of Use</a:t>
            </a:r>
          </a:p>
          <a:p>
            <a:pPr lvl="1"/>
            <a:r>
              <a:rPr lang="en-US" sz="2600" dirty="0"/>
              <a:t>Replacement and Cleanup Costs</a:t>
            </a:r>
          </a:p>
          <a:p>
            <a:r>
              <a:rPr lang="en-US" sz="2800" dirty="0"/>
              <a:t>Tree Regulation</a:t>
            </a:r>
          </a:p>
          <a:p>
            <a:pPr lvl="1"/>
            <a:r>
              <a:rPr lang="en-US" sz="2600" dirty="0"/>
              <a:t>Takings</a:t>
            </a:r>
          </a:p>
          <a:p>
            <a:pPr lvl="1"/>
            <a:r>
              <a:rPr lang="en-US" sz="2600" dirty="0"/>
              <a:t>Delegation of Authority</a:t>
            </a:r>
          </a:p>
        </p:txBody>
      </p:sp>
    </p:spTree>
    <p:extLst>
      <p:ext uri="{BB962C8B-B14F-4D97-AF65-F5344CB8AC3E}">
        <p14:creationId xmlns:p14="http://schemas.microsoft.com/office/powerpoint/2010/main" val="280302257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6F6C2-8323-98D1-9CEA-C5462B8027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48299F-2213-D38E-FC64-82086D678663}"/>
              </a:ext>
            </a:extLst>
          </p:cNvPr>
          <p:cNvSpPr>
            <a:spLocks noGrp="1"/>
          </p:cNvSpPr>
          <p:nvPr>
            <p:ph type="ctrTitle"/>
          </p:nvPr>
        </p:nvSpPr>
        <p:spPr/>
        <p:txBody>
          <a:bodyPr>
            <a:normAutofit/>
          </a:bodyPr>
          <a:lstStyle/>
          <a:p>
            <a:r>
              <a:rPr lang="en-US" dirty="0"/>
              <a:t>Case Illustrations from</a:t>
            </a:r>
            <a:br>
              <a:rPr lang="en-US" dirty="0"/>
            </a:br>
            <a:r>
              <a:rPr lang="en-US" dirty="0"/>
              <a:t>Florida Tree Law</a:t>
            </a:r>
          </a:p>
        </p:txBody>
      </p:sp>
      <p:sp>
        <p:nvSpPr>
          <p:cNvPr id="3" name="Subtitle 2">
            <a:extLst>
              <a:ext uri="{FF2B5EF4-FFF2-40B4-BE49-F238E27FC236}">
                <a16:creationId xmlns:a16="http://schemas.microsoft.com/office/drawing/2014/main" id="{458A3423-2ABE-D11E-EC8D-978A58080518}"/>
              </a:ext>
            </a:extLst>
          </p:cNvPr>
          <p:cNvSpPr>
            <a:spLocks noGrp="1"/>
          </p:cNvSpPr>
          <p:nvPr>
            <p:ph type="subTitle" idx="1"/>
          </p:nvPr>
        </p:nvSpPr>
        <p:spPr/>
        <p:txBody>
          <a:bodyPr>
            <a:normAutofit lnSpcReduction="10000"/>
          </a:bodyPr>
          <a:lstStyle/>
          <a:p>
            <a:r>
              <a:rPr lang="en-US" dirty="0"/>
              <a:t>James Komen</a:t>
            </a:r>
          </a:p>
          <a:p>
            <a:r>
              <a:rPr lang="en-US" dirty="0"/>
              <a:t>BCMA #WE-9909B</a:t>
            </a:r>
          </a:p>
          <a:p>
            <a:r>
              <a:rPr lang="en-US" dirty="0"/>
              <a:t>RCA #555</a:t>
            </a:r>
          </a:p>
        </p:txBody>
      </p:sp>
    </p:spTree>
    <p:extLst>
      <p:ext uri="{BB962C8B-B14F-4D97-AF65-F5344CB8AC3E}">
        <p14:creationId xmlns:p14="http://schemas.microsoft.com/office/powerpoint/2010/main" val="2558389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8B227-007C-1BE1-9261-6C811AAE28C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E47BC1-9E52-D385-66EB-0612EA10770F}"/>
              </a:ext>
            </a:extLst>
          </p:cNvPr>
          <p:cNvSpPr>
            <a:spLocks noGrp="1"/>
          </p:cNvSpPr>
          <p:nvPr>
            <p:ph idx="1"/>
          </p:nvPr>
        </p:nvSpPr>
        <p:spPr>
          <a:xfrm>
            <a:off x="1956390" y="2243470"/>
            <a:ext cx="9422839" cy="4306186"/>
          </a:xfrm>
        </p:spPr>
        <p:txBody>
          <a:bodyPr>
            <a:normAutofit/>
          </a:bodyPr>
          <a:lstStyle/>
          <a:p>
            <a:r>
              <a:rPr lang="en-US" sz="2800" dirty="0"/>
              <a:t>“To impose upon the landowner the duty to anticipate and guard against the consequences of a falling child striking a hard ground surface…would impose an unreasonable and prohibitively burdensome duty”</a:t>
            </a:r>
          </a:p>
        </p:txBody>
      </p:sp>
      <p:sp>
        <p:nvSpPr>
          <p:cNvPr id="7" name="Title 1">
            <a:extLst>
              <a:ext uri="{FF2B5EF4-FFF2-40B4-BE49-F238E27FC236}">
                <a16:creationId xmlns:a16="http://schemas.microsoft.com/office/drawing/2014/main" id="{09B0735A-CD81-A235-B4AE-9041D3298039}"/>
              </a:ext>
            </a:extLst>
          </p:cNvPr>
          <p:cNvSpPr>
            <a:spLocks noGrp="1"/>
          </p:cNvSpPr>
          <p:nvPr>
            <p:ph type="title"/>
          </p:nvPr>
        </p:nvSpPr>
        <p:spPr>
          <a:xfrm>
            <a:off x="2115879" y="624110"/>
            <a:ext cx="10430540" cy="1280890"/>
          </a:xfrm>
        </p:spPr>
        <p:txBody>
          <a:bodyPr>
            <a:normAutofit/>
          </a:bodyPr>
          <a:lstStyle/>
          <a:p>
            <a:r>
              <a:rPr lang="en-US" i="1" dirty="0"/>
              <a:t>Cassel v. Price</a:t>
            </a:r>
            <a:br>
              <a:rPr lang="en-US" dirty="0"/>
            </a:br>
            <a:r>
              <a:rPr lang="en-US" dirty="0"/>
              <a:t>396 So.2d 258 (Fla. 1st DCA 1981)</a:t>
            </a:r>
            <a:endParaRPr lang="sv-SE" dirty="0"/>
          </a:p>
        </p:txBody>
      </p:sp>
    </p:spTree>
    <p:extLst>
      <p:ext uri="{BB962C8B-B14F-4D97-AF65-F5344CB8AC3E}">
        <p14:creationId xmlns:p14="http://schemas.microsoft.com/office/powerpoint/2010/main" val="6643820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5F4E2-B19C-652B-B755-882B2FC195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EEA2C3-DF78-C75D-6FA7-4574A556BB9F}"/>
              </a:ext>
            </a:extLst>
          </p:cNvPr>
          <p:cNvSpPr>
            <a:spLocks noGrp="1"/>
          </p:cNvSpPr>
          <p:nvPr>
            <p:ph type="title"/>
          </p:nvPr>
        </p:nvSpPr>
        <p:spPr>
          <a:xfrm>
            <a:off x="2115879" y="624110"/>
            <a:ext cx="10430540" cy="1280890"/>
          </a:xfrm>
        </p:spPr>
        <p:txBody>
          <a:bodyPr>
            <a:normAutofit/>
          </a:bodyPr>
          <a:lstStyle/>
          <a:p>
            <a:r>
              <a:rPr lang="en-US" i="1" dirty="0"/>
              <a:t>Mazyck v. Caribbean Lawn, Inc.</a:t>
            </a:r>
            <a:br>
              <a:rPr lang="en-US" dirty="0"/>
            </a:br>
            <a:r>
              <a:rPr lang="en-US" dirty="0"/>
              <a:t>587 So.2d 573 (Fla. 3rd DCA 1991)</a:t>
            </a:r>
          </a:p>
        </p:txBody>
      </p:sp>
      <p:pic>
        <p:nvPicPr>
          <p:cNvPr id="4" name="Picture 3">
            <a:extLst>
              <a:ext uri="{FF2B5EF4-FFF2-40B4-BE49-F238E27FC236}">
                <a16:creationId xmlns:a16="http://schemas.microsoft.com/office/drawing/2014/main" id="{6F41E12D-B8D9-9069-4DA4-1230E80615CC}"/>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945923" y="1779373"/>
            <a:ext cx="3937687" cy="4905023"/>
          </a:xfrm>
          <a:prstGeom prst="rect">
            <a:avLst/>
          </a:prstGeom>
        </p:spPr>
      </p:pic>
    </p:spTree>
    <p:extLst>
      <p:ext uri="{BB962C8B-B14F-4D97-AF65-F5344CB8AC3E}">
        <p14:creationId xmlns:p14="http://schemas.microsoft.com/office/powerpoint/2010/main" val="15718088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4C524-06DC-3E07-C5BC-3C69CE7A1A9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503E3B-F72B-52D5-D735-C971D34FA62E}"/>
              </a:ext>
            </a:extLst>
          </p:cNvPr>
          <p:cNvSpPr>
            <a:spLocks noGrp="1"/>
          </p:cNvSpPr>
          <p:nvPr>
            <p:ph idx="1"/>
          </p:nvPr>
        </p:nvSpPr>
        <p:spPr>
          <a:xfrm>
            <a:off x="1956390" y="2243470"/>
            <a:ext cx="9422839" cy="4306186"/>
          </a:xfrm>
        </p:spPr>
        <p:txBody>
          <a:bodyPr>
            <a:normAutofit/>
          </a:bodyPr>
          <a:lstStyle/>
          <a:p>
            <a:r>
              <a:rPr lang="en-US" sz="2800" dirty="0"/>
              <a:t>“the exact manner in which this accident happened might not have been foreseeable</a:t>
            </a:r>
          </a:p>
        </p:txBody>
      </p:sp>
      <p:sp>
        <p:nvSpPr>
          <p:cNvPr id="7" name="Title 1">
            <a:extLst>
              <a:ext uri="{FF2B5EF4-FFF2-40B4-BE49-F238E27FC236}">
                <a16:creationId xmlns:a16="http://schemas.microsoft.com/office/drawing/2014/main" id="{95F4A92D-9CE9-1F29-DDDB-784164E564FE}"/>
              </a:ext>
            </a:extLst>
          </p:cNvPr>
          <p:cNvSpPr>
            <a:spLocks noGrp="1"/>
          </p:cNvSpPr>
          <p:nvPr>
            <p:ph type="title"/>
          </p:nvPr>
        </p:nvSpPr>
        <p:spPr>
          <a:xfrm>
            <a:off x="2115879" y="624110"/>
            <a:ext cx="10430540" cy="1280890"/>
          </a:xfrm>
        </p:spPr>
        <p:txBody>
          <a:bodyPr>
            <a:normAutofit/>
          </a:bodyPr>
          <a:lstStyle/>
          <a:p>
            <a:r>
              <a:rPr lang="en-US" i="1" dirty="0"/>
              <a:t>Mazyck v. Caribbean Lawn, Inc.</a:t>
            </a:r>
            <a:br>
              <a:rPr lang="en-US" dirty="0"/>
            </a:br>
            <a:r>
              <a:rPr lang="en-US" dirty="0"/>
              <a:t>587 So.2d 573 (Fla. 3rd DCA 1991)</a:t>
            </a:r>
          </a:p>
        </p:txBody>
      </p:sp>
    </p:spTree>
    <p:extLst>
      <p:ext uri="{BB962C8B-B14F-4D97-AF65-F5344CB8AC3E}">
        <p14:creationId xmlns:p14="http://schemas.microsoft.com/office/powerpoint/2010/main" val="37987778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68B44-24F5-5D3B-86BE-FBB965EA551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3E3286-E5D2-987D-522F-5A3D96E08770}"/>
              </a:ext>
            </a:extLst>
          </p:cNvPr>
          <p:cNvSpPr>
            <a:spLocks noGrp="1"/>
          </p:cNvSpPr>
          <p:nvPr>
            <p:ph idx="1"/>
          </p:nvPr>
        </p:nvSpPr>
        <p:spPr>
          <a:xfrm>
            <a:off x="1956390" y="2243470"/>
            <a:ext cx="9422839" cy="4306186"/>
          </a:xfrm>
        </p:spPr>
        <p:txBody>
          <a:bodyPr>
            <a:normAutofit/>
          </a:bodyPr>
          <a:lstStyle/>
          <a:p>
            <a:r>
              <a:rPr lang="en-US" sz="2800" dirty="0"/>
              <a:t>“the exact manner in which this accident happened might not have been foreseeable, but that is not required in order to impose liability…so long as it was foreseeable that a child might be injured in some way”</a:t>
            </a:r>
          </a:p>
        </p:txBody>
      </p:sp>
      <p:sp>
        <p:nvSpPr>
          <p:cNvPr id="7" name="Title 1">
            <a:extLst>
              <a:ext uri="{FF2B5EF4-FFF2-40B4-BE49-F238E27FC236}">
                <a16:creationId xmlns:a16="http://schemas.microsoft.com/office/drawing/2014/main" id="{5C30021E-0552-88C6-EA93-5FFC421A893F}"/>
              </a:ext>
            </a:extLst>
          </p:cNvPr>
          <p:cNvSpPr>
            <a:spLocks noGrp="1"/>
          </p:cNvSpPr>
          <p:nvPr>
            <p:ph type="title"/>
          </p:nvPr>
        </p:nvSpPr>
        <p:spPr>
          <a:xfrm>
            <a:off x="2115879" y="624110"/>
            <a:ext cx="10430540" cy="1280890"/>
          </a:xfrm>
        </p:spPr>
        <p:txBody>
          <a:bodyPr>
            <a:normAutofit/>
          </a:bodyPr>
          <a:lstStyle/>
          <a:p>
            <a:r>
              <a:rPr lang="en-US" i="1" dirty="0"/>
              <a:t>Mazyck v. Caribbean Lawn, Inc.</a:t>
            </a:r>
            <a:br>
              <a:rPr lang="en-US" dirty="0"/>
            </a:br>
            <a:r>
              <a:rPr lang="en-US" dirty="0"/>
              <a:t>587 So.2d 573 (Fla. 3rd DCA 1991)</a:t>
            </a:r>
          </a:p>
        </p:txBody>
      </p:sp>
    </p:spTree>
    <p:extLst>
      <p:ext uri="{BB962C8B-B14F-4D97-AF65-F5344CB8AC3E}">
        <p14:creationId xmlns:p14="http://schemas.microsoft.com/office/powerpoint/2010/main" val="37122225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49E50-DCC4-CC98-8CD6-BF6A2884386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D250F4-AEA7-0DD3-C235-8DD758830B91}"/>
              </a:ext>
            </a:extLst>
          </p:cNvPr>
          <p:cNvSpPr>
            <a:spLocks noGrp="1"/>
          </p:cNvSpPr>
          <p:nvPr>
            <p:ph idx="1"/>
          </p:nvPr>
        </p:nvSpPr>
        <p:spPr>
          <a:xfrm>
            <a:off x="1956390" y="2243470"/>
            <a:ext cx="9422839" cy="4306186"/>
          </a:xfrm>
        </p:spPr>
        <p:txBody>
          <a:bodyPr>
            <a:normAutofit/>
          </a:bodyPr>
          <a:lstStyle/>
          <a:p>
            <a:r>
              <a:rPr lang="en-US" sz="2800" dirty="0"/>
              <a:t>“a jury could find that:</a:t>
            </a:r>
          </a:p>
          <a:p>
            <a:pPr marL="914400" lvl="1" indent="-457200">
              <a:buFont typeface="+mj-lt"/>
              <a:buAutoNum type="arabicParenR"/>
            </a:pPr>
            <a:r>
              <a:rPr lang="en-US" sz="2400" dirty="0"/>
              <a:t>there was a dangerous non-natural condition…</a:t>
            </a:r>
          </a:p>
          <a:p>
            <a:pPr marL="914400" lvl="1" indent="-457200">
              <a:buFont typeface="+mj-lt"/>
              <a:buAutoNum type="arabicParenR"/>
            </a:pPr>
            <a:r>
              <a:rPr lang="en-US" sz="2400" dirty="0"/>
              <a:t>the defendant refused to correct this dangerous condition when it was specifically called to its attention; and</a:t>
            </a:r>
          </a:p>
          <a:p>
            <a:pPr marL="914400" lvl="1" indent="-457200">
              <a:buFont typeface="+mj-lt"/>
              <a:buAutoNum type="arabicParenR"/>
            </a:pPr>
            <a:r>
              <a:rPr lang="en-US" sz="2400" dirty="0"/>
              <a:t>it was foreseeable that a child might be injured”</a:t>
            </a:r>
          </a:p>
        </p:txBody>
      </p:sp>
      <p:sp>
        <p:nvSpPr>
          <p:cNvPr id="7" name="Title 1">
            <a:extLst>
              <a:ext uri="{FF2B5EF4-FFF2-40B4-BE49-F238E27FC236}">
                <a16:creationId xmlns:a16="http://schemas.microsoft.com/office/drawing/2014/main" id="{E75BCDBB-CA9C-E0E8-B388-8EEBF3F86067}"/>
              </a:ext>
            </a:extLst>
          </p:cNvPr>
          <p:cNvSpPr>
            <a:spLocks noGrp="1"/>
          </p:cNvSpPr>
          <p:nvPr>
            <p:ph type="title"/>
          </p:nvPr>
        </p:nvSpPr>
        <p:spPr>
          <a:xfrm>
            <a:off x="2115879" y="624110"/>
            <a:ext cx="10430540" cy="1280890"/>
          </a:xfrm>
        </p:spPr>
        <p:txBody>
          <a:bodyPr>
            <a:normAutofit/>
          </a:bodyPr>
          <a:lstStyle/>
          <a:p>
            <a:r>
              <a:rPr lang="en-US" i="1" dirty="0"/>
              <a:t>Mazyck v. Caribbean Lawn, Inc.</a:t>
            </a:r>
            <a:br>
              <a:rPr lang="en-US" dirty="0"/>
            </a:br>
            <a:r>
              <a:rPr lang="en-US" dirty="0"/>
              <a:t>587 So.2d 573 (Fla. 3rd DCA 1991)</a:t>
            </a:r>
          </a:p>
        </p:txBody>
      </p:sp>
    </p:spTree>
    <p:extLst>
      <p:ext uri="{BB962C8B-B14F-4D97-AF65-F5344CB8AC3E}">
        <p14:creationId xmlns:p14="http://schemas.microsoft.com/office/powerpoint/2010/main" val="20533718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4F03F-12C5-01DF-D6F6-9F4AC2967CA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739B27-476D-FBAE-9765-2F78C372C509}"/>
              </a:ext>
            </a:extLst>
          </p:cNvPr>
          <p:cNvSpPr>
            <a:spLocks noGrp="1"/>
          </p:cNvSpPr>
          <p:nvPr>
            <p:ph idx="1"/>
          </p:nvPr>
        </p:nvSpPr>
        <p:spPr>
          <a:xfrm>
            <a:off x="1956390" y="2243470"/>
            <a:ext cx="9422839" cy="4306186"/>
          </a:xfrm>
        </p:spPr>
        <p:txBody>
          <a:bodyPr>
            <a:normAutofit/>
          </a:bodyPr>
          <a:lstStyle/>
          <a:p>
            <a:pPr marL="0" indent="0">
              <a:buNone/>
            </a:pPr>
            <a:r>
              <a:rPr lang="en-US" sz="2800" b="1" dirty="0"/>
              <a:t>DISSENT:</a:t>
            </a:r>
          </a:p>
          <a:p>
            <a:r>
              <a:rPr lang="en-US" sz="2800" dirty="0"/>
              <a:t>“If there is no liability for…placing broken concrete blocks under a tree…, I do not see any basis for liability in the instant action.”</a:t>
            </a:r>
          </a:p>
        </p:txBody>
      </p:sp>
      <p:sp>
        <p:nvSpPr>
          <p:cNvPr id="7" name="Title 1">
            <a:extLst>
              <a:ext uri="{FF2B5EF4-FFF2-40B4-BE49-F238E27FC236}">
                <a16:creationId xmlns:a16="http://schemas.microsoft.com/office/drawing/2014/main" id="{C9B46157-7956-70F5-A970-6E7567646303}"/>
              </a:ext>
            </a:extLst>
          </p:cNvPr>
          <p:cNvSpPr>
            <a:spLocks noGrp="1"/>
          </p:cNvSpPr>
          <p:nvPr>
            <p:ph type="title"/>
          </p:nvPr>
        </p:nvSpPr>
        <p:spPr>
          <a:xfrm>
            <a:off x="2115879" y="624110"/>
            <a:ext cx="10430540" cy="1280890"/>
          </a:xfrm>
        </p:spPr>
        <p:txBody>
          <a:bodyPr>
            <a:normAutofit/>
          </a:bodyPr>
          <a:lstStyle/>
          <a:p>
            <a:r>
              <a:rPr lang="en-US" i="1" dirty="0"/>
              <a:t>Mazyck v. Caribbean Lawn, Inc.</a:t>
            </a:r>
            <a:br>
              <a:rPr lang="en-US" dirty="0"/>
            </a:br>
            <a:r>
              <a:rPr lang="en-US" dirty="0"/>
              <a:t>587 So.2d 573 (Fla. 3rd DCA 1991)</a:t>
            </a:r>
          </a:p>
        </p:txBody>
      </p:sp>
    </p:spTree>
    <p:extLst>
      <p:ext uri="{BB962C8B-B14F-4D97-AF65-F5344CB8AC3E}">
        <p14:creationId xmlns:p14="http://schemas.microsoft.com/office/powerpoint/2010/main" val="19038401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6DDE8-5C59-D693-C54E-254DBD6314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E16ADB-2D4A-D10E-3C5D-A2BA65BE7C5F}"/>
              </a:ext>
            </a:extLst>
          </p:cNvPr>
          <p:cNvSpPr>
            <a:spLocks noGrp="1"/>
          </p:cNvSpPr>
          <p:nvPr>
            <p:ph type="title"/>
          </p:nvPr>
        </p:nvSpPr>
        <p:spPr>
          <a:xfrm>
            <a:off x="2115879" y="624110"/>
            <a:ext cx="10430540" cy="1280890"/>
          </a:xfrm>
        </p:spPr>
        <p:txBody>
          <a:bodyPr>
            <a:normAutofit/>
          </a:bodyPr>
          <a:lstStyle/>
          <a:p>
            <a:r>
              <a:rPr lang="en-US" i="1" dirty="0"/>
              <a:t>Fieldhouse v. Tam Inv. Co.</a:t>
            </a:r>
            <a:br>
              <a:rPr lang="en-US" dirty="0"/>
            </a:br>
            <a:r>
              <a:rPr lang="en-US" dirty="0"/>
              <a:t>959 So.2d 1214 (Fla. 4th DCA 2007)</a:t>
            </a:r>
          </a:p>
        </p:txBody>
      </p:sp>
      <p:pic>
        <p:nvPicPr>
          <p:cNvPr id="5" name="Picture 4">
            <a:extLst>
              <a:ext uri="{FF2B5EF4-FFF2-40B4-BE49-F238E27FC236}">
                <a16:creationId xmlns:a16="http://schemas.microsoft.com/office/drawing/2014/main" id="{5A5193DE-32F0-DF3F-8FB7-28F0EA89ABF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797643" y="1905000"/>
            <a:ext cx="4197179" cy="4855211"/>
          </a:xfrm>
          <a:prstGeom prst="rect">
            <a:avLst/>
          </a:prstGeom>
        </p:spPr>
      </p:pic>
    </p:spTree>
    <p:extLst>
      <p:ext uri="{BB962C8B-B14F-4D97-AF65-F5344CB8AC3E}">
        <p14:creationId xmlns:p14="http://schemas.microsoft.com/office/powerpoint/2010/main" val="39114943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0A568-B69C-863C-93F5-C5FD04F5648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B996DB-C9F1-CB23-64DF-EA478FBA3144}"/>
              </a:ext>
            </a:extLst>
          </p:cNvPr>
          <p:cNvSpPr>
            <a:spLocks noGrp="1"/>
          </p:cNvSpPr>
          <p:nvPr>
            <p:ph idx="1"/>
          </p:nvPr>
        </p:nvSpPr>
        <p:spPr>
          <a:xfrm>
            <a:off x="1956390" y="2243470"/>
            <a:ext cx="9422839" cy="4306186"/>
          </a:xfrm>
        </p:spPr>
        <p:txBody>
          <a:bodyPr>
            <a:normAutofit/>
          </a:bodyPr>
          <a:lstStyle/>
          <a:p>
            <a:r>
              <a:rPr lang="en-US" sz="2800" dirty="0"/>
              <a:t>Duties owed to invitees:</a:t>
            </a:r>
          </a:p>
          <a:p>
            <a:pPr lvl="1"/>
            <a:r>
              <a:rPr lang="en-US" sz="2400" dirty="0"/>
              <a:t>Use reasonable care in maintaining the premises; and</a:t>
            </a:r>
          </a:p>
          <a:p>
            <a:pPr lvl="1"/>
            <a:r>
              <a:rPr lang="en-US" sz="2400" dirty="0"/>
              <a:t>Warn of concealed perils</a:t>
            </a:r>
          </a:p>
        </p:txBody>
      </p:sp>
      <p:sp>
        <p:nvSpPr>
          <p:cNvPr id="7" name="Title 1">
            <a:extLst>
              <a:ext uri="{FF2B5EF4-FFF2-40B4-BE49-F238E27FC236}">
                <a16:creationId xmlns:a16="http://schemas.microsoft.com/office/drawing/2014/main" id="{AF28B0B2-7F89-0F2F-3AE5-C47833104E3D}"/>
              </a:ext>
            </a:extLst>
          </p:cNvPr>
          <p:cNvSpPr>
            <a:spLocks noGrp="1"/>
          </p:cNvSpPr>
          <p:nvPr>
            <p:ph type="title"/>
          </p:nvPr>
        </p:nvSpPr>
        <p:spPr>
          <a:xfrm>
            <a:off x="2115879" y="624110"/>
            <a:ext cx="10430540" cy="1280890"/>
          </a:xfrm>
        </p:spPr>
        <p:txBody>
          <a:bodyPr>
            <a:normAutofit/>
          </a:bodyPr>
          <a:lstStyle/>
          <a:p>
            <a:r>
              <a:rPr lang="en-US" i="1" dirty="0"/>
              <a:t>Fieldhouse v. Tam Inv. Co.</a:t>
            </a:r>
            <a:br>
              <a:rPr lang="en-US" dirty="0"/>
            </a:br>
            <a:r>
              <a:rPr lang="en-US" dirty="0"/>
              <a:t>959 So.2d 1214 (Fla. 4th DCA 2007)</a:t>
            </a:r>
          </a:p>
        </p:txBody>
      </p:sp>
    </p:spTree>
    <p:extLst>
      <p:ext uri="{BB962C8B-B14F-4D97-AF65-F5344CB8AC3E}">
        <p14:creationId xmlns:p14="http://schemas.microsoft.com/office/powerpoint/2010/main" val="2960221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4E8C7-D3EF-403A-AA78-FF0350F166CD}"/>
              </a:ext>
            </a:extLst>
          </p:cNvPr>
          <p:cNvSpPr>
            <a:spLocks noGrp="1"/>
          </p:cNvSpPr>
          <p:nvPr>
            <p:ph type="title"/>
          </p:nvPr>
        </p:nvSpPr>
        <p:spPr>
          <a:xfrm>
            <a:off x="2589212" y="2107139"/>
            <a:ext cx="8915399" cy="1468800"/>
          </a:xfrm>
        </p:spPr>
        <p:txBody>
          <a:bodyPr/>
          <a:lstStyle/>
          <a:p>
            <a:r>
              <a:rPr lang="en-US" dirty="0"/>
              <a:t>Landowner Liability</a:t>
            </a:r>
          </a:p>
        </p:txBody>
      </p:sp>
      <p:sp>
        <p:nvSpPr>
          <p:cNvPr id="3" name="Text Placeholder 2">
            <a:extLst>
              <a:ext uri="{FF2B5EF4-FFF2-40B4-BE49-F238E27FC236}">
                <a16:creationId xmlns:a16="http://schemas.microsoft.com/office/drawing/2014/main" id="{4CD69348-AB3C-B041-1FD4-8EA107C43210}"/>
              </a:ext>
            </a:extLst>
          </p:cNvPr>
          <p:cNvSpPr>
            <a:spLocks noGrp="1"/>
          </p:cNvSpPr>
          <p:nvPr>
            <p:ph type="body" idx="1"/>
          </p:nvPr>
        </p:nvSpPr>
        <p:spPr>
          <a:xfrm>
            <a:off x="2273643" y="3706793"/>
            <a:ext cx="9733006" cy="2937848"/>
          </a:xfrm>
        </p:spPr>
        <p:txBody>
          <a:bodyPr>
            <a:normAutofit/>
          </a:bodyPr>
          <a:lstStyle/>
          <a:p>
            <a:r>
              <a:rPr lang="en-US" i="1" dirty="0"/>
              <a:t>City of Jacksonville v. Foster, </a:t>
            </a:r>
            <a:r>
              <a:rPr lang="en-US" dirty="0"/>
              <a:t>41 So. 2d 548 (Fla. 1949)</a:t>
            </a:r>
          </a:p>
          <a:p>
            <a:r>
              <a:rPr lang="en-US" i="1" dirty="0"/>
              <a:t>Murphy v. Boca Raton Hotel and Club, LP, </a:t>
            </a:r>
            <a:r>
              <a:rPr lang="en-US" dirty="0"/>
              <a:t>745 So. 2d 463 (Fla. 4th DCA 1999)</a:t>
            </a:r>
          </a:p>
          <a:p>
            <a:r>
              <a:rPr lang="en-US" i="1" dirty="0"/>
              <a:t>Cassel v. Price, </a:t>
            </a:r>
            <a:r>
              <a:rPr lang="en-US" dirty="0"/>
              <a:t>396 So.2d 258 (Fla. 1st DCA 1981)</a:t>
            </a:r>
          </a:p>
          <a:p>
            <a:r>
              <a:rPr lang="en-US" i="1" dirty="0"/>
              <a:t>Mazyck v. Caribbean Lawn, Inc., </a:t>
            </a:r>
            <a:r>
              <a:rPr lang="en-US" dirty="0"/>
              <a:t>587 So.2d 573 (Fla. 3rd DCA 1991)</a:t>
            </a:r>
          </a:p>
          <a:p>
            <a:r>
              <a:rPr lang="en-US" i="1" dirty="0"/>
              <a:t>Fieldhouse v. Tam Inv. Co., </a:t>
            </a:r>
            <a:r>
              <a:rPr lang="en-US" dirty="0"/>
              <a:t>959 So.2d 1214 (Fla. 4th DCA 2007)</a:t>
            </a:r>
          </a:p>
          <a:p>
            <a:r>
              <a:rPr lang="en-US" i="1" dirty="0"/>
              <a:t>Arnoul v. Busch Entertainment Corp., </a:t>
            </a:r>
            <a:r>
              <a:rPr lang="en-US" dirty="0"/>
              <a:t>2008 WL 4525106 (M.D. Fla. Oct. 6, 2008)</a:t>
            </a:r>
          </a:p>
          <a:p>
            <a:endParaRPr lang="en-US" dirty="0"/>
          </a:p>
          <a:p>
            <a:endParaRPr lang="en-US" dirty="0"/>
          </a:p>
        </p:txBody>
      </p:sp>
    </p:spTree>
    <p:extLst>
      <p:ext uri="{BB962C8B-B14F-4D97-AF65-F5344CB8AC3E}">
        <p14:creationId xmlns:p14="http://schemas.microsoft.com/office/powerpoint/2010/main" val="9200839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A0A92-75F1-29EE-3FE6-64041AED71F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DB6EF9-57D7-AF11-99D9-E72B643042AD}"/>
              </a:ext>
            </a:extLst>
          </p:cNvPr>
          <p:cNvSpPr>
            <a:spLocks noGrp="1"/>
          </p:cNvSpPr>
          <p:nvPr>
            <p:ph idx="1"/>
          </p:nvPr>
        </p:nvSpPr>
        <p:spPr>
          <a:xfrm>
            <a:off x="1956390" y="2243470"/>
            <a:ext cx="9422839" cy="4306186"/>
          </a:xfrm>
        </p:spPr>
        <p:txBody>
          <a:bodyPr>
            <a:normAutofit/>
          </a:bodyPr>
          <a:lstStyle/>
          <a:p>
            <a:r>
              <a:rPr lang="en-US" sz="2600" dirty="0"/>
              <a:t>“although the open and obvious nature of a hazard may discharge a landowner’s duty to warn, it does not discharge the duty to maintain the property in a reasonably safe condition.”</a:t>
            </a:r>
          </a:p>
          <a:p>
            <a:r>
              <a:rPr lang="en-US" sz="2600" dirty="0"/>
              <a:t>Whether the “leaves concealed the root on the day of the injury” was a question for the jury</a:t>
            </a:r>
            <a:endParaRPr lang="en-US" sz="2400" dirty="0"/>
          </a:p>
        </p:txBody>
      </p:sp>
      <p:sp>
        <p:nvSpPr>
          <p:cNvPr id="7" name="Title 1">
            <a:extLst>
              <a:ext uri="{FF2B5EF4-FFF2-40B4-BE49-F238E27FC236}">
                <a16:creationId xmlns:a16="http://schemas.microsoft.com/office/drawing/2014/main" id="{0208161E-1489-2E23-D545-A48D62437FC4}"/>
              </a:ext>
            </a:extLst>
          </p:cNvPr>
          <p:cNvSpPr>
            <a:spLocks noGrp="1"/>
          </p:cNvSpPr>
          <p:nvPr>
            <p:ph type="title"/>
          </p:nvPr>
        </p:nvSpPr>
        <p:spPr>
          <a:xfrm>
            <a:off x="2115879" y="624110"/>
            <a:ext cx="10430540" cy="1280890"/>
          </a:xfrm>
        </p:spPr>
        <p:txBody>
          <a:bodyPr>
            <a:normAutofit/>
          </a:bodyPr>
          <a:lstStyle/>
          <a:p>
            <a:r>
              <a:rPr lang="en-US" i="1" dirty="0"/>
              <a:t>Fieldhouse v. Tam Inv. Co.</a:t>
            </a:r>
            <a:br>
              <a:rPr lang="en-US" dirty="0"/>
            </a:br>
            <a:r>
              <a:rPr lang="en-US" dirty="0"/>
              <a:t>959 So.2d 1214 (Fla. 4th DCA 2007)</a:t>
            </a:r>
          </a:p>
        </p:txBody>
      </p:sp>
    </p:spTree>
    <p:extLst>
      <p:ext uri="{BB962C8B-B14F-4D97-AF65-F5344CB8AC3E}">
        <p14:creationId xmlns:p14="http://schemas.microsoft.com/office/powerpoint/2010/main" val="200242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1D54C-4ECE-1E8F-D708-72071794F0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C0CBE3-4325-1CB5-7201-D250395D95E8}"/>
              </a:ext>
            </a:extLst>
          </p:cNvPr>
          <p:cNvSpPr>
            <a:spLocks noGrp="1"/>
          </p:cNvSpPr>
          <p:nvPr>
            <p:ph type="title"/>
          </p:nvPr>
        </p:nvSpPr>
        <p:spPr>
          <a:xfrm>
            <a:off x="2115879" y="624110"/>
            <a:ext cx="10430540" cy="1280890"/>
          </a:xfrm>
        </p:spPr>
        <p:txBody>
          <a:bodyPr>
            <a:noAutofit/>
          </a:bodyPr>
          <a:lstStyle/>
          <a:p>
            <a:r>
              <a:rPr lang="en-US" i="1" dirty="0"/>
              <a:t>Arnoul v. Busch Entertainment Corp.</a:t>
            </a:r>
            <a:br>
              <a:rPr lang="en-US" dirty="0"/>
            </a:br>
            <a:r>
              <a:rPr lang="en-US" dirty="0"/>
              <a:t>2008 WL 4525106 (M.D. Fla. Oct. 6, 2008)</a:t>
            </a:r>
          </a:p>
        </p:txBody>
      </p:sp>
      <p:pic>
        <p:nvPicPr>
          <p:cNvPr id="4" name="Picture 3">
            <a:extLst>
              <a:ext uri="{FF2B5EF4-FFF2-40B4-BE49-F238E27FC236}">
                <a16:creationId xmlns:a16="http://schemas.microsoft.com/office/drawing/2014/main" id="{500A5616-95C8-4BC9-2799-231B8017EA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48995" y="1905000"/>
            <a:ext cx="7015915" cy="4817076"/>
          </a:xfrm>
          <a:prstGeom prst="rect">
            <a:avLst/>
          </a:prstGeom>
        </p:spPr>
      </p:pic>
    </p:spTree>
    <p:extLst>
      <p:ext uri="{BB962C8B-B14F-4D97-AF65-F5344CB8AC3E}">
        <p14:creationId xmlns:p14="http://schemas.microsoft.com/office/powerpoint/2010/main" val="35813507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2608F-22AB-7DF7-02D9-F25AA24F52B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3A43DC5B-CC69-8BF3-B25B-BD491284A13D}"/>
              </a:ext>
            </a:extLst>
          </p:cNvPr>
          <p:cNvSpPr>
            <a:spLocks noGrp="1"/>
          </p:cNvSpPr>
          <p:nvPr>
            <p:ph type="title"/>
          </p:nvPr>
        </p:nvSpPr>
        <p:spPr>
          <a:xfrm>
            <a:off x="2115879" y="624110"/>
            <a:ext cx="10430540" cy="1280890"/>
          </a:xfrm>
        </p:spPr>
        <p:txBody>
          <a:bodyPr>
            <a:normAutofit/>
          </a:bodyPr>
          <a:lstStyle/>
          <a:p>
            <a:r>
              <a:rPr lang="en-US" i="1" dirty="0"/>
              <a:t>Arnoul v. Busch Entertainment Corp.</a:t>
            </a:r>
            <a:br>
              <a:rPr lang="en-US" dirty="0"/>
            </a:br>
            <a:r>
              <a:rPr lang="en-US" dirty="0"/>
              <a:t>2008 WL 4525106 (M.D. Fla. Oct. 6, 2008)</a:t>
            </a:r>
          </a:p>
        </p:txBody>
      </p:sp>
      <p:sp>
        <p:nvSpPr>
          <p:cNvPr id="5" name="Content Placeholder 2">
            <a:extLst>
              <a:ext uri="{FF2B5EF4-FFF2-40B4-BE49-F238E27FC236}">
                <a16:creationId xmlns:a16="http://schemas.microsoft.com/office/drawing/2014/main" id="{5D8E467D-09D3-83B3-FEB9-239E28E81BD0}"/>
              </a:ext>
            </a:extLst>
          </p:cNvPr>
          <p:cNvSpPr>
            <a:spLocks noGrp="1"/>
          </p:cNvSpPr>
          <p:nvPr>
            <p:ph idx="1"/>
          </p:nvPr>
        </p:nvSpPr>
        <p:spPr>
          <a:xfrm>
            <a:off x="1956390" y="2243470"/>
            <a:ext cx="9422839" cy="4306186"/>
          </a:xfrm>
        </p:spPr>
        <p:txBody>
          <a:bodyPr>
            <a:normAutofit/>
          </a:bodyPr>
          <a:lstStyle/>
          <a:p>
            <a:r>
              <a:rPr lang="en-US" sz="2800" dirty="0"/>
              <a:t>Duties owed to invitees:</a:t>
            </a:r>
          </a:p>
          <a:p>
            <a:pPr lvl="1"/>
            <a:r>
              <a:rPr lang="en-US" sz="2400" dirty="0"/>
              <a:t>Use reasonable care in maintaining the premises; and</a:t>
            </a:r>
          </a:p>
          <a:p>
            <a:pPr lvl="1"/>
            <a:r>
              <a:rPr lang="en-US" sz="2400" dirty="0"/>
              <a:t>Warn of concealed perils</a:t>
            </a:r>
          </a:p>
        </p:txBody>
      </p:sp>
    </p:spTree>
    <p:extLst>
      <p:ext uri="{BB962C8B-B14F-4D97-AF65-F5344CB8AC3E}">
        <p14:creationId xmlns:p14="http://schemas.microsoft.com/office/powerpoint/2010/main" val="31313740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E6170-19EA-8223-9F05-0287AE24C2A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F7E6E3-3383-D6E0-66DC-8DD050EB511E}"/>
              </a:ext>
            </a:extLst>
          </p:cNvPr>
          <p:cNvSpPr>
            <a:spLocks noGrp="1"/>
          </p:cNvSpPr>
          <p:nvPr>
            <p:ph idx="1"/>
          </p:nvPr>
        </p:nvSpPr>
        <p:spPr>
          <a:xfrm>
            <a:off x="1956390" y="2243470"/>
            <a:ext cx="9422839" cy="4306186"/>
          </a:xfrm>
        </p:spPr>
        <p:txBody>
          <a:bodyPr>
            <a:normAutofit/>
          </a:bodyPr>
          <a:lstStyle/>
          <a:p>
            <a:r>
              <a:rPr lang="en-US" sz="2800" dirty="0"/>
              <a:t>“A landowner has a duty to make his property reasonably safe”</a:t>
            </a:r>
          </a:p>
          <a:p>
            <a:pPr marL="0" indent="0">
              <a:buNone/>
            </a:pPr>
            <a:r>
              <a:rPr lang="en-US" sz="2800" b="1" dirty="0"/>
              <a:t>HOWEVER</a:t>
            </a:r>
          </a:p>
          <a:p>
            <a:r>
              <a:rPr lang="en-US" sz="2800" dirty="0"/>
              <a:t>“some injury-causing conditions are so open and obvious that they can be held as a matter of law not to give rise to liability as dangerous conditions.”</a:t>
            </a:r>
            <a:endParaRPr lang="en-US" sz="2400" dirty="0"/>
          </a:p>
        </p:txBody>
      </p:sp>
      <p:sp>
        <p:nvSpPr>
          <p:cNvPr id="7" name="Title 1">
            <a:extLst>
              <a:ext uri="{FF2B5EF4-FFF2-40B4-BE49-F238E27FC236}">
                <a16:creationId xmlns:a16="http://schemas.microsoft.com/office/drawing/2014/main" id="{1513C607-F0C8-A93A-28D2-D2A5A0F3C63F}"/>
              </a:ext>
            </a:extLst>
          </p:cNvPr>
          <p:cNvSpPr>
            <a:spLocks noGrp="1"/>
          </p:cNvSpPr>
          <p:nvPr>
            <p:ph type="title"/>
          </p:nvPr>
        </p:nvSpPr>
        <p:spPr>
          <a:xfrm>
            <a:off x="2115879" y="624110"/>
            <a:ext cx="10430540" cy="1280890"/>
          </a:xfrm>
        </p:spPr>
        <p:txBody>
          <a:bodyPr>
            <a:normAutofit/>
          </a:bodyPr>
          <a:lstStyle/>
          <a:p>
            <a:r>
              <a:rPr lang="en-US" i="1" dirty="0"/>
              <a:t>Arnoul v. Busch Entertainment Corp.</a:t>
            </a:r>
            <a:br>
              <a:rPr lang="en-US" dirty="0"/>
            </a:br>
            <a:r>
              <a:rPr lang="en-US" dirty="0"/>
              <a:t>2008 WL 4525106 (M.D. Fla. Oct. 6, 2008)</a:t>
            </a:r>
          </a:p>
        </p:txBody>
      </p:sp>
    </p:spTree>
    <p:extLst>
      <p:ext uri="{BB962C8B-B14F-4D97-AF65-F5344CB8AC3E}">
        <p14:creationId xmlns:p14="http://schemas.microsoft.com/office/powerpoint/2010/main" val="4212857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1F9EE-76A3-F226-D47E-D67718452A8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A3B000-BC7C-A942-6348-6C9AA5BFC719}"/>
              </a:ext>
            </a:extLst>
          </p:cNvPr>
          <p:cNvSpPr>
            <a:spLocks noGrp="1"/>
          </p:cNvSpPr>
          <p:nvPr>
            <p:ph idx="1"/>
          </p:nvPr>
        </p:nvSpPr>
        <p:spPr>
          <a:xfrm>
            <a:off x="1956390" y="2243470"/>
            <a:ext cx="9422839" cy="4306186"/>
          </a:xfrm>
        </p:spPr>
        <p:txBody>
          <a:bodyPr>
            <a:normAutofit/>
          </a:bodyPr>
          <a:lstStyle/>
          <a:p>
            <a:r>
              <a:rPr lang="en-US" sz="2800" dirty="0"/>
              <a:t>“There is no premises safe enough to entirely foreclose the risk that a guest might injure himself during an inattentive moment.”</a:t>
            </a:r>
          </a:p>
          <a:p>
            <a:r>
              <a:rPr lang="en-US" sz="2800" dirty="0"/>
              <a:t>“The Court is not prepared to dispense with the duty of care owed to one’s self”</a:t>
            </a:r>
          </a:p>
        </p:txBody>
      </p:sp>
      <p:sp>
        <p:nvSpPr>
          <p:cNvPr id="7" name="Title 1">
            <a:extLst>
              <a:ext uri="{FF2B5EF4-FFF2-40B4-BE49-F238E27FC236}">
                <a16:creationId xmlns:a16="http://schemas.microsoft.com/office/drawing/2014/main" id="{5C4FD6EE-D4C6-47CD-255D-1B61E23A956C}"/>
              </a:ext>
            </a:extLst>
          </p:cNvPr>
          <p:cNvSpPr>
            <a:spLocks noGrp="1"/>
          </p:cNvSpPr>
          <p:nvPr>
            <p:ph type="title"/>
          </p:nvPr>
        </p:nvSpPr>
        <p:spPr>
          <a:xfrm>
            <a:off x="2115879" y="624110"/>
            <a:ext cx="10430540" cy="1280890"/>
          </a:xfrm>
        </p:spPr>
        <p:txBody>
          <a:bodyPr>
            <a:normAutofit/>
          </a:bodyPr>
          <a:lstStyle/>
          <a:p>
            <a:r>
              <a:rPr lang="en-US" i="1" dirty="0"/>
              <a:t>Arnoul v. Busch Entertainment Corp.</a:t>
            </a:r>
            <a:br>
              <a:rPr lang="en-US" dirty="0"/>
            </a:br>
            <a:r>
              <a:rPr lang="en-US" dirty="0"/>
              <a:t>2008 WL 4525106 (M.D. Fla. Oct. 6, 2008)</a:t>
            </a:r>
          </a:p>
        </p:txBody>
      </p:sp>
    </p:spTree>
    <p:extLst>
      <p:ext uri="{BB962C8B-B14F-4D97-AF65-F5344CB8AC3E}">
        <p14:creationId xmlns:p14="http://schemas.microsoft.com/office/powerpoint/2010/main" val="3184627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5E07F-A0B3-D8EC-3ABE-1496857AF3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16ED26-3BD8-AB23-BC7F-4C40394A9DD2}"/>
              </a:ext>
            </a:extLst>
          </p:cNvPr>
          <p:cNvSpPr>
            <a:spLocks noGrp="1"/>
          </p:cNvSpPr>
          <p:nvPr>
            <p:ph type="title"/>
          </p:nvPr>
        </p:nvSpPr>
        <p:spPr>
          <a:xfrm>
            <a:off x="2115879" y="624110"/>
            <a:ext cx="10430540" cy="1280890"/>
          </a:xfrm>
        </p:spPr>
        <p:txBody>
          <a:bodyPr>
            <a:noAutofit/>
          </a:bodyPr>
          <a:lstStyle/>
          <a:p>
            <a:r>
              <a:rPr lang="en-US" i="1" dirty="0"/>
              <a:t>Arnoul v. Busch Entertainment Corp.</a:t>
            </a:r>
            <a:br>
              <a:rPr lang="en-US" dirty="0"/>
            </a:br>
            <a:r>
              <a:rPr lang="en-US" dirty="0"/>
              <a:t>2008 WL 4525106 (M.D. Fla. Oct. 6, 2008)</a:t>
            </a:r>
          </a:p>
        </p:txBody>
      </p:sp>
      <p:pic>
        <p:nvPicPr>
          <p:cNvPr id="4" name="Picture 3">
            <a:extLst>
              <a:ext uri="{FF2B5EF4-FFF2-40B4-BE49-F238E27FC236}">
                <a16:creationId xmlns:a16="http://schemas.microsoft.com/office/drawing/2014/main" id="{BEAB713F-6FE6-1B9F-1B15-37EA55449E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48995" y="1905000"/>
            <a:ext cx="7015915" cy="4817076"/>
          </a:xfrm>
          <a:prstGeom prst="rect">
            <a:avLst/>
          </a:prstGeom>
        </p:spPr>
      </p:pic>
    </p:spTree>
    <p:extLst>
      <p:ext uri="{BB962C8B-B14F-4D97-AF65-F5344CB8AC3E}">
        <p14:creationId xmlns:p14="http://schemas.microsoft.com/office/powerpoint/2010/main" val="6478321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48B88-83CF-2A6F-06FB-DE8DD30C6B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AB598C-98C1-0DCD-7240-2AC6D99BC575}"/>
              </a:ext>
            </a:extLst>
          </p:cNvPr>
          <p:cNvSpPr>
            <a:spLocks noGrp="1"/>
          </p:cNvSpPr>
          <p:nvPr>
            <p:ph type="title"/>
          </p:nvPr>
        </p:nvSpPr>
        <p:spPr>
          <a:xfrm>
            <a:off x="2115879" y="624110"/>
            <a:ext cx="10430540" cy="1280890"/>
          </a:xfrm>
        </p:spPr>
        <p:txBody>
          <a:bodyPr>
            <a:noAutofit/>
          </a:bodyPr>
          <a:lstStyle/>
          <a:p>
            <a:r>
              <a:rPr lang="en-US" i="1" dirty="0"/>
              <a:t>Arnoul v. Busch Entertainment Corp.</a:t>
            </a:r>
            <a:br>
              <a:rPr lang="en-US" dirty="0"/>
            </a:br>
            <a:r>
              <a:rPr lang="en-US" dirty="0"/>
              <a:t>2008 WL 4525106 (M.D. Fla. Oct. 6, 2008)</a:t>
            </a:r>
          </a:p>
        </p:txBody>
      </p:sp>
      <p:pic>
        <p:nvPicPr>
          <p:cNvPr id="4" name="Picture 3">
            <a:extLst>
              <a:ext uri="{FF2B5EF4-FFF2-40B4-BE49-F238E27FC236}">
                <a16:creationId xmlns:a16="http://schemas.microsoft.com/office/drawing/2014/main" id="{6FCC6501-8727-8C4B-D0B2-73823D4F8C4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476831" y="1905000"/>
            <a:ext cx="8075839" cy="4644755"/>
          </a:xfrm>
          <a:prstGeom prst="rect">
            <a:avLst/>
          </a:prstGeom>
        </p:spPr>
      </p:pic>
    </p:spTree>
    <p:extLst>
      <p:ext uri="{BB962C8B-B14F-4D97-AF65-F5344CB8AC3E}">
        <p14:creationId xmlns:p14="http://schemas.microsoft.com/office/powerpoint/2010/main" val="30547440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B547A-DF75-DD78-67D6-7C1EBBD5BA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0CE475-EF21-A895-482C-2F612FBE41AA}"/>
              </a:ext>
            </a:extLst>
          </p:cNvPr>
          <p:cNvSpPr>
            <a:spLocks noGrp="1"/>
          </p:cNvSpPr>
          <p:nvPr>
            <p:ph type="title"/>
          </p:nvPr>
        </p:nvSpPr>
        <p:spPr/>
        <p:txBody>
          <a:bodyPr>
            <a:normAutofit/>
          </a:bodyPr>
          <a:lstStyle/>
          <a:p>
            <a:r>
              <a:rPr lang="en-US" dirty="0"/>
              <a:t>Landowner Liability - Summary</a:t>
            </a:r>
          </a:p>
        </p:txBody>
      </p:sp>
      <p:sp>
        <p:nvSpPr>
          <p:cNvPr id="3" name="Content Placeholder 2">
            <a:extLst>
              <a:ext uri="{FF2B5EF4-FFF2-40B4-BE49-F238E27FC236}">
                <a16:creationId xmlns:a16="http://schemas.microsoft.com/office/drawing/2014/main" id="{1767EE4F-8F0B-E38E-E112-21A83476AA49}"/>
              </a:ext>
            </a:extLst>
          </p:cNvPr>
          <p:cNvSpPr>
            <a:spLocks noGrp="1"/>
          </p:cNvSpPr>
          <p:nvPr>
            <p:ph idx="1"/>
          </p:nvPr>
        </p:nvSpPr>
        <p:spPr>
          <a:xfrm>
            <a:off x="1954059" y="2133600"/>
            <a:ext cx="4854513" cy="3777622"/>
          </a:xfrm>
        </p:spPr>
        <p:txBody>
          <a:bodyPr numCol="1">
            <a:normAutofit/>
          </a:bodyPr>
          <a:lstStyle/>
          <a:p>
            <a:r>
              <a:rPr lang="en-US" sz="2800" dirty="0"/>
              <a:t>Knowledge</a:t>
            </a:r>
          </a:p>
          <a:p>
            <a:r>
              <a:rPr lang="en-US" sz="2800" dirty="0"/>
              <a:t>“Dangerous Condition”</a:t>
            </a:r>
          </a:p>
          <a:p>
            <a:r>
              <a:rPr lang="en-US" sz="2800" dirty="0"/>
              <a:t>Duties to Invitees</a:t>
            </a:r>
          </a:p>
          <a:p>
            <a:pPr lvl="1"/>
            <a:r>
              <a:rPr lang="en-US" sz="2600" dirty="0"/>
              <a:t>Duty to Maintain</a:t>
            </a:r>
          </a:p>
          <a:p>
            <a:pPr lvl="1"/>
            <a:r>
              <a:rPr lang="en-US" sz="2600" dirty="0"/>
              <a:t>Duty to Warn</a:t>
            </a:r>
          </a:p>
          <a:p>
            <a:endParaRPr lang="en-US" sz="2800" dirty="0"/>
          </a:p>
        </p:txBody>
      </p:sp>
      <p:pic>
        <p:nvPicPr>
          <p:cNvPr id="5" name="Picture 4">
            <a:extLst>
              <a:ext uri="{FF2B5EF4-FFF2-40B4-BE49-F238E27FC236}">
                <a16:creationId xmlns:a16="http://schemas.microsoft.com/office/drawing/2014/main" id="{931133AD-6005-0F6E-5872-A741D8712A9A}"/>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7037364" y="2304707"/>
            <a:ext cx="5154636" cy="3777622"/>
          </a:xfrm>
          <a:prstGeom prst="rect">
            <a:avLst/>
          </a:prstGeom>
        </p:spPr>
      </p:pic>
    </p:spTree>
    <p:extLst>
      <p:ext uri="{BB962C8B-B14F-4D97-AF65-F5344CB8AC3E}">
        <p14:creationId xmlns:p14="http://schemas.microsoft.com/office/powerpoint/2010/main" val="17073972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45751-629D-96C6-A9FC-4D2C408F84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03C662-61A0-597D-57D1-EB46C4FCD65E}"/>
              </a:ext>
            </a:extLst>
          </p:cNvPr>
          <p:cNvSpPr>
            <a:spLocks noGrp="1"/>
          </p:cNvSpPr>
          <p:nvPr>
            <p:ph type="title"/>
          </p:nvPr>
        </p:nvSpPr>
        <p:spPr/>
        <p:txBody>
          <a:bodyPr/>
          <a:lstStyle/>
          <a:p>
            <a:r>
              <a:rPr lang="en-US" dirty="0"/>
              <a:t>Utility Vegetation Management</a:t>
            </a:r>
          </a:p>
        </p:txBody>
      </p:sp>
      <p:sp>
        <p:nvSpPr>
          <p:cNvPr id="3" name="Text Placeholder 2">
            <a:extLst>
              <a:ext uri="{FF2B5EF4-FFF2-40B4-BE49-F238E27FC236}">
                <a16:creationId xmlns:a16="http://schemas.microsoft.com/office/drawing/2014/main" id="{171C3DAE-A5C4-D0F5-8D3A-07C856BF82AF}"/>
              </a:ext>
            </a:extLst>
          </p:cNvPr>
          <p:cNvSpPr>
            <a:spLocks noGrp="1"/>
          </p:cNvSpPr>
          <p:nvPr>
            <p:ph type="body" idx="1"/>
          </p:nvPr>
        </p:nvSpPr>
        <p:spPr>
          <a:xfrm>
            <a:off x="2394282" y="3530129"/>
            <a:ext cx="9797718" cy="3232178"/>
          </a:xfrm>
        </p:spPr>
        <p:txBody>
          <a:bodyPr>
            <a:normAutofit/>
          </a:bodyPr>
          <a:lstStyle/>
          <a:p>
            <a:r>
              <a:rPr lang="en-US" i="1" dirty="0"/>
              <a:t>Stark v. Holtzclaw, </a:t>
            </a:r>
            <a:r>
              <a:rPr lang="en-US" dirty="0"/>
              <a:t>90 Fla. 207 (1925)</a:t>
            </a:r>
            <a:endParaRPr lang="en-US" i="1" dirty="0"/>
          </a:p>
          <a:p>
            <a:r>
              <a:rPr lang="en-US" i="1" dirty="0"/>
              <a:t>Lopez v. Fla. Power &amp; Light Co</a:t>
            </a:r>
            <a:r>
              <a:rPr lang="en-US" dirty="0"/>
              <a:t>., 501 So.2d 1339 (Fla. 3rd DCA 1987)</a:t>
            </a:r>
            <a:endParaRPr lang="it-IT" dirty="0"/>
          </a:p>
          <a:p>
            <a:r>
              <a:rPr lang="en-US" i="1" dirty="0"/>
              <a:t>Marimon v. Florida Power &amp; Light Co., </a:t>
            </a:r>
            <a:r>
              <a:rPr lang="en-US" dirty="0"/>
              <a:t>787 So.2d 887 (Fla. 3rd DCA 2001)</a:t>
            </a:r>
          </a:p>
          <a:p>
            <a:r>
              <a:rPr lang="en-US" i="1" dirty="0"/>
              <a:t>Norris v. Miami, </a:t>
            </a:r>
            <a:r>
              <a:rPr lang="en-US" dirty="0"/>
              <a:t>367 So.2d 1038 (Fla. 3rd DCA 1979)</a:t>
            </a:r>
          </a:p>
          <a:p>
            <a:r>
              <a:rPr lang="en-US" i="1" dirty="0"/>
              <a:t>Braden v. Florida Power and Light Co., </a:t>
            </a:r>
            <a:r>
              <a:rPr lang="en-US" dirty="0"/>
              <a:t>413 So. 2d 1291 (Fla. 5th DCA 1982)</a:t>
            </a:r>
          </a:p>
          <a:p>
            <a:endParaRPr lang="en-US" dirty="0"/>
          </a:p>
        </p:txBody>
      </p:sp>
    </p:spTree>
    <p:extLst>
      <p:ext uri="{BB962C8B-B14F-4D97-AF65-F5344CB8AC3E}">
        <p14:creationId xmlns:p14="http://schemas.microsoft.com/office/powerpoint/2010/main" val="17367502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74F7D1-6747-5D64-98D7-C6E519EF0E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9D2A55-460F-1101-857E-897B5F33E4D3}"/>
              </a:ext>
            </a:extLst>
          </p:cNvPr>
          <p:cNvSpPr>
            <a:spLocks noGrp="1"/>
          </p:cNvSpPr>
          <p:nvPr>
            <p:ph type="title"/>
          </p:nvPr>
        </p:nvSpPr>
        <p:spPr>
          <a:xfrm>
            <a:off x="2115879" y="624110"/>
            <a:ext cx="10430540" cy="1280890"/>
          </a:xfrm>
        </p:spPr>
        <p:txBody>
          <a:bodyPr>
            <a:normAutofit/>
          </a:bodyPr>
          <a:lstStyle/>
          <a:p>
            <a:r>
              <a:rPr lang="en-US" i="1" dirty="0"/>
              <a:t>Stark v. Holtzclaw</a:t>
            </a:r>
            <a:br>
              <a:rPr lang="en-US" i="1" dirty="0"/>
            </a:br>
            <a:r>
              <a:rPr lang="en-US" dirty="0"/>
              <a:t>90 Fla. 207 (1925)</a:t>
            </a:r>
            <a:endParaRPr lang="en-US" i="1" dirty="0"/>
          </a:p>
        </p:txBody>
      </p:sp>
      <p:pic>
        <p:nvPicPr>
          <p:cNvPr id="5" name="Picture 4">
            <a:extLst>
              <a:ext uri="{FF2B5EF4-FFF2-40B4-BE49-F238E27FC236}">
                <a16:creationId xmlns:a16="http://schemas.microsoft.com/office/drawing/2014/main" id="{A0B2989B-BDAC-37AF-2540-A876AC9BA6D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194613" y="1905000"/>
            <a:ext cx="7002683" cy="4953000"/>
          </a:xfrm>
          <a:prstGeom prst="rect">
            <a:avLst/>
          </a:prstGeom>
        </p:spPr>
      </p:pic>
    </p:spTree>
    <p:extLst>
      <p:ext uri="{BB962C8B-B14F-4D97-AF65-F5344CB8AC3E}">
        <p14:creationId xmlns:p14="http://schemas.microsoft.com/office/powerpoint/2010/main" val="2855082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11636-8F5C-C1BA-4693-F7DC9B678D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9A1C58-FFB3-41C6-DCFF-55DD4BDDA2C3}"/>
              </a:ext>
            </a:extLst>
          </p:cNvPr>
          <p:cNvSpPr>
            <a:spLocks noGrp="1"/>
          </p:cNvSpPr>
          <p:nvPr>
            <p:ph type="title"/>
          </p:nvPr>
        </p:nvSpPr>
        <p:spPr>
          <a:xfrm>
            <a:off x="2115879" y="624110"/>
            <a:ext cx="10430540" cy="1280890"/>
          </a:xfrm>
        </p:spPr>
        <p:txBody>
          <a:bodyPr>
            <a:normAutofit/>
          </a:bodyPr>
          <a:lstStyle/>
          <a:p>
            <a:r>
              <a:rPr lang="en-US" i="1" dirty="0"/>
              <a:t>City of Jacksonville v. Foster	</a:t>
            </a:r>
            <a:br>
              <a:rPr lang="en-US" i="1" dirty="0"/>
            </a:br>
            <a:r>
              <a:rPr lang="en-US" dirty="0"/>
              <a:t>41 So. 2d 548 (Fla. 1949)</a:t>
            </a:r>
          </a:p>
        </p:txBody>
      </p:sp>
      <p:pic>
        <p:nvPicPr>
          <p:cNvPr id="6" name="Picture 5">
            <a:extLst>
              <a:ext uri="{FF2B5EF4-FFF2-40B4-BE49-F238E27FC236}">
                <a16:creationId xmlns:a16="http://schemas.microsoft.com/office/drawing/2014/main" id="{1E7C88A2-71E3-A8B4-5037-86E5D1460B4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82246" y="1859738"/>
            <a:ext cx="8922119" cy="4973548"/>
          </a:xfrm>
          <a:prstGeom prst="rect">
            <a:avLst/>
          </a:prstGeom>
        </p:spPr>
      </p:pic>
    </p:spTree>
    <p:extLst>
      <p:ext uri="{BB962C8B-B14F-4D97-AF65-F5344CB8AC3E}">
        <p14:creationId xmlns:p14="http://schemas.microsoft.com/office/powerpoint/2010/main" val="24760274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7F74C-2880-EC41-BE7E-E89490005EB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27A7B3-B753-B94F-2E91-9471A90EDE34}"/>
              </a:ext>
            </a:extLst>
          </p:cNvPr>
          <p:cNvSpPr>
            <a:spLocks noGrp="1"/>
          </p:cNvSpPr>
          <p:nvPr>
            <p:ph idx="1"/>
          </p:nvPr>
        </p:nvSpPr>
        <p:spPr>
          <a:xfrm>
            <a:off x="1956390" y="2243469"/>
            <a:ext cx="9422839" cy="4327451"/>
          </a:xfrm>
        </p:spPr>
        <p:txBody>
          <a:bodyPr>
            <a:normAutofit/>
          </a:bodyPr>
          <a:lstStyle/>
          <a:p>
            <a:r>
              <a:rPr lang="en-US" sz="2800" dirty="0"/>
              <a:t>“One is held responsible for all the consequences of his acts which are natural and probable, and ought to have been foreseen by a reasonably prudent man.”</a:t>
            </a:r>
          </a:p>
          <a:p>
            <a:r>
              <a:rPr lang="en-US" sz="2800" dirty="0"/>
              <a:t>“But even where the highest degree of care is demanded, still the one from whom it is due is bound to guard only against those occurrences which can reasonably be anticipated by the utmost foresight.”</a:t>
            </a:r>
          </a:p>
        </p:txBody>
      </p:sp>
      <p:sp>
        <p:nvSpPr>
          <p:cNvPr id="7" name="Title 1">
            <a:extLst>
              <a:ext uri="{FF2B5EF4-FFF2-40B4-BE49-F238E27FC236}">
                <a16:creationId xmlns:a16="http://schemas.microsoft.com/office/drawing/2014/main" id="{7B73298F-268B-BF77-75D7-A2A0AF1CBFE4}"/>
              </a:ext>
            </a:extLst>
          </p:cNvPr>
          <p:cNvSpPr>
            <a:spLocks noGrp="1"/>
          </p:cNvSpPr>
          <p:nvPr>
            <p:ph type="title"/>
          </p:nvPr>
        </p:nvSpPr>
        <p:spPr>
          <a:xfrm>
            <a:off x="2115879" y="624110"/>
            <a:ext cx="10430540" cy="1280890"/>
          </a:xfrm>
        </p:spPr>
        <p:txBody>
          <a:bodyPr>
            <a:normAutofit/>
          </a:bodyPr>
          <a:lstStyle/>
          <a:p>
            <a:r>
              <a:rPr lang="en-US" i="1" dirty="0"/>
              <a:t>Stark v. Holtzclaw</a:t>
            </a:r>
            <a:br>
              <a:rPr lang="en-US" i="1" dirty="0"/>
            </a:br>
            <a:r>
              <a:rPr lang="en-US" dirty="0"/>
              <a:t>90 Fla. 207 (1925)</a:t>
            </a:r>
            <a:endParaRPr lang="sv-SE" dirty="0"/>
          </a:p>
        </p:txBody>
      </p:sp>
    </p:spTree>
    <p:extLst>
      <p:ext uri="{BB962C8B-B14F-4D97-AF65-F5344CB8AC3E}">
        <p14:creationId xmlns:p14="http://schemas.microsoft.com/office/powerpoint/2010/main" val="4159943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B09C5-AA88-906C-BDCD-3D8C89A4450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0C46CA-8B8D-693A-16E4-950BE0EEE4FC}"/>
              </a:ext>
            </a:extLst>
          </p:cNvPr>
          <p:cNvSpPr>
            <a:spLocks noGrp="1"/>
          </p:cNvSpPr>
          <p:nvPr>
            <p:ph idx="1"/>
          </p:nvPr>
        </p:nvSpPr>
        <p:spPr>
          <a:xfrm>
            <a:off x="1956390" y="2243469"/>
            <a:ext cx="9422839" cy="4327451"/>
          </a:xfrm>
        </p:spPr>
        <p:txBody>
          <a:bodyPr>
            <a:normAutofit/>
          </a:bodyPr>
          <a:lstStyle/>
          <a:p>
            <a:r>
              <a:rPr lang="en-US" sz="2800" dirty="0"/>
              <a:t>“if men went about to guard themselves against every risk to themselves or others which might by ingenious conjecture be conceived as possible, human affairs could not be carried on at all.”</a:t>
            </a:r>
          </a:p>
        </p:txBody>
      </p:sp>
      <p:sp>
        <p:nvSpPr>
          <p:cNvPr id="7" name="Title 1">
            <a:extLst>
              <a:ext uri="{FF2B5EF4-FFF2-40B4-BE49-F238E27FC236}">
                <a16:creationId xmlns:a16="http://schemas.microsoft.com/office/drawing/2014/main" id="{E5E903F1-DB3F-8FE2-D9CB-D1718378A5C4}"/>
              </a:ext>
            </a:extLst>
          </p:cNvPr>
          <p:cNvSpPr>
            <a:spLocks noGrp="1"/>
          </p:cNvSpPr>
          <p:nvPr>
            <p:ph type="title"/>
          </p:nvPr>
        </p:nvSpPr>
        <p:spPr>
          <a:xfrm>
            <a:off x="2115879" y="624110"/>
            <a:ext cx="10430540" cy="1280890"/>
          </a:xfrm>
        </p:spPr>
        <p:txBody>
          <a:bodyPr>
            <a:normAutofit/>
          </a:bodyPr>
          <a:lstStyle/>
          <a:p>
            <a:r>
              <a:rPr lang="en-US" i="1" dirty="0"/>
              <a:t>Stark v. Holtzclaw</a:t>
            </a:r>
            <a:br>
              <a:rPr lang="en-US" i="1" dirty="0"/>
            </a:br>
            <a:r>
              <a:rPr lang="en-US" dirty="0"/>
              <a:t>90 Fla. 207 (1925)</a:t>
            </a:r>
            <a:endParaRPr lang="sv-SE" dirty="0"/>
          </a:p>
        </p:txBody>
      </p:sp>
    </p:spTree>
    <p:extLst>
      <p:ext uri="{BB962C8B-B14F-4D97-AF65-F5344CB8AC3E}">
        <p14:creationId xmlns:p14="http://schemas.microsoft.com/office/powerpoint/2010/main" val="29609603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44C5B-C86C-8878-BA7D-F18751E8069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42C63F-057F-4652-2CD7-A184BC1F2B27}"/>
              </a:ext>
            </a:extLst>
          </p:cNvPr>
          <p:cNvSpPr>
            <a:spLocks noGrp="1"/>
          </p:cNvSpPr>
          <p:nvPr>
            <p:ph idx="1"/>
          </p:nvPr>
        </p:nvSpPr>
        <p:spPr>
          <a:xfrm>
            <a:off x="1956390" y="2243469"/>
            <a:ext cx="9422839" cy="4327451"/>
          </a:xfrm>
        </p:spPr>
        <p:txBody>
          <a:bodyPr>
            <a:normAutofit/>
          </a:bodyPr>
          <a:lstStyle/>
          <a:p>
            <a:pPr marL="0" indent="0">
              <a:buNone/>
            </a:pPr>
            <a:r>
              <a:rPr lang="en-US" sz="2800" b="1" dirty="0"/>
              <a:t>HOWEVER</a:t>
            </a:r>
          </a:p>
          <a:p>
            <a:r>
              <a:rPr lang="en-US" sz="2800" dirty="0"/>
              <a:t>“the tree was…near a railway station and a schoolhouse where children played, and [the utility company] should have foreseen…that boys of venturesome dispositions…would be apt to climb [it]”</a:t>
            </a:r>
          </a:p>
        </p:txBody>
      </p:sp>
      <p:sp>
        <p:nvSpPr>
          <p:cNvPr id="7" name="Title 1">
            <a:extLst>
              <a:ext uri="{FF2B5EF4-FFF2-40B4-BE49-F238E27FC236}">
                <a16:creationId xmlns:a16="http://schemas.microsoft.com/office/drawing/2014/main" id="{FDD54353-C53B-43E6-E7CA-2A1385E0FEA5}"/>
              </a:ext>
            </a:extLst>
          </p:cNvPr>
          <p:cNvSpPr>
            <a:spLocks noGrp="1"/>
          </p:cNvSpPr>
          <p:nvPr>
            <p:ph type="title"/>
          </p:nvPr>
        </p:nvSpPr>
        <p:spPr>
          <a:xfrm>
            <a:off x="2115879" y="624110"/>
            <a:ext cx="10430540" cy="1280890"/>
          </a:xfrm>
        </p:spPr>
        <p:txBody>
          <a:bodyPr>
            <a:normAutofit/>
          </a:bodyPr>
          <a:lstStyle/>
          <a:p>
            <a:r>
              <a:rPr lang="en-US" i="1" dirty="0"/>
              <a:t>Stark v. Holtzclaw</a:t>
            </a:r>
            <a:br>
              <a:rPr lang="en-US" i="1" dirty="0"/>
            </a:br>
            <a:r>
              <a:rPr lang="en-US" dirty="0"/>
              <a:t>90 Fla. 207 (1925)</a:t>
            </a:r>
            <a:endParaRPr lang="sv-SE" dirty="0"/>
          </a:p>
        </p:txBody>
      </p:sp>
    </p:spTree>
    <p:extLst>
      <p:ext uri="{BB962C8B-B14F-4D97-AF65-F5344CB8AC3E}">
        <p14:creationId xmlns:p14="http://schemas.microsoft.com/office/powerpoint/2010/main" val="4080130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2D37A-6139-6AE3-8679-063EFD27682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073699-5421-DA45-584D-BE21E6BB0D43}"/>
              </a:ext>
            </a:extLst>
          </p:cNvPr>
          <p:cNvSpPr>
            <a:spLocks noGrp="1"/>
          </p:cNvSpPr>
          <p:nvPr>
            <p:ph idx="1"/>
          </p:nvPr>
        </p:nvSpPr>
        <p:spPr>
          <a:xfrm>
            <a:off x="1956390" y="2243469"/>
            <a:ext cx="9422839" cy="4327451"/>
          </a:xfrm>
        </p:spPr>
        <p:txBody>
          <a:bodyPr>
            <a:normAutofit/>
          </a:bodyPr>
          <a:lstStyle/>
          <a:p>
            <a:pPr marL="0" indent="0">
              <a:buNone/>
            </a:pPr>
            <a:r>
              <a:rPr lang="en-US" sz="2800" b="1" dirty="0"/>
              <a:t>CONCUR</a:t>
            </a:r>
          </a:p>
          <a:p>
            <a:r>
              <a:rPr lang="en-US" sz="2800" dirty="0"/>
              <a:t>The tree itself was not a nuisance</a:t>
            </a:r>
          </a:p>
          <a:p>
            <a:r>
              <a:rPr lang="en-US" sz="2800" dirty="0"/>
              <a:t>Stringing wires through the tree made it a nuisance</a:t>
            </a:r>
          </a:p>
        </p:txBody>
      </p:sp>
      <p:sp>
        <p:nvSpPr>
          <p:cNvPr id="7" name="Title 1">
            <a:extLst>
              <a:ext uri="{FF2B5EF4-FFF2-40B4-BE49-F238E27FC236}">
                <a16:creationId xmlns:a16="http://schemas.microsoft.com/office/drawing/2014/main" id="{CE05D671-821A-4E01-B620-52CF2A51DC87}"/>
              </a:ext>
            </a:extLst>
          </p:cNvPr>
          <p:cNvSpPr>
            <a:spLocks noGrp="1"/>
          </p:cNvSpPr>
          <p:nvPr>
            <p:ph type="title"/>
          </p:nvPr>
        </p:nvSpPr>
        <p:spPr>
          <a:xfrm>
            <a:off x="2115879" y="624110"/>
            <a:ext cx="10430540" cy="1280890"/>
          </a:xfrm>
        </p:spPr>
        <p:txBody>
          <a:bodyPr>
            <a:normAutofit/>
          </a:bodyPr>
          <a:lstStyle/>
          <a:p>
            <a:r>
              <a:rPr lang="en-US" i="1" dirty="0"/>
              <a:t>Stark v. Holtzclaw</a:t>
            </a:r>
            <a:br>
              <a:rPr lang="en-US" i="1" dirty="0"/>
            </a:br>
            <a:r>
              <a:rPr lang="en-US" dirty="0"/>
              <a:t>90 Fla. 207 (1925)</a:t>
            </a:r>
            <a:endParaRPr lang="sv-SE" dirty="0"/>
          </a:p>
        </p:txBody>
      </p:sp>
    </p:spTree>
    <p:extLst>
      <p:ext uri="{BB962C8B-B14F-4D97-AF65-F5344CB8AC3E}">
        <p14:creationId xmlns:p14="http://schemas.microsoft.com/office/powerpoint/2010/main" val="19064905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848E5-4615-F5CD-0C70-9DD7AFE874E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0ABD80-64F3-BFB7-B863-4D3806876460}"/>
              </a:ext>
            </a:extLst>
          </p:cNvPr>
          <p:cNvSpPr>
            <a:spLocks noGrp="1"/>
          </p:cNvSpPr>
          <p:nvPr>
            <p:ph idx="1"/>
          </p:nvPr>
        </p:nvSpPr>
        <p:spPr>
          <a:xfrm>
            <a:off x="1956390" y="2243469"/>
            <a:ext cx="9422839" cy="4327451"/>
          </a:xfrm>
        </p:spPr>
        <p:txBody>
          <a:bodyPr>
            <a:normAutofit/>
          </a:bodyPr>
          <a:lstStyle/>
          <a:p>
            <a:pPr marL="0" indent="0">
              <a:buNone/>
            </a:pPr>
            <a:r>
              <a:rPr lang="en-US" sz="2800" b="1" dirty="0"/>
              <a:t>DISSENT</a:t>
            </a:r>
          </a:p>
          <a:p>
            <a:r>
              <a:rPr lang="en-US" sz="2800" dirty="0"/>
              <a:t>“white it may be a boyish instinct to climb trees and rob bird nests, I am not prepared to say it is a boyish instinct to climb trees for the purpose of gathering flowers. Boys rather affect a contempt and distain for such girlish trophies.”</a:t>
            </a:r>
          </a:p>
        </p:txBody>
      </p:sp>
      <p:sp>
        <p:nvSpPr>
          <p:cNvPr id="7" name="Title 1">
            <a:extLst>
              <a:ext uri="{FF2B5EF4-FFF2-40B4-BE49-F238E27FC236}">
                <a16:creationId xmlns:a16="http://schemas.microsoft.com/office/drawing/2014/main" id="{52D9F89B-0297-D030-C882-5209D35CB130}"/>
              </a:ext>
            </a:extLst>
          </p:cNvPr>
          <p:cNvSpPr>
            <a:spLocks noGrp="1"/>
          </p:cNvSpPr>
          <p:nvPr>
            <p:ph type="title"/>
          </p:nvPr>
        </p:nvSpPr>
        <p:spPr>
          <a:xfrm>
            <a:off x="2115879" y="624110"/>
            <a:ext cx="10430540" cy="1280890"/>
          </a:xfrm>
        </p:spPr>
        <p:txBody>
          <a:bodyPr>
            <a:normAutofit/>
          </a:bodyPr>
          <a:lstStyle/>
          <a:p>
            <a:r>
              <a:rPr lang="en-US" i="1" dirty="0"/>
              <a:t>Stark v. Holtzclaw</a:t>
            </a:r>
            <a:br>
              <a:rPr lang="en-US" i="1" dirty="0"/>
            </a:br>
            <a:r>
              <a:rPr lang="en-US" dirty="0"/>
              <a:t>90 Fla. 207 (1925)</a:t>
            </a:r>
            <a:endParaRPr lang="sv-SE" dirty="0"/>
          </a:p>
        </p:txBody>
      </p:sp>
    </p:spTree>
    <p:extLst>
      <p:ext uri="{BB962C8B-B14F-4D97-AF65-F5344CB8AC3E}">
        <p14:creationId xmlns:p14="http://schemas.microsoft.com/office/powerpoint/2010/main" val="35326826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71135-EF0E-D364-4735-E175648121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E3D03F-CBBF-9C01-610A-E54DE258F1DB}"/>
              </a:ext>
            </a:extLst>
          </p:cNvPr>
          <p:cNvSpPr>
            <a:spLocks noGrp="1"/>
          </p:cNvSpPr>
          <p:nvPr>
            <p:ph type="title"/>
          </p:nvPr>
        </p:nvSpPr>
        <p:spPr>
          <a:xfrm>
            <a:off x="2115879" y="624110"/>
            <a:ext cx="10430540" cy="1280890"/>
          </a:xfrm>
        </p:spPr>
        <p:txBody>
          <a:bodyPr>
            <a:normAutofit/>
          </a:bodyPr>
          <a:lstStyle/>
          <a:p>
            <a:r>
              <a:rPr lang="en-US" i="1" dirty="0"/>
              <a:t>Lopez v. Fla. Power &amp; Light Co</a:t>
            </a:r>
            <a:r>
              <a:rPr lang="en-US" dirty="0"/>
              <a:t>.</a:t>
            </a:r>
            <a:br>
              <a:rPr lang="en-US" dirty="0"/>
            </a:br>
            <a:r>
              <a:rPr lang="en-US" dirty="0"/>
              <a:t>501 So.2d 1339 (Fla. 3rd DCA 1987)</a:t>
            </a:r>
          </a:p>
        </p:txBody>
      </p:sp>
      <p:pic>
        <p:nvPicPr>
          <p:cNvPr id="5" name="Picture 4">
            <a:extLst>
              <a:ext uri="{FF2B5EF4-FFF2-40B4-BE49-F238E27FC236}">
                <a16:creationId xmlns:a16="http://schemas.microsoft.com/office/drawing/2014/main" id="{0B3F7455-D7EE-96D0-D18C-3CF1523973E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250018" y="1905001"/>
            <a:ext cx="8463290" cy="4953000"/>
          </a:xfrm>
          <a:prstGeom prst="rect">
            <a:avLst/>
          </a:prstGeom>
        </p:spPr>
      </p:pic>
    </p:spTree>
    <p:extLst>
      <p:ext uri="{BB962C8B-B14F-4D97-AF65-F5344CB8AC3E}">
        <p14:creationId xmlns:p14="http://schemas.microsoft.com/office/powerpoint/2010/main" val="850630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C7C97-87A3-08BC-9356-4FD1133235F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86EBEC-4C83-1790-C2FC-604B47A9C0DB}"/>
              </a:ext>
            </a:extLst>
          </p:cNvPr>
          <p:cNvSpPr>
            <a:spLocks noGrp="1"/>
          </p:cNvSpPr>
          <p:nvPr>
            <p:ph idx="1"/>
          </p:nvPr>
        </p:nvSpPr>
        <p:spPr>
          <a:xfrm>
            <a:off x="1956390" y="2243469"/>
            <a:ext cx="9422839" cy="4327451"/>
          </a:xfrm>
        </p:spPr>
        <p:txBody>
          <a:bodyPr>
            <a:normAutofit/>
          </a:bodyPr>
          <a:lstStyle/>
          <a:p>
            <a:r>
              <a:rPr lang="en-US" sz="2800" dirty="0"/>
              <a:t>“An electric company [must] do all that human care, vigilance, and foresight can reasonably do…to protect those who use its electricity, but it is not an insurer against all possible accidents”</a:t>
            </a:r>
          </a:p>
        </p:txBody>
      </p:sp>
      <p:sp>
        <p:nvSpPr>
          <p:cNvPr id="7" name="Title 1">
            <a:extLst>
              <a:ext uri="{FF2B5EF4-FFF2-40B4-BE49-F238E27FC236}">
                <a16:creationId xmlns:a16="http://schemas.microsoft.com/office/drawing/2014/main" id="{24B69CBF-0A21-5CD0-2D22-BC1FB8B28AB2}"/>
              </a:ext>
            </a:extLst>
          </p:cNvPr>
          <p:cNvSpPr>
            <a:spLocks noGrp="1"/>
          </p:cNvSpPr>
          <p:nvPr>
            <p:ph type="title"/>
          </p:nvPr>
        </p:nvSpPr>
        <p:spPr>
          <a:xfrm>
            <a:off x="2115879" y="624110"/>
            <a:ext cx="10430540" cy="1280890"/>
          </a:xfrm>
        </p:spPr>
        <p:txBody>
          <a:bodyPr>
            <a:normAutofit/>
          </a:bodyPr>
          <a:lstStyle/>
          <a:p>
            <a:r>
              <a:rPr lang="en-US" i="1" dirty="0"/>
              <a:t>Lopez v. Fla. Power &amp; Light Co</a:t>
            </a:r>
            <a:r>
              <a:rPr lang="en-US" dirty="0"/>
              <a:t>.</a:t>
            </a:r>
            <a:br>
              <a:rPr lang="en-US" dirty="0"/>
            </a:br>
            <a:r>
              <a:rPr lang="en-US" dirty="0"/>
              <a:t>501 So.2d 1339 (Fla. 3rd DCA 1987)</a:t>
            </a:r>
            <a:endParaRPr lang="sv-SE" dirty="0"/>
          </a:p>
        </p:txBody>
      </p:sp>
    </p:spTree>
    <p:extLst>
      <p:ext uri="{BB962C8B-B14F-4D97-AF65-F5344CB8AC3E}">
        <p14:creationId xmlns:p14="http://schemas.microsoft.com/office/powerpoint/2010/main" val="24414769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793C5-9F63-0C51-482F-4987EAE3C8C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B953F5-1D86-1E53-6048-FA9D967B9EEA}"/>
              </a:ext>
            </a:extLst>
          </p:cNvPr>
          <p:cNvSpPr>
            <a:spLocks noGrp="1"/>
          </p:cNvSpPr>
          <p:nvPr>
            <p:ph idx="1"/>
          </p:nvPr>
        </p:nvSpPr>
        <p:spPr>
          <a:xfrm>
            <a:off x="1956390" y="2243469"/>
            <a:ext cx="9422839" cy="4327451"/>
          </a:xfrm>
        </p:spPr>
        <p:txBody>
          <a:bodyPr>
            <a:normAutofit/>
          </a:bodyPr>
          <a:lstStyle/>
          <a:p>
            <a:r>
              <a:rPr lang="en-US" sz="2800" dirty="0"/>
              <a:t>“Acts which cause injury but are foreseeable only as remote possibilities…are beyond the limit of legal liability.”</a:t>
            </a:r>
          </a:p>
          <a:p>
            <a:r>
              <a:rPr lang="en-US" sz="2800" dirty="0"/>
              <a:t>“The inherent danger of electrically energized wires is well known to all except those of tenderest age”</a:t>
            </a:r>
          </a:p>
          <a:p>
            <a:r>
              <a:rPr lang="en-US" sz="2800" dirty="0"/>
              <a:t>“The hazards of electrical wires should have been manifest to him.”</a:t>
            </a:r>
          </a:p>
        </p:txBody>
      </p:sp>
      <p:sp>
        <p:nvSpPr>
          <p:cNvPr id="7" name="Title 1">
            <a:extLst>
              <a:ext uri="{FF2B5EF4-FFF2-40B4-BE49-F238E27FC236}">
                <a16:creationId xmlns:a16="http://schemas.microsoft.com/office/drawing/2014/main" id="{3A6DFB9B-1BFC-5AC0-D13C-2025D99D0A05}"/>
              </a:ext>
            </a:extLst>
          </p:cNvPr>
          <p:cNvSpPr>
            <a:spLocks noGrp="1"/>
          </p:cNvSpPr>
          <p:nvPr>
            <p:ph type="title"/>
          </p:nvPr>
        </p:nvSpPr>
        <p:spPr>
          <a:xfrm>
            <a:off x="2115879" y="624110"/>
            <a:ext cx="10430540" cy="1280890"/>
          </a:xfrm>
        </p:spPr>
        <p:txBody>
          <a:bodyPr>
            <a:normAutofit/>
          </a:bodyPr>
          <a:lstStyle/>
          <a:p>
            <a:r>
              <a:rPr lang="en-US" i="1" dirty="0"/>
              <a:t>Lopez v. Fla. Power &amp; Light Co</a:t>
            </a:r>
            <a:r>
              <a:rPr lang="en-US" dirty="0"/>
              <a:t>.</a:t>
            </a:r>
            <a:br>
              <a:rPr lang="en-US" dirty="0"/>
            </a:br>
            <a:r>
              <a:rPr lang="en-US" dirty="0"/>
              <a:t>501 So.2d 1339 (Fla. 3rd DCA 1987)</a:t>
            </a:r>
            <a:endParaRPr lang="sv-SE" dirty="0"/>
          </a:p>
        </p:txBody>
      </p:sp>
    </p:spTree>
    <p:extLst>
      <p:ext uri="{BB962C8B-B14F-4D97-AF65-F5344CB8AC3E}">
        <p14:creationId xmlns:p14="http://schemas.microsoft.com/office/powerpoint/2010/main" val="151882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B48C8-C216-24B1-FDED-CD775C00686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3DA0A4-09F1-9E00-0A0E-26677C66140D}"/>
              </a:ext>
            </a:extLst>
          </p:cNvPr>
          <p:cNvSpPr>
            <a:spLocks noGrp="1"/>
          </p:cNvSpPr>
          <p:nvPr>
            <p:ph idx="1"/>
          </p:nvPr>
        </p:nvSpPr>
        <p:spPr>
          <a:xfrm>
            <a:off x="1956390" y="2243469"/>
            <a:ext cx="9422839" cy="4327451"/>
          </a:xfrm>
        </p:spPr>
        <p:txBody>
          <a:bodyPr>
            <a:normAutofit/>
          </a:bodyPr>
          <a:lstStyle/>
          <a:p>
            <a:pPr marL="0" indent="0">
              <a:buNone/>
            </a:pPr>
            <a:r>
              <a:rPr lang="en-US" sz="2800" b="1" dirty="0"/>
              <a:t>DISSENT</a:t>
            </a:r>
          </a:p>
          <a:p>
            <a:r>
              <a:rPr lang="en-US" sz="2800" dirty="0"/>
              <a:t>“The jury could…properly find that the power company negligently maintained its…wire in a position of foreseeable danger, too close to the tree.”</a:t>
            </a:r>
          </a:p>
        </p:txBody>
      </p:sp>
      <p:sp>
        <p:nvSpPr>
          <p:cNvPr id="7" name="Title 1">
            <a:extLst>
              <a:ext uri="{FF2B5EF4-FFF2-40B4-BE49-F238E27FC236}">
                <a16:creationId xmlns:a16="http://schemas.microsoft.com/office/drawing/2014/main" id="{D49EE68E-A983-14E1-67D6-D8A2ECF238B4}"/>
              </a:ext>
            </a:extLst>
          </p:cNvPr>
          <p:cNvSpPr>
            <a:spLocks noGrp="1"/>
          </p:cNvSpPr>
          <p:nvPr>
            <p:ph type="title"/>
          </p:nvPr>
        </p:nvSpPr>
        <p:spPr>
          <a:xfrm>
            <a:off x="2115879" y="624110"/>
            <a:ext cx="10430540" cy="1280890"/>
          </a:xfrm>
        </p:spPr>
        <p:txBody>
          <a:bodyPr>
            <a:normAutofit/>
          </a:bodyPr>
          <a:lstStyle/>
          <a:p>
            <a:r>
              <a:rPr lang="en-US" i="1" dirty="0"/>
              <a:t>Lopez v. Fla. Power &amp; Light Co</a:t>
            </a:r>
            <a:r>
              <a:rPr lang="en-US" dirty="0"/>
              <a:t>.</a:t>
            </a:r>
            <a:br>
              <a:rPr lang="en-US" dirty="0"/>
            </a:br>
            <a:r>
              <a:rPr lang="en-US" dirty="0"/>
              <a:t>501 So.2d 1339 (Fla. 3rd DCA 1987)</a:t>
            </a:r>
            <a:endParaRPr lang="sv-SE" dirty="0"/>
          </a:p>
        </p:txBody>
      </p:sp>
    </p:spTree>
    <p:extLst>
      <p:ext uri="{BB962C8B-B14F-4D97-AF65-F5344CB8AC3E}">
        <p14:creationId xmlns:p14="http://schemas.microsoft.com/office/powerpoint/2010/main" val="7170571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3BF0E7-FE03-40F5-8DFD-B465E6010E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822419-71C6-4768-52F4-353967D41FFB}"/>
              </a:ext>
            </a:extLst>
          </p:cNvPr>
          <p:cNvSpPr>
            <a:spLocks noGrp="1"/>
          </p:cNvSpPr>
          <p:nvPr>
            <p:ph type="title"/>
          </p:nvPr>
        </p:nvSpPr>
        <p:spPr>
          <a:xfrm>
            <a:off x="2115879" y="624110"/>
            <a:ext cx="10430540" cy="1280890"/>
          </a:xfrm>
        </p:spPr>
        <p:txBody>
          <a:bodyPr>
            <a:normAutofit/>
          </a:bodyPr>
          <a:lstStyle/>
          <a:p>
            <a:r>
              <a:rPr lang="en-US" i="1" dirty="0"/>
              <a:t>Marimon v. Florida Power &amp; Light Co.</a:t>
            </a:r>
            <a:br>
              <a:rPr lang="en-US" i="1" dirty="0"/>
            </a:br>
            <a:r>
              <a:rPr lang="en-US" dirty="0"/>
              <a:t>787 So.2d 887 (Fla. 3rd DCA 2001)</a:t>
            </a:r>
          </a:p>
        </p:txBody>
      </p:sp>
      <p:pic>
        <p:nvPicPr>
          <p:cNvPr id="5" name="Picture 4">
            <a:extLst>
              <a:ext uri="{FF2B5EF4-FFF2-40B4-BE49-F238E27FC236}">
                <a16:creationId xmlns:a16="http://schemas.microsoft.com/office/drawing/2014/main" id="{797EBFDC-05A7-AE20-98C3-3812ADC9831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250018" y="1805651"/>
            <a:ext cx="8463291" cy="5052350"/>
          </a:xfrm>
          <a:prstGeom prst="rect">
            <a:avLst/>
          </a:prstGeom>
        </p:spPr>
      </p:pic>
    </p:spTree>
    <p:extLst>
      <p:ext uri="{BB962C8B-B14F-4D97-AF65-F5344CB8AC3E}">
        <p14:creationId xmlns:p14="http://schemas.microsoft.com/office/powerpoint/2010/main" val="1250117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4C44E-FAFE-84B2-5851-CAF05F7CAF2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657872-3308-3F9A-198B-46736EBFC17D}"/>
              </a:ext>
            </a:extLst>
          </p:cNvPr>
          <p:cNvSpPr>
            <a:spLocks noGrp="1"/>
          </p:cNvSpPr>
          <p:nvPr>
            <p:ph idx="1"/>
          </p:nvPr>
        </p:nvSpPr>
        <p:spPr>
          <a:xfrm>
            <a:off x="1956390" y="2243470"/>
            <a:ext cx="9422839" cy="4306186"/>
          </a:xfrm>
        </p:spPr>
        <p:txBody>
          <a:bodyPr>
            <a:normAutofit/>
          </a:bodyPr>
          <a:lstStyle/>
          <a:p>
            <a:r>
              <a:rPr lang="en-US" sz="2800" dirty="0"/>
              <a:t>Witness testimony:</a:t>
            </a:r>
          </a:p>
          <a:p>
            <a:pPr lvl="1"/>
            <a:r>
              <a:rPr lang="en-US" sz="2800" dirty="0"/>
              <a:t>Tree had green leaves</a:t>
            </a:r>
          </a:p>
          <a:p>
            <a:pPr lvl="1"/>
            <a:r>
              <a:rPr lang="en-US" sz="2800" dirty="0"/>
              <a:t>“white fungus growth appeared on the tree at the earth line”, indicating “decay of the root structure”</a:t>
            </a:r>
          </a:p>
          <a:p>
            <a:pPr lvl="1"/>
            <a:r>
              <a:rPr lang="en-US" sz="2800" dirty="0"/>
              <a:t>“decayed place at the bottom of the trunk which was perceptible before the tree fell”</a:t>
            </a:r>
          </a:p>
        </p:txBody>
      </p:sp>
      <p:sp>
        <p:nvSpPr>
          <p:cNvPr id="7" name="Title 1">
            <a:extLst>
              <a:ext uri="{FF2B5EF4-FFF2-40B4-BE49-F238E27FC236}">
                <a16:creationId xmlns:a16="http://schemas.microsoft.com/office/drawing/2014/main" id="{BF3F0A41-1B2E-5DDF-EE01-217A8D3186B4}"/>
              </a:ext>
            </a:extLst>
          </p:cNvPr>
          <p:cNvSpPr>
            <a:spLocks noGrp="1"/>
          </p:cNvSpPr>
          <p:nvPr>
            <p:ph type="title"/>
          </p:nvPr>
        </p:nvSpPr>
        <p:spPr>
          <a:xfrm>
            <a:off x="2115879" y="624110"/>
            <a:ext cx="10430540" cy="1280890"/>
          </a:xfrm>
        </p:spPr>
        <p:txBody>
          <a:bodyPr>
            <a:normAutofit/>
          </a:bodyPr>
          <a:lstStyle/>
          <a:p>
            <a:r>
              <a:rPr lang="en-US" i="1" dirty="0"/>
              <a:t>City of Jacksonville v. Foster	</a:t>
            </a:r>
            <a:br>
              <a:rPr lang="en-US" i="1" dirty="0"/>
            </a:br>
            <a:r>
              <a:rPr lang="en-US" dirty="0"/>
              <a:t>41 So. 2d 548 (Fla. 1949)</a:t>
            </a:r>
            <a:endParaRPr lang="sv-SE" dirty="0"/>
          </a:p>
        </p:txBody>
      </p:sp>
    </p:spTree>
    <p:extLst>
      <p:ext uri="{BB962C8B-B14F-4D97-AF65-F5344CB8AC3E}">
        <p14:creationId xmlns:p14="http://schemas.microsoft.com/office/powerpoint/2010/main" val="1318913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819ED-46E8-4B05-F4C2-2F0291CB74E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13B976-4897-F960-6616-685136F96224}"/>
              </a:ext>
            </a:extLst>
          </p:cNvPr>
          <p:cNvSpPr>
            <a:spLocks noGrp="1"/>
          </p:cNvSpPr>
          <p:nvPr>
            <p:ph idx="1"/>
          </p:nvPr>
        </p:nvSpPr>
        <p:spPr>
          <a:xfrm>
            <a:off x="1956390" y="2243469"/>
            <a:ext cx="9422839" cy="4327451"/>
          </a:xfrm>
        </p:spPr>
        <p:txBody>
          <a:bodyPr>
            <a:normAutofit/>
          </a:bodyPr>
          <a:lstStyle/>
          <a:p>
            <a:r>
              <a:rPr lang="en-US" sz="2800" b="1" dirty="0"/>
              <a:t>Public Invitee</a:t>
            </a:r>
            <a:r>
              <a:rPr lang="en-US" sz="2800" dirty="0"/>
              <a:t>: enters by invitation</a:t>
            </a:r>
          </a:p>
          <a:p>
            <a:pPr lvl="1"/>
            <a:r>
              <a:rPr lang="en-US" sz="2600" dirty="0"/>
              <a:t>Duty to inform of concealed perils that landowner </a:t>
            </a:r>
            <a:r>
              <a:rPr lang="en-US" sz="2600" i="1" u="sng" dirty="0"/>
              <a:t>should</a:t>
            </a:r>
            <a:r>
              <a:rPr lang="en-US" sz="2600" dirty="0"/>
              <a:t> know about</a:t>
            </a:r>
          </a:p>
          <a:p>
            <a:r>
              <a:rPr lang="en-US" sz="2800" b="1" dirty="0"/>
              <a:t>Uninvited Licensee</a:t>
            </a:r>
            <a:r>
              <a:rPr lang="en-US" sz="2800" dirty="0"/>
              <a:t>: enters for own convenience without invitation</a:t>
            </a:r>
          </a:p>
          <a:p>
            <a:pPr lvl="1"/>
            <a:r>
              <a:rPr lang="en-US" sz="2600" dirty="0"/>
              <a:t>Duty to inform of concealed perils that landowner </a:t>
            </a:r>
            <a:r>
              <a:rPr lang="en-US" sz="2600" i="1" u="sng" dirty="0"/>
              <a:t>knows</a:t>
            </a:r>
            <a:r>
              <a:rPr lang="en-US" sz="2600" dirty="0"/>
              <a:t> about </a:t>
            </a:r>
          </a:p>
        </p:txBody>
      </p:sp>
      <p:sp>
        <p:nvSpPr>
          <p:cNvPr id="7" name="Title 1">
            <a:extLst>
              <a:ext uri="{FF2B5EF4-FFF2-40B4-BE49-F238E27FC236}">
                <a16:creationId xmlns:a16="http://schemas.microsoft.com/office/drawing/2014/main" id="{92D51D20-807C-53CF-D5B7-4CD3562F7ACF}"/>
              </a:ext>
            </a:extLst>
          </p:cNvPr>
          <p:cNvSpPr>
            <a:spLocks noGrp="1"/>
          </p:cNvSpPr>
          <p:nvPr>
            <p:ph type="title"/>
          </p:nvPr>
        </p:nvSpPr>
        <p:spPr>
          <a:xfrm>
            <a:off x="2115879" y="624110"/>
            <a:ext cx="10430540" cy="1280890"/>
          </a:xfrm>
        </p:spPr>
        <p:txBody>
          <a:bodyPr>
            <a:normAutofit/>
          </a:bodyPr>
          <a:lstStyle/>
          <a:p>
            <a:r>
              <a:rPr lang="en-US" i="1" dirty="0"/>
              <a:t>Marimon v. Florida Power &amp; Light Co.</a:t>
            </a:r>
            <a:br>
              <a:rPr lang="en-US" i="1" dirty="0"/>
            </a:br>
            <a:r>
              <a:rPr lang="en-US" dirty="0"/>
              <a:t>787 So.2d 887 (Fla. 3rd DCA 2001)</a:t>
            </a:r>
            <a:endParaRPr lang="sv-SE" dirty="0"/>
          </a:p>
        </p:txBody>
      </p:sp>
    </p:spTree>
    <p:extLst>
      <p:ext uri="{BB962C8B-B14F-4D97-AF65-F5344CB8AC3E}">
        <p14:creationId xmlns:p14="http://schemas.microsoft.com/office/powerpoint/2010/main" val="160490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815B9-BC0A-949E-2A1B-9059191F07D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8A0B45-6E2B-22CC-C268-96A284C07C31}"/>
              </a:ext>
            </a:extLst>
          </p:cNvPr>
          <p:cNvSpPr>
            <a:spLocks noGrp="1"/>
          </p:cNvSpPr>
          <p:nvPr>
            <p:ph idx="1"/>
          </p:nvPr>
        </p:nvSpPr>
        <p:spPr>
          <a:xfrm>
            <a:off x="1956390" y="2243469"/>
            <a:ext cx="9422839" cy="4327451"/>
          </a:xfrm>
        </p:spPr>
        <p:txBody>
          <a:bodyPr>
            <a:normAutofit/>
          </a:bodyPr>
          <a:lstStyle/>
          <a:p>
            <a:r>
              <a:rPr lang="en-US" sz="2800" dirty="0"/>
              <a:t>“Undisputed that [they were] invited…to pick [fruit] at any time he wished. Thus, [they] were invitees.”</a:t>
            </a:r>
          </a:p>
        </p:txBody>
      </p:sp>
      <p:sp>
        <p:nvSpPr>
          <p:cNvPr id="7" name="Title 1">
            <a:extLst>
              <a:ext uri="{FF2B5EF4-FFF2-40B4-BE49-F238E27FC236}">
                <a16:creationId xmlns:a16="http://schemas.microsoft.com/office/drawing/2014/main" id="{6F01E763-07D1-0BB0-9071-0BFD87F5BECB}"/>
              </a:ext>
            </a:extLst>
          </p:cNvPr>
          <p:cNvSpPr>
            <a:spLocks noGrp="1"/>
          </p:cNvSpPr>
          <p:nvPr>
            <p:ph type="title"/>
          </p:nvPr>
        </p:nvSpPr>
        <p:spPr>
          <a:xfrm>
            <a:off x="2115879" y="624110"/>
            <a:ext cx="10430540" cy="1280890"/>
          </a:xfrm>
        </p:spPr>
        <p:txBody>
          <a:bodyPr>
            <a:normAutofit/>
          </a:bodyPr>
          <a:lstStyle/>
          <a:p>
            <a:r>
              <a:rPr lang="en-US" i="1" dirty="0"/>
              <a:t>Marimon v. Florida Power &amp; Light Co.</a:t>
            </a:r>
            <a:br>
              <a:rPr lang="en-US" i="1" dirty="0"/>
            </a:br>
            <a:r>
              <a:rPr lang="en-US" dirty="0"/>
              <a:t>787 So.2d 887 (Fla. 3rd DCA 2001)</a:t>
            </a:r>
            <a:endParaRPr lang="sv-SE" dirty="0"/>
          </a:p>
        </p:txBody>
      </p:sp>
    </p:spTree>
    <p:extLst>
      <p:ext uri="{BB962C8B-B14F-4D97-AF65-F5344CB8AC3E}">
        <p14:creationId xmlns:p14="http://schemas.microsoft.com/office/powerpoint/2010/main" val="36236264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94B12-A302-CAEC-4B86-0852716D5C6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E60FFD-452D-A443-85A2-876C1D94607E}"/>
              </a:ext>
            </a:extLst>
          </p:cNvPr>
          <p:cNvSpPr>
            <a:spLocks noGrp="1"/>
          </p:cNvSpPr>
          <p:nvPr>
            <p:ph idx="1"/>
          </p:nvPr>
        </p:nvSpPr>
        <p:spPr>
          <a:xfrm>
            <a:off x="1956390" y="2243469"/>
            <a:ext cx="9422839" cy="4327451"/>
          </a:xfrm>
        </p:spPr>
        <p:txBody>
          <a:bodyPr>
            <a:normAutofit/>
          </a:bodyPr>
          <a:lstStyle/>
          <a:p>
            <a:r>
              <a:rPr lang="en-US" sz="2800" dirty="0"/>
              <a:t>“Marimon’s comparative negligence does not totally absolve FPL of liability if it did not properly maintain its lines.”</a:t>
            </a:r>
          </a:p>
          <a:p>
            <a:r>
              <a:rPr lang="en-US" sz="2800" dirty="0"/>
              <a:t>“The fact that it may be difficult for [the estate] to prevail…does not mean that [it’s impossible.]”</a:t>
            </a:r>
          </a:p>
        </p:txBody>
      </p:sp>
      <p:sp>
        <p:nvSpPr>
          <p:cNvPr id="7" name="Title 1">
            <a:extLst>
              <a:ext uri="{FF2B5EF4-FFF2-40B4-BE49-F238E27FC236}">
                <a16:creationId xmlns:a16="http://schemas.microsoft.com/office/drawing/2014/main" id="{E55C093D-AFA5-FA5C-C90F-D0AF0FF0A602}"/>
              </a:ext>
            </a:extLst>
          </p:cNvPr>
          <p:cNvSpPr>
            <a:spLocks noGrp="1"/>
          </p:cNvSpPr>
          <p:nvPr>
            <p:ph type="title"/>
          </p:nvPr>
        </p:nvSpPr>
        <p:spPr>
          <a:xfrm>
            <a:off x="2115879" y="624110"/>
            <a:ext cx="10430540" cy="1280890"/>
          </a:xfrm>
        </p:spPr>
        <p:txBody>
          <a:bodyPr>
            <a:normAutofit/>
          </a:bodyPr>
          <a:lstStyle/>
          <a:p>
            <a:r>
              <a:rPr lang="en-US" i="1" dirty="0"/>
              <a:t>Marimon v. Florida Power &amp; Light Co.</a:t>
            </a:r>
            <a:br>
              <a:rPr lang="en-US" i="1" dirty="0"/>
            </a:br>
            <a:r>
              <a:rPr lang="en-US" dirty="0"/>
              <a:t>787 So.2d 887 (Fla. 3rd DCA 2001)</a:t>
            </a:r>
            <a:endParaRPr lang="sv-SE" dirty="0"/>
          </a:p>
        </p:txBody>
      </p:sp>
    </p:spTree>
    <p:extLst>
      <p:ext uri="{BB962C8B-B14F-4D97-AF65-F5344CB8AC3E}">
        <p14:creationId xmlns:p14="http://schemas.microsoft.com/office/powerpoint/2010/main" val="4019420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06BCB-4A36-49EB-395B-051F1A8872D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456E169-6A42-B2DF-51E8-DE8A4712A0B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478512" y="187452"/>
            <a:ext cx="10713488" cy="6483096"/>
          </a:xfrm>
          <a:prstGeom prst="rect">
            <a:avLst/>
          </a:prstGeom>
        </p:spPr>
      </p:pic>
      <p:sp>
        <p:nvSpPr>
          <p:cNvPr id="6" name="TextBox 5">
            <a:extLst>
              <a:ext uri="{FF2B5EF4-FFF2-40B4-BE49-F238E27FC236}">
                <a16:creationId xmlns:a16="http://schemas.microsoft.com/office/drawing/2014/main" id="{93F04B10-880C-33B7-35FA-097F490A1DBD}"/>
              </a:ext>
            </a:extLst>
          </p:cNvPr>
          <p:cNvSpPr txBox="1"/>
          <p:nvPr/>
        </p:nvSpPr>
        <p:spPr>
          <a:xfrm>
            <a:off x="10111400" y="6199421"/>
            <a:ext cx="1204176" cy="523220"/>
          </a:xfrm>
          <a:prstGeom prst="rect">
            <a:avLst/>
          </a:prstGeom>
          <a:noFill/>
        </p:spPr>
        <p:txBody>
          <a:bodyPr wrap="none" rtlCol="0">
            <a:spAutoFit/>
          </a:bodyPr>
          <a:lstStyle/>
          <a:p>
            <a:r>
              <a:rPr lang="en-US" sz="2800" b="1" dirty="0"/>
              <a:t>Lopez</a:t>
            </a:r>
          </a:p>
        </p:txBody>
      </p:sp>
      <p:sp>
        <p:nvSpPr>
          <p:cNvPr id="7" name="TextBox 6">
            <a:extLst>
              <a:ext uri="{FF2B5EF4-FFF2-40B4-BE49-F238E27FC236}">
                <a16:creationId xmlns:a16="http://schemas.microsoft.com/office/drawing/2014/main" id="{09D18237-7C7D-DB68-F42B-B609E969C140}"/>
              </a:ext>
            </a:extLst>
          </p:cNvPr>
          <p:cNvSpPr txBox="1"/>
          <p:nvPr/>
        </p:nvSpPr>
        <p:spPr>
          <a:xfrm>
            <a:off x="6567551" y="6199421"/>
            <a:ext cx="1729961" cy="523220"/>
          </a:xfrm>
          <a:prstGeom prst="rect">
            <a:avLst/>
          </a:prstGeom>
          <a:noFill/>
        </p:spPr>
        <p:txBody>
          <a:bodyPr wrap="none" rtlCol="0">
            <a:spAutoFit/>
          </a:bodyPr>
          <a:lstStyle/>
          <a:p>
            <a:r>
              <a:rPr lang="en-US" sz="2800" b="1" dirty="0"/>
              <a:t>Marimon</a:t>
            </a:r>
          </a:p>
        </p:txBody>
      </p:sp>
    </p:spTree>
    <p:extLst>
      <p:ext uri="{BB962C8B-B14F-4D97-AF65-F5344CB8AC3E}">
        <p14:creationId xmlns:p14="http://schemas.microsoft.com/office/powerpoint/2010/main" val="27213505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34C6D-2268-6220-35EA-29A758C2AE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7F0266-280A-0AEF-3E78-0D44B4FEA9DC}"/>
              </a:ext>
            </a:extLst>
          </p:cNvPr>
          <p:cNvSpPr>
            <a:spLocks noGrp="1"/>
          </p:cNvSpPr>
          <p:nvPr>
            <p:ph type="title"/>
          </p:nvPr>
        </p:nvSpPr>
        <p:spPr>
          <a:xfrm>
            <a:off x="2115879" y="624110"/>
            <a:ext cx="10430540" cy="1280890"/>
          </a:xfrm>
        </p:spPr>
        <p:txBody>
          <a:bodyPr>
            <a:normAutofit/>
          </a:bodyPr>
          <a:lstStyle/>
          <a:p>
            <a:r>
              <a:rPr lang="en-US" i="1" dirty="0"/>
              <a:t>Norris v. Miami</a:t>
            </a:r>
            <a:br>
              <a:rPr lang="en-US" dirty="0"/>
            </a:br>
            <a:r>
              <a:rPr lang="en-US" dirty="0"/>
              <a:t>367 So.2d 1038 (Fla. 3rd DCA 1979)</a:t>
            </a:r>
          </a:p>
        </p:txBody>
      </p:sp>
      <p:pic>
        <p:nvPicPr>
          <p:cNvPr id="6" name="Picture 5">
            <a:extLst>
              <a:ext uri="{FF2B5EF4-FFF2-40B4-BE49-F238E27FC236}">
                <a16:creationId xmlns:a16="http://schemas.microsoft.com/office/drawing/2014/main" id="{35EF88DF-5D46-EB3D-71CA-F041EF70BC94}"/>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465093" y="1905000"/>
            <a:ext cx="5803105" cy="4953000"/>
          </a:xfrm>
          <a:prstGeom prst="rect">
            <a:avLst/>
          </a:prstGeom>
        </p:spPr>
      </p:pic>
    </p:spTree>
    <p:extLst>
      <p:ext uri="{BB962C8B-B14F-4D97-AF65-F5344CB8AC3E}">
        <p14:creationId xmlns:p14="http://schemas.microsoft.com/office/powerpoint/2010/main" val="4480928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107F7-F419-2774-9974-EFEA0B35ED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2E2C6D-BFEA-3F58-9CAD-8DD2C5BA0963}"/>
              </a:ext>
            </a:extLst>
          </p:cNvPr>
          <p:cNvSpPr>
            <a:spLocks noGrp="1"/>
          </p:cNvSpPr>
          <p:nvPr>
            <p:ph type="title"/>
          </p:nvPr>
        </p:nvSpPr>
        <p:spPr>
          <a:xfrm>
            <a:off x="2115879" y="624110"/>
            <a:ext cx="10430540" cy="1280890"/>
          </a:xfrm>
        </p:spPr>
        <p:txBody>
          <a:bodyPr>
            <a:normAutofit/>
          </a:bodyPr>
          <a:lstStyle/>
          <a:p>
            <a:r>
              <a:rPr lang="en-US" i="1" dirty="0"/>
              <a:t>Norris v. Miami</a:t>
            </a:r>
            <a:br>
              <a:rPr lang="en-US" dirty="0"/>
            </a:br>
            <a:r>
              <a:rPr lang="en-US" dirty="0"/>
              <a:t>367 So.2d 1038 (Fla. 3rd DCA 1979)</a:t>
            </a:r>
          </a:p>
        </p:txBody>
      </p:sp>
      <p:sp>
        <p:nvSpPr>
          <p:cNvPr id="3" name="Content Placeholder 2">
            <a:extLst>
              <a:ext uri="{FF2B5EF4-FFF2-40B4-BE49-F238E27FC236}">
                <a16:creationId xmlns:a16="http://schemas.microsoft.com/office/drawing/2014/main" id="{610B8FDA-8C17-09BC-C7D0-C146C2E2B4BD}"/>
              </a:ext>
            </a:extLst>
          </p:cNvPr>
          <p:cNvSpPr>
            <a:spLocks noGrp="1"/>
          </p:cNvSpPr>
          <p:nvPr>
            <p:ph idx="1"/>
          </p:nvPr>
        </p:nvSpPr>
        <p:spPr>
          <a:xfrm>
            <a:off x="1956390" y="2243470"/>
            <a:ext cx="9422839" cy="4614530"/>
          </a:xfrm>
        </p:spPr>
        <p:txBody>
          <a:bodyPr>
            <a:normAutofit/>
          </a:bodyPr>
          <a:lstStyle/>
          <a:p>
            <a:r>
              <a:rPr lang="en-US" sz="2800" dirty="0"/>
              <a:t>“[Norris] was clearly a trespasser as to the City of Miami.”</a:t>
            </a:r>
          </a:p>
          <a:p>
            <a:r>
              <a:rPr lang="en-US" sz="2800" dirty="0"/>
              <a:t>“…City owed no greater duty than to avoid wilful and wanton conduct toward him”</a:t>
            </a:r>
            <a:endParaRPr lang="en-US" sz="2200" dirty="0"/>
          </a:p>
        </p:txBody>
      </p:sp>
    </p:spTree>
    <p:extLst>
      <p:ext uri="{BB962C8B-B14F-4D97-AF65-F5344CB8AC3E}">
        <p14:creationId xmlns:p14="http://schemas.microsoft.com/office/powerpoint/2010/main" val="14195746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6C435C-9F5E-236D-B208-57CD03BBFE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BC7829-72BE-AA70-EA04-148702EEEA10}"/>
              </a:ext>
            </a:extLst>
          </p:cNvPr>
          <p:cNvSpPr>
            <a:spLocks noGrp="1"/>
          </p:cNvSpPr>
          <p:nvPr>
            <p:ph type="title"/>
          </p:nvPr>
        </p:nvSpPr>
        <p:spPr>
          <a:xfrm>
            <a:off x="2115879" y="624110"/>
            <a:ext cx="10430540" cy="1280890"/>
          </a:xfrm>
        </p:spPr>
        <p:txBody>
          <a:bodyPr>
            <a:normAutofit/>
          </a:bodyPr>
          <a:lstStyle/>
          <a:p>
            <a:r>
              <a:rPr lang="en-US" i="1" dirty="0"/>
              <a:t>Norris v. Miami</a:t>
            </a:r>
            <a:br>
              <a:rPr lang="en-US" dirty="0"/>
            </a:br>
            <a:r>
              <a:rPr lang="en-US" dirty="0"/>
              <a:t>367 So.2d 1038 (Fla. 3rd DCA 1979)</a:t>
            </a:r>
          </a:p>
        </p:txBody>
      </p:sp>
      <p:sp>
        <p:nvSpPr>
          <p:cNvPr id="3" name="Content Placeholder 2">
            <a:extLst>
              <a:ext uri="{FF2B5EF4-FFF2-40B4-BE49-F238E27FC236}">
                <a16:creationId xmlns:a16="http://schemas.microsoft.com/office/drawing/2014/main" id="{5E18A620-F331-E4E9-FE48-FBF7E59ED4D7}"/>
              </a:ext>
            </a:extLst>
          </p:cNvPr>
          <p:cNvSpPr>
            <a:spLocks noGrp="1"/>
          </p:cNvSpPr>
          <p:nvPr>
            <p:ph idx="1"/>
          </p:nvPr>
        </p:nvSpPr>
        <p:spPr>
          <a:xfrm>
            <a:off x="1956390" y="2243470"/>
            <a:ext cx="9422839" cy="4614530"/>
          </a:xfrm>
        </p:spPr>
        <p:txBody>
          <a:bodyPr>
            <a:normAutofit/>
          </a:bodyPr>
          <a:lstStyle/>
          <a:p>
            <a:pPr marL="0" indent="0">
              <a:buNone/>
            </a:pPr>
            <a:r>
              <a:rPr lang="en-US" sz="2800" b="1" dirty="0"/>
              <a:t>HOWEVER</a:t>
            </a:r>
          </a:p>
          <a:p>
            <a:r>
              <a:rPr lang="en-US" sz="2800" dirty="0"/>
              <a:t>“…as long as [FPL] could have reasonably anticipated [Norris’s] presence on the City of Miami right of way, its duty to [Norris] was as great as must be exercised by an electric company to the general public.”</a:t>
            </a:r>
            <a:endParaRPr lang="en-US" sz="2200" dirty="0"/>
          </a:p>
        </p:txBody>
      </p:sp>
    </p:spTree>
    <p:extLst>
      <p:ext uri="{BB962C8B-B14F-4D97-AF65-F5344CB8AC3E}">
        <p14:creationId xmlns:p14="http://schemas.microsoft.com/office/powerpoint/2010/main" val="23570933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0C863-B541-6259-E63F-E0410C3CCF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D74F9F-AC49-F449-553A-D7D20DFD35E4}"/>
              </a:ext>
            </a:extLst>
          </p:cNvPr>
          <p:cNvSpPr>
            <a:spLocks noGrp="1"/>
          </p:cNvSpPr>
          <p:nvPr>
            <p:ph type="title"/>
          </p:nvPr>
        </p:nvSpPr>
        <p:spPr>
          <a:xfrm>
            <a:off x="2115879" y="624110"/>
            <a:ext cx="10430540" cy="1280890"/>
          </a:xfrm>
        </p:spPr>
        <p:txBody>
          <a:bodyPr>
            <a:normAutofit/>
          </a:bodyPr>
          <a:lstStyle/>
          <a:p>
            <a:r>
              <a:rPr lang="en-US" i="1" dirty="0"/>
              <a:t>Braden v. Florida Power and Light Co.</a:t>
            </a:r>
            <a:br>
              <a:rPr lang="en-US" dirty="0"/>
            </a:br>
            <a:r>
              <a:rPr lang="en-US" dirty="0"/>
              <a:t>413 So. 2d 1291 (Fla. 5th DCA 1982)</a:t>
            </a:r>
          </a:p>
        </p:txBody>
      </p:sp>
      <p:pic>
        <p:nvPicPr>
          <p:cNvPr id="4" name="Picture 3">
            <a:extLst>
              <a:ext uri="{FF2B5EF4-FFF2-40B4-BE49-F238E27FC236}">
                <a16:creationId xmlns:a16="http://schemas.microsoft.com/office/drawing/2014/main" id="{80847A31-6120-0D6A-3F0C-0392CB7CB09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560818" y="1595955"/>
            <a:ext cx="5536883" cy="5262045"/>
          </a:xfrm>
          <a:prstGeom prst="rect">
            <a:avLst/>
          </a:prstGeom>
        </p:spPr>
      </p:pic>
    </p:spTree>
    <p:extLst>
      <p:ext uri="{BB962C8B-B14F-4D97-AF65-F5344CB8AC3E}">
        <p14:creationId xmlns:p14="http://schemas.microsoft.com/office/powerpoint/2010/main" val="16546298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F94E7-B538-7E7C-E1D4-65A2BCB679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AFAC89-5025-7776-579C-3CEB05887EF7}"/>
              </a:ext>
            </a:extLst>
          </p:cNvPr>
          <p:cNvSpPr>
            <a:spLocks noGrp="1"/>
          </p:cNvSpPr>
          <p:nvPr>
            <p:ph type="title"/>
          </p:nvPr>
        </p:nvSpPr>
        <p:spPr>
          <a:xfrm>
            <a:off x="2115879" y="624110"/>
            <a:ext cx="10430540" cy="1280890"/>
          </a:xfrm>
        </p:spPr>
        <p:txBody>
          <a:bodyPr>
            <a:normAutofit/>
          </a:bodyPr>
          <a:lstStyle/>
          <a:p>
            <a:r>
              <a:rPr lang="en-US" i="1" dirty="0"/>
              <a:t>Braden v. Florida Power and Light Co.</a:t>
            </a:r>
            <a:br>
              <a:rPr lang="en-US" dirty="0"/>
            </a:br>
            <a:r>
              <a:rPr lang="en-US" dirty="0"/>
              <a:t>413 So. 2d 1291 (Fla. 5th DCA 1982)</a:t>
            </a:r>
          </a:p>
        </p:txBody>
      </p:sp>
      <p:pic>
        <p:nvPicPr>
          <p:cNvPr id="4" name="Picture 3">
            <a:extLst>
              <a:ext uri="{FF2B5EF4-FFF2-40B4-BE49-F238E27FC236}">
                <a16:creationId xmlns:a16="http://schemas.microsoft.com/office/drawing/2014/main" id="{F4D6A4C1-73CD-3DE2-BC10-766F5028367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560818" y="1595955"/>
            <a:ext cx="5536883" cy="5262045"/>
          </a:xfrm>
          <a:prstGeom prst="rect">
            <a:avLst/>
          </a:prstGeom>
        </p:spPr>
      </p:pic>
    </p:spTree>
    <p:extLst>
      <p:ext uri="{BB962C8B-B14F-4D97-AF65-F5344CB8AC3E}">
        <p14:creationId xmlns:p14="http://schemas.microsoft.com/office/powerpoint/2010/main" val="36410894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A9A17-49B5-0BED-0433-D1F2FCB22A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1210FB-A50C-9266-F3C1-4FBD64BA709E}"/>
              </a:ext>
            </a:extLst>
          </p:cNvPr>
          <p:cNvSpPr>
            <a:spLocks noGrp="1"/>
          </p:cNvSpPr>
          <p:nvPr>
            <p:ph type="title"/>
          </p:nvPr>
        </p:nvSpPr>
        <p:spPr>
          <a:xfrm>
            <a:off x="2115879" y="624110"/>
            <a:ext cx="10430540" cy="1280890"/>
          </a:xfrm>
        </p:spPr>
        <p:txBody>
          <a:bodyPr>
            <a:normAutofit/>
          </a:bodyPr>
          <a:lstStyle/>
          <a:p>
            <a:r>
              <a:rPr lang="en-US" i="1" dirty="0"/>
              <a:t>Braden v. Florida Power and Light Co.</a:t>
            </a:r>
            <a:br>
              <a:rPr lang="en-US" dirty="0"/>
            </a:br>
            <a:r>
              <a:rPr lang="en-US" dirty="0"/>
              <a:t>413 So. 2d 1291 (Fla. 5th DCA 1982)</a:t>
            </a:r>
          </a:p>
        </p:txBody>
      </p:sp>
      <p:pic>
        <p:nvPicPr>
          <p:cNvPr id="4" name="Picture 3">
            <a:extLst>
              <a:ext uri="{FF2B5EF4-FFF2-40B4-BE49-F238E27FC236}">
                <a16:creationId xmlns:a16="http://schemas.microsoft.com/office/drawing/2014/main" id="{61D5483A-93A2-1A4C-1A1F-172423ECC59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560818" y="1595955"/>
            <a:ext cx="5536883" cy="5262045"/>
          </a:xfrm>
          <a:prstGeom prst="rect">
            <a:avLst/>
          </a:prstGeom>
        </p:spPr>
      </p:pic>
    </p:spTree>
    <p:extLst>
      <p:ext uri="{BB962C8B-B14F-4D97-AF65-F5344CB8AC3E}">
        <p14:creationId xmlns:p14="http://schemas.microsoft.com/office/powerpoint/2010/main" val="2889807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4C572-D095-8B7B-B66B-36B4B216273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C021C7-7119-249C-13CA-CFDDC889636B}"/>
              </a:ext>
            </a:extLst>
          </p:cNvPr>
          <p:cNvSpPr>
            <a:spLocks noGrp="1"/>
          </p:cNvSpPr>
          <p:nvPr>
            <p:ph idx="1"/>
          </p:nvPr>
        </p:nvSpPr>
        <p:spPr>
          <a:xfrm>
            <a:off x="1956390" y="2243470"/>
            <a:ext cx="9422839" cy="4306186"/>
          </a:xfrm>
        </p:spPr>
        <p:txBody>
          <a:bodyPr>
            <a:normAutofit/>
          </a:bodyPr>
          <a:lstStyle/>
          <a:p>
            <a:r>
              <a:rPr lang="en-US" sz="2800" dirty="0"/>
              <a:t>“When an evergreen…retains its leaves, although the root system is in fact largely decayed, the danger is genuinely insidious.”</a:t>
            </a:r>
          </a:p>
          <a:p>
            <a:r>
              <a:rPr lang="en-US" sz="2800" dirty="0"/>
              <a:t>“The condition would not be immediately apparent to passersby…, but could be detected by an inspection because of the telltale fungus”</a:t>
            </a:r>
          </a:p>
        </p:txBody>
      </p:sp>
      <p:sp>
        <p:nvSpPr>
          <p:cNvPr id="7" name="Title 1">
            <a:extLst>
              <a:ext uri="{FF2B5EF4-FFF2-40B4-BE49-F238E27FC236}">
                <a16:creationId xmlns:a16="http://schemas.microsoft.com/office/drawing/2014/main" id="{CE98D85C-0AB1-5053-68C6-081D9E77F8AC}"/>
              </a:ext>
            </a:extLst>
          </p:cNvPr>
          <p:cNvSpPr>
            <a:spLocks noGrp="1"/>
          </p:cNvSpPr>
          <p:nvPr>
            <p:ph type="title"/>
          </p:nvPr>
        </p:nvSpPr>
        <p:spPr>
          <a:xfrm>
            <a:off x="2115879" y="624110"/>
            <a:ext cx="10430540" cy="1280890"/>
          </a:xfrm>
        </p:spPr>
        <p:txBody>
          <a:bodyPr>
            <a:normAutofit/>
          </a:bodyPr>
          <a:lstStyle/>
          <a:p>
            <a:r>
              <a:rPr lang="en-US" i="1" dirty="0"/>
              <a:t>City of Jacksonville v. Foster	</a:t>
            </a:r>
            <a:br>
              <a:rPr lang="en-US" i="1" dirty="0"/>
            </a:br>
            <a:r>
              <a:rPr lang="en-US" dirty="0"/>
              <a:t>41 So. 2d 548 (Fla. 1949)</a:t>
            </a:r>
            <a:endParaRPr lang="sv-SE" dirty="0"/>
          </a:p>
        </p:txBody>
      </p:sp>
    </p:spTree>
    <p:extLst>
      <p:ext uri="{BB962C8B-B14F-4D97-AF65-F5344CB8AC3E}">
        <p14:creationId xmlns:p14="http://schemas.microsoft.com/office/powerpoint/2010/main" val="140626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2B21A-6100-931E-8DE9-6020AEC41E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C9830C-EF65-040C-21D9-59CB98F0B9AD}"/>
              </a:ext>
            </a:extLst>
          </p:cNvPr>
          <p:cNvSpPr>
            <a:spLocks noGrp="1"/>
          </p:cNvSpPr>
          <p:nvPr>
            <p:ph type="title"/>
          </p:nvPr>
        </p:nvSpPr>
        <p:spPr>
          <a:xfrm>
            <a:off x="2115879" y="624110"/>
            <a:ext cx="10430540" cy="1280890"/>
          </a:xfrm>
        </p:spPr>
        <p:txBody>
          <a:bodyPr>
            <a:normAutofit/>
          </a:bodyPr>
          <a:lstStyle/>
          <a:p>
            <a:r>
              <a:rPr lang="en-US" i="1" dirty="0"/>
              <a:t>Braden v. Florida Power and Light Co.</a:t>
            </a:r>
            <a:br>
              <a:rPr lang="en-US" dirty="0"/>
            </a:br>
            <a:r>
              <a:rPr lang="en-US" dirty="0"/>
              <a:t>413 So. 2d 1291 (Fla. 5th DCA 1982)</a:t>
            </a:r>
          </a:p>
        </p:txBody>
      </p:sp>
      <p:pic>
        <p:nvPicPr>
          <p:cNvPr id="4" name="Picture 3">
            <a:extLst>
              <a:ext uri="{FF2B5EF4-FFF2-40B4-BE49-F238E27FC236}">
                <a16:creationId xmlns:a16="http://schemas.microsoft.com/office/drawing/2014/main" id="{EE912C39-A01F-318E-9BE4-9E13569CADB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560818" y="1595955"/>
            <a:ext cx="5536883" cy="5262044"/>
          </a:xfrm>
          <a:prstGeom prst="rect">
            <a:avLst/>
          </a:prstGeom>
        </p:spPr>
      </p:pic>
    </p:spTree>
    <p:extLst>
      <p:ext uri="{BB962C8B-B14F-4D97-AF65-F5344CB8AC3E}">
        <p14:creationId xmlns:p14="http://schemas.microsoft.com/office/powerpoint/2010/main" val="42320637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1DF80-1CF1-382E-2EFE-01CD447CBE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3E44DA-3B3F-C6FF-B493-0C8F7C01A1B6}"/>
              </a:ext>
            </a:extLst>
          </p:cNvPr>
          <p:cNvSpPr>
            <a:spLocks noGrp="1"/>
          </p:cNvSpPr>
          <p:nvPr>
            <p:ph type="title"/>
          </p:nvPr>
        </p:nvSpPr>
        <p:spPr>
          <a:xfrm>
            <a:off x="2115879" y="624110"/>
            <a:ext cx="10430540" cy="1280890"/>
          </a:xfrm>
        </p:spPr>
        <p:txBody>
          <a:bodyPr>
            <a:normAutofit/>
          </a:bodyPr>
          <a:lstStyle/>
          <a:p>
            <a:r>
              <a:rPr lang="en-US" i="1" dirty="0"/>
              <a:t>Braden v. Florida Power and Light Co.</a:t>
            </a:r>
            <a:br>
              <a:rPr lang="en-US" dirty="0"/>
            </a:br>
            <a:r>
              <a:rPr lang="en-US" dirty="0"/>
              <a:t>413 So. 2d 1291 (Fla. 5th DCA 1982)</a:t>
            </a:r>
          </a:p>
        </p:txBody>
      </p:sp>
      <p:pic>
        <p:nvPicPr>
          <p:cNvPr id="4" name="Picture 3">
            <a:extLst>
              <a:ext uri="{FF2B5EF4-FFF2-40B4-BE49-F238E27FC236}">
                <a16:creationId xmlns:a16="http://schemas.microsoft.com/office/drawing/2014/main" id="{794F4D02-36E0-8CA6-B064-1AA5FA6AC9D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560818" y="1595955"/>
            <a:ext cx="5536883" cy="5262045"/>
          </a:xfrm>
          <a:prstGeom prst="rect">
            <a:avLst/>
          </a:prstGeom>
        </p:spPr>
      </p:pic>
    </p:spTree>
    <p:extLst>
      <p:ext uri="{BB962C8B-B14F-4D97-AF65-F5344CB8AC3E}">
        <p14:creationId xmlns:p14="http://schemas.microsoft.com/office/powerpoint/2010/main" val="39943082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8BC64-693C-D5F2-3A2A-4A4FAB9244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00FE41-7C03-FDE3-872E-9996097CA786}"/>
              </a:ext>
            </a:extLst>
          </p:cNvPr>
          <p:cNvSpPr>
            <a:spLocks noGrp="1"/>
          </p:cNvSpPr>
          <p:nvPr>
            <p:ph type="title"/>
          </p:nvPr>
        </p:nvSpPr>
        <p:spPr>
          <a:xfrm>
            <a:off x="2115879" y="624110"/>
            <a:ext cx="10430540" cy="1280890"/>
          </a:xfrm>
        </p:spPr>
        <p:txBody>
          <a:bodyPr>
            <a:normAutofit/>
          </a:bodyPr>
          <a:lstStyle/>
          <a:p>
            <a:r>
              <a:rPr lang="en-US" i="1" dirty="0"/>
              <a:t>Braden v. Florida Power and Light Co.</a:t>
            </a:r>
            <a:br>
              <a:rPr lang="en-US" dirty="0"/>
            </a:br>
            <a:r>
              <a:rPr lang="en-US" dirty="0"/>
              <a:t>413 So. 2d 1291 (Fla. 5th DCA 1982)</a:t>
            </a:r>
          </a:p>
        </p:txBody>
      </p:sp>
      <p:pic>
        <p:nvPicPr>
          <p:cNvPr id="4" name="Picture 3">
            <a:extLst>
              <a:ext uri="{FF2B5EF4-FFF2-40B4-BE49-F238E27FC236}">
                <a16:creationId xmlns:a16="http://schemas.microsoft.com/office/drawing/2014/main" id="{6BA45C1B-0069-8007-95A3-A08CC40B08C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560818" y="1595955"/>
            <a:ext cx="5536883" cy="5262044"/>
          </a:xfrm>
          <a:prstGeom prst="rect">
            <a:avLst/>
          </a:prstGeom>
        </p:spPr>
      </p:pic>
    </p:spTree>
    <p:extLst>
      <p:ext uri="{BB962C8B-B14F-4D97-AF65-F5344CB8AC3E}">
        <p14:creationId xmlns:p14="http://schemas.microsoft.com/office/powerpoint/2010/main" val="29647004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46409-829F-51AA-3D77-5721DA60EB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696AED-92FE-B23A-794C-D00633ADCEEC}"/>
              </a:ext>
            </a:extLst>
          </p:cNvPr>
          <p:cNvSpPr>
            <a:spLocks noGrp="1"/>
          </p:cNvSpPr>
          <p:nvPr>
            <p:ph type="title"/>
          </p:nvPr>
        </p:nvSpPr>
        <p:spPr>
          <a:xfrm>
            <a:off x="2115879" y="624110"/>
            <a:ext cx="10430540" cy="1280890"/>
          </a:xfrm>
        </p:spPr>
        <p:txBody>
          <a:bodyPr>
            <a:normAutofit/>
          </a:bodyPr>
          <a:lstStyle/>
          <a:p>
            <a:r>
              <a:rPr lang="en-US" i="1" dirty="0"/>
              <a:t>Braden v. Florida Power and Light Co.</a:t>
            </a:r>
            <a:br>
              <a:rPr lang="en-US" dirty="0"/>
            </a:br>
            <a:r>
              <a:rPr lang="en-US" dirty="0"/>
              <a:t>413 So. 2d 1291 (Fla. 5th DCA 1982)</a:t>
            </a:r>
          </a:p>
        </p:txBody>
      </p:sp>
      <p:pic>
        <p:nvPicPr>
          <p:cNvPr id="4" name="Picture 3">
            <a:extLst>
              <a:ext uri="{FF2B5EF4-FFF2-40B4-BE49-F238E27FC236}">
                <a16:creationId xmlns:a16="http://schemas.microsoft.com/office/drawing/2014/main" id="{57FE6FCB-26FE-C8B3-ECA5-8B9871E7307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560819" y="1595955"/>
            <a:ext cx="5536881" cy="5262044"/>
          </a:xfrm>
          <a:prstGeom prst="rect">
            <a:avLst/>
          </a:prstGeom>
        </p:spPr>
      </p:pic>
    </p:spTree>
    <p:extLst>
      <p:ext uri="{BB962C8B-B14F-4D97-AF65-F5344CB8AC3E}">
        <p14:creationId xmlns:p14="http://schemas.microsoft.com/office/powerpoint/2010/main" val="6709767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AE800-A116-E045-50C4-558E0FB829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CC24F5-A719-51FD-DA9B-08A5DA217EA6}"/>
              </a:ext>
            </a:extLst>
          </p:cNvPr>
          <p:cNvSpPr>
            <a:spLocks noGrp="1"/>
          </p:cNvSpPr>
          <p:nvPr>
            <p:ph type="title"/>
          </p:nvPr>
        </p:nvSpPr>
        <p:spPr>
          <a:xfrm>
            <a:off x="2115879" y="624110"/>
            <a:ext cx="10430540" cy="1280890"/>
          </a:xfrm>
        </p:spPr>
        <p:txBody>
          <a:bodyPr>
            <a:normAutofit/>
          </a:bodyPr>
          <a:lstStyle/>
          <a:p>
            <a:r>
              <a:rPr lang="en-US" i="1" dirty="0"/>
              <a:t>Braden v. Florida Power and Light Co.</a:t>
            </a:r>
            <a:br>
              <a:rPr lang="en-US" dirty="0"/>
            </a:br>
            <a:r>
              <a:rPr lang="en-US" dirty="0"/>
              <a:t>413 So. 2d 1291 (Fla. 5th DCA 1982)</a:t>
            </a:r>
          </a:p>
        </p:txBody>
      </p:sp>
      <p:pic>
        <p:nvPicPr>
          <p:cNvPr id="4" name="Picture 3">
            <a:extLst>
              <a:ext uri="{FF2B5EF4-FFF2-40B4-BE49-F238E27FC236}">
                <a16:creationId xmlns:a16="http://schemas.microsoft.com/office/drawing/2014/main" id="{E4DDC655-2759-67A3-4F41-AD9B05549C7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560819" y="1595955"/>
            <a:ext cx="5536881" cy="5262043"/>
          </a:xfrm>
          <a:prstGeom prst="rect">
            <a:avLst/>
          </a:prstGeom>
        </p:spPr>
      </p:pic>
    </p:spTree>
    <p:extLst>
      <p:ext uri="{BB962C8B-B14F-4D97-AF65-F5344CB8AC3E}">
        <p14:creationId xmlns:p14="http://schemas.microsoft.com/office/powerpoint/2010/main" val="24050832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B6189-F6ED-1FCB-8B0D-7CDC3329B1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590363-1F41-029A-5CDB-009AAC6FE757}"/>
              </a:ext>
            </a:extLst>
          </p:cNvPr>
          <p:cNvSpPr>
            <a:spLocks noGrp="1"/>
          </p:cNvSpPr>
          <p:nvPr>
            <p:ph type="title"/>
          </p:nvPr>
        </p:nvSpPr>
        <p:spPr>
          <a:xfrm>
            <a:off x="2115879" y="624110"/>
            <a:ext cx="10430540" cy="1280890"/>
          </a:xfrm>
        </p:spPr>
        <p:txBody>
          <a:bodyPr>
            <a:normAutofit/>
          </a:bodyPr>
          <a:lstStyle/>
          <a:p>
            <a:r>
              <a:rPr lang="en-US" i="1" dirty="0"/>
              <a:t>Braden v. Florida Power and Light Co.</a:t>
            </a:r>
            <a:br>
              <a:rPr lang="en-US" dirty="0"/>
            </a:br>
            <a:r>
              <a:rPr lang="en-US" dirty="0"/>
              <a:t>413 So. 2d 1291 (Fla. 5th DCA 1982)</a:t>
            </a:r>
          </a:p>
        </p:txBody>
      </p:sp>
      <p:sp>
        <p:nvSpPr>
          <p:cNvPr id="3" name="Content Placeholder 2">
            <a:extLst>
              <a:ext uri="{FF2B5EF4-FFF2-40B4-BE49-F238E27FC236}">
                <a16:creationId xmlns:a16="http://schemas.microsoft.com/office/drawing/2014/main" id="{DDE66E84-A46A-5004-DA15-1A0F5DB0B800}"/>
              </a:ext>
            </a:extLst>
          </p:cNvPr>
          <p:cNvSpPr>
            <a:spLocks noGrp="1"/>
          </p:cNvSpPr>
          <p:nvPr>
            <p:ph idx="1"/>
          </p:nvPr>
        </p:nvSpPr>
        <p:spPr>
          <a:xfrm>
            <a:off x="1956390" y="2243470"/>
            <a:ext cx="9422839" cy="4614530"/>
          </a:xfrm>
        </p:spPr>
        <p:txBody>
          <a:bodyPr>
            <a:normAutofit/>
          </a:bodyPr>
          <a:lstStyle/>
          <a:p>
            <a:r>
              <a:rPr lang="en-US" sz="2800" dirty="0"/>
              <a:t>“If the harm that occurs is within the </a:t>
            </a:r>
            <a:r>
              <a:rPr lang="en-US" sz="2800" i="1" dirty="0"/>
              <a:t>scope of danger</a:t>
            </a:r>
            <a:r>
              <a:rPr lang="en-US" sz="2800" dirty="0"/>
              <a:t> created by the defendant’s negligent conduct, then such harm is a reasonably foreseeable consequence of the negligence.”</a:t>
            </a:r>
          </a:p>
        </p:txBody>
      </p:sp>
    </p:spTree>
    <p:extLst>
      <p:ext uri="{BB962C8B-B14F-4D97-AF65-F5344CB8AC3E}">
        <p14:creationId xmlns:p14="http://schemas.microsoft.com/office/powerpoint/2010/main" val="3550153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1F509-1ED8-EE60-E314-DF9C0DE923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BFCC5E-9F2B-447D-572E-FE8ABE670EFE}"/>
              </a:ext>
            </a:extLst>
          </p:cNvPr>
          <p:cNvSpPr>
            <a:spLocks noGrp="1"/>
          </p:cNvSpPr>
          <p:nvPr>
            <p:ph type="title"/>
          </p:nvPr>
        </p:nvSpPr>
        <p:spPr>
          <a:xfrm>
            <a:off x="2115879" y="624110"/>
            <a:ext cx="10430540" cy="1280890"/>
          </a:xfrm>
        </p:spPr>
        <p:txBody>
          <a:bodyPr>
            <a:normAutofit/>
          </a:bodyPr>
          <a:lstStyle/>
          <a:p>
            <a:r>
              <a:rPr lang="en-US" i="1" dirty="0"/>
              <a:t>Braden v. Florida Power and Light Co.</a:t>
            </a:r>
            <a:br>
              <a:rPr lang="en-US" dirty="0"/>
            </a:br>
            <a:r>
              <a:rPr lang="en-US" dirty="0"/>
              <a:t>413 So. 2d 1291 (Fla. 5th DCA 1982)</a:t>
            </a:r>
          </a:p>
        </p:txBody>
      </p:sp>
      <p:sp>
        <p:nvSpPr>
          <p:cNvPr id="3" name="Content Placeholder 2">
            <a:extLst>
              <a:ext uri="{FF2B5EF4-FFF2-40B4-BE49-F238E27FC236}">
                <a16:creationId xmlns:a16="http://schemas.microsoft.com/office/drawing/2014/main" id="{0F9F6856-ACB5-B28A-1B5C-FB1CDC06834D}"/>
              </a:ext>
            </a:extLst>
          </p:cNvPr>
          <p:cNvSpPr>
            <a:spLocks noGrp="1"/>
          </p:cNvSpPr>
          <p:nvPr>
            <p:ph idx="1"/>
          </p:nvPr>
        </p:nvSpPr>
        <p:spPr>
          <a:xfrm>
            <a:off x="1956390" y="2243470"/>
            <a:ext cx="9422839" cy="4614530"/>
          </a:xfrm>
        </p:spPr>
        <p:txBody>
          <a:bodyPr>
            <a:normAutofit/>
          </a:bodyPr>
          <a:lstStyle/>
          <a:p>
            <a:r>
              <a:rPr lang="en-US" sz="2800" dirty="0"/>
              <a:t>“it is not unforeseeable that something, such as a falling tree, would cause [FPL’s] negligent splice to break”</a:t>
            </a:r>
          </a:p>
          <a:p>
            <a:r>
              <a:rPr lang="en-US" sz="2800" dirty="0"/>
              <a:t>“it is not unlikely that the discharge would set something nearby on fire”</a:t>
            </a:r>
          </a:p>
          <a:p>
            <a:r>
              <a:rPr lang="en-US" sz="2800" dirty="0"/>
              <a:t>“it is not unforeseeable that someone…would be burned”</a:t>
            </a:r>
          </a:p>
          <a:p>
            <a:r>
              <a:rPr lang="en-US" sz="2800" dirty="0"/>
              <a:t>“the question of foreseeability should have been resolved by a jury.”</a:t>
            </a:r>
            <a:endParaRPr lang="en-US" sz="2200" dirty="0"/>
          </a:p>
        </p:txBody>
      </p:sp>
    </p:spTree>
    <p:extLst>
      <p:ext uri="{BB962C8B-B14F-4D97-AF65-F5344CB8AC3E}">
        <p14:creationId xmlns:p14="http://schemas.microsoft.com/office/powerpoint/2010/main" val="2072985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6E14B-09A3-90E4-4E10-AE485CF397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1C2F92-0289-4977-6983-6E7E449875D3}"/>
              </a:ext>
            </a:extLst>
          </p:cNvPr>
          <p:cNvSpPr>
            <a:spLocks noGrp="1"/>
          </p:cNvSpPr>
          <p:nvPr>
            <p:ph type="title"/>
          </p:nvPr>
        </p:nvSpPr>
        <p:spPr/>
        <p:txBody>
          <a:bodyPr>
            <a:normAutofit/>
          </a:bodyPr>
          <a:lstStyle/>
          <a:p>
            <a:r>
              <a:rPr lang="en-US" dirty="0"/>
              <a:t>UVM - Summary</a:t>
            </a:r>
          </a:p>
        </p:txBody>
      </p:sp>
      <p:sp>
        <p:nvSpPr>
          <p:cNvPr id="3" name="Content Placeholder 2">
            <a:extLst>
              <a:ext uri="{FF2B5EF4-FFF2-40B4-BE49-F238E27FC236}">
                <a16:creationId xmlns:a16="http://schemas.microsoft.com/office/drawing/2014/main" id="{B902539F-4DC7-D052-9F05-6939F27AFA0B}"/>
              </a:ext>
            </a:extLst>
          </p:cNvPr>
          <p:cNvSpPr>
            <a:spLocks noGrp="1"/>
          </p:cNvSpPr>
          <p:nvPr>
            <p:ph idx="1"/>
          </p:nvPr>
        </p:nvSpPr>
        <p:spPr>
          <a:xfrm>
            <a:off x="1954060" y="2133600"/>
            <a:ext cx="4851853" cy="3777622"/>
          </a:xfrm>
        </p:spPr>
        <p:txBody>
          <a:bodyPr numCol="1">
            <a:normAutofit/>
          </a:bodyPr>
          <a:lstStyle/>
          <a:p>
            <a:r>
              <a:rPr lang="en-US" sz="2600" dirty="0"/>
              <a:t>Foreseeability</a:t>
            </a:r>
          </a:p>
          <a:p>
            <a:r>
              <a:rPr lang="en-US" sz="2600" dirty="0"/>
              <a:t>Comparative Negligence</a:t>
            </a:r>
          </a:p>
          <a:p>
            <a:r>
              <a:rPr lang="en-US" sz="2600" dirty="0"/>
              <a:t>Invitee vs. Trespasser</a:t>
            </a:r>
          </a:p>
          <a:p>
            <a:endParaRPr lang="en-US" sz="2600" dirty="0"/>
          </a:p>
        </p:txBody>
      </p:sp>
      <p:pic>
        <p:nvPicPr>
          <p:cNvPr id="4" name="Picture 3">
            <a:extLst>
              <a:ext uri="{FF2B5EF4-FFF2-40B4-BE49-F238E27FC236}">
                <a16:creationId xmlns:a16="http://schemas.microsoft.com/office/drawing/2014/main" id="{E0BBDFA7-FD5F-9C45-F909-9F5F8EE5D01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658327" y="2048719"/>
            <a:ext cx="5533673" cy="3348614"/>
          </a:xfrm>
          <a:prstGeom prst="rect">
            <a:avLst/>
          </a:prstGeom>
        </p:spPr>
      </p:pic>
    </p:spTree>
    <p:extLst>
      <p:ext uri="{BB962C8B-B14F-4D97-AF65-F5344CB8AC3E}">
        <p14:creationId xmlns:p14="http://schemas.microsoft.com/office/powerpoint/2010/main" val="23411243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D2742-0D73-90D5-918B-C58EB381A4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BAEEAF-443E-E81B-8BDC-3352FD69E3A2}"/>
              </a:ext>
            </a:extLst>
          </p:cNvPr>
          <p:cNvSpPr>
            <a:spLocks noGrp="1"/>
          </p:cNvSpPr>
          <p:nvPr>
            <p:ph type="title"/>
          </p:nvPr>
        </p:nvSpPr>
        <p:spPr/>
        <p:txBody>
          <a:bodyPr/>
          <a:lstStyle/>
          <a:p>
            <a:r>
              <a:rPr lang="en-US" dirty="0"/>
              <a:t>Valuation</a:t>
            </a:r>
          </a:p>
        </p:txBody>
      </p:sp>
      <p:sp>
        <p:nvSpPr>
          <p:cNvPr id="3" name="Text Placeholder 2">
            <a:extLst>
              <a:ext uri="{FF2B5EF4-FFF2-40B4-BE49-F238E27FC236}">
                <a16:creationId xmlns:a16="http://schemas.microsoft.com/office/drawing/2014/main" id="{733F89C6-235E-BB5D-FC8B-D36139F0A9FD}"/>
              </a:ext>
            </a:extLst>
          </p:cNvPr>
          <p:cNvSpPr>
            <a:spLocks noGrp="1"/>
          </p:cNvSpPr>
          <p:nvPr>
            <p:ph type="body" idx="1"/>
          </p:nvPr>
        </p:nvSpPr>
        <p:spPr>
          <a:xfrm>
            <a:off x="2394282" y="3530129"/>
            <a:ext cx="9797718" cy="3232178"/>
          </a:xfrm>
        </p:spPr>
        <p:txBody>
          <a:bodyPr>
            <a:normAutofit/>
          </a:bodyPr>
          <a:lstStyle/>
          <a:p>
            <a:r>
              <a:rPr lang="en-US" i="1" dirty="0"/>
              <a:t>Watson v. Jones, </a:t>
            </a:r>
            <a:r>
              <a:rPr lang="en-US" dirty="0"/>
              <a:t>160 Fla. 819 (1949)</a:t>
            </a:r>
          </a:p>
          <a:p>
            <a:r>
              <a:rPr lang="en-US" i="1" dirty="0"/>
              <a:t>Elowsky v. Gulf Power Co., </a:t>
            </a:r>
            <a:r>
              <a:rPr lang="en-US" dirty="0"/>
              <a:t>172 So.2d 643 (Fla. 1st DCA 1965)</a:t>
            </a:r>
          </a:p>
          <a:p>
            <a:r>
              <a:rPr lang="en-US" i="1" dirty="0"/>
              <a:t>Ragland v. Clarson, </a:t>
            </a:r>
            <a:r>
              <a:rPr lang="en-US" dirty="0"/>
              <a:t>259 So.2d 757 (Fla. 1st DCA 1972)</a:t>
            </a:r>
          </a:p>
          <a:p>
            <a:r>
              <a:rPr lang="en-US" i="1" dirty="0"/>
              <a:t>Clark v. J.W. Conner &amp; Sons, Inc., </a:t>
            </a:r>
            <a:r>
              <a:rPr lang="en-US" dirty="0"/>
              <a:t>441 So.2d 674 (Fla. 2nd DCA 1983)</a:t>
            </a:r>
          </a:p>
          <a:p>
            <a:endParaRPr lang="en-US" dirty="0"/>
          </a:p>
          <a:p>
            <a:endParaRPr lang="it-IT" dirty="0"/>
          </a:p>
        </p:txBody>
      </p:sp>
    </p:spTree>
    <p:extLst>
      <p:ext uri="{BB962C8B-B14F-4D97-AF65-F5344CB8AC3E}">
        <p14:creationId xmlns:p14="http://schemas.microsoft.com/office/powerpoint/2010/main" val="34066547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2E2FF-CD5C-8FBF-8A56-42B6E2A32D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0A68E7-43CE-5694-3252-DC8C030A0425}"/>
              </a:ext>
            </a:extLst>
          </p:cNvPr>
          <p:cNvSpPr>
            <a:spLocks noGrp="1"/>
          </p:cNvSpPr>
          <p:nvPr>
            <p:ph type="title"/>
          </p:nvPr>
        </p:nvSpPr>
        <p:spPr>
          <a:xfrm>
            <a:off x="2115879" y="624110"/>
            <a:ext cx="10430540" cy="1280890"/>
          </a:xfrm>
        </p:spPr>
        <p:txBody>
          <a:bodyPr>
            <a:normAutofit/>
          </a:bodyPr>
          <a:lstStyle/>
          <a:p>
            <a:r>
              <a:rPr lang="en-US" i="1" dirty="0"/>
              <a:t>Watson v. Jones</a:t>
            </a:r>
            <a:br>
              <a:rPr lang="en-US" i="1" dirty="0"/>
            </a:br>
            <a:r>
              <a:rPr lang="en-US" dirty="0"/>
              <a:t>160 Fla. 819 (1949)</a:t>
            </a:r>
          </a:p>
        </p:txBody>
      </p:sp>
      <p:pic>
        <p:nvPicPr>
          <p:cNvPr id="3" name="Picture 2">
            <a:extLst>
              <a:ext uri="{FF2B5EF4-FFF2-40B4-BE49-F238E27FC236}">
                <a16:creationId xmlns:a16="http://schemas.microsoft.com/office/drawing/2014/main" id="{03B9F5DB-43F4-72C4-9D0D-3F2274FA4C8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8214" y="1796806"/>
            <a:ext cx="11355572" cy="5061194"/>
          </a:xfrm>
          <a:prstGeom prst="rect">
            <a:avLst/>
          </a:prstGeom>
        </p:spPr>
      </p:pic>
    </p:spTree>
    <p:extLst>
      <p:ext uri="{BB962C8B-B14F-4D97-AF65-F5344CB8AC3E}">
        <p14:creationId xmlns:p14="http://schemas.microsoft.com/office/powerpoint/2010/main" val="1072484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CACA6-2753-FFE6-5CAA-C9AA3CB9FAF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C3D435-F814-8755-58FB-6794B0F3373B}"/>
              </a:ext>
            </a:extLst>
          </p:cNvPr>
          <p:cNvSpPr>
            <a:spLocks noGrp="1"/>
          </p:cNvSpPr>
          <p:nvPr>
            <p:ph idx="1"/>
          </p:nvPr>
        </p:nvSpPr>
        <p:spPr>
          <a:xfrm>
            <a:off x="1956390" y="2243470"/>
            <a:ext cx="9422839" cy="4306186"/>
          </a:xfrm>
        </p:spPr>
        <p:txBody>
          <a:bodyPr>
            <a:normAutofit/>
          </a:bodyPr>
          <a:lstStyle/>
          <a:p>
            <a:r>
              <a:rPr lang="en-US" sz="2800" dirty="0"/>
              <a:t>“we think an inspection of the trunk near the ground line would have shown it to have become so diseased as to constitute a potential danger”</a:t>
            </a:r>
          </a:p>
          <a:p>
            <a:r>
              <a:rPr lang="en-US" sz="2800" dirty="0"/>
              <a:t>“the jury reasonably deducted that this condition…had existed for such length of time as to charge the city with awareness of it”</a:t>
            </a:r>
          </a:p>
        </p:txBody>
      </p:sp>
      <p:sp>
        <p:nvSpPr>
          <p:cNvPr id="7" name="Title 1">
            <a:extLst>
              <a:ext uri="{FF2B5EF4-FFF2-40B4-BE49-F238E27FC236}">
                <a16:creationId xmlns:a16="http://schemas.microsoft.com/office/drawing/2014/main" id="{DE53458F-E66B-EA99-FD3C-70901C306D1E}"/>
              </a:ext>
            </a:extLst>
          </p:cNvPr>
          <p:cNvSpPr>
            <a:spLocks noGrp="1"/>
          </p:cNvSpPr>
          <p:nvPr>
            <p:ph type="title"/>
          </p:nvPr>
        </p:nvSpPr>
        <p:spPr>
          <a:xfrm>
            <a:off x="2115879" y="624110"/>
            <a:ext cx="10430540" cy="1280890"/>
          </a:xfrm>
        </p:spPr>
        <p:txBody>
          <a:bodyPr>
            <a:normAutofit/>
          </a:bodyPr>
          <a:lstStyle/>
          <a:p>
            <a:r>
              <a:rPr lang="en-US" i="1" dirty="0"/>
              <a:t>City of Jacksonville v. Foster	</a:t>
            </a:r>
            <a:br>
              <a:rPr lang="en-US" i="1" dirty="0"/>
            </a:br>
            <a:r>
              <a:rPr lang="en-US" dirty="0"/>
              <a:t>41 So. 2d 548 (Fla. 1949)</a:t>
            </a:r>
            <a:endParaRPr lang="sv-SE" dirty="0"/>
          </a:p>
        </p:txBody>
      </p:sp>
    </p:spTree>
    <p:extLst>
      <p:ext uri="{BB962C8B-B14F-4D97-AF65-F5344CB8AC3E}">
        <p14:creationId xmlns:p14="http://schemas.microsoft.com/office/powerpoint/2010/main" val="380010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A5FC4-D61B-9C72-4F7D-5C5B7809D0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5522BC-B866-48BE-7294-6B2B3CAF36EB}"/>
              </a:ext>
            </a:extLst>
          </p:cNvPr>
          <p:cNvSpPr>
            <a:spLocks noGrp="1"/>
          </p:cNvSpPr>
          <p:nvPr>
            <p:ph type="title"/>
          </p:nvPr>
        </p:nvSpPr>
        <p:spPr>
          <a:xfrm>
            <a:off x="2115879" y="624110"/>
            <a:ext cx="10430540" cy="1280890"/>
          </a:xfrm>
        </p:spPr>
        <p:txBody>
          <a:bodyPr>
            <a:normAutofit/>
          </a:bodyPr>
          <a:lstStyle/>
          <a:p>
            <a:r>
              <a:rPr lang="en-US" i="1" dirty="0"/>
              <a:t>Watson v. Jones</a:t>
            </a:r>
            <a:br>
              <a:rPr lang="en-US" i="1" dirty="0"/>
            </a:br>
            <a:r>
              <a:rPr lang="en-US" dirty="0"/>
              <a:t>160 Fla. 819 (1949)</a:t>
            </a:r>
          </a:p>
        </p:txBody>
      </p:sp>
      <p:pic>
        <p:nvPicPr>
          <p:cNvPr id="4" name="Picture 3">
            <a:extLst>
              <a:ext uri="{FF2B5EF4-FFF2-40B4-BE49-F238E27FC236}">
                <a16:creationId xmlns:a16="http://schemas.microsoft.com/office/drawing/2014/main" id="{070740BC-E56A-7E68-3A71-ACD725934D6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18214" y="1786173"/>
            <a:ext cx="11355572" cy="5061193"/>
          </a:xfrm>
          <a:prstGeom prst="rect">
            <a:avLst/>
          </a:prstGeom>
        </p:spPr>
      </p:pic>
    </p:spTree>
    <p:extLst>
      <p:ext uri="{BB962C8B-B14F-4D97-AF65-F5344CB8AC3E}">
        <p14:creationId xmlns:p14="http://schemas.microsoft.com/office/powerpoint/2010/main" val="15679387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7DD4B-E5F7-94E6-E7FE-2C1F15FFEDD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611498-6F43-6CD2-6B20-FE4853E8DA00}"/>
              </a:ext>
            </a:extLst>
          </p:cNvPr>
          <p:cNvSpPr>
            <a:spLocks noGrp="1"/>
          </p:cNvSpPr>
          <p:nvPr>
            <p:ph idx="1"/>
          </p:nvPr>
        </p:nvSpPr>
        <p:spPr>
          <a:xfrm>
            <a:off x="1956390" y="2243469"/>
            <a:ext cx="9422839" cy="4327451"/>
          </a:xfrm>
        </p:spPr>
        <p:txBody>
          <a:bodyPr>
            <a:normAutofit/>
          </a:bodyPr>
          <a:lstStyle/>
          <a:p>
            <a:r>
              <a:rPr lang="en-US" sz="2800" dirty="0"/>
              <a:t>“the measure of damages for the destruction of shade, ornamental, or fruit trees, is the difference in the value of the land before and after their destruction”</a:t>
            </a:r>
          </a:p>
          <a:p>
            <a:r>
              <a:rPr lang="en-US" sz="2800" dirty="0"/>
              <a:t>“…construed or extended to allow recovery for” their “contemplated use…for a </a:t>
            </a:r>
            <a:r>
              <a:rPr lang="en-US" sz="2800" i="1" u="sng" dirty="0"/>
              <a:t>particular purpose</a:t>
            </a:r>
            <a:r>
              <a:rPr lang="en-US" sz="2800" dirty="0"/>
              <a:t>”</a:t>
            </a:r>
          </a:p>
          <a:p>
            <a:endParaRPr lang="en-US" sz="2800" dirty="0"/>
          </a:p>
        </p:txBody>
      </p:sp>
      <p:sp>
        <p:nvSpPr>
          <p:cNvPr id="7" name="Title 1">
            <a:extLst>
              <a:ext uri="{FF2B5EF4-FFF2-40B4-BE49-F238E27FC236}">
                <a16:creationId xmlns:a16="http://schemas.microsoft.com/office/drawing/2014/main" id="{7160397A-2411-32C9-3CCE-D18681ED64C1}"/>
              </a:ext>
            </a:extLst>
          </p:cNvPr>
          <p:cNvSpPr>
            <a:spLocks noGrp="1"/>
          </p:cNvSpPr>
          <p:nvPr>
            <p:ph type="title"/>
          </p:nvPr>
        </p:nvSpPr>
        <p:spPr>
          <a:xfrm>
            <a:off x="2115879" y="624110"/>
            <a:ext cx="10430540" cy="1280890"/>
          </a:xfrm>
        </p:spPr>
        <p:txBody>
          <a:bodyPr>
            <a:normAutofit/>
          </a:bodyPr>
          <a:lstStyle/>
          <a:p>
            <a:r>
              <a:rPr lang="en-US" i="1" dirty="0"/>
              <a:t>Watson v. Jones</a:t>
            </a:r>
            <a:br>
              <a:rPr lang="en-US" i="1" dirty="0"/>
            </a:br>
            <a:r>
              <a:rPr lang="en-US" dirty="0"/>
              <a:t>160 Fla. 819 (1949)</a:t>
            </a:r>
            <a:endParaRPr lang="it-IT" dirty="0"/>
          </a:p>
        </p:txBody>
      </p:sp>
    </p:spTree>
    <p:extLst>
      <p:ext uri="{BB962C8B-B14F-4D97-AF65-F5344CB8AC3E}">
        <p14:creationId xmlns:p14="http://schemas.microsoft.com/office/powerpoint/2010/main" val="3616455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9B0A9-3F65-C3E0-DB39-E8D0DBBE7EB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59AA80-7A76-071F-0103-9E10BB1B8F82}"/>
              </a:ext>
            </a:extLst>
          </p:cNvPr>
          <p:cNvSpPr>
            <a:spLocks noGrp="1"/>
          </p:cNvSpPr>
          <p:nvPr>
            <p:ph idx="1"/>
          </p:nvPr>
        </p:nvSpPr>
        <p:spPr>
          <a:xfrm>
            <a:off x="1956390" y="2243469"/>
            <a:ext cx="9422839" cy="4327451"/>
          </a:xfrm>
        </p:spPr>
        <p:txBody>
          <a:bodyPr>
            <a:normAutofit/>
          </a:bodyPr>
          <a:lstStyle/>
          <a:p>
            <a:r>
              <a:rPr lang="en-US" sz="2800" dirty="0"/>
              <a:t>“The owner of property has a right to hold it for his own use as well as to hold it for sale, and if he has elected the former he should be compensated for an injury wrongfully done him in that respect, although that injury might be unappreciable to one holding the same premises for purposes of sale”</a:t>
            </a:r>
          </a:p>
          <a:p>
            <a:pPr marL="0" indent="0">
              <a:buNone/>
            </a:pPr>
            <a:endParaRPr lang="en-US" sz="2800" dirty="0"/>
          </a:p>
        </p:txBody>
      </p:sp>
      <p:sp>
        <p:nvSpPr>
          <p:cNvPr id="7" name="Title 1">
            <a:extLst>
              <a:ext uri="{FF2B5EF4-FFF2-40B4-BE49-F238E27FC236}">
                <a16:creationId xmlns:a16="http://schemas.microsoft.com/office/drawing/2014/main" id="{63E5E203-BFDB-AF70-A5C5-A2D836EF8D57}"/>
              </a:ext>
            </a:extLst>
          </p:cNvPr>
          <p:cNvSpPr>
            <a:spLocks noGrp="1"/>
          </p:cNvSpPr>
          <p:nvPr>
            <p:ph type="title"/>
          </p:nvPr>
        </p:nvSpPr>
        <p:spPr>
          <a:xfrm>
            <a:off x="2115879" y="624110"/>
            <a:ext cx="10430540" cy="1280890"/>
          </a:xfrm>
        </p:spPr>
        <p:txBody>
          <a:bodyPr>
            <a:normAutofit/>
          </a:bodyPr>
          <a:lstStyle/>
          <a:p>
            <a:r>
              <a:rPr lang="en-US" i="1" dirty="0"/>
              <a:t>Watson v. Jones</a:t>
            </a:r>
            <a:br>
              <a:rPr lang="en-US" i="1" dirty="0"/>
            </a:br>
            <a:r>
              <a:rPr lang="en-US" dirty="0"/>
              <a:t>160 Fla. 819 (1949)</a:t>
            </a:r>
            <a:endParaRPr lang="it-IT" dirty="0"/>
          </a:p>
        </p:txBody>
      </p:sp>
    </p:spTree>
    <p:extLst>
      <p:ext uri="{BB962C8B-B14F-4D97-AF65-F5344CB8AC3E}">
        <p14:creationId xmlns:p14="http://schemas.microsoft.com/office/powerpoint/2010/main" val="4427662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157B0-96F8-9A31-90F7-48F59E93977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75FDFA-71AD-B2F6-CB39-72FC0E8DEC83}"/>
              </a:ext>
            </a:extLst>
          </p:cNvPr>
          <p:cNvSpPr>
            <a:spLocks noGrp="1"/>
          </p:cNvSpPr>
          <p:nvPr>
            <p:ph idx="1"/>
          </p:nvPr>
        </p:nvSpPr>
        <p:spPr>
          <a:xfrm>
            <a:off x="1956390" y="2243469"/>
            <a:ext cx="9422839" cy="4327451"/>
          </a:xfrm>
        </p:spPr>
        <p:txBody>
          <a:bodyPr>
            <a:normAutofit/>
          </a:bodyPr>
          <a:lstStyle/>
          <a:p>
            <a:r>
              <a:rPr lang="en-US" sz="2800" dirty="0"/>
              <a:t>“The owner of property has a right to hold it for his own </a:t>
            </a:r>
            <a:r>
              <a:rPr lang="en-US" sz="2800" b="1" i="1" u="sng" dirty="0"/>
              <a:t>use</a:t>
            </a:r>
            <a:r>
              <a:rPr lang="en-US" sz="2800" dirty="0"/>
              <a:t> as well as to hold it for </a:t>
            </a:r>
            <a:r>
              <a:rPr lang="en-US" sz="2800" b="1" i="1" u="sng" dirty="0"/>
              <a:t>sale</a:t>
            </a:r>
            <a:r>
              <a:rPr lang="en-US" sz="2800" dirty="0"/>
              <a:t>, and if he has elected the former he should be compensated for an injury wrongfully done him in that respect, although that injury might be unappreciable to one holding the same premises for purposes of sale”</a:t>
            </a:r>
          </a:p>
          <a:p>
            <a:pPr marL="0" indent="0">
              <a:buNone/>
            </a:pPr>
            <a:endParaRPr lang="en-US" sz="2800" dirty="0"/>
          </a:p>
        </p:txBody>
      </p:sp>
      <p:sp>
        <p:nvSpPr>
          <p:cNvPr id="7" name="Title 1">
            <a:extLst>
              <a:ext uri="{FF2B5EF4-FFF2-40B4-BE49-F238E27FC236}">
                <a16:creationId xmlns:a16="http://schemas.microsoft.com/office/drawing/2014/main" id="{8A83A8E4-E80C-E59E-022F-F881E751DA4C}"/>
              </a:ext>
            </a:extLst>
          </p:cNvPr>
          <p:cNvSpPr>
            <a:spLocks noGrp="1"/>
          </p:cNvSpPr>
          <p:nvPr>
            <p:ph type="title"/>
          </p:nvPr>
        </p:nvSpPr>
        <p:spPr>
          <a:xfrm>
            <a:off x="2115879" y="624110"/>
            <a:ext cx="10430540" cy="1280890"/>
          </a:xfrm>
        </p:spPr>
        <p:txBody>
          <a:bodyPr>
            <a:normAutofit/>
          </a:bodyPr>
          <a:lstStyle/>
          <a:p>
            <a:r>
              <a:rPr lang="en-US" i="1" dirty="0"/>
              <a:t>Watson v. Jones</a:t>
            </a:r>
            <a:br>
              <a:rPr lang="en-US" i="1" dirty="0"/>
            </a:br>
            <a:r>
              <a:rPr lang="en-US" dirty="0"/>
              <a:t>160 Fla. 819 (1949)</a:t>
            </a:r>
            <a:endParaRPr lang="it-IT" dirty="0"/>
          </a:p>
        </p:txBody>
      </p:sp>
    </p:spTree>
    <p:extLst>
      <p:ext uri="{BB962C8B-B14F-4D97-AF65-F5344CB8AC3E}">
        <p14:creationId xmlns:p14="http://schemas.microsoft.com/office/powerpoint/2010/main" val="1220871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FCA82-F9A7-B8E5-D99E-F2764261FA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1D866A-74D4-8DA8-A526-8C443346A109}"/>
              </a:ext>
            </a:extLst>
          </p:cNvPr>
          <p:cNvSpPr>
            <a:spLocks noGrp="1"/>
          </p:cNvSpPr>
          <p:nvPr>
            <p:ph type="title"/>
          </p:nvPr>
        </p:nvSpPr>
        <p:spPr>
          <a:xfrm>
            <a:off x="2115879" y="624110"/>
            <a:ext cx="10430540" cy="1280890"/>
          </a:xfrm>
        </p:spPr>
        <p:txBody>
          <a:bodyPr>
            <a:normAutofit/>
          </a:bodyPr>
          <a:lstStyle/>
          <a:p>
            <a:r>
              <a:rPr lang="en-US" i="1" dirty="0"/>
              <a:t>Elowsky v. Gulf Power Co.</a:t>
            </a:r>
            <a:br>
              <a:rPr lang="en-US" i="1" dirty="0"/>
            </a:br>
            <a:r>
              <a:rPr lang="en-US" dirty="0"/>
              <a:t>172 So.2d 643 (Fla. 1st DCA 1965)</a:t>
            </a:r>
          </a:p>
        </p:txBody>
      </p:sp>
      <p:pic>
        <p:nvPicPr>
          <p:cNvPr id="4" name="Picture 3">
            <a:extLst>
              <a:ext uri="{FF2B5EF4-FFF2-40B4-BE49-F238E27FC236}">
                <a16:creationId xmlns:a16="http://schemas.microsoft.com/office/drawing/2014/main" id="{8BF2C043-C408-4C20-DA3A-A80DC875AA84}"/>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974692" y="1823013"/>
            <a:ext cx="6458675" cy="5034987"/>
          </a:xfrm>
          <a:prstGeom prst="rect">
            <a:avLst/>
          </a:prstGeom>
        </p:spPr>
      </p:pic>
    </p:spTree>
    <p:extLst>
      <p:ext uri="{BB962C8B-B14F-4D97-AF65-F5344CB8AC3E}">
        <p14:creationId xmlns:p14="http://schemas.microsoft.com/office/powerpoint/2010/main" val="24827195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E9AF6-70B9-0835-1633-337093F6AF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BE2B96-C228-0601-A8C7-A797A16AD219}"/>
              </a:ext>
            </a:extLst>
          </p:cNvPr>
          <p:cNvSpPr>
            <a:spLocks noGrp="1"/>
          </p:cNvSpPr>
          <p:nvPr>
            <p:ph type="title"/>
          </p:nvPr>
        </p:nvSpPr>
        <p:spPr>
          <a:xfrm>
            <a:off x="2115879" y="624110"/>
            <a:ext cx="10430540" cy="1280890"/>
          </a:xfrm>
        </p:spPr>
        <p:txBody>
          <a:bodyPr>
            <a:normAutofit/>
          </a:bodyPr>
          <a:lstStyle/>
          <a:p>
            <a:r>
              <a:rPr lang="en-US" i="1" dirty="0"/>
              <a:t>Elowsky v. Gulf Power Co.</a:t>
            </a:r>
            <a:br>
              <a:rPr lang="en-US" i="1" dirty="0"/>
            </a:br>
            <a:r>
              <a:rPr lang="en-US" dirty="0"/>
              <a:t>172 So.2d 643 (Fla. 1st DCA 1965)</a:t>
            </a:r>
          </a:p>
        </p:txBody>
      </p:sp>
      <p:pic>
        <p:nvPicPr>
          <p:cNvPr id="4" name="Picture 3">
            <a:extLst>
              <a:ext uri="{FF2B5EF4-FFF2-40B4-BE49-F238E27FC236}">
                <a16:creationId xmlns:a16="http://schemas.microsoft.com/office/drawing/2014/main" id="{AE9404F4-FFCD-9972-0B5D-8393345F3EE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020992" y="1905000"/>
            <a:ext cx="6319777" cy="4953000"/>
          </a:xfrm>
          <a:prstGeom prst="rect">
            <a:avLst/>
          </a:prstGeom>
        </p:spPr>
      </p:pic>
    </p:spTree>
    <p:extLst>
      <p:ext uri="{BB962C8B-B14F-4D97-AF65-F5344CB8AC3E}">
        <p14:creationId xmlns:p14="http://schemas.microsoft.com/office/powerpoint/2010/main" val="38153220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8203BC-E4FD-0579-845D-5C302DCA0B5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C49303-1057-89B7-E8B8-00DEA27F83AB}"/>
              </a:ext>
            </a:extLst>
          </p:cNvPr>
          <p:cNvSpPr>
            <a:spLocks noGrp="1"/>
          </p:cNvSpPr>
          <p:nvPr>
            <p:ph idx="1"/>
          </p:nvPr>
        </p:nvSpPr>
        <p:spPr>
          <a:xfrm>
            <a:off x="1956390" y="2243469"/>
            <a:ext cx="9422839" cy="4327451"/>
          </a:xfrm>
        </p:spPr>
        <p:txBody>
          <a:bodyPr>
            <a:normAutofit/>
          </a:bodyPr>
          <a:lstStyle/>
          <a:p>
            <a:r>
              <a:rPr lang="en-US" sz="2800" dirty="0"/>
              <a:t>“We are here concerned not only with the reduction in value of the land resulting from removal of the tree, but also with the loss of the ornamental value and the creature comforts provided by the tree”</a:t>
            </a:r>
          </a:p>
        </p:txBody>
      </p:sp>
      <p:sp>
        <p:nvSpPr>
          <p:cNvPr id="7" name="Title 1">
            <a:extLst>
              <a:ext uri="{FF2B5EF4-FFF2-40B4-BE49-F238E27FC236}">
                <a16:creationId xmlns:a16="http://schemas.microsoft.com/office/drawing/2014/main" id="{27062447-B9B7-95D9-7569-1E8E2D2F2E58}"/>
              </a:ext>
            </a:extLst>
          </p:cNvPr>
          <p:cNvSpPr>
            <a:spLocks noGrp="1"/>
          </p:cNvSpPr>
          <p:nvPr>
            <p:ph type="title"/>
          </p:nvPr>
        </p:nvSpPr>
        <p:spPr>
          <a:xfrm>
            <a:off x="2115879" y="624110"/>
            <a:ext cx="10430540" cy="1280890"/>
          </a:xfrm>
        </p:spPr>
        <p:txBody>
          <a:bodyPr>
            <a:normAutofit/>
          </a:bodyPr>
          <a:lstStyle/>
          <a:p>
            <a:r>
              <a:rPr lang="en-US" i="1" dirty="0"/>
              <a:t>Elowsky v. Gulf Power Co.</a:t>
            </a:r>
            <a:br>
              <a:rPr lang="en-US" i="1" dirty="0"/>
            </a:br>
            <a:r>
              <a:rPr lang="en-US" dirty="0"/>
              <a:t>172 So.2d 643 (Fla. 1st DCA 1965)</a:t>
            </a:r>
          </a:p>
        </p:txBody>
      </p:sp>
    </p:spTree>
    <p:extLst>
      <p:ext uri="{BB962C8B-B14F-4D97-AF65-F5344CB8AC3E}">
        <p14:creationId xmlns:p14="http://schemas.microsoft.com/office/powerpoint/2010/main" val="2702317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D6BD3-DCBF-7ED6-FA5E-FF2EDA300BB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9FF885-1C30-AD50-94C7-4B1CBCFAABE8}"/>
              </a:ext>
            </a:extLst>
          </p:cNvPr>
          <p:cNvSpPr>
            <a:spLocks noGrp="1"/>
          </p:cNvSpPr>
          <p:nvPr>
            <p:ph idx="1"/>
          </p:nvPr>
        </p:nvSpPr>
        <p:spPr>
          <a:xfrm>
            <a:off x="1956390" y="2243469"/>
            <a:ext cx="9422839" cy="4327451"/>
          </a:xfrm>
        </p:spPr>
        <p:txBody>
          <a:bodyPr>
            <a:normAutofit/>
          </a:bodyPr>
          <a:lstStyle/>
          <a:p>
            <a:r>
              <a:rPr lang="en-US" sz="2800" dirty="0"/>
              <a:t>“the rule of damages adopted should be such as to more carefully guard against failure of compensation…than against possible overcharge upon the wrongdoer.”</a:t>
            </a:r>
          </a:p>
        </p:txBody>
      </p:sp>
      <p:sp>
        <p:nvSpPr>
          <p:cNvPr id="7" name="Title 1">
            <a:extLst>
              <a:ext uri="{FF2B5EF4-FFF2-40B4-BE49-F238E27FC236}">
                <a16:creationId xmlns:a16="http://schemas.microsoft.com/office/drawing/2014/main" id="{0FD10654-8388-F11D-3144-3BABF1EB48B1}"/>
              </a:ext>
            </a:extLst>
          </p:cNvPr>
          <p:cNvSpPr>
            <a:spLocks noGrp="1"/>
          </p:cNvSpPr>
          <p:nvPr>
            <p:ph type="title"/>
          </p:nvPr>
        </p:nvSpPr>
        <p:spPr>
          <a:xfrm>
            <a:off x="2115879" y="624110"/>
            <a:ext cx="10430540" cy="1280890"/>
          </a:xfrm>
        </p:spPr>
        <p:txBody>
          <a:bodyPr>
            <a:normAutofit/>
          </a:bodyPr>
          <a:lstStyle/>
          <a:p>
            <a:r>
              <a:rPr lang="en-US" i="1" dirty="0"/>
              <a:t>Elowsky v. Gulf Power Co.</a:t>
            </a:r>
            <a:br>
              <a:rPr lang="en-US" i="1" dirty="0"/>
            </a:br>
            <a:r>
              <a:rPr lang="en-US" dirty="0"/>
              <a:t>172 So.2d 643 (Fla. 1st DCA 1965)</a:t>
            </a:r>
          </a:p>
        </p:txBody>
      </p:sp>
    </p:spTree>
    <p:extLst>
      <p:ext uri="{BB962C8B-B14F-4D97-AF65-F5344CB8AC3E}">
        <p14:creationId xmlns:p14="http://schemas.microsoft.com/office/powerpoint/2010/main" val="18045866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7F198-8744-DC13-8865-F8F4AD0A35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4983B9-377B-EA69-4049-31D2D0C3181F}"/>
              </a:ext>
            </a:extLst>
          </p:cNvPr>
          <p:cNvSpPr>
            <a:spLocks noGrp="1"/>
          </p:cNvSpPr>
          <p:nvPr>
            <p:ph type="title"/>
          </p:nvPr>
        </p:nvSpPr>
        <p:spPr>
          <a:xfrm>
            <a:off x="2115879" y="624110"/>
            <a:ext cx="10430540" cy="1280890"/>
          </a:xfrm>
        </p:spPr>
        <p:txBody>
          <a:bodyPr>
            <a:normAutofit/>
          </a:bodyPr>
          <a:lstStyle/>
          <a:p>
            <a:r>
              <a:rPr lang="en-US" i="1" dirty="0"/>
              <a:t>Ragland v. Clarson</a:t>
            </a:r>
            <a:br>
              <a:rPr lang="en-US" i="1" dirty="0"/>
            </a:br>
            <a:r>
              <a:rPr lang="en-US" dirty="0"/>
              <a:t>259 So.2d 757 (Fla. 1st DCA 1972)</a:t>
            </a:r>
          </a:p>
        </p:txBody>
      </p:sp>
      <p:pic>
        <p:nvPicPr>
          <p:cNvPr id="4" name="Picture 3">
            <a:extLst>
              <a:ext uri="{FF2B5EF4-FFF2-40B4-BE49-F238E27FC236}">
                <a16:creationId xmlns:a16="http://schemas.microsoft.com/office/drawing/2014/main" id="{C53DF1F6-3E13-F565-769E-A08AC13173D4}"/>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773278" y="1846161"/>
            <a:ext cx="7302843" cy="5011839"/>
          </a:xfrm>
          <a:prstGeom prst="rect">
            <a:avLst/>
          </a:prstGeom>
        </p:spPr>
      </p:pic>
    </p:spTree>
    <p:extLst>
      <p:ext uri="{BB962C8B-B14F-4D97-AF65-F5344CB8AC3E}">
        <p14:creationId xmlns:p14="http://schemas.microsoft.com/office/powerpoint/2010/main" val="40333448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B66F81-1085-2F78-D352-F23860C41FE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432FE8-C2E5-D70F-A303-2791C737DA87}"/>
              </a:ext>
            </a:extLst>
          </p:cNvPr>
          <p:cNvSpPr>
            <a:spLocks noGrp="1"/>
          </p:cNvSpPr>
          <p:nvPr>
            <p:ph idx="1"/>
          </p:nvPr>
        </p:nvSpPr>
        <p:spPr>
          <a:xfrm>
            <a:off x="1956390" y="2243469"/>
            <a:ext cx="9422839" cy="4327451"/>
          </a:xfrm>
        </p:spPr>
        <p:txBody>
          <a:bodyPr>
            <a:normAutofit/>
          </a:bodyPr>
          <a:lstStyle/>
          <a:p>
            <a:r>
              <a:rPr lang="en-US" sz="2800" dirty="0"/>
              <a:t>No “replacement value” evidence allowed</a:t>
            </a:r>
          </a:p>
          <a:p>
            <a:pPr marL="0" indent="0">
              <a:buNone/>
            </a:pPr>
            <a:r>
              <a:rPr lang="en-US" sz="2800" b="1" dirty="0"/>
              <a:t>HOWEVER</a:t>
            </a:r>
          </a:p>
          <a:p>
            <a:r>
              <a:rPr lang="en-US" sz="2800" dirty="0"/>
              <a:t>“Ragland’s damages were clearly sought for deprivation of his convenience, comfort and enjoyment of the subject parcel.”</a:t>
            </a:r>
          </a:p>
          <a:p>
            <a:r>
              <a:rPr lang="en-US" sz="2800" dirty="0"/>
              <a:t>“The evidence was not in dispute that [Clarson] deprived [Ragland] of his convenience and comfort”</a:t>
            </a:r>
          </a:p>
        </p:txBody>
      </p:sp>
      <p:sp>
        <p:nvSpPr>
          <p:cNvPr id="7" name="Title 1">
            <a:extLst>
              <a:ext uri="{FF2B5EF4-FFF2-40B4-BE49-F238E27FC236}">
                <a16:creationId xmlns:a16="http://schemas.microsoft.com/office/drawing/2014/main" id="{5BB06712-7DFA-E47D-813F-45799AD58097}"/>
              </a:ext>
            </a:extLst>
          </p:cNvPr>
          <p:cNvSpPr>
            <a:spLocks noGrp="1"/>
          </p:cNvSpPr>
          <p:nvPr>
            <p:ph type="title"/>
          </p:nvPr>
        </p:nvSpPr>
        <p:spPr>
          <a:xfrm>
            <a:off x="2115879" y="624110"/>
            <a:ext cx="10430540" cy="1280890"/>
          </a:xfrm>
        </p:spPr>
        <p:txBody>
          <a:bodyPr>
            <a:normAutofit/>
          </a:bodyPr>
          <a:lstStyle/>
          <a:p>
            <a:r>
              <a:rPr lang="en-US" i="1" dirty="0"/>
              <a:t>Ragland v. Clarson</a:t>
            </a:r>
            <a:br>
              <a:rPr lang="en-US" i="1" dirty="0"/>
            </a:br>
            <a:r>
              <a:rPr lang="en-US" dirty="0"/>
              <a:t>259 So.2d 757 (Fla. 1st DCA 1972)</a:t>
            </a:r>
            <a:endParaRPr lang="it-IT" dirty="0"/>
          </a:p>
        </p:txBody>
      </p:sp>
    </p:spTree>
    <p:extLst>
      <p:ext uri="{BB962C8B-B14F-4D97-AF65-F5344CB8AC3E}">
        <p14:creationId xmlns:p14="http://schemas.microsoft.com/office/powerpoint/2010/main" val="32047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C395D-9B39-36F4-42FA-E48E07A69B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684539-E7F8-09B7-3F23-19E0FAA87B5C}"/>
              </a:ext>
            </a:extLst>
          </p:cNvPr>
          <p:cNvSpPr>
            <a:spLocks noGrp="1"/>
          </p:cNvSpPr>
          <p:nvPr>
            <p:ph type="title"/>
          </p:nvPr>
        </p:nvSpPr>
        <p:spPr>
          <a:xfrm>
            <a:off x="2115879" y="624110"/>
            <a:ext cx="10430540" cy="1280890"/>
          </a:xfrm>
        </p:spPr>
        <p:txBody>
          <a:bodyPr>
            <a:normAutofit/>
          </a:bodyPr>
          <a:lstStyle/>
          <a:p>
            <a:r>
              <a:rPr lang="en-US" i="1" dirty="0"/>
              <a:t>Murphy v. Boca Raton Hotel and Club, LP</a:t>
            </a:r>
            <a:br>
              <a:rPr lang="en-US" i="1" dirty="0"/>
            </a:br>
            <a:r>
              <a:rPr lang="en-US" dirty="0"/>
              <a:t>745 So. 2d 463 (Fla. 4th DCA 1999)</a:t>
            </a:r>
          </a:p>
        </p:txBody>
      </p:sp>
      <p:pic>
        <p:nvPicPr>
          <p:cNvPr id="5" name="Picture 4">
            <a:extLst>
              <a:ext uri="{FF2B5EF4-FFF2-40B4-BE49-F238E27FC236}">
                <a16:creationId xmlns:a16="http://schemas.microsoft.com/office/drawing/2014/main" id="{82D8BAAB-D629-FE53-11EF-82A927EF55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94918" y="1905000"/>
            <a:ext cx="8291383" cy="4809650"/>
          </a:xfrm>
          <a:prstGeom prst="rect">
            <a:avLst/>
          </a:prstGeom>
        </p:spPr>
      </p:pic>
    </p:spTree>
    <p:extLst>
      <p:ext uri="{BB962C8B-B14F-4D97-AF65-F5344CB8AC3E}">
        <p14:creationId xmlns:p14="http://schemas.microsoft.com/office/powerpoint/2010/main" val="16967870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476247-4490-780A-9946-86E40FC0FCD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242067" y="1228610"/>
            <a:ext cx="4689282" cy="5629389"/>
          </a:xfrm>
          <a:prstGeom prst="rect">
            <a:avLst/>
          </a:prstGeom>
        </p:spPr>
      </p:pic>
      <p:sp>
        <p:nvSpPr>
          <p:cNvPr id="2" name="Title 1">
            <a:extLst>
              <a:ext uri="{FF2B5EF4-FFF2-40B4-BE49-F238E27FC236}">
                <a16:creationId xmlns:a16="http://schemas.microsoft.com/office/drawing/2014/main" id="{24D50B82-BCB3-6D69-D7F5-768CC29DB8E8}"/>
              </a:ext>
            </a:extLst>
          </p:cNvPr>
          <p:cNvSpPr>
            <a:spLocks noGrp="1"/>
          </p:cNvSpPr>
          <p:nvPr>
            <p:ph type="title"/>
          </p:nvPr>
        </p:nvSpPr>
        <p:spPr>
          <a:xfrm>
            <a:off x="2115879" y="624110"/>
            <a:ext cx="10430540" cy="1280890"/>
          </a:xfrm>
        </p:spPr>
        <p:txBody>
          <a:bodyPr>
            <a:normAutofit/>
          </a:bodyPr>
          <a:lstStyle/>
          <a:p>
            <a:r>
              <a:rPr lang="en-US" sz="4000" dirty="0"/>
              <a:t>Restatement of the Law of Torts, 2d.</a:t>
            </a:r>
            <a:endParaRPr lang="pl-PL" sz="4000" dirty="0"/>
          </a:p>
        </p:txBody>
      </p:sp>
    </p:spTree>
    <p:extLst>
      <p:ext uri="{BB962C8B-B14F-4D97-AF65-F5344CB8AC3E}">
        <p14:creationId xmlns:p14="http://schemas.microsoft.com/office/powerpoint/2010/main" val="25919144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A259532-39DD-C43A-0037-52B78AE721A9}"/>
              </a:ext>
            </a:extLst>
          </p:cNvPr>
          <p:cNvSpPr txBox="1">
            <a:spLocks/>
          </p:cNvSpPr>
          <p:nvPr/>
        </p:nvSpPr>
        <p:spPr>
          <a:xfrm>
            <a:off x="2115879" y="624110"/>
            <a:ext cx="10430540"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t>R2D Torts §929(1)</a:t>
            </a:r>
          </a:p>
          <a:p>
            <a:endParaRPr lang="pl-PL" sz="4000" dirty="0"/>
          </a:p>
        </p:txBody>
      </p:sp>
      <p:sp>
        <p:nvSpPr>
          <p:cNvPr id="3" name="Content Placeholder 2">
            <a:extLst>
              <a:ext uri="{FF2B5EF4-FFF2-40B4-BE49-F238E27FC236}">
                <a16:creationId xmlns:a16="http://schemas.microsoft.com/office/drawing/2014/main" id="{C3864065-A2D0-0CFB-56C3-B2733B764F54}"/>
              </a:ext>
            </a:extLst>
          </p:cNvPr>
          <p:cNvSpPr>
            <a:spLocks noGrp="1"/>
          </p:cNvSpPr>
          <p:nvPr>
            <p:ph idx="1"/>
          </p:nvPr>
        </p:nvSpPr>
        <p:spPr>
          <a:xfrm>
            <a:off x="2098158" y="1905000"/>
            <a:ext cx="9712658" cy="4644081"/>
          </a:xfrm>
        </p:spPr>
        <p:txBody>
          <a:bodyPr>
            <a:normAutofit/>
          </a:bodyPr>
          <a:lstStyle/>
          <a:p>
            <a:pPr marL="457200" indent="-457200">
              <a:buFont typeface="+mj-lt"/>
              <a:buAutoNum type="arabicParenR"/>
            </a:pPr>
            <a:r>
              <a:rPr lang="en-US" sz="2800" dirty="0"/>
              <a:t>If one is entitled to a judgment for harm to land resulting from a past invasion and not amounting to a total destruction of value, the damages include compensation for:</a:t>
            </a:r>
          </a:p>
          <a:p>
            <a:pPr marL="914400" lvl="1" indent="-457200">
              <a:buFont typeface="+mj-lt"/>
              <a:buAutoNum type="alphaLcParenR"/>
            </a:pPr>
            <a:r>
              <a:rPr lang="en-US" sz="2400" dirty="0"/>
              <a:t>the difference between the value of the land before the harm and the value after the harm, or at his election in an appropriate case, the cost of restoration that has been or may be reasonably incurred,</a:t>
            </a:r>
          </a:p>
          <a:p>
            <a:pPr marL="914400" lvl="1" indent="-457200">
              <a:buFont typeface="+mj-lt"/>
              <a:buAutoNum type="alphaLcParenR"/>
            </a:pPr>
            <a:r>
              <a:rPr lang="en-US" sz="2400" dirty="0"/>
              <a:t>the loss of use of the land, and</a:t>
            </a:r>
          </a:p>
          <a:p>
            <a:pPr marL="914400" lvl="1" indent="-457200">
              <a:buFont typeface="+mj-lt"/>
              <a:buAutoNum type="alphaLcParenR"/>
            </a:pPr>
            <a:r>
              <a:rPr lang="en-US" sz="2400" dirty="0"/>
              <a:t>discomfort and annoyance to him as an occupant.</a:t>
            </a:r>
          </a:p>
        </p:txBody>
      </p:sp>
    </p:spTree>
    <p:extLst>
      <p:ext uri="{BB962C8B-B14F-4D97-AF65-F5344CB8AC3E}">
        <p14:creationId xmlns:p14="http://schemas.microsoft.com/office/powerpoint/2010/main" val="22301266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564D2-6BDA-A0CF-4B81-7AAA6270BAB9}"/>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B9EEF744-C845-2C29-CAAB-5AE9BE1905F4}"/>
              </a:ext>
            </a:extLst>
          </p:cNvPr>
          <p:cNvSpPr txBox="1">
            <a:spLocks/>
          </p:cNvSpPr>
          <p:nvPr/>
        </p:nvSpPr>
        <p:spPr>
          <a:xfrm>
            <a:off x="2115879" y="624110"/>
            <a:ext cx="10430540"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t>R2D Torts §929(1)</a:t>
            </a:r>
          </a:p>
          <a:p>
            <a:endParaRPr lang="pl-PL" sz="4000" dirty="0"/>
          </a:p>
        </p:txBody>
      </p:sp>
      <p:sp>
        <p:nvSpPr>
          <p:cNvPr id="3" name="Content Placeholder 2">
            <a:extLst>
              <a:ext uri="{FF2B5EF4-FFF2-40B4-BE49-F238E27FC236}">
                <a16:creationId xmlns:a16="http://schemas.microsoft.com/office/drawing/2014/main" id="{A048134F-8043-E9E9-52B1-1ECF43B5B59E}"/>
              </a:ext>
            </a:extLst>
          </p:cNvPr>
          <p:cNvSpPr>
            <a:spLocks noGrp="1"/>
          </p:cNvSpPr>
          <p:nvPr>
            <p:ph idx="1"/>
          </p:nvPr>
        </p:nvSpPr>
        <p:spPr>
          <a:xfrm>
            <a:off x="2098158" y="1905000"/>
            <a:ext cx="9712658" cy="4644081"/>
          </a:xfrm>
        </p:spPr>
        <p:txBody>
          <a:bodyPr>
            <a:normAutofit/>
          </a:bodyPr>
          <a:lstStyle/>
          <a:p>
            <a:pPr marL="457200" indent="-457200">
              <a:buFont typeface="+mj-lt"/>
              <a:buAutoNum type="arabicParenR"/>
            </a:pPr>
            <a:r>
              <a:rPr lang="en-US" sz="2800" dirty="0"/>
              <a:t>If one is entitled to a judgment for harm to land resulting from a past invasion and not amounting to a total destruction of value, the damages include compensation for:</a:t>
            </a:r>
          </a:p>
          <a:p>
            <a:pPr marL="914400" lvl="1" indent="-457200">
              <a:buFont typeface="+mj-lt"/>
              <a:buAutoNum type="alphaLcParenR"/>
            </a:pPr>
            <a:r>
              <a:rPr lang="en-US" sz="2400" dirty="0"/>
              <a:t>the </a:t>
            </a:r>
            <a:r>
              <a:rPr lang="en-US" sz="2400" b="1" i="1" u="sng" dirty="0"/>
              <a:t>difference between the value</a:t>
            </a:r>
            <a:r>
              <a:rPr lang="en-US" sz="2400" dirty="0"/>
              <a:t> of the land before the harm and the value after the harm, or at his election in an appropriate case, the </a:t>
            </a:r>
            <a:r>
              <a:rPr lang="en-US" sz="2400" b="1" i="1" u="sng" dirty="0"/>
              <a:t>cost of restoration</a:t>
            </a:r>
            <a:r>
              <a:rPr lang="en-US" sz="2400" dirty="0"/>
              <a:t> that has been or may be </a:t>
            </a:r>
            <a:r>
              <a:rPr lang="en-US" sz="2400" b="1" i="1" u="sng" dirty="0"/>
              <a:t>reasonably incurred</a:t>
            </a:r>
            <a:r>
              <a:rPr lang="en-US" sz="2400" dirty="0"/>
              <a:t>,</a:t>
            </a:r>
          </a:p>
          <a:p>
            <a:pPr marL="914400" lvl="1" indent="-457200">
              <a:buFont typeface="+mj-lt"/>
              <a:buAutoNum type="alphaLcParenR"/>
            </a:pPr>
            <a:r>
              <a:rPr lang="en-US" sz="2400" dirty="0"/>
              <a:t>the loss of use of the land, and</a:t>
            </a:r>
          </a:p>
          <a:p>
            <a:pPr marL="914400" lvl="1" indent="-457200">
              <a:buFont typeface="+mj-lt"/>
              <a:buAutoNum type="alphaLcParenR"/>
            </a:pPr>
            <a:r>
              <a:rPr lang="en-US" sz="2400" dirty="0"/>
              <a:t>discomfort and annoyance to him as an occupant.</a:t>
            </a:r>
          </a:p>
        </p:txBody>
      </p:sp>
    </p:spTree>
    <p:extLst>
      <p:ext uri="{BB962C8B-B14F-4D97-AF65-F5344CB8AC3E}">
        <p14:creationId xmlns:p14="http://schemas.microsoft.com/office/powerpoint/2010/main" val="22349898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A259532-39DD-C43A-0037-52B78AE721A9}"/>
              </a:ext>
            </a:extLst>
          </p:cNvPr>
          <p:cNvSpPr txBox="1">
            <a:spLocks/>
          </p:cNvSpPr>
          <p:nvPr/>
        </p:nvSpPr>
        <p:spPr>
          <a:xfrm>
            <a:off x="2115879" y="624110"/>
            <a:ext cx="10430540"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t>R2D Torts §929 </a:t>
            </a:r>
            <a:r>
              <a:rPr lang="en-US" sz="4000" dirty="0" err="1"/>
              <a:t>cmt</a:t>
            </a:r>
            <a:r>
              <a:rPr lang="en-US" sz="4000" dirty="0"/>
              <a:t>. b</a:t>
            </a:r>
          </a:p>
          <a:p>
            <a:endParaRPr lang="pl-PL" sz="4000" dirty="0"/>
          </a:p>
        </p:txBody>
      </p:sp>
      <p:sp>
        <p:nvSpPr>
          <p:cNvPr id="3" name="Content Placeholder 2">
            <a:extLst>
              <a:ext uri="{FF2B5EF4-FFF2-40B4-BE49-F238E27FC236}">
                <a16:creationId xmlns:a16="http://schemas.microsoft.com/office/drawing/2014/main" id="{C3864065-A2D0-0CFB-56C3-B2733B764F54}"/>
              </a:ext>
            </a:extLst>
          </p:cNvPr>
          <p:cNvSpPr>
            <a:spLocks noGrp="1"/>
          </p:cNvSpPr>
          <p:nvPr>
            <p:ph idx="1"/>
          </p:nvPr>
        </p:nvSpPr>
        <p:spPr>
          <a:xfrm>
            <a:off x="2098158" y="1905000"/>
            <a:ext cx="9712658" cy="3831265"/>
          </a:xfrm>
        </p:spPr>
        <p:txBody>
          <a:bodyPr>
            <a:normAutofit/>
          </a:bodyPr>
          <a:lstStyle/>
          <a:p>
            <a:pPr marL="0" indent="0">
              <a:buNone/>
            </a:pPr>
            <a:r>
              <a:rPr lang="en-US" sz="2800" dirty="0"/>
              <a:t>“If…the cost of replacing the land in its original condition is disproportionate to the diminution in the value of the land..., </a:t>
            </a:r>
          </a:p>
          <a:p>
            <a:pPr marL="0" indent="0">
              <a:buNone/>
            </a:pPr>
            <a:r>
              <a:rPr lang="en-US" sz="2800" dirty="0"/>
              <a:t>unless there is a reason personal to the owner for restoring the original condition, </a:t>
            </a:r>
          </a:p>
          <a:p>
            <a:pPr marL="0" indent="0">
              <a:buNone/>
            </a:pPr>
            <a:r>
              <a:rPr lang="en-US" sz="2800" dirty="0"/>
              <a:t>damages are measured only by the [diminution in the value of the land].”</a:t>
            </a:r>
          </a:p>
        </p:txBody>
      </p:sp>
    </p:spTree>
    <p:extLst>
      <p:ext uri="{BB962C8B-B14F-4D97-AF65-F5344CB8AC3E}">
        <p14:creationId xmlns:p14="http://schemas.microsoft.com/office/powerpoint/2010/main" val="26494759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F6B40-CEAA-4339-4D90-C53848FDF3BF}"/>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AF693DF1-BB6F-7C8B-4730-00E250E1B88C}"/>
              </a:ext>
            </a:extLst>
          </p:cNvPr>
          <p:cNvSpPr txBox="1">
            <a:spLocks/>
          </p:cNvSpPr>
          <p:nvPr/>
        </p:nvSpPr>
        <p:spPr>
          <a:xfrm>
            <a:off x="2115879" y="624110"/>
            <a:ext cx="10430540"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t>R2D Torts §929 </a:t>
            </a:r>
            <a:r>
              <a:rPr lang="en-US" sz="4000" dirty="0" err="1"/>
              <a:t>cmt</a:t>
            </a:r>
            <a:r>
              <a:rPr lang="en-US" sz="4000" dirty="0"/>
              <a:t>. b</a:t>
            </a:r>
          </a:p>
          <a:p>
            <a:endParaRPr lang="pl-PL" sz="4000" dirty="0"/>
          </a:p>
        </p:txBody>
      </p:sp>
      <p:sp>
        <p:nvSpPr>
          <p:cNvPr id="3" name="Content Placeholder 2">
            <a:extLst>
              <a:ext uri="{FF2B5EF4-FFF2-40B4-BE49-F238E27FC236}">
                <a16:creationId xmlns:a16="http://schemas.microsoft.com/office/drawing/2014/main" id="{C34C8FE3-2117-27D3-B371-367D0573288B}"/>
              </a:ext>
            </a:extLst>
          </p:cNvPr>
          <p:cNvSpPr>
            <a:spLocks noGrp="1"/>
          </p:cNvSpPr>
          <p:nvPr>
            <p:ph idx="1"/>
          </p:nvPr>
        </p:nvSpPr>
        <p:spPr>
          <a:xfrm>
            <a:off x="2098158" y="1905000"/>
            <a:ext cx="9712658" cy="3831265"/>
          </a:xfrm>
        </p:spPr>
        <p:txBody>
          <a:bodyPr>
            <a:normAutofit/>
          </a:bodyPr>
          <a:lstStyle/>
          <a:p>
            <a:pPr marL="0" indent="0">
              <a:buNone/>
            </a:pPr>
            <a:r>
              <a:rPr lang="en-US" sz="2800" dirty="0"/>
              <a:t>“If…the cost of replacing the land in its original condition is </a:t>
            </a:r>
            <a:r>
              <a:rPr lang="en-US" sz="2800" b="1" i="1" u="sng" dirty="0"/>
              <a:t>disproportionate</a:t>
            </a:r>
            <a:r>
              <a:rPr lang="en-US" sz="2800" dirty="0"/>
              <a:t> to the diminution in the value of the land..., </a:t>
            </a:r>
          </a:p>
          <a:p>
            <a:pPr marL="0" indent="0">
              <a:buNone/>
            </a:pPr>
            <a:r>
              <a:rPr lang="en-US" sz="2800" dirty="0"/>
              <a:t>unless there is a </a:t>
            </a:r>
            <a:r>
              <a:rPr lang="en-US" sz="2800" b="1" i="1" u="sng" dirty="0"/>
              <a:t>reason personal</a:t>
            </a:r>
            <a:r>
              <a:rPr lang="en-US" sz="2800" dirty="0"/>
              <a:t> to the owner for restoring the original condition, </a:t>
            </a:r>
          </a:p>
          <a:p>
            <a:pPr marL="0" indent="0">
              <a:buNone/>
            </a:pPr>
            <a:r>
              <a:rPr lang="en-US" sz="2800" dirty="0"/>
              <a:t>damages are measured only by the [diminution in the value of the land].”</a:t>
            </a:r>
          </a:p>
        </p:txBody>
      </p:sp>
    </p:spTree>
    <p:extLst>
      <p:ext uri="{BB962C8B-B14F-4D97-AF65-F5344CB8AC3E}">
        <p14:creationId xmlns:p14="http://schemas.microsoft.com/office/powerpoint/2010/main" val="7796629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949D4A-2F83-FC1A-B155-A1E2A640474A}"/>
              </a:ext>
            </a:extLst>
          </p:cNvPr>
          <p:cNvSpPr>
            <a:spLocks noGrp="1"/>
          </p:cNvSpPr>
          <p:nvPr>
            <p:ph idx="1"/>
          </p:nvPr>
        </p:nvSpPr>
        <p:spPr>
          <a:xfrm>
            <a:off x="2264735" y="2133600"/>
            <a:ext cx="9771321" cy="3777622"/>
          </a:xfrm>
        </p:spPr>
        <p:txBody>
          <a:bodyPr>
            <a:normAutofit/>
          </a:bodyPr>
          <a:lstStyle/>
          <a:p>
            <a:r>
              <a:rPr lang="en-US" sz="3200" dirty="0"/>
              <a:t> Restoration Cost vs. Diminution in Value</a:t>
            </a:r>
          </a:p>
          <a:p>
            <a:r>
              <a:rPr lang="en-US" sz="3200" dirty="0"/>
              <a:t>“Reason Personal”</a:t>
            </a:r>
          </a:p>
          <a:p>
            <a:r>
              <a:rPr lang="en-US" sz="3200" dirty="0"/>
              <a:t>“Reasonably Incurred” vs. “Disproportionate”</a:t>
            </a:r>
          </a:p>
        </p:txBody>
      </p:sp>
      <p:sp>
        <p:nvSpPr>
          <p:cNvPr id="6" name="Title 1">
            <a:extLst>
              <a:ext uri="{FF2B5EF4-FFF2-40B4-BE49-F238E27FC236}">
                <a16:creationId xmlns:a16="http://schemas.microsoft.com/office/drawing/2014/main" id="{0C42F350-01E0-FA70-D252-56D60330F3CC}"/>
              </a:ext>
            </a:extLst>
          </p:cNvPr>
          <p:cNvSpPr txBox="1">
            <a:spLocks/>
          </p:cNvSpPr>
          <p:nvPr/>
        </p:nvSpPr>
        <p:spPr>
          <a:xfrm>
            <a:off x="2115879" y="624110"/>
            <a:ext cx="10430540"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t>R2D Torts §929 Analysis</a:t>
            </a:r>
            <a:endParaRPr lang="pl-PL" sz="4000" dirty="0"/>
          </a:p>
        </p:txBody>
      </p:sp>
    </p:spTree>
    <p:extLst>
      <p:ext uri="{BB962C8B-B14F-4D97-AF65-F5344CB8AC3E}">
        <p14:creationId xmlns:p14="http://schemas.microsoft.com/office/powerpoint/2010/main" val="27575368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74B941-C99F-FF80-CEC8-095AB87433D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89313" y="1298537"/>
            <a:ext cx="5802687" cy="5120020"/>
          </a:xfrm>
          <a:prstGeom prst="rect">
            <a:avLst/>
          </a:prstGeom>
        </p:spPr>
      </p:pic>
      <p:pic>
        <p:nvPicPr>
          <p:cNvPr id="3" name="Picture 2">
            <a:extLst>
              <a:ext uri="{FF2B5EF4-FFF2-40B4-BE49-F238E27FC236}">
                <a16:creationId xmlns:a16="http://schemas.microsoft.com/office/drawing/2014/main" id="{7052A45F-6C51-8C72-56A3-D535B26E951A}"/>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003220" y="1363832"/>
            <a:ext cx="5654685" cy="4989429"/>
          </a:xfrm>
          <a:prstGeom prst="rect">
            <a:avLst/>
          </a:prstGeom>
        </p:spPr>
      </p:pic>
      <p:sp>
        <p:nvSpPr>
          <p:cNvPr id="5" name="Title 1">
            <a:extLst>
              <a:ext uri="{FF2B5EF4-FFF2-40B4-BE49-F238E27FC236}">
                <a16:creationId xmlns:a16="http://schemas.microsoft.com/office/drawing/2014/main" id="{5A259532-39DD-C43A-0037-52B78AE721A9}"/>
              </a:ext>
            </a:extLst>
          </p:cNvPr>
          <p:cNvSpPr txBox="1">
            <a:spLocks/>
          </p:cNvSpPr>
          <p:nvPr/>
        </p:nvSpPr>
        <p:spPr>
          <a:xfrm>
            <a:off x="2115879" y="624110"/>
            <a:ext cx="10430540"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t>“Reason Personal”</a:t>
            </a:r>
            <a:endParaRPr lang="pl-PL" sz="4000" dirty="0"/>
          </a:p>
        </p:txBody>
      </p:sp>
    </p:spTree>
    <p:extLst>
      <p:ext uri="{BB962C8B-B14F-4D97-AF65-F5344CB8AC3E}">
        <p14:creationId xmlns:p14="http://schemas.microsoft.com/office/powerpoint/2010/main" val="14943976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52A45F-6C51-8C72-56A3-D535B26E951A}"/>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003220" y="1363832"/>
            <a:ext cx="5654685" cy="4989428"/>
          </a:xfrm>
          <a:prstGeom prst="rect">
            <a:avLst/>
          </a:prstGeom>
        </p:spPr>
      </p:pic>
      <p:pic>
        <p:nvPicPr>
          <p:cNvPr id="6" name="Picture 5">
            <a:extLst>
              <a:ext uri="{FF2B5EF4-FFF2-40B4-BE49-F238E27FC236}">
                <a16:creationId xmlns:a16="http://schemas.microsoft.com/office/drawing/2014/main" id="{EF74B941-C99F-FF80-CEC8-095AB87433D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389313" y="1298538"/>
            <a:ext cx="5802687" cy="5120018"/>
          </a:xfrm>
          <a:prstGeom prst="rect">
            <a:avLst/>
          </a:prstGeom>
        </p:spPr>
      </p:pic>
      <p:sp>
        <p:nvSpPr>
          <p:cNvPr id="5" name="Title 1">
            <a:extLst>
              <a:ext uri="{FF2B5EF4-FFF2-40B4-BE49-F238E27FC236}">
                <a16:creationId xmlns:a16="http://schemas.microsoft.com/office/drawing/2014/main" id="{5A259532-39DD-C43A-0037-52B78AE721A9}"/>
              </a:ext>
            </a:extLst>
          </p:cNvPr>
          <p:cNvSpPr txBox="1">
            <a:spLocks/>
          </p:cNvSpPr>
          <p:nvPr/>
        </p:nvSpPr>
        <p:spPr>
          <a:xfrm>
            <a:off x="2115879" y="624110"/>
            <a:ext cx="10430540"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t>“Reason Personal”</a:t>
            </a:r>
            <a:endParaRPr lang="pl-PL" sz="4000" dirty="0"/>
          </a:p>
        </p:txBody>
      </p:sp>
    </p:spTree>
    <p:extLst>
      <p:ext uri="{BB962C8B-B14F-4D97-AF65-F5344CB8AC3E}">
        <p14:creationId xmlns:p14="http://schemas.microsoft.com/office/powerpoint/2010/main" val="35236042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74B941-C99F-FF80-CEC8-095AB87433D8}"/>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6389313" y="1298538"/>
            <a:ext cx="5802687" cy="5120018"/>
          </a:xfrm>
          <a:prstGeom prst="rect">
            <a:avLst/>
          </a:prstGeom>
        </p:spPr>
      </p:pic>
      <p:sp>
        <p:nvSpPr>
          <p:cNvPr id="5" name="Title 1">
            <a:extLst>
              <a:ext uri="{FF2B5EF4-FFF2-40B4-BE49-F238E27FC236}">
                <a16:creationId xmlns:a16="http://schemas.microsoft.com/office/drawing/2014/main" id="{5A259532-39DD-C43A-0037-52B78AE721A9}"/>
              </a:ext>
            </a:extLst>
          </p:cNvPr>
          <p:cNvSpPr txBox="1">
            <a:spLocks/>
          </p:cNvSpPr>
          <p:nvPr/>
        </p:nvSpPr>
        <p:spPr>
          <a:xfrm>
            <a:off x="2115879" y="624110"/>
            <a:ext cx="10430540"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t>“Reason Personal”</a:t>
            </a:r>
            <a:endParaRPr lang="pl-PL" sz="4000" dirty="0"/>
          </a:p>
        </p:txBody>
      </p:sp>
      <p:sp>
        <p:nvSpPr>
          <p:cNvPr id="13" name="TextBox 12">
            <a:extLst>
              <a:ext uri="{FF2B5EF4-FFF2-40B4-BE49-F238E27FC236}">
                <a16:creationId xmlns:a16="http://schemas.microsoft.com/office/drawing/2014/main" id="{0F072D28-C346-6B42-E137-E5DBC5DD32B5}"/>
              </a:ext>
            </a:extLst>
          </p:cNvPr>
          <p:cNvSpPr txBox="1"/>
          <p:nvPr/>
        </p:nvSpPr>
        <p:spPr>
          <a:xfrm>
            <a:off x="2779344" y="1434597"/>
            <a:ext cx="2632452" cy="369332"/>
          </a:xfrm>
          <a:prstGeom prst="rect">
            <a:avLst/>
          </a:prstGeom>
          <a:noFill/>
        </p:spPr>
        <p:txBody>
          <a:bodyPr wrap="none" rtlCol="0">
            <a:spAutoFit/>
          </a:bodyPr>
          <a:lstStyle/>
          <a:p>
            <a:r>
              <a:rPr lang="en-US" b="1" dirty="0"/>
              <a:t>No “Reason Personal”</a:t>
            </a:r>
          </a:p>
        </p:txBody>
      </p:sp>
      <p:pic>
        <p:nvPicPr>
          <p:cNvPr id="3" name="Picture 2">
            <a:extLst>
              <a:ext uri="{FF2B5EF4-FFF2-40B4-BE49-F238E27FC236}">
                <a16:creationId xmlns:a16="http://schemas.microsoft.com/office/drawing/2014/main" id="{7052A45F-6C51-8C72-56A3-D535B26E951A}"/>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003220" y="1363832"/>
            <a:ext cx="5654685" cy="4989428"/>
          </a:xfrm>
          <a:prstGeom prst="rect">
            <a:avLst/>
          </a:prstGeom>
        </p:spPr>
      </p:pic>
    </p:spTree>
    <p:extLst>
      <p:ext uri="{BB962C8B-B14F-4D97-AF65-F5344CB8AC3E}">
        <p14:creationId xmlns:p14="http://schemas.microsoft.com/office/powerpoint/2010/main" val="35989632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A259532-39DD-C43A-0037-52B78AE721A9}"/>
              </a:ext>
            </a:extLst>
          </p:cNvPr>
          <p:cNvSpPr txBox="1">
            <a:spLocks/>
          </p:cNvSpPr>
          <p:nvPr/>
        </p:nvSpPr>
        <p:spPr>
          <a:xfrm>
            <a:off x="2115879" y="624110"/>
            <a:ext cx="10430540"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t>“Reason Personal”</a:t>
            </a:r>
            <a:endParaRPr lang="pl-PL" sz="4000" dirty="0"/>
          </a:p>
        </p:txBody>
      </p:sp>
      <p:sp>
        <p:nvSpPr>
          <p:cNvPr id="13" name="TextBox 12">
            <a:extLst>
              <a:ext uri="{FF2B5EF4-FFF2-40B4-BE49-F238E27FC236}">
                <a16:creationId xmlns:a16="http://schemas.microsoft.com/office/drawing/2014/main" id="{0F072D28-C346-6B42-E137-E5DBC5DD32B5}"/>
              </a:ext>
            </a:extLst>
          </p:cNvPr>
          <p:cNvSpPr txBox="1"/>
          <p:nvPr/>
        </p:nvSpPr>
        <p:spPr>
          <a:xfrm>
            <a:off x="2779344" y="1434597"/>
            <a:ext cx="2632452" cy="369332"/>
          </a:xfrm>
          <a:prstGeom prst="rect">
            <a:avLst/>
          </a:prstGeom>
          <a:noFill/>
        </p:spPr>
        <p:txBody>
          <a:bodyPr wrap="none" rtlCol="0">
            <a:spAutoFit/>
          </a:bodyPr>
          <a:lstStyle/>
          <a:p>
            <a:r>
              <a:rPr lang="en-US" b="1" dirty="0"/>
              <a:t>No “Reason Personal”</a:t>
            </a:r>
          </a:p>
        </p:txBody>
      </p:sp>
      <p:sp>
        <p:nvSpPr>
          <p:cNvPr id="14" name="TextBox 13">
            <a:extLst>
              <a:ext uri="{FF2B5EF4-FFF2-40B4-BE49-F238E27FC236}">
                <a16:creationId xmlns:a16="http://schemas.microsoft.com/office/drawing/2014/main" id="{09E57F07-6DE3-2728-F0C5-48622F1C8E60}"/>
              </a:ext>
            </a:extLst>
          </p:cNvPr>
          <p:cNvSpPr txBox="1"/>
          <p:nvPr/>
        </p:nvSpPr>
        <p:spPr>
          <a:xfrm>
            <a:off x="7964488" y="1434597"/>
            <a:ext cx="2300630" cy="369332"/>
          </a:xfrm>
          <a:prstGeom prst="rect">
            <a:avLst/>
          </a:prstGeom>
          <a:noFill/>
        </p:spPr>
        <p:txBody>
          <a:bodyPr wrap="none" rtlCol="0">
            <a:spAutoFit/>
          </a:bodyPr>
          <a:lstStyle/>
          <a:p>
            <a:r>
              <a:rPr lang="en-US" b="1" dirty="0"/>
              <a:t> “Reason Personal”</a:t>
            </a:r>
          </a:p>
        </p:txBody>
      </p:sp>
      <p:pic>
        <p:nvPicPr>
          <p:cNvPr id="3" name="Picture 2">
            <a:extLst>
              <a:ext uri="{FF2B5EF4-FFF2-40B4-BE49-F238E27FC236}">
                <a16:creationId xmlns:a16="http://schemas.microsoft.com/office/drawing/2014/main" id="{7052A45F-6C51-8C72-56A3-D535B26E951A}"/>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003220" y="1363832"/>
            <a:ext cx="5654685" cy="4989428"/>
          </a:xfrm>
          <a:prstGeom prst="rect">
            <a:avLst/>
          </a:prstGeom>
        </p:spPr>
      </p:pic>
      <p:pic>
        <p:nvPicPr>
          <p:cNvPr id="6" name="Picture 5">
            <a:extLst>
              <a:ext uri="{FF2B5EF4-FFF2-40B4-BE49-F238E27FC236}">
                <a16:creationId xmlns:a16="http://schemas.microsoft.com/office/drawing/2014/main" id="{EF74B941-C99F-FF80-CEC8-095AB87433D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389313" y="1298538"/>
            <a:ext cx="5802687" cy="5120018"/>
          </a:xfrm>
          <a:prstGeom prst="rect">
            <a:avLst/>
          </a:prstGeom>
        </p:spPr>
      </p:pic>
    </p:spTree>
    <p:extLst>
      <p:ext uri="{BB962C8B-B14F-4D97-AF65-F5344CB8AC3E}">
        <p14:creationId xmlns:p14="http://schemas.microsoft.com/office/powerpoint/2010/main" val="3008566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144C2-FD2E-E4BB-2187-2598A6D9704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28CC6A-70E9-F16C-A467-D24FA41763B4}"/>
              </a:ext>
            </a:extLst>
          </p:cNvPr>
          <p:cNvSpPr>
            <a:spLocks noGrp="1"/>
          </p:cNvSpPr>
          <p:nvPr>
            <p:ph idx="1"/>
          </p:nvPr>
        </p:nvSpPr>
        <p:spPr>
          <a:xfrm>
            <a:off x="1956390" y="2243470"/>
            <a:ext cx="9422839" cy="4306186"/>
          </a:xfrm>
        </p:spPr>
        <p:txBody>
          <a:bodyPr>
            <a:normAutofit/>
          </a:bodyPr>
          <a:lstStyle/>
          <a:p>
            <a:r>
              <a:rPr lang="en-US" sz="2800" dirty="0"/>
              <a:t>Witness testimony:</a:t>
            </a:r>
          </a:p>
          <a:p>
            <a:pPr lvl="1"/>
            <a:r>
              <a:rPr lang="en-US" sz="2600" dirty="0"/>
              <a:t>“browning fronds dipping below the horizontal plane present an identifiable risk of danger”</a:t>
            </a:r>
          </a:p>
          <a:p>
            <a:pPr lvl="1"/>
            <a:r>
              <a:rPr lang="en-US" sz="2600" dirty="0"/>
              <a:t>“browning is the result of aging, as is the dipping”</a:t>
            </a:r>
          </a:p>
        </p:txBody>
      </p:sp>
      <p:sp>
        <p:nvSpPr>
          <p:cNvPr id="7" name="Title 1">
            <a:extLst>
              <a:ext uri="{FF2B5EF4-FFF2-40B4-BE49-F238E27FC236}">
                <a16:creationId xmlns:a16="http://schemas.microsoft.com/office/drawing/2014/main" id="{FB92DDA6-B968-C11B-898B-0150CDEEEAA9}"/>
              </a:ext>
            </a:extLst>
          </p:cNvPr>
          <p:cNvSpPr>
            <a:spLocks noGrp="1"/>
          </p:cNvSpPr>
          <p:nvPr>
            <p:ph type="title"/>
          </p:nvPr>
        </p:nvSpPr>
        <p:spPr>
          <a:xfrm>
            <a:off x="2115879" y="624110"/>
            <a:ext cx="10430540" cy="1280890"/>
          </a:xfrm>
        </p:spPr>
        <p:txBody>
          <a:bodyPr>
            <a:normAutofit/>
          </a:bodyPr>
          <a:lstStyle/>
          <a:p>
            <a:r>
              <a:rPr lang="en-US" i="1" dirty="0"/>
              <a:t>Murphy v. Boca Raton Hotel and Club, LP</a:t>
            </a:r>
            <a:br>
              <a:rPr lang="en-US" i="1" dirty="0"/>
            </a:br>
            <a:r>
              <a:rPr lang="en-US" dirty="0"/>
              <a:t>745 So. 2d 463 (Fla. 4th DCA 1999)</a:t>
            </a:r>
            <a:endParaRPr lang="sv-SE" dirty="0"/>
          </a:p>
        </p:txBody>
      </p:sp>
    </p:spTree>
    <p:extLst>
      <p:ext uri="{BB962C8B-B14F-4D97-AF65-F5344CB8AC3E}">
        <p14:creationId xmlns:p14="http://schemas.microsoft.com/office/powerpoint/2010/main" val="261459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A259532-39DD-C43A-0037-52B78AE721A9}"/>
              </a:ext>
            </a:extLst>
          </p:cNvPr>
          <p:cNvSpPr txBox="1">
            <a:spLocks/>
          </p:cNvSpPr>
          <p:nvPr/>
        </p:nvSpPr>
        <p:spPr>
          <a:xfrm>
            <a:off x="2115879" y="624110"/>
            <a:ext cx="10430540"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t>“Reason Personal”</a:t>
            </a:r>
            <a:endParaRPr lang="pl-PL" sz="4000" dirty="0"/>
          </a:p>
        </p:txBody>
      </p:sp>
      <p:sp>
        <p:nvSpPr>
          <p:cNvPr id="13" name="TextBox 12">
            <a:extLst>
              <a:ext uri="{FF2B5EF4-FFF2-40B4-BE49-F238E27FC236}">
                <a16:creationId xmlns:a16="http://schemas.microsoft.com/office/drawing/2014/main" id="{0F072D28-C346-6B42-E137-E5DBC5DD32B5}"/>
              </a:ext>
            </a:extLst>
          </p:cNvPr>
          <p:cNvSpPr txBox="1"/>
          <p:nvPr/>
        </p:nvSpPr>
        <p:spPr>
          <a:xfrm>
            <a:off x="2779344" y="1434597"/>
            <a:ext cx="2632452" cy="369332"/>
          </a:xfrm>
          <a:prstGeom prst="rect">
            <a:avLst/>
          </a:prstGeom>
          <a:noFill/>
        </p:spPr>
        <p:txBody>
          <a:bodyPr wrap="none" rtlCol="0">
            <a:spAutoFit/>
          </a:bodyPr>
          <a:lstStyle/>
          <a:p>
            <a:r>
              <a:rPr lang="en-US" b="1" dirty="0"/>
              <a:t>No “Reason Personal”</a:t>
            </a:r>
          </a:p>
        </p:txBody>
      </p:sp>
      <p:sp>
        <p:nvSpPr>
          <p:cNvPr id="14" name="TextBox 13">
            <a:extLst>
              <a:ext uri="{FF2B5EF4-FFF2-40B4-BE49-F238E27FC236}">
                <a16:creationId xmlns:a16="http://schemas.microsoft.com/office/drawing/2014/main" id="{09E57F07-6DE3-2728-F0C5-48622F1C8E60}"/>
              </a:ext>
            </a:extLst>
          </p:cNvPr>
          <p:cNvSpPr txBox="1"/>
          <p:nvPr/>
        </p:nvSpPr>
        <p:spPr>
          <a:xfrm>
            <a:off x="7964488" y="1434597"/>
            <a:ext cx="2300630" cy="369332"/>
          </a:xfrm>
          <a:prstGeom prst="rect">
            <a:avLst/>
          </a:prstGeom>
          <a:noFill/>
        </p:spPr>
        <p:txBody>
          <a:bodyPr wrap="none" rtlCol="0">
            <a:spAutoFit/>
          </a:bodyPr>
          <a:lstStyle/>
          <a:p>
            <a:r>
              <a:rPr lang="en-US" b="1" dirty="0"/>
              <a:t> “Reason Personal”</a:t>
            </a:r>
          </a:p>
        </p:txBody>
      </p:sp>
      <p:pic>
        <p:nvPicPr>
          <p:cNvPr id="3" name="Picture 2">
            <a:extLst>
              <a:ext uri="{FF2B5EF4-FFF2-40B4-BE49-F238E27FC236}">
                <a16:creationId xmlns:a16="http://schemas.microsoft.com/office/drawing/2014/main" id="{7052A45F-6C51-8C72-56A3-D535B26E951A}"/>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003220" y="1363832"/>
            <a:ext cx="5654684" cy="4989428"/>
          </a:xfrm>
          <a:prstGeom prst="rect">
            <a:avLst/>
          </a:prstGeom>
        </p:spPr>
      </p:pic>
      <p:pic>
        <p:nvPicPr>
          <p:cNvPr id="6" name="Picture 5">
            <a:extLst>
              <a:ext uri="{FF2B5EF4-FFF2-40B4-BE49-F238E27FC236}">
                <a16:creationId xmlns:a16="http://schemas.microsoft.com/office/drawing/2014/main" id="{EF74B941-C99F-FF80-CEC8-095AB87433D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389313" y="1298538"/>
            <a:ext cx="5802686" cy="5120018"/>
          </a:xfrm>
          <a:prstGeom prst="rect">
            <a:avLst/>
          </a:prstGeom>
        </p:spPr>
      </p:pic>
    </p:spTree>
    <p:extLst>
      <p:ext uri="{BB962C8B-B14F-4D97-AF65-F5344CB8AC3E}">
        <p14:creationId xmlns:p14="http://schemas.microsoft.com/office/powerpoint/2010/main" val="11225977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83C5BB-C6B2-48C5-8BF9-C1CF6206462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9278"/>
          <a:stretch/>
        </p:blipFill>
        <p:spPr>
          <a:xfrm>
            <a:off x="2902688" y="1357093"/>
            <a:ext cx="7693462" cy="5084505"/>
          </a:xfrm>
          <a:prstGeom prst="rect">
            <a:avLst/>
          </a:prstGeom>
        </p:spPr>
      </p:pic>
      <p:sp>
        <p:nvSpPr>
          <p:cNvPr id="5" name="Title 1">
            <a:extLst>
              <a:ext uri="{FF2B5EF4-FFF2-40B4-BE49-F238E27FC236}">
                <a16:creationId xmlns:a16="http://schemas.microsoft.com/office/drawing/2014/main" id="{5A259532-39DD-C43A-0037-52B78AE721A9}"/>
              </a:ext>
            </a:extLst>
          </p:cNvPr>
          <p:cNvSpPr txBox="1">
            <a:spLocks/>
          </p:cNvSpPr>
          <p:nvPr/>
        </p:nvSpPr>
        <p:spPr>
          <a:xfrm>
            <a:off x="2115879" y="624110"/>
            <a:ext cx="10430540"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t>“Reason Personal”</a:t>
            </a:r>
            <a:endParaRPr lang="pl-PL" sz="4000" dirty="0"/>
          </a:p>
        </p:txBody>
      </p:sp>
      <p:sp>
        <p:nvSpPr>
          <p:cNvPr id="13" name="TextBox 12">
            <a:extLst>
              <a:ext uri="{FF2B5EF4-FFF2-40B4-BE49-F238E27FC236}">
                <a16:creationId xmlns:a16="http://schemas.microsoft.com/office/drawing/2014/main" id="{0F072D28-C346-6B42-E137-E5DBC5DD32B5}"/>
              </a:ext>
            </a:extLst>
          </p:cNvPr>
          <p:cNvSpPr txBox="1"/>
          <p:nvPr/>
        </p:nvSpPr>
        <p:spPr>
          <a:xfrm>
            <a:off x="2779344" y="1434597"/>
            <a:ext cx="2632452" cy="369332"/>
          </a:xfrm>
          <a:prstGeom prst="rect">
            <a:avLst/>
          </a:prstGeom>
          <a:noFill/>
        </p:spPr>
        <p:txBody>
          <a:bodyPr wrap="none" rtlCol="0">
            <a:spAutoFit/>
          </a:bodyPr>
          <a:lstStyle/>
          <a:p>
            <a:r>
              <a:rPr lang="en-US" b="1" dirty="0"/>
              <a:t>No “Reason Personal”</a:t>
            </a:r>
          </a:p>
        </p:txBody>
      </p:sp>
      <p:sp>
        <p:nvSpPr>
          <p:cNvPr id="14" name="TextBox 13">
            <a:extLst>
              <a:ext uri="{FF2B5EF4-FFF2-40B4-BE49-F238E27FC236}">
                <a16:creationId xmlns:a16="http://schemas.microsoft.com/office/drawing/2014/main" id="{09E57F07-6DE3-2728-F0C5-48622F1C8E60}"/>
              </a:ext>
            </a:extLst>
          </p:cNvPr>
          <p:cNvSpPr txBox="1"/>
          <p:nvPr/>
        </p:nvSpPr>
        <p:spPr>
          <a:xfrm>
            <a:off x="7964488" y="1434597"/>
            <a:ext cx="2300630" cy="369332"/>
          </a:xfrm>
          <a:prstGeom prst="rect">
            <a:avLst/>
          </a:prstGeom>
          <a:noFill/>
        </p:spPr>
        <p:txBody>
          <a:bodyPr wrap="none" rtlCol="0">
            <a:spAutoFit/>
          </a:bodyPr>
          <a:lstStyle/>
          <a:p>
            <a:r>
              <a:rPr lang="en-US" b="1" dirty="0"/>
              <a:t> “Reason Personal”</a:t>
            </a:r>
          </a:p>
        </p:txBody>
      </p:sp>
    </p:spTree>
    <p:extLst>
      <p:ext uri="{BB962C8B-B14F-4D97-AF65-F5344CB8AC3E}">
        <p14:creationId xmlns:p14="http://schemas.microsoft.com/office/powerpoint/2010/main" val="20349611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F8C5B3-D8E8-F1C8-6E5B-9CBC10AC819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9278"/>
          <a:stretch/>
        </p:blipFill>
        <p:spPr>
          <a:xfrm>
            <a:off x="2902688" y="1357093"/>
            <a:ext cx="7693462" cy="5084505"/>
          </a:xfrm>
          <a:prstGeom prst="rect">
            <a:avLst/>
          </a:prstGeom>
        </p:spPr>
      </p:pic>
      <p:sp>
        <p:nvSpPr>
          <p:cNvPr id="5" name="Title 1">
            <a:extLst>
              <a:ext uri="{FF2B5EF4-FFF2-40B4-BE49-F238E27FC236}">
                <a16:creationId xmlns:a16="http://schemas.microsoft.com/office/drawing/2014/main" id="{5A259532-39DD-C43A-0037-52B78AE721A9}"/>
              </a:ext>
            </a:extLst>
          </p:cNvPr>
          <p:cNvSpPr txBox="1">
            <a:spLocks/>
          </p:cNvSpPr>
          <p:nvPr/>
        </p:nvSpPr>
        <p:spPr>
          <a:xfrm>
            <a:off x="2115879" y="624110"/>
            <a:ext cx="10430540"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t>“Reason Personal”</a:t>
            </a:r>
            <a:endParaRPr lang="pl-PL" sz="4000" dirty="0"/>
          </a:p>
        </p:txBody>
      </p:sp>
      <p:sp>
        <p:nvSpPr>
          <p:cNvPr id="13" name="TextBox 12">
            <a:extLst>
              <a:ext uri="{FF2B5EF4-FFF2-40B4-BE49-F238E27FC236}">
                <a16:creationId xmlns:a16="http://schemas.microsoft.com/office/drawing/2014/main" id="{0F072D28-C346-6B42-E137-E5DBC5DD32B5}"/>
              </a:ext>
            </a:extLst>
          </p:cNvPr>
          <p:cNvSpPr txBox="1"/>
          <p:nvPr/>
        </p:nvSpPr>
        <p:spPr>
          <a:xfrm>
            <a:off x="2779344" y="1434597"/>
            <a:ext cx="2632452" cy="369332"/>
          </a:xfrm>
          <a:prstGeom prst="rect">
            <a:avLst/>
          </a:prstGeom>
          <a:noFill/>
        </p:spPr>
        <p:txBody>
          <a:bodyPr wrap="none" rtlCol="0">
            <a:spAutoFit/>
          </a:bodyPr>
          <a:lstStyle/>
          <a:p>
            <a:r>
              <a:rPr lang="en-US" b="1" dirty="0"/>
              <a:t>No “Reason Personal”</a:t>
            </a:r>
          </a:p>
        </p:txBody>
      </p:sp>
      <p:sp>
        <p:nvSpPr>
          <p:cNvPr id="14" name="TextBox 13">
            <a:extLst>
              <a:ext uri="{FF2B5EF4-FFF2-40B4-BE49-F238E27FC236}">
                <a16:creationId xmlns:a16="http://schemas.microsoft.com/office/drawing/2014/main" id="{09E57F07-6DE3-2728-F0C5-48622F1C8E60}"/>
              </a:ext>
            </a:extLst>
          </p:cNvPr>
          <p:cNvSpPr txBox="1"/>
          <p:nvPr/>
        </p:nvSpPr>
        <p:spPr>
          <a:xfrm>
            <a:off x="7964488" y="1434597"/>
            <a:ext cx="2300630" cy="369332"/>
          </a:xfrm>
          <a:prstGeom prst="rect">
            <a:avLst/>
          </a:prstGeom>
          <a:noFill/>
        </p:spPr>
        <p:txBody>
          <a:bodyPr wrap="none" rtlCol="0">
            <a:spAutoFit/>
          </a:bodyPr>
          <a:lstStyle/>
          <a:p>
            <a:r>
              <a:rPr lang="en-US" b="1" dirty="0"/>
              <a:t> “Reason Personal”</a:t>
            </a:r>
          </a:p>
        </p:txBody>
      </p:sp>
      <p:cxnSp>
        <p:nvCxnSpPr>
          <p:cNvPr id="3" name="Straight Connector 2">
            <a:extLst>
              <a:ext uri="{FF2B5EF4-FFF2-40B4-BE49-F238E27FC236}">
                <a16:creationId xmlns:a16="http://schemas.microsoft.com/office/drawing/2014/main" id="{ECBE6DDF-8A1F-B22D-2F6C-3755F773727A}"/>
              </a:ext>
            </a:extLst>
          </p:cNvPr>
          <p:cNvCxnSpPr/>
          <p:nvPr/>
        </p:nvCxnSpPr>
        <p:spPr>
          <a:xfrm>
            <a:off x="3015926" y="5092995"/>
            <a:ext cx="259434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0434F02-D1C3-4C59-E31E-C5E0411ED482}"/>
              </a:ext>
            </a:extLst>
          </p:cNvPr>
          <p:cNvSpPr txBox="1"/>
          <p:nvPr/>
        </p:nvSpPr>
        <p:spPr>
          <a:xfrm>
            <a:off x="5752309" y="4908329"/>
            <a:ext cx="1476686" cy="369332"/>
          </a:xfrm>
          <a:prstGeom prst="rect">
            <a:avLst/>
          </a:prstGeom>
          <a:noFill/>
        </p:spPr>
        <p:txBody>
          <a:bodyPr wrap="none" rtlCol="0">
            <a:spAutoFit/>
          </a:bodyPr>
          <a:lstStyle/>
          <a:p>
            <a:r>
              <a:rPr lang="en-US" dirty="0"/>
              <a:t>Max Award</a:t>
            </a:r>
          </a:p>
        </p:txBody>
      </p:sp>
    </p:spTree>
    <p:extLst>
      <p:ext uri="{BB962C8B-B14F-4D97-AF65-F5344CB8AC3E}">
        <p14:creationId xmlns:p14="http://schemas.microsoft.com/office/powerpoint/2010/main" val="25882260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6E4A971-EEA1-1542-E6EE-65FD0BC495F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9278"/>
          <a:stretch/>
        </p:blipFill>
        <p:spPr>
          <a:xfrm>
            <a:off x="2902688" y="1357093"/>
            <a:ext cx="7693462" cy="5084505"/>
          </a:xfrm>
          <a:prstGeom prst="rect">
            <a:avLst/>
          </a:prstGeom>
        </p:spPr>
      </p:pic>
      <p:sp>
        <p:nvSpPr>
          <p:cNvPr id="5" name="Title 1">
            <a:extLst>
              <a:ext uri="{FF2B5EF4-FFF2-40B4-BE49-F238E27FC236}">
                <a16:creationId xmlns:a16="http://schemas.microsoft.com/office/drawing/2014/main" id="{5A259532-39DD-C43A-0037-52B78AE721A9}"/>
              </a:ext>
            </a:extLst>
          </p:cNvPr>
          <p:cNvSpPr txBox="1">
            <a:spLocks/>
          </p:cNvSpPr>
          <p:nvPr/>
        </p:nvSpPr>
        <p:spPr>
          <a:xfrm>
            <a:off x="2115879" y="624110"/>
            <a:ext cx="10430540"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t>“Reason Personal”</a:t>
            </a:r>
            <a:endParaRPr lang="pl-PL" sz="4000" dirty="0"/>
          </a:p>
        </p:txBody>
      </p:sp>
      <p:sp>
        <p:nvSpPr>
          <p:cNvPr id="13" name="TextBox 12">
            <a:extLst>
              <a:ext uri="{FF2B5EF4-FFF2-40B4-BE49-F238E27FC236}">
                <a16:creationId xmlns:a16="http://schemas.microsoft.com/office/drawing/2014/main" id="{0F072D28-C346-6B42-E137-E5DBC5DD32B5}"/>
              </a:ext>
            </a:extLst>
          </p:cNvPr>
          <p:cNvSpPr txBox="1"/>
          <p:nvPr/>
        </p:nvSpPr>
        <p:spPr>
          <a:xfrm>
            <a:off x="2779344" y="1434597"/>
            <a:ext cx="2632452" cy="369332"/>
          </a:xfrm>
          <a:prstGeom prst="rect">
            <a:avLst/>
          </a:prstGeom>
          <a:noFill/>
        </p:spPr>
        <p:txBody>
          <a:bodyPr wrap="none" rtlCol="0">
            <a:spAutoFit/>
          </a:bodyPr>
          <a:lstStyle/>
          <a:p>
            <a:r>
              <a:rPr lang="en-US" b="1" dirty="0"/>
              <a:t>No “Reason Personal”</a:t>
            </a:r>
          </a:p>
        </p:txBody>
      </p:sp>
      <p:sp>
        <p:nvSpPr>
          <p:cNvPr id="14" name="TextBox 13">
            <a:extLst>
              <a:ext uri="{FF2B5EF4-FFF2-40B4-BE49-F238E27FC236}">
                <a16:creationId xmlns:a16="http://schemas.microsoft.com/office/drawing/2014/main" id="{09E57F07-6DE3-2728-F0C5-48622F1C8E60}"/>
              </a:ext>
            </a:extLst>
          </p:cNvPr>
          <p:cNvSpPr txBox="1"/>
          <p:nvPr/>
        </p:nvSpPr>
        <p:spPr>
          <a:xfrm>
            <a:off x="7964488" y="1434597"/>
            <a:ext cx="2300630" cy="369332"/>
          </a:xfrm>
          <a:prstGeom prst="rect">
            <a:avLst/>
          </a:prstGeom>
          <a:noFill/>
        </p:spPr>
        <p:txBody>
          <a:bodyPr wrap="none" rtlCol="0">
            <a:spAutoFit/>
          </a:bodyPr>
          <a:lstStyle/>
          <a:p>
            <a:r>
              <a:rPr lang="en-US" b="1" dirty="0"/>
              <a:t> “Reason Personal”</a:t>
            </a:r>
          </a:p>
        </p:txBody>
      </p:sp>
      <p:cxnSp>
        <p:nvCxnSpPr>
          <p:cNvPr id="3" name="Straight Connector 2">
            <a:extLst>
              <a:ext uri="{FF2B5EF4-FFF2-40B4-BE49-F238E27FC236}">
                <a16:creationId xmlns:a16="http://schemas.microsoft.com/office/drawing/2014/main" id="{ECBE6DDF-8A1F-B22D-2F6C-3755F773727A}"/>
              </a:ext>
            </a:extLst>
          </p:cNvPr>
          <p:cNvCxnSpPr>
            <a:cxnSpLocks/>
          </p:cNvCxnSpPr>
          <p:nvPr/>
        </p:nvCxnSpPr>
        <p:spPr>
          <a:xfrm>
            <a:off x="3051544" y="5092995"/>
            <a:ext cx="2558726"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0434F02-D1C3-4C59-E31E-C5E0411ED482}"/>
              </a:ext>
            </a:extLst>
          </p:cNvPr>
          <p:cNvSpPr txBox="1"/>
          <p:nvPr/>
        </p:nvSpPr>
        <p:spPr>
          <a:xfrm>
            <a:off x="5752309" y="4908329"/>
            <a:ext cx="1476686" cy="369332"/>
          </a:xfrm>
          <a:prstGeom prst="rect">
            <a:avLst/>
          </a:prstGeom>
          <a:noFill/>
        </p:spPr>
        <p:txBody>
          <a:bodyPr wrap="none" rtlCol="0">
            <a:spAutoFit/>
          </a:bodyPr>
          <a:lstStyle/>
          <a:p>
            <a:r>
              <a:rPr lang="en-US" dirty="0"/>
              <a:t>Max Award</a:t>
            </a:r>
          </a:p>
        </p:txBody>
      </p:sp>
      <p:sp>
        <p:nvSpPr>
          <p:cNvPr id="6" name="TextBox 5">
            <a:extLst>
              <a:ext uri="{FF2B5EF4-FFF2-40B4-BE49-F238E27FC236}">
                <a16:creationId xmlns:a16="http://schemas.microsoft.com/office/drawing/2014/main" id="{DC7E546D-C96D-8FF5-0E92-8535A2AB6F75}"/>
              </a:ext>
            </a:extLst>
          </p:cNvPr>
          <p:cNvSpPr txBox="1"/>
          <p:nvPr/>
        </p:nvSpPr>
        <p:spPr>
          <a:xfrm>
            <a:off x="10860365" y="1619263"/>
            <a:ext cx="1051891" cy="646331"/>
          </a:xfrm>
          <a:prstGeom prst="rect">
            <a:avLst/>
          </a:prstGeom>
          <a:noFill/>
        </p:spPr>
        <p:txBody>
          <a:bodyPr wrap="none" rtlCol="0">
            <a:spAutoFit/>
          </a:bodyPr>
          <a:lstStyle/>
          <a:p>
            <a:r>
              <a:rPr lang="en-US" dirty="0"/>
              <a:t>Possible</a:t>
            </a:r>
          </a:p>
          <a:p>
            <a:r>
              <a:rPr lang="en-US" dirty="0"/>
              <a:t>Award</a:t>
            </a:r>
          </a:p>
        </p:txBody>
      </p:sp>
      <p:cxnSp>
        <p:nvCxnSpPr>
          <p:cNvPr id="7" name="Straight Connector 6">
            <a:extLst>
              <a:ext uri="{FF2B5EF4-FFF2-40B4-BE49-F238E27FC236}">
                <a16:creationId xmlns:a16="http://schemas.microsoft.com/office/drawing/2014/main" id="{0D27E103-7B60-F72C-E7E3-2FBFB0165E75}"/>
              </a:ext>
            </a:extLst>
          </p:cNvPr>
          <p:cNvCxnSpPr>
            <a:cxnSpLocks/>
          </p:cNvCxnSpPr>
          <p:nvPr/>
        </p:nvCxnSpPr>
        <p:spPr>
          <a:xfrm>
            <a:off x="9484242" y="1905000"/>
            <a:ext cx="1376123"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31251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17E8F-45A9-B882-0A2E-3981E6C035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628B9C-0C86-58C8-56E4-06F41C81E55C}"/>
              </a:ext>
            </a:extLst>
          </p:cNvPr>
          <p:cNvSpPr>
            <a:spLocks noGrp="1"/>
          </p:cNvSpPr>
          <p:nvPr>
            <p:ph type="title"/>
          </p:nvPr>
        </p:nvSpPr>
        <p:spPr>
          <a:xfrm>
            <a:off x="2115879" y="624110"/>
            <a:ext cx="10430540" cy="1280890"/>
          </a:xfrm>
        </p:spPr>
        <p:txBody>
          <a:bodyPr>
            <a:normAutofit/>
          </a:bodyPr>
          <a:lstStyle/>
          <a:p>
            <a:r>
              <a:rPr lang="en-US" i="1" dirty="0"/>
              <a:t>Clark v. J.W. Conner &amp; Sons, Inc.</a:t>
            </a:r>
            <a:br>
              <a:rPr lang="en-US" i="1" dirty="0"/>
            </a:br>
            <a:r>
              <a:rPr lang="en-US" dirty="0"/>
              <a:t>441 So.2d 674 (Fla. 2nd DCA 1983)</a:t>
            </a:r>
          </a:p>
        </p:txBody>
      </p:sp>
      <p:pic>
        <p:nvPicPr>
          <p:cNvPr id="4" name="Picture 3">
            <a:extLst>
              <a:ext uri="{FF2B5EF4-FFF2-40B4-BE49-F238E27FC236}">
                <a16:creationId xmlns:a16="http://schemas.microsoft.com/office/drawing/2014/main" id="{4EC60A85-E54A-2D06-B47C-92A4AF5A6C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02619" y="2027151"/>
            <a:ext cx="5806091" cy="4830849"/>
          </a:xfrm>
          <a:prstGeom prst="rect">
            <a:avLst/>
          </a:prstGeom>
        </p:spPr>
      </p:pic>
    </p:spTree>
    <p:extLst>
      <p:ext uri="{BB962C8B-B14F-4D97-AF65-F5344CB8AC3E}">
        <p14:creationId xmlns:p14="http://schemas.microsoft.com/office/powerpoint/2010/main" val="3269367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44FEF-21FF-BB2B-BE43-B2DBE0B2172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046AE0-D788-1E8D-FB47-5B375B4E7E76}"/>
              </a:ext>
            </a:extLst>
          </p:cNvPr>
          <p:cNvSpPr>
            <a:spLocks noGrp="1"/>
          </p:cNvSpPr>
          <p:nvPr>
            <p:ph idx="1"/>
          </p:nvPr>
        </p:nvSpPr>
        <p:spPr>
          <a:xfrm>
            <a:off x="1956390" y="2243469"/>
            <a:ext cx="9422839" cy="4327451"/>
          </a:xfrm>
        </p:spPr>
        <p:txBody>
          <a:bodyPr>
            <a:normAutofit/>
          </a:bodyPr>
          <a:lstStyle/>
          <a:p>
            <a:r>
              <a:rPr lang="en-US" sz="2800" dirty="0"/>
              <a:t>“As a general rule, the measure of damages…is the difference between the value of the land before and after the injury.”</a:t>
            </a:r>
          </a:p>
          <a:p>
            <a:r>
              <a:rPr lang="en-US" sz="2800" dirty="0"/>
              <a:t>“Where the reduction in market value is an inadequate measure, recovery has been allowed for losses personal to the owner.”</a:t>
            </a:r>
          </a:p>
        </p:txBody>
      </p:sp>
      <p:sp>
        <p:nvSpPr>
          <p:cNvPr id="7" name="Title 1">
            <a:extLst>
              <a:ext uri="{FF2B5EF4-FFF2-40B4-BE49-F238E27FC236}">
                <a16:creationId xmlns:a16="http://schemas.microsoft.com/office/drawing/2014/main" id="{060ABE44-3039-67BC-477D-3CF27C7730E3}"/>
              </a:ext>
            </a:extLst>
          </p:cNvPr>
          <p:cNvSpPr>
            <a:spLocks noGrp="1"/>
          </p:cNvSpPr>
          <p:nvPr>
            <p:ph type="title"/>
          </p:nvPr>
        </p:nvSpPr>
        <p:spPr>
          <a:xfrm>
            <a:off x="2115879" y="624110"/>
            <a:ext cx="10430540" cy="1280890"/>
          </a:xfrm>
        </p:spPr>
        <p:txBody>
          <a:bodyPr>
            <a:normAutofit/>
          </a:bodyPr>
          <a:lstStyle/>
          <a:p>
            <a:r>
              <a:rPr lang="en-US" i="1" dirty="0"/>
              <a:t>Clark v. J.W. Conner &amp; Sons, Inc.</a:t>
            </a:r>
            <a:br>
              <a:rPr lang="en-US" i="1" dirty="0"/>
            </a:br>
            <a:r>
              <a:rPr lang="en-US" dirty="0"/>
              <a:t>441 So.2d 674 (Fla. 2nd DCA 1983)</a:t>
            </a:r>
            <a:endParaRPr lang="it-IT" dirty="0"/>
          </a:p>
        </p:txBody>
      </p:sp>
    </p:spTree>
    <p:extLst>
      <p:ext uri="{BB962C8B-B14F-4D97-AF65-F5344CB8AC3E}">
        <p14:creationId xmlns:p14="http://schemas.microsoft.com/office/powerpoint/2010/main" val="491706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52921-9A26-E6B5-7427-36BCEAB5E57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2CC6E7-953B-C983-0266-A0A5C0D5D79E}"/>
              </a:ext>
            </a:extLst>
          </p:cNvPr>
          <p:cNvSpPr>
            <a:spLocks noGrp="1"/>
          </p:cNvSpPr>
          <p:nvPr>
            <p:ph idx="1"/>
          </p:nvPr>
        </p:nvSpPr>
        <p:spPr>
          <a:xfrm>
            <a:off x="1956390" y="2243469"/>
            <a:ext cx="9422839" cy="4327451"/>
          </a:xfrm>
        </p:spPr>
        <p:txBody>
          <a:bodyPr>
            <a:normAutofit/>
          </a:bodyPr>
          <a:lstStyle/>
          <a:p>
            <a:pPr marL="0" indent="0">
              <a:buNone/>
            </a:pPr>
            <a:r>
              <a:rPr lang="en-US" sz="2800" b="1" dirty="0"/>
              <a:t>HOWEVER</a:t>
            </a:r>
          </a:p>
          <a:p>
            <a:r>
              <a:rPr lang="en-US" sz="2800" dirty="0"/>
              <a:t>“We do not believe [construction of residential duplexes] is the kind of personal interest in land which would authorize the recovery of replacement value.”</a:t>
            </a:r>
          </a:p>
        </p:txBody>
      </p:sp>
      <p:sp>
        <p:nvSpPr>
          <p:cNvPr id="7" name="Title 1">
            <a:extLst>
              <a:ext uri="{FF2B5EF4-FFF2-40B4-BE49-F238E27FC236}">
                <a16:creationId xmlns:a16="http://schemas.microsoft.com/office/drawing/2014/main" id="{E02431FB-4618-3DC8-E4A2-45AB773E2953}"/>
              </a:ext>
            </a:extLst>
          </p:cNvPr>
          <p:cNvSpPr>
            <a:spLocks noGrp="1"/>
          </p:cNvSpPr>
          <p:nvPr>
            <p:ph type="title"/>
          </p:nvPr>
        </p:nvSpPr>
        <p:spPr>
          <a:xfrm>
            <a:off x="2115879" y="624110"/>
            <a:ext cx="10430540" cy="1280890"/>
          </a:xfrm>
        </p:spPr>
        <p:txBody>
          <a:bodyPr>
            <a:normAutofit/>
          </a:bodyPr>
          <a:lstStyle/>
          <a:p>
            <a:r>
              <a:rPr lang="en-US" i="1" dirty="0"/>
              <a:t>Clark v. J.W. Conner &amp; Sons, Inc.</a:t>
            </a:r>
            <a:br>
              <a:rPr lang="en-US" i="1" dirty="0"/>
            </a:br>
            <a:r>
              <a:rPr lang="en-US" dirty="0"/>
              <a:t>441 So.2d 674 (Fla. 2nd DCA 1983)</a:t>
            </a:r>
            <a:endParaRPr lang="it-IT" dirty="0"/>
          </a:p>
        </p:txBody>
      </p:sp>
    </p:spTree>
    <p:extLst>
      <p:ext uri="{BB962C8B-B14F-4D97-AF65-F5344CB8AC3E}">
        <p14:creationId xmlns:p14="http://schemas.microsoft.com/office/powerpoint/2010/main" val="27220207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D2CA4-8AE1-B9CB-592C-8C8E858F2DD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B6064A-9312-1A94-C1F9-F7ECAD93B4DA}"/>
              </a:ext>
            </a:extLst>
          </p:cNvPr>
          <p:cNvSpPr>
            <a:spLocks noGrp="1"/>
          </p:cNvSpPr>
          <p:nvPr>
            <p:ph idx="1"/>
          </p:nvPr>
        </p:nvSpPr>
        <p:spPr>
          <a:xfrm>
            <a:off x="1956390" y="2243469"/>
            <a:ext cx="9422839" cy="4327451"/>
          </a:xfrm>
        </p:spPr>
        <p:txBody>
          <a:bodyPr>
            <a:normAutofit/>
          </a:bodyPr>
          <a:lstStyle/>
          <a:p>
            <a:r>
              <a:rPr lang="en-US" sz="2800" dirty="0"/>
              <a:t>“The Clarks introduced no evidence whatsoever concerning the value of the land before and after the trespass.”</a:t>
            </a:r>
          </a:p>
          <a:p>
            <a:r>
              <a:rPr lang="en-US" sz="2800" dirty="0"/>
              <a:t>“Even [cleanup costs] should have been recovered as a part of the loss of market value.”</a:t>
            </a:r>
          </a:p>
        </p:txBody>
      </p:sp>
      <p:sp>
        <p:nvSpPr>
          <p:cNvPr id="7" name="Title 1">
            <a:extLst>
              <a:ext uri="{FF2B5EF4-FFF2-40B4-BE49-F238E27FC236}">
                <a16:creationId xmlns:a16="http://schemas.microsoft.com/office/drawing/2014/main" id="{0402BA76-8C5A-FDDE-7B16-89F2A150E10A}"/>
              </a:ext>
            </a:extLst>
          </p:cNvPr>
          <p:cNvSpPr>
            <a:spLocks noGrp="1"/>
          </p:cNvSpPr>
          <p:nvPr>
            <p:ph type="title"/>
          </p:nvPr>
        </p:nvSpPr>
        <p:spPr>
          <a:xfrm>
            <a:off x="2115879" y="624110"/>
            <a:ext cx="10430540" cy="1280890"/>
          </a:xfrm>
        </p:spPr>
        <p:txBody>
          <a:bodyPr>
            <a:normAutofit/>
          </a:bodyPr>
          <a:lstStyle/>
          <a:p>
            <a:r>
              <a:rPr lang="en-US" i="1" dirty="0"/>
              <a:t>Clark v. J.W. Conner &amp; Sons, Inc.</a:t>
            </a:r>
            <a:br>
              <a:rPr lang="en-US" i="1" dirty="0"/>
            </a:br>
            <a:r>
              <a:rPr lang="en-US" dirty="0"/>
              <a:t>441 So.2d 674 (Fla. 2nd DCA 1983)</a:t>
            </a:r>
            <a:endParaRPr lang="it-IT" dirty="0"/>
          </a:p>
        </p:txBody>
      </p:sp>
    </p:spTree>
    <p:extLst>
      <p:ext uri="{BB962C8B-B14F-4D97-AF65-F5344CB8AC3E}">
        <p14:creationId xmlns:p14="http://schemas.microsoft.com/office/powerpoint/2010/main" val="811868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E7986-1A60-9E41-4F51-5BD38C1244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1CED7C-1FDA-193C-DD8E-5710A84AA0C4}"/>
              </a:ext>
            </a:extLst>
          </p:cNvPr>
          <p:cNvSpPr>
            <a:spLocks noGrp="1"/>
          </p:cNvSpPr>
          <p:nvPr>
            <p:ph type="title"/>
          </p:nvPr>
        </p:nvSpPr>
        <p:spPr/>
        <p:txBody>
          <a:bodyPr>
            <a:normAutofit/>
          </a:bodyPr>
          <a:lstStyle/>
          <a:p>
            <a:r>
              <a:rPr lang="en-US" dirty="0"/>
              <a:t>Valuation - Summary</a:t>
            </a:r>
          </a:p>
        </p:txBody>
      </p:sp>
      <p:sp>
        <p:nvSpPr>
          <p:cNvPr id="3" name="Content Placeholder 2">
            <a:extLst>
              <a:ext uri="{FF2B5EF4-FFF2-40B4-BE49-F238E27FC236}">
                <a16:creationId xmlns:a16="http://schemas.microsoft.com/office/drawing/2014/main" id="{9214A2CD-0B6A-D578-587B-7818321873E6}"/>
              </a:ext>
            </a:extLst>
          </p:cNvPr>
          <p:cNvSpPr>
            <a:spLocks noGrp="1"/>
          </p:cNvSpPr>
          <p:nvPr>
            <p:ph idx="1"/>
          </p:nvPr>
        </p:nvSpPr>
        <p:spPr>
          <a:xfrm>
            <a:off x="1533930" y="2133600"/>
            <a:ext cx="6016048" cy="4600832"/>
          </a:xfrm>
        </p:spPr>
        <p:txBody>
          <a:bodyPr numCol="1">
            <a:normAutofit/>
          </a:bodyPr>
          <a:lstStyle/>
          <a:p>
            <a:r>
              <a:rPr lang="en-US" sz="2800" dirty="0"/>
              <a:t>R2D Torts §929</a:t>
            </a:r>
          </a:p>
          <a:p>
            <a:pPr lvl="1"/>
            <a:r>
              <a:rPr lang="en-US" sz="2600" dirty="0"/>
              <a:t>Change in Value</a:t>
            </a:r>
          </a:p>
          <a:p>
            <a:pPr lvl="1"/>
            <a:r>
              <a:rPr lang="en-US" sz="2600" dirty="0"/>
              <a:t>Loss of Use</a:t>
            </a:r>
          </a:p>
          <a:p>
            <a:pPr lvl="1"/>
            <a:r>
              <a:rPr lang="en-US" sz="2600" dirty="0"/>
              <a:t>Convenience and Comfort</a:t>
            </a:r>
          </a:p>
          <a:p>
            <a:pPr lvl="1"/>
            <a:r>
              <a:rPr lang="en-US" sz="2600" dirty="0"/>
              <a:t>Replacement Cost</a:t>
            </a:r>
          </a:p>
        </p:txBody>
      </p:sp>
      <p:pic>
        <p:nvPicPr>
          <p:cNvPr id="5" name="Picture 4">
            <a:extLst>
              <a:ext uri="{FF2B5EF4-FFF2-40B4-BE49-F238E27FC236}">
                <a16:creationId xmlns:a16="http://schemas.microsoft.com/office/drawing/2014/main" id="{2162CA9D-55FC-EA60-7225-F90053E6C12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847980" y="2002420"/>
            <a:ext cx="4981346" cy="3883306"/>
          </a:xfrm>
          <a:prstGeom prst="rect">
            <a:avLst/>
          </a:prstGeom>
        </p:spPr>
      </p:pic>
    </p:spTree>
    <p:extLst>
      <p:ext uri="{BB962C8B-B14F-4D97-AF65-F5344CB8AC3E}">
        <p14:creationId xmlns:p14="http://schemas.microsoft.com/office/powerpoint/2010/main" val="31893044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154C5-FA32-B8FD-21B5-7546A8E89B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69F10B-7227-CB4C-60F1-BD60DD71F16B}"/>
              </a:ext>
            </a:extLst>
          </p:cNvPr>
          <p:cNvSpPr>
            <a:spLocks noGrp="1"/>
          </p:cNvSpPr>
          <p:nvPr>
            <p:ph type="title"/>
          </p:nvPr>
        </p:nvSpPr>
        <p:spPr/>
        <p:txBody>
          <a:bodyPr/>
          <a:lstStyle/>
          <a:p>
            <a:r>
              <a:rPr lang="en-US" dirty="0"/>
              <a:t>Tree Regulation</a:t>
            </a:r>
          </a:p>
        </p:txBody>
      </p:sp>
      <p:sp>
        <p:nvSpPr>
          <p:cNvPr id="3" name="Text Placeholder 2">
            <a:extLst>
              <a:ext uri="{FF2B5EF4-FFF2-40B4-BE49-F238E27FC236}">
                <a16:creationId xmlns:a16="http://schemas.microsoft.com/office/drawing/2014/main" id="{D2FC0CCB-3C12-2A1C-3BCA-B535A62F8033}"/>
              </a:ext>
            </a:extLst>
          </p:cNvPr>
          <p:cNvSpPr>
            <a:spLocks noGrp="1"/>
          </p:cNvSpPr>
          <p:nvPr>
            <p:ph type="body" idx="1"/>
          </p:nvPr>
        </p:nvSpPr>
        <p:spPr>
          <a:xfrm>
            <a:off x="2394282" y="3530129"/>
            <a:ext cx="9797718" cy="3232178"/>
          </a:xfrm>
        </p:spPr>
        <p:txBody>
          <a:bodyPr>
            <a:normAutofit/>
          </a:bodyPr>
          <a:lstStyle/>
          <a:p>
            <a:r>
              <a:rPr lang="en-US" i="1" dirty="0"/>
              <a:t>Graham v. Estuary Properties, Inc., </a:t>
            </a:r>
            <a:r>
              <a:rPr lang="en-US" dirty="0"/>
              <a:t>399 So. 2d 1374 (Fla. 1981)</a:t>
            </a:r>
          </a:p>
          <a:p>
            <a:r>
              <a:rPr lang="en-US" i="1" dirty="0"/>
              <a:t>Vatalaro v. Dept. of Env. Reg., </a:t>
            </a:r>
            <a:r>
              <a:rPr lang="en-US" dirty="0"/>
              <a:t>601 So.2d 1223 (Fla. 5th DCA 1992)</a:t>
            </a:r>
          </a:p>
          <a:p>
            <a:r>
              <a:rPr lang="en-US" i="1" dirty="0"/>
              <a:t>Pinellas County v. Jasmine Plaza, Inc., </a:t>
            </a:r>
            <a:r>
              <a:rPr lang="en-US" dirty="0"/>
              <a:t>334 So. 2d 639 (Fla. 2nd DCA 1976)</a:t>
            </a:r>
          </a:p>
          <a:p>
            <a:r>
              <a:rPr lang="en-US" i="1" dirty="0"/>
              <a:t>Watson v. City of St. Petersburg, </a:t>
            </a:r>
            <a:r>
              <a:rPr lang="en-US" dirty="0"/>
              <a:t>489 So. 2d 138 (Fla. 2nd DCA 1986)</a:t>
            </a:r>
          </a:p>
          <a:p>
            <a:endParaRPr lang="en-US" dirty="0"/>
          </a:p>
        </p:txBody>
      </p:sp>
    </p:spTree>
    <p:extLst>
      <p:ext uri="{BB962C8B-B14F-4D97-AF65-F5344CB8AC3E}">
        <p14:creationId xmlns:p14="http://schemas.microsoft.com/office/powerpoint/2010/main" val="3697661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ACA6C-87BA-9FC2-73A3-4FB751D9E9E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EFC7EF-5786-C995-0F25-58F8960A89A3}"/>
              </a:ext>
            </a:extLst>
          </p:cNvPr>
          <p:cNvSpPr>
            <a:spLocks noGrp="1"/>
          </p:cNvSpPr>
          <p:nvPr>
            <p:ph idx="1"/>
          </p:nvPr>
        </p:nvSpPr>
        <p:spPr>
          <a:xfrm>
            <a:off x="1956390" y="2243470"/>
            <a:ext cx="9422839" cy="4306186"/>
          </a:xfrm>
        </p:spPr>
        <p:txBody>
          <a:bodyPr>
            <a:normAutofit/>
          </a:bodyPr>
          <a:lstStyle/>
          <a:p>
            <a:r>
              <a:rPr lang="en-US" sz="2800" dirty="0"/>
              <a:t>“Palm fronds may detach and fall from the trees and thereby injure an invitee”</a:t>
            </a:r>
          </a:p>
          <a:p>
            <a:r>
              <a:rPr lang="en-US" sz="2800" dirty="0"/>
              <a:t>The Hotel </a:t>
            </a:r>
            <a:r>
              <a:rPr lang="en-US" sz="2800" i="1" dirty="0"/>
              <a:t>may</a:t>
            </a:r>
            <a:r>
              <a:rPr lang="en-US" sz="2800" dirty="0"/>
              <a:t> have been on notice of the “dangerous condition”</a:t>
            </a:r>
          </a:p>
        </p:txBody>
      </p:sp>
      <p:sp>
        <p:nvSpPr>
          <p:cNvPr id="7" name="Title 1">
            <a:extLst>
              <a:ext uri="{FF2B5EF4-FFF2-40B4-BE49-F238E27FC236}">
                <a16:creationId xmlns:a16="http://schemas.microsoft.com/office/drawing/2014/main" id="{0299C20F-C23B-675F-4228-8703091D831C}"/>
              </a:ext>
            </a:extLst>
          </p:cNvPr>
          <p:cNvSpPr>
            <a:spLocks noGrp="1"/>
          </p:cNvSpPr>
          <p:nvPr>
            <p:ph type="title"/>
          </p:nvPr>
        </p:nvSpPr>
        <p:spPr>
          <a:xfrm>
            <a:off x="2115879" y="624110"/>
            <a:ext cx="10430540" cy="1280890"/>
          </a:xfrm>
        </p:spPr>
        <p:txBody>
          <a:bodyPr>
            <a:normAutofit/>
          </a:bodyPr>
          <a:lstStyle/>
          <a:p>
            <a:r>
              <a:rPr lang="en-US" i="1" dirty="0"/>
              <a:t>Murphy v. Boca Raton Hotel and Club, LP</a:t>
            </a:r>
            <a:br>
              <a:rPr lang="en-US" i="1" dirty="0"/>
            </a:br>
            <a:r>
              <a:rPr lang="en-US" dirty="0"/>
              <a:t>745 So. 2d 463 (Fla. 4th DCA 1999)</a:t>
            </a:r>
            <a:endParaRPr lang="sv-SE" dirty="0"/>
          </a:p>
        </p:txBody>
      </p:sp>
    </p:spTree>
    <p:extLst>
      <p:ext uri="{BB962C8B-B14F-4D97-AF65-F5344CB8AC3E}">
        <p14:creationId xmlns:p14="http://schemas.microsoft.com/office/powerpoint/2010/main" val="466192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08C15-37DD-B547-4B5A-83E598983C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51CD04-A38E-DB63-56D2-578B3580B9E4}"/>
              </a:ext>
            </a:extLst>
          </p:cNvPr>
          <p:cNvSpPr>
            <a:spLocks noGrp="1"/>
          </p:cNvSpPr>
          <p:nvPr>
            <p:ph type="title"/>
          </p:nvPr>
        </p:nvSpPr>
        <p:spPr>
          <a:xfrm>
            <a:off x="2115879" y="624110"/>
            <a:ext cx="10430540" cy="1280890"/>
          </a:xfrm>
        </p:spPr>
        <p:txBody>
          <a:bodyPr>
            <a:normAutofit/>
          </a:bodyPr>
          <a:lstStyle/>
          <a:p>
            <a:r>
              <a:rPr lang="en-US" i="1" dirty="0"/>
              <a:t>Graham v. Estuary Properties, Inc.</a:t>
            </a:r>
            <a:br>
              <a:rPr lang="en-US" dirty="0"/>
            </a:br>
            <a:r>
              <a:rPr lang="en-US" dirty="0"/>
              <a:t>399 So. 2d 1374 (Fla. 1981)</a:t>
            </a:r>
          </a:p>
        </p:txBody>
      </p:sp>
      <p:pic>
        <p:nvPicPr>
          <p:cNvPr id="4" name="Picture 3">
            <a:extLst>
              <a:ext uri="{FF2B5EF4-FFF2-40B4-BE49-F238E27FC236}">
                <a16:creationId xmlns:a16="http://schemas.microsoft.com/office/drawing/2014/main" id="{4A6AF8D7-059A-758A-ED0E-B1C76CCA29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51356" y="1832501"/>
            <a:ext cx="8813099" cy="5025499"/>
          </a:xfrm>
          <a:prstGeom prst="rect">
            <a:avLst/>
          </a:prstGeom>
        </p:spPr>
      </p:pic>
    </p:spTree>
    <p:extLst>
      <p:ext uri="{BB962C8B-B14F-4D97-AF65-F5344CB8AC3E}">
        <p14:creationId xmlns:p14="http://schemas.microsoft.com/office/powerpoint/2010/main" val="5899681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3270B-DC95-D424-78F3-EDB49AD17B2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5848A8-DE70-B8A8-13CB-0DDC32241A3C}"/>
              </a:ext>
            </a:extLst>
          </p:cNvPr>
          <p:cNvSpPr>
            <a:spLocks noGrp="1"/>
          </p:cNvSpPr>
          <p:nvPr>
            <p:ph idx="1"/>
          </p:nvPr>
        </p:nvSpPr>
        <p:spPr>
          <a:xfrm>
            <a:off x="1956390" y="2243469"/>
            <a:ext cx="9422839" cy="4327451"/>
          </a:xfrm>
        </p:spPr>
        <p:txBody>
          <a:bodyPr>
            <a:normAutofit/>
          </a:bodyPr>
          <a:lstStyle/>
          <a:p>
            <a:r>
              <a:rPr lang="en-US" sz="2800" dirty="0"/>
              <a:t>“Protection of environmentally sensitive areas and pollution prevention are legitimate concerns within the police power.”</a:t>
            </a:r>
          </a:p>
          <a:p>
            <a:r>
              <a:rPr lang="en-US" sz="2800" dirty="0"/>
              <a:t>“The owner of private property is not entitled to the highest and best use of his property if that use will create a public harm.”</a:t>
            </a:r>
          </a:p>
        </p:txBody>
      </p:sp>
      <p:sp>
        <p:nvSpPr>
          <p:cNvPr id="7" name="Title 1">
            <a:extLst>
              <a:ext uri="{FF2B5EF4-FFF2-40B4-BE49-F238E27FC236}">
                <a16:creationId xmlns:a16="http://schemas.microsoft.com/office/drawing/2014/main" id="{6CEA91D7-5BAF-F53C-5EE1-A1311D498836}"/>
              </a:ext>
            </a:extLst>
          </p:cNvPr>
          <p:cNvSpPr>
            <a:spLocks noGrp="1"/>
          </p:cNvSpPr>
          <p:nvPr>
            <p:ph type="title"/>
          </p:nvPr>
        </p:nvSpPr>
        <p:spPr>
          <a:xfrm>
            <a:off x="2115879" y="624110"/>
            <a:ext cx="10430540" cy="1280890"/>
          </a:xfrm>
        </p:spPr>
        <p:txBody>
          <a:bodyPr>
            <a:normAutofit/>
          </a:bodyPr>
          <a:lstStyle/>
          <a:p>
            <a:r>
              <a:rPr lang="en-US" i="1" dirty="0"/>
              <a:t>Graham v. Estuary Properties, Inc.</a:t>
            </a:r>
            <a:br>
              <a:rPr lang="en-US" dirty="0"/>
            </a:br>
            <a:r>
              <a:rPr lang="en-US" dirty="0"/>
              <a:t>399 So. 2d 1374 (Fla. 1981)</a:t>
            </a:r>
          </a:p>
        </p:txBody>
      </p:sp>
    </p:spTree>
    <p:extLst>
      <p:ext uri="{BB962C8B-B14F-4D97-AF65-F5344CB8AC3E}">
        <p14:creationId xmlns:p14="http://schemas.microsoft.com/office/powerpoint/2010/main" val="162653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8FEAD-875F-FFA8-8E30-EF28A958662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42B2F6-E7E4-26FF-D28E-FB7C41B9C1F3}"/>
              </a:ext>
            </a:extLst>
          </p:cNvPr>
          <p:cNvSpPr>
            <a:spLocks noGrp="1"/>
          </p:cNvSpPr>
          <p:nvPr>
            <p:ph idx="1"/>
          </p:nvPr>
        </p:nvSpPr>
        <p:spPr>
          <a:xfrm>
            <a:off x="1956390" y="2243469"/>
            <a:ext cx="9422839" cy="4327451"/>
          </a:xfrm>
        </p:spPr>
        <p:txBody>
          <a:bodyPr>
            <a:normAutofit/>
          </a:bodyPr>
          <a:lstStyle/>
          <a:p>
            <a:r>
              <a:rPr lang="en-US" sz="2800" dirty="0"/>
              <a:t>“the public benefits in that the bays will remain clean</a:t>
            </a:r>
          </a:p>
          <a:p>
            <a:pPr marL="0" indent="0">
              <a:buNone/>
            </a:pPr>
            <a:r>
              <a:rPr lang="en-US" sz="2800" b="1" dirty="0"/>
              <a:t>BUT</a:t>
            </a:r>
          </a:p>
          <a:p>
            <a:r>
              <a:rPr lang="en-US" sz="2800" dirty="0"/>
              <a:t>that is a benefit in the form of maintaining the status quo. Estuary is not being required to change its development plan so that public waterways will be improved.”</a:t>
            </a:r>
          </a:p>
        </p:txBody>
      </p:sp>
      <p:sp>
        <p:nvSpPr>
          <p:cNvPr id="7" name="Title 1">
            <a:extLst>
              <a:ext uri="{FF2B5EF4-FFF2-40B4-BE49-F238E27FC236}">
                <a16:creationId xmlns:a16="http://schemas.microsoft.com/office/drawing/2014/main" id="{8BB5DF64-2D29-BBD5-0DB5-BA312FF70794}"/>
              </a:ext>
            </a:extLst>
          </p:cNvPr>
          <p:cNvSpPr>
            <a:spLocks noGrp="1"/>
          </p:cNvSpPr>
          <p:nvPr>
            <p:ph type="title"/>
          </p:nvPr>
        </p:nvSpPr>
        <p:spPr>
          <a:xfrm>
            <a:off x="2115879" y="624110"/>
            <a:ext cx="10430540" cy="1280890"/>
          </a:xfrm>
        </p:spPr>
        <p:txBody>
          <a:bodyPr>
            <a:normAutofit/>
          </a:bodyPr>
          <a:lstStyle/>
          <a:p>
            <a:r>
              <a:rPr lang="en-US" i="1" dirty="0"/>
              <a:t>Graham v. Estuary Properties, Inc.</a:t>
            </a:r>
            <a:br>
              <a:rPr lang="en-US" dirty="0"/>
            </a:br>
            <a:r>
              <a:rPr lang="en-US" dirty="0"/>
              <a:t>399 So. 2d 1374 (Fla. 1981)</a:t>
            </a:r>
          </a:p>
        </p:txBody>
      </p:sp>
    </p:spTree>
    <p:extLst>
      <p:ext uri="{BB962C8B-B14F-4D97-AF65-F5344CB8AC3E}">
        <p14:creationId xmlns:p14="http://schemas.microsoft.com/office/powerpoint/2010/main" val="90534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05AE7-AA40-222C-1F3E-9102A68CF71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129A44-369E-A2FC-5E30-B37F0B341F6F}"/>
              </a:ext>
            </a:extLst>
          </p:cNvPr>
          <p:cNvSpPr>
            <a:spLocks noGrp="1"/>
          </p:cNvSpPr>
          <p:nvPr>
            <p:ph idx="1"/>
          </p:nvPr>
        </p:nvSpPr>
        <p:spPr>
          <a:xfrm>
            <a:off x="1956390" y="2243469"/>
            <a:ext cx="9422839" cy="4327451"/>
          </a:xfrm>
        </p:spPr>
        <p:txBody>
          <a:bodyPr>
            <a:normAutofit/>
          </a:bodyPr>
          <a:lstStyle/>
          <a:p>
            <a:r>
              <a:rPr lang="en-US" sz="2800" dirty="0"/>
              <a:t>“Simply because [development] would increase the value of the property does not mean that disallowing it constitutes a taking.”</a:t>
            </a:r>
          </a:p>
          <a:p>
            <a:r>
              <a:rPr lang="en-US" sz="2800" dirty="0"/>
              <a:t>“Nor is a taking established merely because Estuary may be allowed to build a development only half the size of its original proposal.”</a:t>
            </a:r>
          </a:p>
          <a:p>
            <a:r>
              <a:rPr lang="en-US" sz="2800" dirty="0"/>
              <a:t>“The instant reduction is a valid exercise of the police power.”</a:t>
            </a:r>
          </a:p>
        </p:txBody>
      </p:sp>
      <p:sp>
        <p:nvSpPr>
          <p:cNvPr id="7" name="Title 1">
            <a:extLst>
              <a:ext uri="{FF2B5EF4-FFF2-40B4-BE49-F238E27FC236}">
                <a16:creationId xmlns:a16="http://schemas.microsoft.com/office/drawing/2014/main" id="{EA796D95-F963-7AB3-A8FC-CCC9CDB6D599}"/>
              </a:ext>
            </a:extLst>
          </p:cNvPr>
          <p:cNvSpPr>
            <a:spLocks noGrp="1"/>
          </p:cNvSpPr>
          <p:nvPr>
            <p:ph type="title"/>
          </p:nvPr>
        </p:nvSpPr>
        <p:spPr>
          <a:xfrm>
            <a:off x="2115879" y="624110"/>
            <a:ext cx="10430540" cy="1280890"/>
          </a:xfrm>
        </p:spPr>
        <p:txBody>
          <a:bodyPr>
            <a:normAutofit/>
          </a:bodyPr>
          <a:lstStyle/>
          <a:p>
            <a:r>
              <a:rPr lang="en-US" i="1" dirty="0"/>
              <a:t>Graham v. Estuary Properties, Inc.</a:t>
            </a:r>
            <a:br>
              <a:rPr lang="en-US" dirty="0"/>
            </a:br>
            <a:r>
              <a:rPr lang="en-US" dirty="0"/>
              <a:t>399 So. 2d 1374 (Fla. 1981)</a:t>
            </a:r>
          </a:p>
        </p:txBody>
      </p:sp>
    </p:spTree>
    <p:extLst>
      <p:ext uri="{BB962C8B-B14F-4D97-AF65-F5344CB8AC3E}">
        <p14:creationId xmlns:p14="http://schemas.microsoft.com/office/powerpoint/2010/main" val="2902960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4173C-3790-3FFE-AE79-B2A8DD3E293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2B9F3B-7C18-E544-9F93-DA39F5349903}"/>
              </a:ext>
            </a:extLst>
          </p:cNvPr>
          <p:cNvSpPr>
            <a:spLocks noGrp="1"/>
          </p:cNvSpPr>
          <p:nvPr>
            <p:ph idx="1"/>
          </p:nvPr>
        </p:nvSpPr>
        <p:spPr>
          <a:xfrm>
            <a:off x="1956390" y="2243469"/>
            <a:ext cx="9422839" cy="4327451"/>
          </a:xfrm>
        </p:spPr>
        <p:txBody>
          <a:bodyPr>
            <a:normAutofit/>
          </a:bodyPr>
          <a:lstStyle/>
          <a:p>
            <a:pPr marL="0" indent="0">
              <a:buNone/>
            </a:pPr>
            <a:r>
              <a:rPr lang="en-US" sz="2800" b="1" dirty="0"/>
              <a:t>DISSENT</a:t>
            </a:r>
          </a:p>
          <a:p>
            <a:r>
              <a:rPr lang="en-US" sz="2800" dirty="0"/>
              <a:t>“Government action other than acquisition of title…can be a ‘taking’…where the effects completely deprive the owner of all or most of his interest in the property.”</a:t>
            </a:r>
          </a:p>
          <a:p>
            <a:r>
              <a:rPr lang="en-US" sz="2800" dirty="0"/>
              <a:t>“Lee County…[has] a right to preserve these mangrove forests</a:t>
            </a:r>
          </a:p>
        </p:txBody>
      </p:sp>
      <p:sp>
        <p:nvSpPr>
          <p:cNvPr id="7" name="Title 1">
            <a:extLst>
              <a:ext uri="{FF2B5EF4-FFF2-40B4-BE49-F238E27FC236}">
                <a16:creationId xmlns:a16="http://schemas.microsoft.com/office/drawing/2014/main" id="{6A71D510-D459-BC96-4A9F-64AD432E87AD}"/>
              </a:ext>
            </a:extLst>
          </p:cNvPr>
          <p:cNvSpPr>
            <a:spLocks noGrp="1"/>
          </p:cNvSpPr>
          <p:nvPr>
            <p:ph type="title"/>
          </p:nvPr>
        </p:nvSpPr>
        <p:spPr>
          <a:xfrm>
            <a:off x="2115879" y="624110"/>
            <a:ext cx="10430540" cy="1280890"/>
          </a:xfrm>
        </p:spPr>
        <p:txBody>
          <a:bodyPr>
            <a:normAutofit/>
          </a:bodyPr>
          <a:lstStyle/>
          <a:p>
            <a:r>
              <a:rPr lang="en-US" i="1" dirty="0"/>
              <a:t>Graham v. Estuary Properties, Inc.</a:t>
            </a:r>
            <a:br>
              <a:rPr lang="en-US" dirty="0"/>
            </a:br>
            <a:r>
              <a:rPr lang="en-US" dirty="0"/>
              <a:t>399 So. 2d 1374 (Fla. 1981)</a:t>
            </a:r>
          </a:p>
        </p:txBody>
      </p:sp>
    </p:spTree>
    <p:extLst>
      <p:ext uri="{BB962C8B-B14F-4D97-AF65-F5344CB8AC3E}">
        <p14:creationId xmlns:p14="http://schemas.microsoft.com/office/powerpoint/2010/main" val="14658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0B561-F915-791E-2D30-3C803AB0D66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3ED9AD-EC75-06C2-EF74-FD4739BFE328}"/>
              </a:ext>
            </a:extLst>
          </p:cNvPr>
          <p:cNvSpPr>
            <a:spLocks noGrp="1"/>
          </p:cNvSpPr>
          <p:nvPr>
            <p:ph idx="1"/>
          </p:nvPr>
        </p:nvSpPr>
        <p:spPr>
          <a:xfrm>
            <a:off x="1956390" y="2243469"/>
            <a:ext cx="9422839" cy="4327451"/>
          </a:xfrm>
        </p:spPr>
        <p:txBody>
          <a:bodyPr>
            <a:normAutofit/>
          </a:bodyPr>
          <a:lstStyle/>
          <a:p>
            <a:pPr marL="0" indent="0">
              <a:buNone/>
            </a:pPr>
            <a:r>
              <a:rPr lang="en-US" sz="2800" b="1" dirty="0"/>
              <a:t>DISSENT</a:t>
            </a:r>
          </a:p>
          <a:p>
            <a:r>
              <a:rPr lang="en-US" sz="2800" dirty="0"/>
              <a:t>“Government action other than acquisition of title…can be a ‘taking’…where the effects completely deprive the owner of all or most of his interest in the property.”</a:t>
            </a:r>
          </a:p>
          <a:p>
            <a:r>
              <a:rPr lang="en-US" sz="2800" dirty="0"/>
              <a:t>“Lee County…[has] a right to preserve these mangrove forests, as long as the property owner is compensated.”</a:t>
            </a:r>
          </a:p>
        </p:txBody>
      </p:sp>
      <p:sp>
        <p:nvSpPr>
          <p:cNvPr id="7" name="Title 1">
            <a:extLst>
              <a:ext uri="{FF2B5EF4-FFF2-40B4-BE49-F238E27FC236}">
                <a16:creationId xmlns:a16="http://schemas.microsoft.com/office/drawing/2014/main" id="{EF62E926-EE67-D432-6100-794B005FAFBD}"/>
              </a:ext>
            </a:extLst>
          </p:cNvPr>
          <p:cNvSpPr>
            <a:spLocks noGrp="1"/>
          </p:cNvSpPr>
          <p:nvPr>
            <p:ph type="title"/>
          </p:nvPr>
        </p:nvSpPr>
        <p:spPr>
          <a:xfrm>
            <a:off x="2115879" y="624110"/>
            <a:ext cx="10430540" cy="1280890"/>
          </a:xfrm>
        </p:spPr>
        <p:txBody>
          <a:bodyPr>
            <a:normAutofit/>
          </a:bodyPr>
          <a:lstStyle/>
          <a:p>
            <a:r>
              <a:rPr lang="en-US" i="1" dirty="0"/>
              <a:t>Graham v. Estuary Properties, Inc.</a:t>
            </a:r>
            <a:br>
              <a:rPr lang="en-US" dirty="0"/>
            </a:br>
            <a:r>
              <a:rPr lang="en-US" dirty="0"/>
              <a:t>399 So. 2d 1374 (Fla. 1981)</a:t>
            </a:r>
          </a:p>
        </p:txBody>
      </p:sp>
    </p:spTree>
    <p:extLst>
      <p:ext uri="{BB962C8B-B14F-4D97-AF65-F5344CB8AC3E}">
        <p14:creationId xmlns:p14="http://schemas.microsoft.com/office/powerpoint/2010/main" val="154437139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292D9-DCC7-C998-CF56-59264CCE8E1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D6C5A1-67FE-6DEA-E6A0-0F2D3AC43B54}"/>
              </a:ext>
            </a:extLst>
          </p:cNvPr>
          <p:cNvSpPr>
            <a:spLocks noGrp="1"/>
          </p:cNvSpPr>
          <p:nvPr>
            <p:ph idx="1"/>
          </p:nvPr>
        </p:nvSpPr>
        <p:spPr>
          <a:xfrm>
            <a:off x="1956390" y="2243469"/>
            <a:ext cx="9422839" cy="4327451"/>
          </a:xfrm>
        </p:spPr>
        <p:txBody>
          <a:bodyPr>
            <a:normAutofit/>
          </a:bodyPr>
          <a:lstStyle/>
          <a:p>
            <a:pPr marL="0" indent="0">
              <a:buNone/>
            </a:pPr>
            <a:r>
              <a:rPr lang="en-US" sz="2800" b="1" dirty="0"/>
              <a:t>DISSENT</a:t>
            </a:r>
          </a:p>
          <a:p>
            <a:r>
              <a:rPr lang="en-US" sz="2800" dirty="0"/>
              <a:t>“The right of an individual to own and enjoy property was one of the foundation stones on which our government was formed. As government grows the individual property rights diminish, for we focus our attention on the welfare of the majority at the expense, and ultimate destruction, of the property owner. If one foundation stone crumbles, our form of government will fall.”</a:t>
            </a:r>
          </a:p>
        </p:txBody>
      </p:sp>
      <p:sp>
        <p:nvSpPr>
          <p:cNvPr id="7" name="Title 1">
            <a:extLst>
              <a:ext uri="{FF2B5EF4-FFF2-40B4-BE49-F238E27FC236}">
                <a16:creationId xmlns:a16="http://schemas.microsoft.com/office/drawing/2014/main" id="{525D2D6E-BE94-100B-8895-C89B99D03960}"/>
              </a:ext>
            </a:extLst>
          </p:cNvPr>
          <p:cNvSpPr>
            <a:spLocks noGrp="1"/>
          </p:cNvSpPr>
          <p:nvPr>
            <p:ph type="title"/>
          </p:nvPr>
        </p:nvSpPr>
        <p:spPr>
          <a:xfrm>
            <a:off x="2115879" y="624110"/>
            <a:ext cx="10430540" cy="1280890"/>
          </a:xfrm>
        </p:spPr>
        <p:txBody>
          <a:bodyPr>
            <a:normAutofit/>
          </a:bodyPr>
          <a:lstStyle/>
          <a:p>
            <a:r>
              <a:rPr lang="en-US" i="1" dirty="0"/>
              <a:t>Graham v. Estuary Properties, Inc.</a:t>
            </a:r>
            <a:br>
              <a:rPr lang="en-US" dirty="0"/>
            </a:br>
            <a:r>
              <a:rPr lang="en-US" dirty="0"/>
              <a:t>399 So. 2d 1374 (Fla. 1981)</a:t>
            </a:r>
          </a:p>
        </p:txBody>
      </p:sp>
    </p:spTree>
    <p:extLst>
      <p:ext uri="{BB962C8B-B14F-4D97-AF65-F5344CB8AC3E}">
        <p14:creationId xmlns:p14="http://schemas.microsoft.com/office/powerpoint/2010/main" val="276299369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78BCB-5E36-1A0F-341D-931BB86BAA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0631D9-3775-71B7-3DDA-8D6084E9552C}"/>
              </a:ext>
            </a:extLst>
          </p:cNvPr>
          <p:cNvSpPr>
            <a:spLocks noGrp="1"/>
          </p:cNvSpPr>
          <p:nvPr>
            <p:ph type="title"/>
          </p:nvPr>
        </p:nvSpPr>
        <p:spPr>
          <a:xfrm>
            <a:off x="2115879" y="624110"/>
            <a:ext cx="10430540" cy="1280890"/>
          </a:xfrm>
        </p:spPr>
        <p:txBody>
          <a:bodyPr>
            <a:normAutofit/>
          </a:bodyPr>
          <a:lstStyle/>
          <a:p>
            <a:r>
              <a:rPr lang="en-US" i="1" dirty="0"/>
              <a:t>Vatalaro v. Dept. of Env. Reg.</a:t>
            </a:r>
            <a:br>
              <a:rPr lang="en-US" dirty="0"/>
            </a:br>
            <a:r>
              <a:rPr lang="en-US" dirty="0"/>
              <a:t>601 So.2d 1223 (Fla. 5th DCA 1992)</a:t>
            </a:r>
          </a:p>
        </p:txBody>
      </p:sp>
      <p:pic>
        <p:nvPicPr>
          <p:cNvPr id="6" name="Picture 5">
            <a:extLst>
              <a:ext uri="{FF2B5EF4-FFF2-40B4-BE49-F238E27FC236}">
                <a16:creationId xmlns:a16="http://schemas.microsoft.com/office/drawing/2014/main" id="{AD4648D8-9C51-EBAC-4005-24C5F9A87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856120" y="2032322"/>
            <a:ext cx="8479759" cy="4413408"/>
          </a:xfrm>
          <a:prstGeom prst="rect">
            <a:avLst/>
          </a:prstGeom>
        </p:spPr>
      </p:pic>
    </p:spTree>
    <p:extLst>
      <p:ext uri="{BB962C8B-B14F-4D97-AF65-F5344CB8AC3E}">
        <p14:creationId xmlns:p14="http://schemas.microsoft.com/office/powerpoint/2010/main" val="43365511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2ECC8-8087-C6FE-6CB8-B22D74DBA5D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1F4994-4CCA-28A5-FF83-6691253C3ECE}"/>
              </a:ext>
            </a:extLst>
          </p:cNvPr>
          <p:cNvSpPr>
            <a:spLocks noGrp="1"/>
          </p:cNvSpPr>
          <p:nvPr>
            <p:ph idx="1"/>
          </p:nvPr>
        </p:nvSpPr>
        <p:spPr>
          <a:xfrm>
            <a:off x="1956390" y="2243469"/>
            <a:ext cx="9422839" cy="4327451"/>
          </a:xfrm>
        </p:spPr>
        <p:txBody>
          <a:bodyPr>
            <a:normAutofit/>
          </a:bodyPr>
          <a:lstStyle/>
          <a:p>
            <a:r>
              <a:rPr lang="en-US" sz="2800" dirty="0"/>
              <a:t>“use of the subject land is limited to just looking at it. Apparently even walking across the land is destructive to its delicate balance”</a:t>
            </a:r>
          </a:p>
          <a:p>
            <a:r>
              <a:rPr lang="en-US" sz="2800" dirty="0"/>
              <a:t>“an owner has no absolute right to change the character of his land if the change injures the public.”</a:t>
            </a:r>
          </a:p>
        </p:txBody>
      </p:sp>
      <p:sp>
        <p:nvSpPr>
          <p:cNvPr id="7" name="Title 1">
            <a:extLst>
              <a:ext uri="{FF2B5EF4-FFF2-40B4-BE49-F238E27FC236}">
                <a16:creationId xmlns:a16="http://schemas.microsoft.com/office/drawing/2014/main" id="{7AEA9B8F-EDED-3898-014F-431505C655EE}"/>
              </a:ext>
            </a:extLst>
          </p:cNvPr>
          <p:cNvSpPr>
            <a:spLocks noGrp="1"/>
          </p:cNvSpPr>
          <p:nvPr>
            <p:ph type="title"/>
          </p:nvPr>
        </p:nvSpPr>
        <p:spPr>
          <a:xfrm>
            <a:off x="2115879" y="624110"/>
            <a:ext cx="10430540" cy="1280890"/>
          </a:xfrm>
        </p:spPr>
        <p:txBody>
          <a:bodyPr>
            <a:normAutofit/>
          </a:bodyPr>
          <a:lstStyle/>
          <a:p>
            <a:r>
              <a:rPr lang="en-US" i="1" dirty="0"/>
              <a:t>Vatalaro v. Dept. of Env. Reg.</a:t>
            </a:r>
            <a:br>
              <a:rPr lang="en-US" dirty="0"/>
            </a:br>
            <a:r>
              <a:rPr lang="en-US" dirty="0"/>
              <a:t>601 So.2d 1223 (Fla. 5th DCA 1992)</a:t>
            </a:r>
          </a:p>
        </p:txBody>
      </p:sp>
    </p:spTree>
    <p:extLst>
      <p:ext uri="{BB962C8B-B14F-4D97-AF65-F5344CB8AC3E}">
        <p14:creationId xmlns:p14="http://schemas.microsoft.com/office/powerpoint/2010/main" val="113564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F2CF4-3490-3ED4-9C21-462D43A357A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26D1DB-A113-C680-10F0-81E74391883B}"/>
              </a:ext>
            </a:extLst>
          </p:cNvPr>
          <p:cNvSpPr>
            <a:spLocks noGrp="1"/>
          </p:cNvSpPr>
          <p:nvPr>
            <p:ph idx="1"/>
          </p:nvPr>
        </p:nvSpPr>
        <p:spPr>
          <a:xfrm>
            <a:off x="1956390" y="2243469"/>
            <a:ext cx="9422839" cy="4614531"/>
          </a:xfrm>
        </p:spPr>
        <p:txBody>
          <a:bodyPr>
            <a:normAutofit/>
          </a:bodyPr>
          <a:lstStyle/>
          <a:p>
            <a:pPr marL="0" indent="0">
              <a:buNone/>
            </a:pPr>
            <a:r>
              <a:rPr lang="en-US" sz="2800" b="1" dirty="0"/>
              <a:t>HOWEVER</a:t>
            </a:r>
          </a:p>
          <a:p>
            <a:r>
              <a:rPr lang="en-US" sz="2800" dirty="0"/>
              <a:t>“where the owner is left with no viable economic use of the land, a taking has occurred.”</a:t>
            </a:r>
          </a:p>
          <a:p>
            <a:r>
              <a:rPr lang="en-US" sz="2800" dirty="0"/>
              <a:t>“Even a regulation that complies with the standards for the exercise of police power may still result in a taking.”</a:t>
            </a:r>
          </a:p>
        </p:txBody>
      </p:sp>
      <p:sp>
        <p:nvSpPr>
          <p:cNvPr id="7" name="Title 1">
            <a:extLst>
              <a:ext uri="{FF2B5EF4-FFF2-40B4-BE49-F238E27FC236}">
                <a16:creationId xmlns:a16="http://schemas.microsoft.com/office/drawing/2014/main" id="{D5E1BCE6-17AA-7C74-3F27-F8CDFA160EDB}"/>
              </a:ext>
            </a:extLst>
          </p:cNvPr>
          <p:cNvSpPr>
            <a:spLocks noGrp="1"/>
          </p:cNvSpPr>
          <p:nvPr>
            <p:ph type="title"/>
          </p:nvPr>
        </p:nvSpPr>
        <p:spPr>
          <a:xfrm>
            <a:off x="2115879" y="624110"/>
            <a:ext cx="10430540" cy="1280890"/>
          </a:xfrm>
        </p:spPr>
        <p:txBody>
          <a:bodyPr>
            <a:normAutofit/>
          </a:bodyPr>
          <a:lstStyle/>
          <a:p>
            <a:r>
              <a:rPr lang="en-US" i="1" dirty="0"/>
              <a:t>Vatalaro v. Dept. of Env. Reg.</a:t>
            </a:r>
            <a:br>
              <a:rPr lang="en-US" dirty="0"/>
            </a:br>
            <a:r>
              <a:rPr lang="en-US" dirty="0"/>
              <a:t>601 So.2d 1223 (Fla. 5th DCA 1992)</a:t>
            </a:r>
          </a:p>
        </p:txBody>
      </p:sp>
    </p:spTree>
    <p:extLst>
      <p:ext uri="{BB962C8B-B14F-4D97-AF65-F5344CB8AC3E}">
        <p14:creationId xmlns:p14="http://schemas.microsoft.com/office/powerpoint/2010/main" val="168024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30514</TotalTime>
  <Words>9257</Words>
  <Application>Microsoft Office PowerPoint</Application>
  <PresentationFormat>Widescreen</PresentationFormat>
  <Paragraphs>710</Paragraphs>
  <Slides>112</Slides>
  <Notes>99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112</vt:i4>
      </vt:variant>
    </vt:vector>
  </HeadingPairs>
  <TitlesOfParts>
    <vt:vector size="117" baseType="lpstr">
      <vt:lpstr>Arial</vt:lpstr>
      <vt:lpstr>Calibri</vt:lpstr>
      <vt:lpstr>Century Gothic</vt:lpstr>
      <vt:lpstr>Wingdings 3</vt:lpstr>
      <vt:lpstr>Wisp</vt:lpstr>
      <vt:lpstr>Case Illustrations from Florida Tree Law</vt:lpstr>
      <vt:lpstr>Landowner Liability</vt:lpstr>
      <vt:lpstr>City of Jacksonville v. Foster  41 So. 2d 548 (Fla. 1949)</vt:lpstr>
      <vt:lpstr>City of Jacksonville v. Foster  41 So. 2d 548 (Fla. 1949)</vt:lpstr>
      <vt:lpstr>City of Jacksonville v. Foster  41 So. 2d 548 (Fla. 1949)</vt:lpstr>
      <vt:lpstr>City of Jacksonville v. Foster  41 So. 2d 548 (Fla. 1949)</vt:lpstr>
      <vt:lpstr>Murphy v. Boca Raton Hotel and Club, LP 745 So. 2d 463 (Fla. 4th DCA 1999)</vt:lpstr>
      <vt:lpstr>Murphy v. Boca Raton Hotel and Club, LP 745 So. 2d 463 (Fla. 4th DCA 1999)</vt:lpstr>
      <vt:lpstr>Murphy v. Boca Raton Hotel and Club, LP 745 So. 2d 463 (Fla. 4th DCA 1999)</vt:lpstr>
      <vt:lpstr>Cassel v. Price 396 So.2d 258 (Fla. 1st DCA 1981)</vt:lpstr>
      <vt:lpstr>Cassel v. Price 396 So.2d 258 (Fla. 1st DCA 1981)</vt:lpstr>
      <vt:lpstr>Cassel v. Price 396 So.2d 258 (Fla. 1st DCA 1981)</vt:lpstr>
      <vt:lpstr>Mazyck v. Caribbean Lawn, Inc. 587 So.2d 573 (Fla. 3rd DCA 1991)</vt:lpstr>
      <vt:lpstr>Mazyck v. Caribbean Lawn, Inc. 587 So.2d 573 (Fla. 3rd DCA 1991)</vt:lpstr>
      <vt:lpstr>Mazyck v. Caribbean Lawn, Inc. 587 So.2d 573 (Fla. 3rd DCA 1991)</vt:lpstr>
      <vt:lpstr>Mazyck v. Caribbean Lawn, Inc. 587 So.2d 573 (Fla. 3rd DCA 1991)</vt:lpstr>
      <vt:lpstr>Mazyck v. Caribbean Lawn, Inc. 587 So.2d 573 (Fla. 3rd DCA 1991)</vt:lpstr>
      <vt:lpstr>Fieldhouse v. Tam Inv. Co. 959 So.2d 1214 (Fla. 4th DCA 2007)</vt:lpstr>
      <vt:lpstr>Fieldhouse v. Tam Inv. Co. 959 So.2d 1214 (Fla. 4th DCA 2007)</vt:lpstr>
      <vt:lpstr>Fieldhouse v. Tam Inv. Co. 959 So.2d 1214 (Fla. 4th DCA 2007)</vt:lpstr>
      <vt:lpstr>Arnoul v. Busch Entertainment Corp. 2008 WL 4525106 (M.D. Fla. Oct. 6, 2008)</vt:lpstr>
      <vt:lpstr>Arnoul v. Busch Entertainment Corp. 2008 WL 4525106 (M.D. Fla. Oct. 6, 2008)</vt:lpstr>
      <vt:lpstr>Arnoul v. Busch Entertainment Corp. 2008 WL 4525106 (M.D. Fla. Oct. 6, 2008)</vt:lpstr>
      <vt:lpstr>Arnoul v. Busch Entertainment Corp. 2008 WL 4525106 (M.D. Fla. Oct. 6, 2008)</vt:lpstr>
      <vt:lpstr>Arnoul v. Busch Entertainment Corp. 2008 WL 4525106 (M.D. Fla. Oct. 6, 2008)</vt:lpstr>
      <vt:lpstr>Arnoul v. Busch Entertainment Corp. 2008 WL 4525106 (M.D. Fla. Oct. 6, 2008)</vt:lpstr>
      <vt:lpstr>Landowner Liability - Summary</vt:lpstr>
      <vt:lpstr>Utility Vegetation Management</vt:lpstr>
      <vt:lpstr>Stark v. Holtzclaw 90 Fla. 207 (1925)</vt:lpstr>
      <vt:lpstr>Stark v. Holtzclaw 90 Fla. 207 (1925)</vt:lpstr>
      <vt:lpstr>Stark v. Holtzclaw 90 Fla. 207 (1925)</vt:lpstr>
      <vt:lpstr>Stark v. Holtzclaw 90 Fla. 207 (1925)</vt:lpstr>
      <vt:lpstr>Stark v. Holtzclaw 90 Fla. 207 (1925)</vt:lpstr>
      <vt:lpstr>Stark v. Holtzclaw 90 Fla. 207 (1925)</vt:lpstr>
      <vt:lpstr>Lopez v. Fla. Power &amp; Light Co. 501 So.2d 1339 (Fla. 3rd DCA 1987)</vt:lpstr>
      <vt:lpstr>Lopez v. Fla. Power &amp; Light Co. 501 So.2d 1339 (Fla. 3rd DCA 1987)</vt:lpstr>
      <vt:lpstr>Lopez v. Fla. Power &amp; Light Co. 501 So.2d 1339 (Fla. 3rd DCA 1987)</vt:lpstr>
      <vt:lpstr>Lopez v. Fla. Power &amp; Light Co. 501 So.2d 1339 (Fla. 3rd DCA 1987)</vt:lpstr>
      <vt:lpstr>Marimon v. Florida Power &amp; Light Co. 787 So.2d 887 (Fla. 3rd DCA 2001)</vt:lpstr>
      <vt:lpstr>Marimon v. Florida Power &amp; Light Co. 787 So.2d 887 (Fla. 3rd DCA 2001)</vt:lpstr>
      <vt:lpstr>Marimon v. Florida Power &amp; Light Co. 787 So.2d 887 (Fla. 3rd DCA 2001)</vt:lpstr>
      <vt:lpstr>Marimon v. Florida Power &amp; Light Co. 787 So.2d 887 (Fla. 3rd DCA 2001)</vt:lpstr>
      <vt:lpstr>PowerPoint Presentation</vt:lpstr>
      <vt:lpstr>Norris v. Miami 367 So.2d 1038 (Fla. 3rd DCA 1979)</vt:lpstr>
      <vt:lpstr>Norris v. Miami 367 So.2d 1038 (Fla. 3rd DCA 1979)</vt:lpstr>
      <vt:lpstr>Norris v. Miami 367 So.2d 1038 (Fla. 3rd DCA 1979)</vt:lpstr>
      <vt:lpstr>Braden v. Florida Power and Light Co. 413 So. 2d 1291 (Fla. 5th DCA 1982)</vt:lpstr>
      <vt:lpstr>Braden v. Florida Power and Light Co. 413 So. 2d 1291 (Fla. 5th DCA 1982)</vt:lpstr>
      <vt:lpstr>Braden v. Florida Power and Light Co. 413 So. 2d 1291 (Fla. 5th DCA 1982)</vt:lpstr>
      <vt:lpstr>Braden v. Florida Power and Light Co. 413 So. 2d 1291 (Fla. 5th DCA 1982)</vt:lpstr>
      <vt:lpstr>Braden v. Florida Power and Light Co. 413 So. 2d 1291 (Fla. 5th DCA 1982)</vt:lpstr>
      <vt:lpstr>Braden v. Florida Power and Light Co. 413 So. 2d 1291 (Fla. 5th DCA 1982)</vt:lpstr>
      <vt:lpstr>Braden v. Florida Power and Light Co. 413 So. 2d 1291 (Fla. 5th DCA 1982)</vt:lpstr>
      <vt:lpstr>Braden v. Florida Power and Light Co. 413 So. 2d 1291 (Fla. 5th DCA 1982)</vt:lpstr>
      <vt:lpstr>Braden v. Florida Power and Light Co. 413 So. 2d 1291 (Fla. 5th DCA 1982)</vt:lpstr>
      <vt:lpstr>Braden v. Florida Power and Light Co. 413 So. 2d 1291 (Fla. 5th DCA 1982)</vt:lpstr>
      <vt:lpstr>UVM - Summary</vt:lpstr>
      <vt:lpstr>Valuation</vt:lpstr>
      <vt:lpstr>Watson v. Jones 160 Fla. 819 (1949)</vt:lpstr>
      <vt:lpstr>Watson v. Jones 160 Fla. 819 (1949)</vt:lpstr>
      <vt:lpstr>Watson v. Jones 160 Fla. 819 (1949)</vt:lpstr>
      <vt:lpstr>Watson v. Jones 160 Fla. 819 (1949)</vt:lpstr>
      <vt:lpstr>Watson v. Jones 160 Fla. 819 (1949)</vt:lpstr>
      <vt:lpstr>Elowsky v. Gulf Power Co. 172 So.2d 643 (Fla. 1st DCA 1965)</vt:lpstr>
      <vt:lpstr>Elowsky v. Gulf Power Co. 172 So.2d 643 (Fla. 1st DCA 1965)</vt:lpstr>
      <vt:lpstr>Elowsky v. Gulf Power Co. 172 So.2d 643 (Fla. 1st DCA 1965)</vt:lpstr>
      <vt:lpstr>Elowsky v. Gulf Power Co. 172 So.2d 643 (Fla. 1st DCA 1965)</vt:lpstr>
      <vt:lpstr>Ragland v. Clarson 259 So.2d 757 (Fla. 1st DCA 1972)</vt:lpstr>
      <vt:lpstr>Ragland v. Clarson 259 So.2d 757 (Fla. 1st DCA 1972)</vt:lpstr>
      <vt:lpstr>Restatement of the Law of Torts, 2d.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Clark v. J.W. Conner &amp; Sons, Inc. 441 So.2d 674 (Fla. 2nd DCA 1983)</vt:lpstr>
      <vt:lpstr>Clark v. J.W. Conner &amp; Sons, Inc. 441 So.2d 674 (Fla. 2nd DCA 1983)</vt:lpstr>
      <vt:lpstr>Clark v. J.W. Conner &amp; Sons, Inc. 441 So.2d 674 (Fla. 2nd DCA 1983)</vt:lpstr>
      <vt:lpstr>Clark v. J.W. Conner &amp; Sons, Inc. 441 So.2d 674 (Fla. 2nd DCA 1983)</vt:lpstr>
      <vt:lpstr>Valuation - Summary</vt:lpstr>
      <vt:lpstr>Tree Regulation</vt:lpstr>
      <vt:lpstr>Graham v. Estuary Properties, Inc. 399 So. 2d 1374 (Fla. 1981)</vt:lpstr>
      <vt:lpstr>Graham v. Estuary Properties, Inc. 399 So. 2d 1374 (Fla. 1981)</vt:lpstr>
      <vt:lpstr>Graham v. Estuary Properties, Inc. 399 So. 2d 1374 (Fla. 1981)</vt:lpstr>
      <vt:lpstr>Graham v. Estuary Properties, Inc. 399 So. 2d 1374 (Fla. 1981)</vt:lpstr>
      <vt:lpstr>Graham v. Estuary Properties, Inc. 399 So. 2d 1374 (Fla. 1981)</vt:lpstr>
      <vt:lpstr>Graham v. Estuary Properties, Inc. 399 So. 2d 1374 (Fla. 1981)</vt:lpstr>
      <vt:lpstr>Graham v. Estuary Properties, Inc. 399 So. 2d 1374 (Fla. 1981)</vt:lpstr>
      <vt:lpstr>Vatalaro v. Dept. of Env. Reg. 601 So.2d 1223 (Fla. 5th DCA 1992)</vt:lpstr>
      <vt:lpstr>Vatalaro v. Dept. of Env. Reg. 601 So.2d 1223 (Fla. 5th DCA 1992)</vt:lpstr>
      <vt:lpstr>Vatalaro v. Dept. of Env. Reg. 601 So.2d 1223 (Fla. 5th DCA 1992)</vt:lpstr>
      <vt:lpstr>Vatalaro v. Dept. of Env. Reg. 601 So.2d 1223 (Fla. 5th DCA 1992)</vt:lpstr>
      <vt:lpstr>Vatalaro v. Dept. of Env. Reg. 601 So.2d 1223 (Fla. 5th DCA 1992)</vt:lpstr>
      <vt:lpstr>Pinellas County v. Jasmine Plaza, Inc. 334 So. 2d 639 (Fla. 2nd DCA 1976)</vt:lpstr>
      <vt:lpstr>Pinellas County v. Jasmine Plaza, Inc. 334 So. 2d 639 (Fla. 2nd DCA 1976)</vt:lpstr>
      <vt:lpstr>Pinellas County v. Jasmine Plaza, Inc. 334 So. 2d 639 (Fla. 2nd DCA 1976)</vt:lpstr>
      <vt:lpstr>Pinellas County v. Jasmine Plaza, Inc. 334 So. 2d 639 (Fla. 2nd DCA 1976)</vt:lpstr>
      <vt:lpstr>Watson v. City of St. Petersburg 489 So. 2d 138 (Fla. 2nd DCA 1986)</vt:lpstr>
      <vt:lpstr>Watson v. City of St. Petersburg 489 So. 2d 138 (Fla. 2nd DCA 1986)</vt:lpstr>
      <vt:lpstr>Watson v. City of St. Petersburg 489 So. 2d 138 (Fla. 2nd DCA 1986)</vt:lpstr>
      <vt:lpstr>Watson v. City of St. Petersburg 489 So. 2d 138 (Fla. 2nd DCA 1986)</vt:lpstr>
      <vt:lpstr>Tree Regulations - Summary</vt:lpstr>
      <vt:lpstr>Summary</vt:lpstr>
      <vt:lpstr>Case Illustrations from Florida Tree Law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Case Illustrations from Kansas Tree Law</dc:title>
  <dc:creator>Reviewer 1</dc:creator>
  <cp:lastModifiedBy>James Komen</cp:lastModifiedBy>
  <cp:revision>266</cp:revision>
  <dcterms:created xsi:type="dcterms:W3CDTF">2023-12-17T00:52:32Z</dcterms:created>
  <dcterms:modified xsi:type="dcterms:W3CDTF">2026-06-05T17:49:20Z</dcterms:modified>
</cp:coreProperties>
</file>