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7" r:id="rId1"/>
  </p:sldMasterIdLst>
  <p:notesMasterIdLst>
    <p:notesMasterId r:id="rId200"/>
  </p:notesMasterIdLst>
  <p:handoutMasterIdLst>
    <p:handoutMasterId r:id="rId201"/>
  </p:handoutMasterIdLst>
  <p:sldIdLst>
    <p:sldId id="256" r:id="rId2"/>
    <p:sldId id="812" r:id="rId3"/>
    <p:sldId id="597" r:id="rId4"/>
    <p:sldId id="595" r:id="rId5"/>
    <p:sldId id="598" r:id="rId6"/>
    <p:sldId id="596" r:id="rId7"/>
    <p:sldId id="792" r:id="rId8"/>
    <p:sldId id="599" r:id="rId9"/>
    <p:sldId id="276" r:id="rId10"/>
    <p:sldId id="562" r:id="rId11"/>
    <p:sldId id="563" r:id="rId12"/>
    <p:sldId id="624" r:id="rId13"/>
    <p:sldId id="625" r:id="rId14"/>
    <p:sldId id="626" r:id="rId15"/>
    <p:sldId id="627" r:id="rId16"/>
    <p:sldId id="628" r:id="rId17"/>
    <p:sldId id="629" r:id="rId18"/>
    <p:sldId id="589" r:id="rId19"/>
    <p:sldId id="587" r:id="rId20"/>
    <p:sldId id="590" r:id="rId21"/>
    <p:sldId id="588" r:id="rId22"/>
    <p:sldId id="592" r:id="rId23"/>
    <p:sldId id="593" r:id="rId24"/>
    <p:sldId id="594" r:id="rId25"/>
    <p:sldId id="602" r:id="rId26"/>
    <p:sldId id="600" r:id="rId27"/>
    <p:sldId id="604" r:id="rId28"/>
    <p:sldId id="601" r:id="rId29"/>
    <p:sldId id="605" r:id="rId30"/>
    <p:sldId id="603" r:id="rId31"/>
    <p:sldId id="617" r:id="rId32"/>
    <p:sldId id="616" r:id="rId33"/>
    <p:sldId id="630" r:id="rId34"/>
    <p:sldId id="637" r:id="rId35"/>
    <p:sldId id="632" r:id="rId36"/>
    <p:sldId id="634" r:id="rId37"/>
    <p:sldId id="635" r:id="rId38"/>
    <p:sldId id="636" r:id="rId39"/>
    <p:sldId id="638" r:id="rId40"/>
    <p:sldId id="639" r:id="rId41"/>
    <p:sldId id="640" r:id="rId42"/>
    <p:sldId id="793" r:id="rId43"/>
    <p:sldId id="641" r:id="rId44"/>
    <p:sldId id="795" r:id="rId45"/>
    <p:sldId id="642" r:id="rId46"/>
    <p:sldId id="643" r:id="rId47"/>
    <p:sldId id="797" r:id="rId48"/>
    <p:sldId id="796" r:id="rId49"/>
    <p:sldId id="644" r:id="rId50"/>
    <p:sldId id="645" r:id="rId51"/>
    <p:sldId id="646" r:id="rId52"/>
    <p:sldId id="647" r:id="rId53"/>
    <p:sldId id="648" r:id="rId54"/>
    <p:sldId id="650" r:id="rId55"/>
    <p:sldId id="655" r:id="rId56"/>
    <p:sldId id="654" r:id="rId57"/>
    <p:sldId id="652" r:id="rId58"/>
    <p:sldId id="653" r:id="rId59"/>
    <p:sldId id="656" r:id="rId60"/>
    <p:sldId id="658" r:id="rId61"/>
    <p:sldId id="657" r:id="rId62"/>
    <p:sldId id="692" r:id="rId63"/>
    <p:sldId id="659" r:id="rId64"/>
    <p:sldId id="660" r:id="rId65"/>
    <p:sldId id="661" r:id="rId66"/>
    <p:sldId id="666" r:id="rId67"/>
    <p:sldId id="664" r:id="rId68"/>
    <p:sldId id="667" r:id="rId69"/>
    <p:sldId id="668" r:id="rId70"/>
    <p:sldId id="669" r:id="rId71"/>
    <p:sldId id="665" r:id="rId72"/>
    <p:sldId id="662" r:id="rId73"/>
    <p:sldId id="663" r:id="rId74"/>
    <p:sldId id="671" r:id="rId75"/>
    <p:sldId id="799" r:id="rId76"/>
    <p:sldId id="798" r:id="rId77"/>
    <p:sldId id="801" r:id="rId78"/>
    <p:sldId id="672" r:id="rId79"/>
    <p:sldId id="800" r:id="rId80"/>
    <p:sldId id="673" r:id="rId81"/>
    <p:sldId id="674" r:id="rId82"/>
    <p:sldId id="676" r:id="rId83"/>
    <p:sldId id="786" r:id="rId84"/>
    <p:sldId id="785" r:id="rId85"/>
    <p:sldId id="675" r:id="rId86"/>
    <p:sldId id="677" r:id="rId87"/>
    <p:sldId id="802" r:id="rId88"/>
    <p:sldId id="678" r:id="rId89"/>
    <p:sldId id="679" r:id="rId90"/>
    <p:sldId id="680" r:id="rId91"/>
    <p:sldId id="681" r:id="rId92"/>
    <p:sldId id="688" r:id="rId93"/>
    <p:sldId id="682" r:id="rId94"/>
    <p:sldId id="687" r:id="rId95"/>
    <p:sldId id="686" r:id="rId96"/>
    <p:sldId id="791" r:id="rId97"/>
    <p:sldId id="790" r:id="rId98"/>
    <p:sldId id="803" r:id="rId99"/>
    <p:sldId id="691" r:id="rId100"/>
    <p:sldId id="690" r:id="rId101"/>
    <p:sldId id="581" r:id="rId102"/>
    <p:sldId id="582" r:id="rId103"/>
    <p:sldId id="583" r:id="rId104"/>
    <p:sldId id="591" r:id="rId105"/>
    <p:sldId id="693" r:id="rId106"/>
    <p:sldId id="584" r:id="rId107"/>
    <p:sldId id="694" r:id="rId108"/>
    <p:sldId id="695" r:id="rId109"/>
    <p:sldId id="804" r:id="rId110"/>
    <p:sldId id="696" r:id="rId111"/>
    <p:sldId id="697" r:id="rId112"/>
    <p:sldId id="698" r:id="rId113"/>
    <p:sldId id="699" r:id="rId114"/>
    <p:sldId id="700" r:id="rId115"/>
    <p:sldId id="702" r:id="rId116"/>
    <p:sldId id="703" r:id="rId117"/>
    <p:sldId id="714" r:id="rId118"/>
    <p:sldId id="715" r:id="rId119"/>
    <p:sldId id="704" r:id="rId120"/>
    <p:sldId id="708" r:id="rId121"/>
    <p:sldId id="709" r:id="rId122"/>
    <p:sldId id="706" r:id="rId123"/>
    <p:sldId id="710" r:id="rId124"/>
    <p:sldId id="707" r:id="rId125"/>
    <p:sldId id="711" r:id="rId126"/>
    <p:sldId id="718" r:id="rId127"/>
    <p:sldId id="712" r:id="rId128"/>
    <p:sldId id="716" r:id="rId129"/>
    <p:sldId id="717" r:id="rId130"/>
    <p:sldId id="719" r:id="rId131"/>
    <p:sldId id="722" r:id="rId132"/>
    <p:sldId id="723" r:id="rId133"/>
    <p:sldId id="721" r:id="rId134"/>
    <p:sldId id="720" r:id="rId135"/>
    <p:sldId id="724" r:id="rId136"/>
    <p:sldId id="728" r:id="rId137"/>
    <p:sldId id="729" r:id="rId138"/>
    <p:sldId id="725" r:id="rId139"/>
    <p:sldId id="726" r:id="rId140"/>
    <p:sldId id="805" r:id="rId141"/>
    <p:sldId id="727" r:id="rId142"/>
    <p:sldId id="806" r:id="rId143"/>
    <p:sldId id="807" r:id="rId144"/>
    <p:sldId id="730" r:id="rId145"/>
    <p:sldId id="732" r:id="rId146"/>
    <p:sldId id="734" r:id="rId147"/>
    <p:sldId id="747" r:id="rId148"/>
    <p:sldId id="733" r:id="rId149"/>
    <p:sldId id="749" r:id="rId150"/>
    <p:sldId id="752" r:id="rId151"/>
    <p:sldId id="750" r:id="rId152"/>
    <p:sldId id="751" r:id="rId153"/>
    <p:sldId id="741" r:id="rId154"/>
    <p:sldId id="755" r:id="rId155"/>
    <p:sldId id="753" r:id="rId156"/>
    <p:sldId id="808" r:id="rId157"/>
    <p:sldId id="757" r:id="rId158"/>
    <p:sldId id="789" r:id="rId159"/>
    <p:sldId id="788" r:id="rId160"/>
    <p:sldId id="787" r:id="rId161"/>
    <p:sldId id="743" r:id="rId162"/>
    <p:sldId id="758" r:id="rId163"/>
    <p:sldId id="744" r:id="rId164"/>
    <p:sldId id="759" r:id="rId165"/>
    <p:sldId id="760" r:id="rId166"/>
    <p:sldId id="761" r:id="rId167"/>
    <p:sldId id="762" r:id="rId168"/>
    <p:sldId id="763" r:id="rId169"/>
    <p:sldId id="746" r:id="rId170"/>
    <p:sldId id="766" r:id="rId171"/>
    <p:sldId id="764" r:id="rId172"/>
    <p:sldId id="765" r:id="rId173"/>
    <p:sldId id="731" r:id="rId174"/>
    <p:sldId id="735" r:id="rId175"/>
    <p:sldId id="736" r:id="rId176"/>
    <p:sldId id="737" r:id="rId177"/>
    <p:sldId id="769" r:id="rId178"/>
    <p:sldId id="767" r:id="rId179"/>
    <p:sldId id="768" r:id="rId180"/>
    <p:sldId id="773" r:id="rId181"/>
    <p:sldId id="772" r:id="rId182"/>
    <p:sldId id="774" r:id="rId183"/>
    <p:sldId id="771" r:id="rId184"/>
    <p:sldId id="770" r:id="rId185"/>
    <p:sldId id="738" r:id="rId186"/>
    <p:sldId id="739" r:id="rId187"/>
    <p:sldId id="809" r:id="rId188"/>
    <p:sldId id="810" r:id="rId189"/>
    <p:sldId id="740" r:id="rId190"/>
    <p:sldId id="780" r:id="rId191"/>
    <p:sldId id="781" r:id="rId192"/>
    <p:sldId id="782" r:id="rId193"/>
    <p:sldId id="775" r:id="rId194"/>
    <p:sldId id="776" r:id="rId195"/>
    <p:sldId id="811" r:id="rId196"/>
    <p:sldId id="784" r:id="rId197"/>
    <p:sldId id="303" r:id="rId198"/>
    <p:sldId id="623" r:id="rId199"/>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7F04D80-0D7C-4B74-A81A-EDB79C334C29}">
          <p14:sldIdLst>
            <p14:sldId id="256"/>
            <p14:sldId id="812"/>
          </p14:sldIdLst>
        </p14:section>
        <p14:section name="Tree Failure" id="{98F497CC-FE09-4BD4-8787-553C41A9740B}">
          <p14:sldIdLst>
            <p14:sldId id="597"/>
            <p14:sldId id="595"/>
            <p14:sldId id="598"/>
            <p14:sldId id="596"/>
            <p14:sldId id="792"/>
            <p14:sldId id="599"/>
            <p14:sldId id="276"/>
            <p14:sldId id="562"/>
            <p14:sldId id="563"/>
            <p14:sldId id="624"/>
            <p14:sldId id="625"/>
            <p14:sldId id="626"/>
            <p14:sldId id="627"/>
            <p14:sldId id="628"/>
            <p14:sldId id="629"/>
            <p14:sldId id="589"/>
            <p14:sldId id="587"/>
            <p14:sldId id="590"/>
            <p14:sldId id="588"/>
            <p14:sldId id="592"/>
            <p14:sldId id="593"/>
            <p14:sldId id="594"/>
            <p14:sldId id="602"/>
            <p14:sldId id="600"/>
            <p14:sldId id="604"/>
            <p14:sldId id="601"/>
            <p14:sldId id="605"/>
            <p14:sldId id="603"/>
            <p14:sldId id="617"/>
            <p14:sldId id="616"/>
            <p14:sldId id="630"/>
            <p14:sldId id="637"/>
            <p14:sldId id="632"/>
            <p14:sldId id="634"/>
            <p14:sldId id="635"/>
            <p14:sldId id="636"/>
            <p14:sldId id="638"/>
            <p14:sldId id="639"/>
            <p14:sldId id="640"/>
            <p14:sldId id="793"/>
            <p14:sldId id="641"/>
            <p14:sldId id="795"/>
            <p14:sldId id="642"/>
            <p14:sldId id="643"/>
            <p14:sldId id="797"/>
            <p14:sldId id="796"/>
            <p14:sldId id="644"/>
            <p14:sldId id="645"/>
            <p14:sldId id="646"/>
            <p14:sldId id="647"/>
            <p14:sldId id="648"/>
            <p14:sldId id="650"/>
            <p14:sldId id="655"/>
            <p14:sldId id="654"/>
            <p14:sldId id="652"/>
            <p14:sldId id="653"/>
            <p14:sldId id="656"/>
            <p14:sldId id="658"/>
            <p14:sldId id="657"/>
            <p14:sldId id="692"/>
          </p14:sldIdLst>
        </p14:section>
        <p14:section name="Street Trees" id="{F1A60E89-2A0A-4042-8931-6F0433F635F3}">
          <p14:sldIdLst>
            <p14:sldId id="659"/>
            <p14:sldId id="660"/>
            <p14:sldId id="661"/>
            <p14:sldId id="666"/>
            <p14:sldId id="664"/>
            <p14:sldId id="667"/>
            <p14:sldId id="668"/>
            <p14:sldId id="669"/>
            <p14:sldId id="665"/>
            <p14:sldId id="662"/>
            <p14:sldId id="663"/>
            <p14:sldId id="671"/>
            <p14:sldId id="799"/>
            <p14:sldId id="798"/>
            <p14:sldId id="801"/>
            <p14:sldId id="672"/>
            <p14:sldId id="800"/>
            <p14:sldId id="673"/>
            <p14:sldId id="674"/>
            <p14:sldId id="676"/>
            <p14:sldId id="786"/>
            <p14:sldId id="785"/>
            <p14:sldId id="675"/>
            <p14:sldId id="677"/>
            <p14:sldId id="802"/>
            <p14:sldId id="678"/>
            <p14:sldId id="679"/>
            <p14:sldId id="680"/>
            <p14:sldId id="681"/>
            <p14:sldId id="688"/>
            <p14:sldId id="682"/>
            <p14:sldId id="687"/>
            <p14:sldId id="686"/>
            <p14:sldId id="791"/>
            <p14:sldId id="790"/>
            <p14:sldId id="803"/>
            <p14:sldId id="691"/>
            <p14:sldId id="690"/>
            <p14:sldId id="581"/>
            <p14:sldId id="582"/>
            <p14:sldId id="583"/>
            <p14:sldId id="591"/>
            <p14:sldId id="693"/>
          </p14:sldIdLst>
        </p14:section>
        <p14:section name="Utility Vegetation Mgmt" id="{516BFCAB-3F99-4884-A7E1-376E2205DBAB}">
          <p14:sldIdLst>
            <p14:sldId id="584"/>
            <p14:sldId id="694"/>
            <p14:sldId id="695"/>
            <p14:sldId id="804"/>
            <p14:sldId id="696"/>
            <p14:sldId id="697"/>
            <p14:sldId id="698"/>
            <p14:sldId id="699"/>
            <p14:sldId id="700"/>
            <p14:sldId id="702"/>
            <p14:sldId id="703"/>
            <p14:sldId id="714"/>
            <p14:sldId id="715"/>
            <p14:sldId id="704"/>
            <p14:sldId id="708"/>
            <p14:sldId id="709"/>
            <p14:sldId id="706"/>
            <p14:sldId id="710"/>
            <p14:sldId id="707"/>
            <p14:sldId id="711"/>
            <p14:sldId id="718"/>
            <p14:sldId id="712"/>
            <p14:sldId id="716"/>
            <p14:sldId id="717"/>
            <p14:sldId id="719"/>
            <p14:sldId id="722"/>
            <p14:sldId id="723"/>
            <p14:sldId id="721"/>
            <p14:sldId id="720"/>
            <p14:sldId id="724"/>
            <p14:sldId id="728"/>
            <p14:sldId id="729"/>
            <p14:sldId id="725"/>
            <p14:sldId id="726"/>
            <p14:sldId id="805"/>
            <p14:sldId id="727"/>
            <p14:sldId id="806"/>
            <p14:sldId id="807"/>
            <p14:sldId id="730"/>
          </p14:sldIdLst>
        </p14:section>
        <p14:section name="Valuation" id="{21171D7F-AB77-43F9-9438-8D4B90B81628}">
          <p14:sldIdLst>
            <p14:sldId id="732"/>
            <p14:sldId id="734"/>
            <p14:sldId id="747"/>
            <p14:sldId id="733"/>
            <p14:sldId id="749"/>
            <p14:sldId id="752"/>
            <p14:sldId id="750"/>
            <p14:sldId id="751"/>
            <p14:sldId id="741"/>
            <p14:sldId id="755"/>
            <p14:sldId id="753"/>
            <p14:sldId id="808"/>
            <p14:sldId id="757"/>
            <p14:sldId id="789"/>
            <p14:sldId id="788"/>
            <p14:sldId id="787"/>
            <p14:sldId id="743"/>
            <p14:sldId id="758"/>
            <p14:sldId id="744"/>
            <p14:sldId id="759"/>
            <p14:sldId id="760"/>
            <p14:sldId id="761"/>
            <p14:sldId id="762"/>
            <p14:sldId id="763"/>
            <p14:sldId id="746"/>
            <p14:sldId id="766"/>
            <p14:sldId id="764"/>
            <p14:sldId id="765"/>
            <p14:sldId id="731"/>
          </p14:sldIdLst>
        </p14:section>
        <p14:section name="Trip and Fall" id="{756FA3FF-13DD-4704-890A-BDD8CBB140BC}">
          <p14:sldIdLst>
            <p14:sldId id="735"/>
            <p14:sldId id="736"/>
            <p14:sldId id="737"/>
            <p14:sldId id="769"/>
            <p14:sldId id="767"/>
            <p14:sldId id="768"/>
            <p14:sldId id="773"/>
            <p14:sldId id="772"/>
            <p14:sldId id="774"/>
            <p14:sldId id="771"/>
            <p14:sldId id="770"/>
          </p14:sldIdLst>
        </p14:section>
        <p14:section name="Tree Regulations" id="{CD3B1839-C3BF-469F-A602-0F822A3863E0}">
          <p14:sldIdLst>
            <p14:sldId id="738"/>
            <p14:sldId id="739"/>
            <p14:sldId id="809"/>
            <p14:sldId id="810"/>
            <p14:sldId id="740"/>
            <p14:sldId id="780"/>
            <p14:sldId id="781"/>
            <p14:sldId id="782"/>
            <p14:sldId id="775"/>
            <p14:sldId id="776"/>
            <p14:sldId id="811"/>
            <p14:sldId id="784"/>
          </p14:sldIdLst>
        </p14:section>
        <p14:section name="Summary" id="{7E1A8C23-BBF6-49CF-83B3-242807A835D9}">
          <p14:sldIdLst>
            <p14:sldId id="303"/>
            <p14:sldId id="6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72946" autoAdjust="0"/>
  </p:normalViewPr>
  <p:slideViewPr>
    <p:cSldViewPr snapToGrid="0">
      <p:cViewPr varScale="1">
        <p:scale>
          <a:sx n="62" d="100"/>
          <a:sy n="62" d="100"/>
        </p:scale>
        <p:origin x="1469"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67"/>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handoutMaster" Target="handoutMasters/handout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C9759B-DC66-9A68-D89B-69A44CC93BD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F8603716-FA19-AECC-C0AF-7FB1701BB247}"/>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056EC8B3-B510-4C83-84F8-8E1B848976D0}" type="datetimeFigureOut">
              <a:rPr lang="en-US" smtClean="0"/>
              <a:t>2/23/2026</a:t>
            </a:fld>
            <a:endParaRPr lang="en-US"/>
          </a:p>
        </p:txBody>
      </p:sp>
      <p:sp>
        <p:nvSpPr>
          <p:cNvPr id="4" name="Footer Placeholder 3">
            <a:extLst>
              <a:ext uri="{FF2B5EF4-FFF2-40B4-BE49-F238E27FC236}">
                <a16:creationId xmlns:a16="http://schemas.microsoft.com/office/drawing/2014/main" id="{0CBEF98A-C093-EF77-BEEE-C1949CDEFFB6}"/>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CCC953D-F5E3-9F91-E02B-84DDA2B1068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03275797-075A-4345-8812-767A795E887F}" type="slidenum">
              <a:rPr lang="en-US" smtClean="0"/>
              <a:t>‹#›</a:t>
            </a:fld>
            <a:endParaRPr lang="en-US"/>
          </a:p>
        </p:txBody>
      </p:sp>
    </p:spTree>
    <p:extLst>
      <p:ext uri="{BB962C8B-B14F-4D97-AF65-F5344CB8AC3E}">
        <p14:creationId xmlns:p14="http://schemas.microsoft.com/office/powerpoint/2010/main" val="3277355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5828BC4-ADCC-4BC7-944F-C34D2F7A051C}" type="datetimeFigureOut">
              <a:rPr lang="en-US" smtClean="0"/>
              <a:t>2/23/2026</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F155452-F542-491B-BA5C-F349F2386F54}" type="slidenum">
              <a:rPr lang="en-US" smtClean="0"/>
              <a:t>‹#›</a:t>
            </a:fld>
            <a:endParaRPr lang="en-US" dirty="0"/>
          </a:p>
        </p:txBody>
      </p:sp>
    </p:spTree>
    <p:extLst>
      <p:ext uri="{BB962C8B-B14F-4D97-AF65-F5344CB8AC3E}">
        <p14:creationId xmlns:p14="http://schemas.microsoft.com/office/powerpoint/2010/main" val="268107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1</a:t>
            </a:fld>
            <a:endParaRPr lang="en-US" dirty="0"/>
          </a:p>
        </p:txBody>
      </p:sp>
    </p:spTree>
    <p:extLst>
      <p:ext uri="{BB962C8B-B14F-4D97-AF65-F5344CB8AC3E}">
        <p14:creationId xmlns:p14="http://schemas.microsoft.com/office/powerpoint/2010/main" val="1376221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No </a:t>
            </a:r>
            <a:r>
              <a:rPr lang="en-US" dirty="0" err="1"/>
              <a:t>Liab</a:t>
            </a:r>
            <a:r>
              <a:rPr lang="en-US" dirty="0"/>
              <a:t>. For LANDOWNERS</a:t>
            </a:r>
          </a:p>
          <a:p>
            <a:r>
              <a:rPr lang="en-US" dirty="0"/>
              <a:t>Natural Condition Immunity</a:t>
            </a:r>
          </a:p>
        </p:txBody>
      </p:sp>
      <p:sp>
        <p:nvSpPr>
          <p:cNvPr id="4" name="Slide Number Placeholder 3"/>
          <p:cNvSpPr>
            <a:spLocks noGrp="1"/>
          </p:cNvSpPr>
          <p:nvPr>
            <p:ph type="sldNum" sz="quarter" idx="5"/>
          </p:nvPr>
        </p:nvSpPr>
        <p:spPr/>
        <p:txBody>
          <a:bodyPr/>
          <a:lstStyle/>
          <a:p>
            <a:fld id="{CF155452-F542-491B-BA5C-F349F2386F54}" type="slidenum">
              <a:rPr lang="en-US" smtClean="0"/>
              <a:t>11</a:t>
            </a:fld>
            <a:endParaRPr lang="en-US" dirty="0"/>
          </a:p>
        </p:txBody>
      </p:sp>
    </p:spTree>
    <p:extLst>
      <p:ext uri="{BB962C8B-B14F-4D97-AF65-F5344CB8AC3E}">
        <p14:creationId xmlns:p14="http://schemas.microsoft.com/office/powerpoint/2010/main" val="16831005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D2BAA-264E-577D-AC3E-0F24DE8E48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909001-246B-20E4-535B-19B9FF8360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4CDBB4-9978-1EAE-C2F3-C5D68824D8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ABE035-2808-AEDD-3641-534548170378}"/>
              </a:ext>
            </a:extLst>
          </p:cNvPr>
          <p:cNvSpPr>
            <a:spLocks noGrp="1"/>
          </p:cNvSpPr>
          <p:nvPr>
            <p:ph type="sldNum" sz="quarter" idx="5"/>
          </p:nvPr>
        </p:nvSpPr>
        <p:spPr/>
        <p:txBody>
          <a:bodyPr/>
          <a:lstStyle/>
          <a:p>
            <a:fld id="{CF155452-F542-491B-BA5C-F349F2386F54}" type="slidenum">
              <a:rPr lang="en-US" smtClean="0"/>
              <a:t>140</a:t>
            </a:fld>
            <a:endParaRPr lang="en-US" dirty="0"/>
          </a:p>
        </p:txBody>
      </p:sp>
    </p:spTree>
    <p:extLst>
      <p:ext uri="{BB962C8B-B14F-4D97-AF65-F5344CB8AC3E}">
        <p14:creationId xmlns:p14="http://schemas.microsoft.com/office/powerpoint/2010/main" val="18336203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E8C53-9E5D-582F-CF72-0B91DABEB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45423-0F97-908D-2900-03F5E1B1637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9C9C1F1-CC63-E9CE-F3AF-137FF11E66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61FFEA-AC53-F096-B69A-BDD175040DD5}"/>
              </a:ext>
            </a:extLst>
          </p:cNvPr>
          <p:cNvSpPr>
            <a:spLocks noGrp="1"/>
          </p:cNvSpPr>
          <p:nvPr>
            <p:ph type="sldNum" sz="quarter" idx="5"/>
          </p:nvPr>
        </p:nvSpPr>
        <p:spPr/>
        <p:txBody>
          <a:bodyPr/>
          <a:lstStyle/>
          <a:p>
            <a:fld id="{CF155452-F542-491B-BA5C-F349F2386F54}" type="slidenum">
              <a:rPr lang="en-US" smtClean="0"/>
              <a:t>141</a:t>
            </a:fld>
            <a:endParaRPr lang="en-US" dirty="0"/>
          </a:p>
        </p:txBody>
      </p:sp>
    </p:spTree>
    <p:extLst>
      <p:ext uri="{BB962C8B-B14F-4D97-AF65-F5344CB8AC3E}">
        <p14:creationId xmlns:p14="http://schemas.microsoft.com/office/powerpoint/2010/main" val="28372009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13B50-CDF6-AC72-B30A-B93BAF62A7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B63098-6229-79E9-6BBD-06CD2AB541D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154185E-0CAF-7AA7-9E27-4A245F2363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AC1E0D-F966-F707-3766-8E8655DA077F}"/>
              </a:ext>
            </a:extLst>
          </p:cNvPr>
          <p:cNvSpPr>
            <a:spLocks noGrp="1"/>
          </p:cNvSpPr>
          <p:nvPr>
            <p:ph type="sldNum" sz="quarter" idx="5"/>
          </p:nvPr>
        </p:nvSpPr>
        <p:spPr/>
        <p:txBody>
          <a:bodyPr/>
          <a:lstStyle/>
          <a:p>
            <a:fld id="{CF155452-F542-491B-BA5C-F349F2386F54}" type="slidenum">
              <a:rPr lang="en-US" smtClean="0"/>
              <a:t>142</a:t>
            </a:fld>
            <a:endParaRPr lang="en-US" dirty="0"/>
          </a:p>
        </p:txBody>
      </p:sp>
    </p:spTree>
    <p:extLst>
      <p:ext uri="{BB962C8B-B14F-4D97-AF65-F5344CB8AC3E}">
        <p14:creationId xmlns:p14="http://schemas.microsoft.com/office/powerpoint/2010/main" val="163321197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42FC0-ED93-AACA-613E-C2E9CD07E5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835B7-76DB-69C2-4FAE-D41E5B884E3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84039AC-476E-D5A1-315B-166CBF9508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0320AB-06BB-F6D3-1113-F358984C216E}"/>
              </a:ext>
            </a:extLst>
          </p:cNvPr>
          <p:cNvSpPr>
            <a:spLocks noGrp="1"/>
          </p:cNvSpPr>
          <p:nvPr>
            <p:ph type="sldNum" sz="quarter" idx="5"/>
          </p:nvPr>
        </p:nvSpPr>
        <p:spPr/>
        <p:txBody>
          <a:bodyPr/>
          <a:lstStyle/>
          <a:p>
            <a:fld id="{CF155452-F542-491B-BA5C-F349F2386F54}" type="slidenum">
              <a:rPr lang="en-US" smtClean="0"/>
              <a:t>143</a:t>
            </a:fld>
            <a:endParaRPr lang="en-US" dirty="0"/>
          </a:p>
        </p:txBody>
      </p:sp>
    </p:spTree>
    <p:extLst>
      <p:ext uri="{BB962C8B-B14F-4D97-AF65-F5344CB8AC3E}">
        <p14:creationId xmlns:p14="http://schemas.microsoft.com/office/powerpoint/2010/main" val="1358828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BF585-BF62-EB67-64FA-CF846588A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4C862-D7C1-FCD4-4E63-85DB790CFF3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B90ECA-88F7-FE79-7471-D82649D772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75DC9A-36C6-D0E2-2F03-AE4C923411B9}"/>
              </a:ext>
            </a:extLst>
          </p:cNvPr>
          <p:cNvSpPr>
            <a:spLocks noGrp="1"/>
          </p:cNvSpPr>
          <p:nvPr>
            <p:ph type="sldNum" sz="quarter" idx="5"/>
          </p:nvPr>
        </p:nvSpPr>
        <p:spPr/>
        <p:txBody>
          <a:bodyPr/>
          <a:lstStyle/>
          <a:p>
            <a:fld id="{CF155452-F542-491B-BA5C-F349F2386F54}" type="slidenum">
              <a:rPr lang="en-US" smtClean="0"/>
              <a:t>144</a:t>
            </a:fld>
            <a:endParaRPr lang="en-US" dirty="0"/>
          </a:p>
        </p:txBody>
      </p:sp>
    </p:spTree>
    <p:extLst>
      <p:ext uri="{BB962C8B-B14F-4D97-AF65-F5344CB8AC3E}">
        <p14:creationId xmlns:p14="http://schemas.microsoft.com/office/powerpoint/2010/main" val="29953629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5F63C-9578-E496-372D-0F68B2F98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0A3C1B-8D5E-D5CF-D7B1-16D8C6C252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BD28BD-350D-D4A9-CD19-30BAC714EE6D}"/>
              </a:ext>
            </a:extLst>
          </p:cNvPr>
          <p:cNvSpPr>
            <a:spLocks noGrp="1"/>
          </p:cNvSpPr>
          <p:nvPr>
            <p:ph type="body" idx="1"/>
          </p:nvPr>
        </p:nvSpPr>
        <p:spPr/>
        <p:txBody>
          <a:bodyPr/>
          <a:lstStyle/>
          <a:p>
            <a:r>
              <a:rPr lang="en-US" dirty="0"/>
              <a:t>4 cases</a:t>
            </a:r>
          </a:p>
        </p:txBody>
      </p:sp>
      <p:sp>
        <p:nvSpPr>
          <p:cNvPr id="4" name="Slide Number Placeholder 3">
            <a:extLst>
              <a:ext uri="{FF2B5EF4-FFF2-40B4-BE49-F238E27FC236}">
                <a16:creationId xmlns:a16="http://schemas.microsoft.com/office/drawing/2014/main" id="{2D6F3CE8-A818-E1BD-6144-5E76A4563272}"/>
              </a:ext>
            </a:extLst>
          </p:cNvPr>
          <p:cNvSpPr>
            <a:spLocks noGrp="1"/>
          </p:cNvSpPr>
          <p:nvPr>
            <p:ph type="sldNum" sz="quarter" idx="5"/>
          </p:nvPr>
        </p:nvSpPr>
        <p:spPr/>
        <p:txBody>
          <a:bodyPr/>
          <a:lstStyle/>
          <a:p>
            <a:fld id="{CF155452-F542-491B-BA5C-F349F2386F54}" type="slidenum">
              <a:rPr lang="en-US" smtClean="0"/>
              <a:t>145</a:t>
            </a:fld>
            <a:endParaRPr lang="en-US" dirty="0"/>
          </a:p>
        </p:txBody>
      </p:sp>
    </p:spTree>
    <p:extLst>
      <p:ext uri="{BB962C8B-B14F-4D97-AF65-F5344CB8AC3E}">
        <p14:creationId xmlns:p14="http://schemas.microsoft.com/office/powerpoint/2010/main" val="17067051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90652-39B1-18DD-0E4F-DAC0E87FF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5E90A-BFC0-BECD-CB0F-96533FCC83C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720BFE-0A0D-124C-57CE-C877CCD9A175}"/>
              </a:ext>
            </a:extLst>
          </p:cNvPr>
          <p:cNvSpPr>
            <a:spLocks noGrp="1"/>
          </p:cNvSpPr>
          <p:nvPr>
            <p:ph type="body" idx="1"/>
          </p:nvPr>
        </p:nvSpPr>
        <p:spPr/>
        <p:txBody>
          <a:bodyPr/>
          <a:lstStyle/>
          <a:p>
            <a:r>
              <a:rPr lang="en-US" dirty="0"/>
              <a:t>NC Ct. App. 2021</a:t>
            </a:r>
          </a:p>
          <a:p>
            <a:endParaRPr lang="en-US" dirty="0"/>
          </a:p>
          <a:p>
            <a:r>
              <a:rPr lang="en-US" dirty="0"/>
              <a:t>John and Leslie King live on land in Laurinburg, NC</a:t>
            </a:r>
          </a:p>
          <a:p>
            <a:r>
              <a:rPr lang="en-US" dirty="0"/>
              <a:t>Two mature Japanese maples blocked an undesirable view of the power lines from the deck above their master bedroom.</a:t>
            </a:r>
          </a:p>
          <a:p>
            <a:endParaRPr lang="en-US" dirty="0"/>
          </a:p>
          <a:p>
            <a:r>
              <a:rPr lang="en-US" dirty="0"/>
              <a:t>Kings presented replacement cost ONLY. Trial court directed verdict for Duke. Kings appealed.</a:t>
            </a:r>
          </a:p>
          <a:p>
            <a:r>
              <a:rPr lang="en-US" dirty="0"/>
              <a:t>Remand, replacement </a:t>
            </a:r>
            <a:r>
              <a:rPr lang="en-US" dirty="0" err="1"/>
              <a:t>evid</a:t>
            </a:r>
            <a:r>
              <a:rPr lang="en-US" dirty="0"/>
              <a:t> OK.</a:t>
            </a:r>
          </a:p>
        </p:txBody>
      </p:sp>
      <p:sp>
        <p:nvSpPr>
          <p:cNvPr id="4" name="Slide Number Placeholder 3">
            <a:extLst>
              <a:ext uri="{FF2B5EF4-FFF2-40B4-BE49-F238E27FC236}">
                <a16:creationId xmlns:a16="http://schemas.microsoft.com/office/drawing/2014/main" id="{84F896A6-1CBE-DD54-5164-B58FC2AB9FAF}"/>
              </a:ext>
            </a:extLst>
          </p:cNvPr>
          <p:cNvSpPr>
            <a:spLocks noGrp="1"/>
          </p:cNvSpPr>
          <p:nvPr>
            <p:ph type="sldNum" sz="quarter" idx="5"/>
          </p:nvPr>
        </p:nvSpPr>
        <p:spPr/>
        <p:txBody>
          <a:bodyPr/>
          <a:lstStyle/>
          <a:p>
            <a:fld id="{CF155452-F542-491B-BA5C-F349F2386F54}" type="slidenum">
              <a:rPr lang="en-US" smtClean="0"/>
              <a:t>146</a:t>
            </a:fld>
            <a:endParaRPr lang="en-US"/>
          </a:p>
        </p:txBody>
      </p:sp>
    </p:spTree>
    <p:extLst>
      <p:ext uri="{BB962C8B-B14F-4D97-AF65-F5344CB8AC3E}">
        <p14:creationId xmlns:p14="http://schemas.microsoft.com/office/powerpoint/2010/main" val="18656398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4C3AE-3E22-029E-7C00-734471750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E63BD8-87D1-0987-4D85-CAF5DC5299C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FE2C2F2-B06C-78E4-4EDC-49445776FE2C}"/>
              </a:ext>
            </a:extLst>
          </p:cNvPr>
          <p:cNvSpPr>
            <a:spLocks noGrp="1"/>
          </p:cNvSpPr>
          <p:nvPr>
            <p:ph type="body" idx="1"/>
          </p:nvPr>
        </p:nvSpPr>
        <p:spPr/>
        <p:txBody>
          <a:bodyPr/>
          <a:lstStyle/>
          <a:p>
            <a:r>
              <a:rPr lang="en-US" dirty="0"/>
              <a:t>NC Ct. App. 2021</a:t>
            </a:r>
          </a:p>
          <a:p>
            <a:endParaRPr lang="en-US" dirty="0"/>
          </a:p>
          <a:p>
            <a:r>
              <a:rPr lang="en-US" dirty="0"/>
              <a:t>John and Leslie King live on land in Laurinburg, NC</a:t>
            </a:r>
          </a:p>
          <a:p>
            <a:r>
              <a:rPr lang="en-US" dirty="0"/>
              <a:t>Two mature Japanese maples blocked an undesirable view of the power lines from the deck above their master bedroom.</a:t>
            </a:r>
          </a:p>
          <a:p>
            <a:endParaRPr lang="en-US" dirty="0"/>
          </a:p>
          <a:p>
            <a:r>
              <a:rPr lang="en-US" dirty="0"/>
              <a:t>Kings presented replacement cost ONLY. Trial court directed verdict for Duke. Kings appealed.</a:t>
            </a:r>
          </a:p>
          <a:p>
            <a:r>
              <a:rPr lang="en-US" dirty="0"/>
              <a:t>Remand, replacement </a:t>
            </a:r>
            <a:r>
              <a:rPr lang="en-US" dirty="0" err="1"/>
              <a:t>evid</a:t>
            </a:r>
            <a:r>
              <a:rPr lang="en-US" dirty="0"/>
              <a:t> OK.</a:t>
            </a:r>
          </a:p>
        </p:txBody>
      </p:sp>
      <p:sp>
        <p:nvSpPr>
          <p:cNvPr id="4" name="Slide Number Placeholder 3">
            <a:extLst>
              <a:ext uri="{FF2B5EF4-FFF2-40B4-BE49-F238E27FC236}">
                <a16:creationId xmlns:a16="http://schemas.microsoft.com/office/drawing/2014/main" id="{429FAD46-7732-2820-E5FD-40D597EB2E0B}"/>
              </a:ext>
            </a:extLst>
          </p:cNvPr>
          <p:cNvSpPr>
            <a:spLocks noGrp="1"/>
          </p:cNvSpPr>
          <p:nvPr>
            <p:ph type="sldNum" sz="quarter" idx="5"/>
          </p:nvPr>
        </p:nvSpPr>
        <p:spPr/>
        <p:txBody>
          <a:bodyPr/>
          <a:lstStyle/>
          <a:p>
            <a:fld id="{CF155452-F542-491B-BA5C-F349F2386F54}" type="slidenum">
              <a:rPr lang="en-US" smtClean="0"/>
              <a:t>147</a:t>
            </a:fld>
            <a:endParaRPr lang="en-US"/>
          </a:p>
        </p:txBody>
      </p:sp>
    </p:spTree>
    <p:extLst>
      <p:ext uri="{BB962C8B-B14F-4D97-AF65-F5344CB8AC3E}">
        <p14:creationId xmlns:p14="http://schemas.microsoft.com/office/powerpoint/2010/main" val="77327057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EFE5C-1F86-A280-608D-2EE950ECAC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103E05-F45A-1917-1F50-259EF537079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D9F3BFC-E221-2535-FF90-44271AA435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490774-DC6C-12F1-202C-21A01DEF0B95}"/>
              </a:ext>
            </a:extLst>
          </p:cNvPr>
          <p:cNvSpPr>
            <a:spLocks noGrp="1"/>
          </p:cNvSpPr>
          <p:nvPr>
            <p:ph type="sldNum" sz="quarter" idx="5"/>
          </p:nvPr>
        </p:nvSpPr>
        <p:spPr/>
        <p:txBody>
          <a:bodyPr/>
          <a:lstStyle/>
          <a:p>
            <a:fld id="{CF155452-F542-491B-BA5C-F349F2386F54}" type="slidenum">
              <a:rPr lang="en-US" smtClean="0"/>
              <a:t>148</a:t>
            </a:fld>
            <a:endParaRPr lang="en-US" dirty="0"/>
          </a:p>
        </p:txBody>
      </p:sp>
    </p:spTree>
    <p:extLst>
      <p:ext uri="{BB962C8B-B14F-4D97-AF65-F5344CB8AC3E}">
        <p14:creationId xmlns:p14="http://schemas.microsoft.com/office/powerpoint/2010/main" val="354312265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E4026-549C-D912-9EA6-C9F1AC890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3AE2FB-0718-A10C-4A29-068282F4396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D7F7789-014A-9666-76C8-666C6FC548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DE719C-D9C8-09FC-D347-AB5A20804B14}"/>
              </a:ext>
            </a:extLst>
          </p:cNvPr>
          <p:cNvSpPr>
            <a:spLocks noGrp="1"/>
          </p:cNvSpPr>
          <p:nvPr>
            <p:ph type="sldNum" sz="quarter" idx="5"/>
          </p:nvPr>
        </p:nvSpPr>
        <p:spPr/>
        <p:txBody>
          <a:bodyPr/>
          <a:lstStyle/>
          <a:p>
            <a:fld id="{CF155452-F542-491B-BA5C-F349F2386F54}" type="slidenum">
              <a:rPr lang="en-US" smtClean="0"/>
              <a:t>149</a:t>
            </a:fld>
            <a:endParaRPr lang="en-US" dirty="0"/>
          </a:p>
        </p:txBody>
      </p:sp>
    </p:spTree>
    <p:extLst>
      <p:ext uri="{BB962C8B-B14F-4D97-AF65-F5344CB8AC3E}">
        <p14:creationId xmlns:p14="http://schemas.microsoft.com/office/powerpoint/2010/main" val="3329975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4565B-FDE7-F32B-D076-CEA07F7961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E613A-EBA7-BF2E-F1A0-2466190C83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E8F9651-7F60-ABE1-5D1A-842504F7E59F}"/>
              </a:ext>
            </a:extLst>
          </p:cNvPr>
          <p:cNvSpPr>
            <a:spLocks noGrp="1"/>
          </p:cNvSpPr>
          <p:nvPr>
            <p:ph type="body" idx="1"/>
          </p:nvPr>
        </p:nvSpPr>
        <p:spPr/>
        <p:txBody>
          <a:bodyPr/>
          <a:lstStyle/>
          <a:p>
            <a:r>
              <a:rPr lang="en-US" dirty="0"/>
              <a:t>No </a:t>
            </a:r>
            <a:r>
              <a:rPr lang="en-US" dirty="0" err="1"/>
              <a:t>Liab</a:t>
            </a:r>
            <a:r>
              <a:rPr lang="en-US" dirty="0"/>
              <a:t>. For LANDOWNERS</a:t>
            </a:r>
          </a:p>
          <a:p>
            <a:r>
              <a:rPr lang="en-US" dirty="0"/>
              <a:t>Natural Condition Immunity</a:t>
            </a:r>
          </a:p>
        </p:txBody>
      </p:sp>
      <p:sp>
        <p:nvSpPr>
          <p:cNvPr id="4" name="Slide Number Placeholder 3">
            <a:extLst>
              <a:ext uri="{FF2B5EF4-FFF2-40B4-BE49-F238E27FC236}">
                <a16:creationId xmlns:a16="http://schemas.microsoft.com/office/drawing/2014/main" id="{C40FD10D-B260-F622-A74C-D4A4D2FB399E}"/>
              </a:ext>
            </a:extLst>
          </p:cNvPr>
          <p:cNvSpPr>
            <a:spLocks noGrp="1"/>
          </p:cNvSpPr>
          <p:nvPr>
            <p:ph type="sldNum" sz="quarter" idx="5"/>
          </p:nvPr>
        </p:nvSpPr>
        <p:spPr/>
        <p:txBody>
          <a:bodyPr/>
          <a:lstStyle/>
          <a:p>
            <a:fld id="{CF155452-F542-491B-BA5C-F349F2386F54}" type="slidenum">
              <a:rPr lang="en-US" smtClean="0"/>
              <a:t>12</a:t>
            </a:fld>
            <a:endParaRPr lang="en-US" dirty="0"/>
          </a:p>
        </p:txBody>
      </p:sp>
    </p:spTree>
    <p:extLst>
      <p:ext uri="{BB962C8B-B14F-4D97-AF65-F5344CB8AC3E}">
        <p14:creationId xmlns:p14="http://schemas.microsoft.com/office/powerpoint/2010/main" val="20113828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B75B9-308B-79ED-BAFE-9167F135B9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C494D-CA29-C834-D4C5-7FEB438DBA9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BC237BC-C8D3-5F9C-CA54-E3569F94B9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390741-C80F-17AD-92CF-059757D51A63}"/>
              </a:ext>
            </a:extLst>
          </p:cNvPr>
          <p:cNvSpPr>
            <a:spLocks noGrp="1"/>
          </p:cNvSpPr>
          <p:nvPr>
            <p:ph type="sldNum" sz="quarter" idx="5"/>
          </p:nvPr>
        </p:nvSpPr>
        <p:spPr/>
        <p:txBody>
          <a:bodyPr/>
          <a:lstStyle/>
          <a:p>
            <a:fld id="{CF155452-F542-491B-BA5C-F349F2386F54}" type="slidenum">
              <a:rPr lang="en-US" smtClean="0"/>
              <a:t>150</a:t>
            </a:fld>
            <a:endParaRPr lang="en-US" dirty="0"/>
          </a:p>
        </p:txBody>
      </p:sp>
    </p:spTree>
    <p:extLst>
      <p:ext uri="{BB962C8B-B14F-4D97-AF65-F5344CB8AC3E}">
        <p14:creationId xmlns:p14="http://schemas.microsoft.com/office/powerpoint/2010/main" val="185684398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9BCB2-E116-07DB-1D98-AEC696D6BC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87D35C-E363-D393-1DBB-4F897F48554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69A9D76-1154-A9D9-4284-4634F47DEB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2E9676-89C0-A65F-F25F-55B12AE9B126}"/>
              </a:ext>
            </a:extLst>
          </p:cNvPr>
          <p:cNvSpPr>
            <a:spLocks noGrp="1"/>
          </p:cNvSpPr>
          <p:nvPr>
            <p:ph type="sldNum" sz="quarter" idx="5"/>
          </p:nvPr>
        </p:nvSpPr>
        <p:spPr/>
        <p:txBody>
          <a:bodyPr/>
          <a:lstStyle/>
          <a:p>
            <a:fld id="{CF155452-F542-491B-BA5C-F349F2386F54}" type="slidenum">
              <a:rPr lang="en-US" smtClean="0"/>
              <a:t>151</a:t>
            </a:fld>
            <a:endParaRPr lang="en-US" dirty="0"/>
          </a:p>
        </p:txBody>
      </p:sp>
    </p:spTree>
    <p:extLst>
      <p:ext uri="{BB962C8B-B14F-4D97-AF65-F5344CB8AC3E}">
        <p14:creationId xmlns:p14="http://schemas.microsoft.com/office/powerpoint/2010/main" val="58434183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1798-CF58-8191-7F7C-A72F4D0BA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030CA7-A89F-B553-90E5-540FED1E58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3B6796F-B804-1DE4-91E1-E5D3FF6D93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C613EE-4D6F-0D4F-336F-664B16B50C18}"/>
              </a:ext>
            </a:extLst>
          </p:cNvPr>
          <p:cNvSpPr>
            <a:spLocks noGrp="1"/>
          </p:cNvSpPr>
          <p:nvPr>
            <p:ph type="sldNum" sz="quarter" idx="5"/>
          </p:nvPr>
        </p:nvSpPr>
        <p:spPr/>
        <p:txBody>
          <a:bodyPr/>
          <a:lstStyle/>
          <a:p>
            <a:fld id="{CF155452-F542-491B-BA5C-F349F2386F54}" type="slidenum">
              <a:rPr lang="en-US" smtClean="0"/>
              <a:t>152</a:t>
            </a:fld>
            <a:endParaRPr lang="en-US" dirty="0"/>
          </a:p>
        </p:txBody>
      </p:sp>
    </p:spTree>
    <p:extLst>
      <p:ext uri="{BB962C8B-B14F-4D97-AF65-F5344CB8AC3E}">
        <p14:creationId xmlns:p14="http://schemas.microsoft.com/office/powerpoint/2010/main" val="9134462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8DEF4-9B55-36FD-A235-4E486811A1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9C42C-17C6-3555-F20F-C8F9A2B7EDB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3A31C6-E924-3B8F-30F7-4E82F6CD266E}"/>
              </a:ext>
            </a:extLst>
          </p:cNvPr>
          <p:cNvSpPr>
            <a:spLocks noGrp="1"/>
          </p:cNvSpPr>
          <p:nvPr>
            <p:ph type="body" idx="1"/>
          </p:nvPr>
        </p:nvSpPr>
        <p:spPr/>
        <p:txBody>
          <a:bodyPr/>
          <a:lstStyle/>
          <a:p>
            <a:r>
              <a:rPr lang="en-US" dirty="0"/>
              <a:t>NC Ct. App. 1995</a:t>
            </a:r>
          </a:p>
          <a:p>
            <a:endParaRPr lang="en-US" dirty="0"/>
          </a:p>
          <a:p>
            <a:r>
              <a:rPr lang="en-US" dirty="0"/>
              <a:t>Anne Huberth owned property in Moore County, NC.</a:t>
            </a:r>
          </a:p>
          <a:p>
            <a:r>
              <a:rPr lang="en-US" dirty="0"/>
              <a:t>Anne agreed to grant a road easement to Holly’s predecessor, so long as no trees would be cut. Agreement was recorded, but never signed.</a:t>
            </a:r>
          </a:p>
          <a:p>
            <a:r>
              <a:rPr lang="en-US" dirty="0"/>
              <a:t>Holly removed 10 large loblolly pines and many small trees</a:t>
            </a:r>
          </a:p>
          <a:p>
            <a:r>
              <a:rPr lang="en-US" dirty="0"/>
              <a:t>Huberth presented ONLY replacement cost evidence. No other evidence presented. Trial court awarded replacement cost. Holly appealed.</a:t>
            </a:r>
          </a:p>
          <a:p>
            <a:endParaRPr lang="en-US" dirty="0"/>
          </a:p>
          <a:p>
            <a:r>
              <a:rPr lang="en-US" dirty="0"/>
              <a:t>NO EASEMENT – there was never a signed contract granting the easement, so </a:t>
            </a:r>
            <a:r>
              <a:rPr lang="en-US" dirty="0" err="1"/>
              <a:t>Huberths</a:t>
            </a:r>
            <a:r>
              <a:rPr lang="en-US" dirty="0"/>
              <a:t> owned the trees.</a:t>
            </a:r>
          </a:p>
          <a:p>
            <a:r>
              <a:rPr lang="en-US" dirty="0"/>
              <a:t>Replacement cost OK as </a:t>
            </a:r>
            <a:r>
              <a:rPr lang="en-US" dirty="0" err="1"/>
              <a:t>evid</a:t>
            </a:r>
            <a:r>
              <a:rPr lang="en-US" dirty="0"/>
              <a:t> ONLY IF “reason personal”, NOT HERE</a:t>
            </a:r>
          </a:p>
          <a:p>
            <a:r>
              <a:rPr lang="en-US" dirty="0"/>
              <a:t>Change in land value only, but since no evidence, NOMINALS</a:t>
            </a:r>
          </a:p>
        </p:txBody>
      </p:sp>
      <p:sp>
        <p:nvSpPr>
          <p:cNvPr id="4" name="Slide Number Placeholder 3">
            <a:extLst>
              <a:ext uri="{FF2B5EF4-FFF2-40B4-BE49-F238E27FC236}">
                <a16:creationId xmlns:a16="http://schemas.microsoft.com/office/drawing/2014/main" id="{26938D2B-A605-AA8C-C57F-93D5B783DA47}"/>
              </a:ext>
            </a:extLst>
          </p:cNvPr>
          <p:cNvSpPr>
            <a:spLocks noGrp="1"/>
          </p:cNvSpPr>
          <p:nvPr>
            <p:ph type="sldNum" sz="quarter" idx="5"/>
          </p:nvPr>
        </p:nvSpPr>
        <p:spPr/>
        <p:txBody>
          <a:bodyPr/>
          <a:lstStyle/>
          <a:p>
            <a:fld id="{CF155452-F542-491B-BA5C-F349F2386F54}" type="slidenum">
              <a:rPr lang="en-US" smtClean="0"/>
              <a:t>153</a:t>
            </a:fld>
            <a:endParaRPr lang="en-US"/>
          </a:p>
        </p:txBody>
      </p:sp>
    </p:spTree>
    <p:extLst>
      <p:ext uri="{BB962C8B-B14F-4D97-AF65-F5344CB8AC3E}">
        <p14:creationId xmlns:p14="http://schemas.microsoft.com/office/powerpoint/2010/main" val="35897637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38C25-F2A4-5705-5FEB-4D364CF55A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1C46AD-101E-27C4-CD95-84D2FC6F0E1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60DC277-FF02-FD83-A5CA-4EC440B3CFE7}"/>
              </a:ext>
            </a:extLst>
          </p:cNvPr>
          <p:cNvSpPr>
            <a:spLocks noGrp="1"/>
          </p:cNvSpPr>
          <p:nvPr>
            <p:ph type="body" idx="1"/>
          </p:nvPr>
        </p:nvSpPr>
        <p:spPr/>
        <p:txBody>
          <a:bodyPr/>
          <a:lstStyle/>
          <a:p>
            <a:r>
              <a:rPr lang="en-US" dirty="0"/>
              <a:t>NC Ct. App. 1995</a:t>
            </a:r>
          </a:p>
          <a:p>
            <a:endParaRPr lang="en-US" dirty="0"/>
          </a:p>
          <a:p>
            <a:r>
              <a:rPr lang="en-US" dirty="0"/>
              <a:t>Anne Huberth owned property in Moore County, NC.</a:t>
            </a:r>
          </a:p>
          <a:p>
            <a:r>
              <a:rPr lang="en-US" dirty="0"/>
              <a:t>Anne agreed to grant a road easement to Holly’s predecessor, so long as no trees would be cut. Agreement was recorded, but never signed.</a:t>
            </a:r>
          </a:p>
          <a:p>
            <a:r>
              <a:rPr lang="en-US" dirty="0"/>
              <a:t>Holly removed 10 large loblolly pines and many small trees</a:t>
            </a:r>
          </a:p>
          <a:p>
            <a:r>
              <a:rPr lang="en-US" dirty="0"/>
              <a:t>Huberth presented ONLY replacement cost evidence. No other evidence presented. Trial court awarded replacement cost. Holly appealed.</a:t>
            </a:r>
          </a:p>
          <a:p>
            <a:endParaRPr lang="en-US" dirty="0"/>
          </a:p>
          <a:p>
            <a:r>
              <a:rPr lang="en-US" dirty="0"/>
              <a:t>NO EASEMENT – there was never a signed contract granting the easement, so </a:t>
            </a:r>
            <a:r>
              <a:rPr lang="en-US" dirty="0" err="1"/>
              <a:t>Huberths</a:t>
            </a:r>
            <a:r>
              <a:rPr lang="en-US" dirty="0"/>
              <a:t> owned the trees.</a:t>
            </a:r>
          </a:p>
          <a:p>
            <a:r>
              <a:rPr lang="en-US" dirty="0"/>
              <a:t>Replacement cost OK as </a:t>
            </a:r>
            <a:r>
              <a:rPr lang="en-US" dirty="0" err="1"/>
              <a:t>evid</a:t>
            </a:r>
            <a:r>
              <a:rPr lang="en-US" dirty="0"/>
              <a:t> ONLY IF “reason personal”, NOT HERE</a:t>
            </a:r>
          </a:p>
          <a:p>
            <a:r>
              <a:rPr lang="en-US" dirty="0"/>
              <a:t>Change in land value only, but since no evidence, NOMINALS</a:t>
            </a:r>
          </a:p>
        </p:txBody>
      </p:sp>
      <p:sp>
        <p:nvSpPr>
          <p:cNvPr id="4" name="Slide Number Placeholder 3">
            <a:extLst>
              <a:ext uri="{FF2B5EF4-FFF2-40B4-BE49-F238E27FC236}">
                <a16:creationId xmlns:a16="http://schemas.microsoft.com/office/drawing/2014/main" id="{EAE51310-BB6C-D939-F5CE-9E6623108429}"/>
              </a:ext>
            </a:extLst>
          </p:cNvPr>
          <p:cNvSpPr>
            <a:spLocks noGrp="1"/>
          </p:cNvSpPr>
          <p:nvPr>
            <p:ph type="sldNum" sz="quarter" idx="5"/>
          </p:nvPr>
        </p:nvSpPr>
        <p:spPr/>
        <p:txBody>
          <a:bodyPr/>
          <a:lstStyle/>
          <a:p>
            <a:fld id="{CF155452-F542-491B-BA5C-F349F2386F54}" type="slidenum">
              <a:rPr lang="en-US" smtClean="0"/>
              <a:t>154</a:t>
            </a:fld>
            <a:endParaRPr lang="en-US"/>
          </a:p>
        </p:txBody>
      </p:sp>
    </p:spTree>
    <p:extLst>
      <p:ext uri="{BB962C8B-B14F-4D97-AF65-F5344CB8AC3E}">
        <p14:creationId xmlns:p14="http://schemas.microsoft.com/office/powerpoint/2010/main" val="37996627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CF8FE-F8AC-5FB0-94E2-B5A17A37F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FB6B5-882C-3732-6F82-0DEE5C9300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EB22D36-453B-DCFC-8EE3-F74C604752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398C16-D35E-6742-4F87-C10F0C426710}"/>
              </a:ext>
            </a:extLst>
          </p:cNvPr>
          <p:cNvSpPr>
            <a:spLocks noGrp="1"/>
          </p:cNvSpPr>
          <p:nvPr>
            <p:ph type="sldNum" sz="quarter" idx="5"/>
          </p:nvPr>
        </p:nvSpPr>
        <p:spPr/>
        <p:txBody>
          <a:bodyPr/>
          <a:lstStyle/>
          <a:p>
            <a:fld id="{CF155452-F542-491B-BA5C-F349F2386F54}" type="slidenum">
              <a:rPr lang="en-US" smtClean="0"/>
              <a:t>155</a:t>
            </a:fld>
            <a:endParaRPr lang="en-US" dirty="0"/>
          </a:p>
        </p:txBody>
      </p:sp>
    </p:spTree>
    <p:extLst>
      <p:ext uri="{BB962C8B-B14F-4D97-AF65-F5344CB8AC3E}">
        <p14:creationId xmlns:p14="http://schemas.microsoft.com/office/powerpoint/2010/main" val="411009407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FFF87-CA5B-AFAB-5C90-4E2AFDB1DB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DBC42-D092-5D02-060D-B13F250935E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AAFC6C7-8D97-FD3B-C969-4B1929B3EF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DBB1C0-C273-54C5-4FC4-D7E8D6F2D1E2}"/>
              </a:ext>
            </a:extLst>
          </p:cNvPr>
          <p:cNvSpPr>
            <a:spLocks noGrp="1"/>
          </p:cNvSpPr>
          <p:nvPr>
            <p:ph type="sldNum" sz="quarter" idx="5"/>
          </p:nvPr>
        </p:nvSpPr>
        <p:spPr/>
        <p:txBody>
          <a:bodyPr/>
          <a:lstStyle/>
          <a:p>
            <a:fld id="{CF155452-F542-491B-BA5C-F349F2386F54}" type="slidenum">
              <a:rPr lang="en-US" smtClean="0"/>
              <a:t>156</a:t>
            </a:fld>
            <a:endParaRPr lang="en-US" dirty="0"/>
          </a:p>
        </p:txBody>
      </p:sp>
    </p:spTree>
    <p:extLst>
      <p:ext uri="{BB962C8B-B14F-4D97-AF65-F5344CB8AC3E}">
        <p14:creationId xmlns:p14="http://schemas.microsoft.com/office/powerpoint/2010/main" val="16247156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01F7F-D5B9-C2E8-BC56-97DD0737E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85941-D7D1-1703-1B36-C8A088B3C5B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5E080ED-C171-F444-242B-CFC33A1531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C11BDC-E5F1-7841-3848-35746D05ED57}"/>
              </a:ext>
            </a:extLst>
          </p:cNvPr>
          <p:cNvSpPr>
            <a:spLocks noGrp="1"/>
          </p:cNvSpPr>
          <p:nvPr>
            <p:ph type="sldNum" sz="quarter" idx="5"/>
          </p:nvPr>
        </p:nvSpPr>
        <p:spPr/>
        <p:txBody>
          <a:bodyPr/>
          <a:lstStyle/>
          <a:p>
            <a:fld id="{CF155452-F542-491B-BA5C-F349F2386F54}" type="slidenum">
              <a:rPr lang="en-US" smtClean="0"/>
              <a:t>157</a:t>
            </a:fld>
            <a:endParaRPr lang="en-US" dirty="0"/>
          </a:p>
        </p:txBody>
      </p:sp>
    </p:spTree>
    <p:extLst>
      <p:ext uri="{BB962C8B-B14F-4D97-AF65-F5344CB8AC3E}">
        <p14:creationId xmlns:p14="http://schemas.microsoft.com/office/powerpoint/2010/main" val="346427212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B34B5-5E4F-96BA-D33D-52C5630D34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5A547-BDA7-1FDD-75B5-B25441B1324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668AFE-C29D-DA6B-EA3D-127C731B55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533D1D-ADAF-59E3-22B7-9B9C738BD773}"/>
              </a:ext>
            </a:extLst>
          </p:cNvPr>
          <p:cNvSpPr>
            <a:spLocks noGrp="1"/>
          </p:cNvSpPr>
          <p:nvPr>
            <p:ph type="sldNum" sz="quarter" idx="5"/>
          </p:nvPr>
        </p:nvSpPr>
        <p:spPr/>
        <p:txBody>
          <a:bodyPr/>
          <a:lstStyle/>
          <a:p>
            <a:fld id="{CF155452-F542-491B-BA5C-F349F2386F54}" type="slidenum">
              <a:rPr lang="en-US" smtClean="0"/>
              <a:t>158</a:t>
            </a:fld>
            <a:endParaRPr lang="en-US" dirty="0"/>
          </a:p>
        </p:txBody>
      </p:sp>
    </p:spTree>
    <p:extLst>
      <p:ext uri="{BB962C8B-B14F-4D97-AF65-F5344CB8AC3E}">
        <p14:creationId xmlns:p14="http://schemas.microsoft.com/office/powerpoint/2010/main" val="2207714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462DE-C9F6-8AAE-A23D-345F06CDDE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17954B-CC9D-DB9B-8835-5676F0FC62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F9E1308-A2C3-5A47-CCF3-0410880AFD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A7B8C4-9784-1730-8A9D-F6166E98C9D5}"/>
              </a:ext>
            </a:extLst>
          </p:cNvPr>
          <p:cNvSpPr>
            <a:spLocks noGrp="1"/>
          </p:cNvSpPr>
          <p:nvPr>
            <p:ph type="sldNum" sz="quarter" idx="5"/>
          </p:nvPr>
        </p:nvSpPr>
        <p:spPr/>
        <p:txBody>
          <a:bodyPr/>
          <a:lstStyle/>
          <a:p>
            <a:fld id="{CF155452-F542-491B-BA5C-F349F2386F54}" type="slidenum">
              <a:rPr lang="en-US" smtClean="0"/>
              <a:t>159</a:t>
            </a:fld>
            <a:endParaRPr lang="en-US" dirty="0"/>
          </a:p>
        </p:txBody>
      </p:sp>
    </p:spTree>
    <p:extLst>
      <p:ext uri="{BB962C8B-B14F-4D97-AF65-F5344CB8AC3E}">
        <p14:creationId xmlns:p14="http://schemas.microsoft.com/office/powerpoint/2010/main" val="2585715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37002-B9BC-632C-C42E-915D74EDE9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203DC-F6C8-0C7C-F321-33D03ED1EE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477E9B9-7204-B6C1-3CB1-CA563F2A0AF8}"/>
              </a:ext>
            </a:extLst>
          </p:cNvPr>
          <p:cNvSpPr>
            <a:spLocks noGrp="1"/>
          </p:cNvSpPr>
          <p:nvPr>
            <p:ph type="body" idx="1"/>
          </p:nvPr>
        </p:nvSpPr>
        <p:spPr/>
        <p:txBody>
          <a:bodyPr/>
          <a:lstStyle/>
          <a:p>
            <a:r>
              <a:rPr lang="en-US" dirty="0"/>
              <a:t>No </a:t>
            </a:r>
            <a:r>
              <a:rPr lang="en-US" dirty="0" err="1"/>
              <a:t>Liab</a:t>
            </a:r>
            <a:r>
              <a:rPr lang="en-US" dirty="0"/>
              <a:t>. For LANDOWNERS</a:t>
            </a:r>
          </a:p>
          <a:p>
            <a:r>
              <a:rPr lang="en-US" dirty="0"/>
              <a:t>Natural Condition Immunity</a:t>
            </a:r>
          </a:p>
        </p:txBody>
      </p:sp>
      <p:sp>
        <p:nvSpPr>
          <p:cNvPr id="4" name="Slide Number Placeholder 3">
            <a:extLst>
              <a:ext uri="{FF2B5EF4-FFF2-40B4-BE49-F238E27FC236}">
                <a16:creationId xmlns:a16="http://schemas.microsoft.com/office/drawing/2014/main" id="{1F7F7093-9874-5D35-8ACC-59F917FCC5BC}"/>
              </a:ext>
            </a:extLst>
          </p:cNvPr>
          <p:cNvSpPr>
            <a:spLocks noGrp="1"/>
          </p:cNvSpPr>
          <p:nvPr>
            <p:ph type="sldNum" sz="quarter" idx="5"/>
          </p:nvPr>
        </p:nvSpPr>
        <p:spPr/>
        <p:txBody>
          <a:bodyPr/>
          <a:lstStyle/>
          <a:p>
            <a:fld id="{CF155452-F542-491B-BA5C-F349F2386F54}" type="slidenum">
              <a:rPr lang="en-US" smtClean="0"/>
              <a:t>13</a:t>
            </a:fld>
            <a:endParaRPr lang="en-US" dirty="0"/>
          </a:p>
        </p:txBody>
      </p:sp>
    </p:spTree>
    <p:extLst>
      <p:ext uri="{BB962C8B-B14F-4D97-AF65-F5344CB8AC3E}">
        <p14:creationId xmlns:p14="http://schemas.microsoft.com/office/powerpoint/2010/main" val="400343239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B0DB7-CAFE-65EB-D8D7-1C860894B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6AA1C-FC9C-F7D9-03AD-B3DEFE54522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75AE24A-5926-6FF9-2F87-11FEADFE93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9E3B93-88A9-F246-C714-6D5F319E526A}"/>
              </a:ext>
            </a:extLst>
          </p:cNvPr>
          <p:cNvSpPr>
            <a:spLocks noGrp="1"/>
          </p:cNvSpPr>
          <p:nvPr>
            <p:ph type="sldNum" sz="quarter" idx="5"/>
          </p:nvPr>
        </p:nvSpPr>
        <p:spPr/>
        <p:txBody>
          <a:bodyPr/>
          <a:lstStyle/>
          <a:p>
            <a:fld id="{CF155452-F542-491B-BA5C-F349F2386F54}" type="slidenum">
              <a:rPr lang="en-US" smtClean="0"/>
              <a:t>160</a:t>
            </a:fld>
            <a:endParaRPr lang="en-US" dirty="0"/>
          </a:p>
        </p:txBody>
      </p:sp>
    </p:spTree>
    <p:extLst>
      <p:ext uri="{BB962C8B-B14F-4D97-AF65-F5344CB8AC3E}">
        <p14:creationId xmlns:p14="http://schemas.microsoft.com/office/powerpoint/2010/main" val="379142625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FEC31-DD49-6B67-9C1F-07D718B97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61373-016F-A509-A154-CC44555C832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D89786C-E1FD-9B45-D172-78620EECB5FB}"/>
              </a:ext>
            </a:extLst>
          </p:cNvPr>
          <p:cNvSpPr>
            <a:spLocks noGrp="1"/>
          </p:cNvSpPr>
          <p:nvPr>
            <p:ph type="body" idx="1"/>
          </p:nvPr>
        </p:nvSpPr>
        <p:spPr/>
        <p:txBody>
          <a:bodyPr/>
          <a:lstStyle/>
          <a:p>
            <a:r>
              <a:rPr lang="en-US" dirty="0"/>
              <a:t>SC Ct. App. 2008</a:t>
            </a:r>
          </a:p>
          <a:p>
            <a:endParaRPr lang="en-US" dirty="0"/>
          </a:p>
          <a:p>
            <a:r>
              <a:rPr lang="en-US" dirty="0"/>
              <a:t>David Steele was a professional landscaper and had beautified his home over the years with many trees and plants</a:t>
            </a:r>
          </a:p>
          <a:p>
            <a:r>
              <a:rPr lang="en-US" dirty="0"/>
              <a:t>David his wife Clara were getting divorced.</a:t>
            </a:r>
          </a:p>
          <a:p>
            <a:r>
              <a:rPr lang="en-US" dirty="0"/>
              <a:t>By agreement, Clara could live in the couple’s home until the divorce was finalized, then she would move out, and David would own it</a:t>
            </a:r>
          </a:p>
          <a:p>
            <a:r>
              <a:rPr lang="en-US" dirty="0"/>
              <a:t>Shortly after David moved in, all the landscaping died.</a:t>
            </a:r>
          </a:p>
          <a:p>
            <a:endParaRPr lang="en-US" dirty="0"/>
          </a:p>
          <a:p>
            <a:r>
              <a:rPr lang="en-US" dirty="0"/>
              <a:t>Trial court held wife in contempt. Home was worth $160,000. Replacement landscaping bids between $6K-$70K. Trial court awarded $45K to David. Wife appealed.</a:t>
            </a:r>
          </a:p>
        </p:txBody>
      </p:sp>
      <p:sp>
        <p:nvSpPr>
          <p:cNvPr id="4" name="Slide Number Placeholder 3">
            <a:extLst>
              <a:ext uri="{FF2B5EF4-FFF2-40B4-BE49-F238E27FC236}">
                <a16:creationId xmlns:a16="http://schemas.microsoft.com/office/drawing/2014/main" id="{2BA09E82-C50F-62DA-391D-3AA1E2B71999}"/>
              </a:ext>
            </a:extLst>
          </p:cNvPr>
          <p:cNvSpPr>
            <a:spLocks noGrp="1"/>
          </p:cNvSpPr>
          <p:nvPr>
            <p:ph type="sldNum" sz="quarter" idx="5"/>
          </p:nvPr>
        </p:nvSpPr>
        <p:spPr/>
        <p:txBody>
          <a:bodyPr/>
          <a:lstStyle/>
          <a:p>
            <a:fld id="{CF155452-F542-491B-BA5C-F349F2386F54}" type="slidenum">
              <a:rPr lang="en-US" smtClean="0"/>
              <a:t>161</a:t>
            </a:fld>
            <a:endParaRPr lang="en-US"/>
          </a:p>
        </p:txBody>
      </p:sp>
    </p:spTree>
    <p:extLst>
      <p:ext uri="{BB962C8B-B14F-4D97-AF65-F5344CB8AC3E}">
        <p14:creationId xmlns:p14="http://schemas.microsoft.com/office/powerpoint/2010/main" val="66673931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CF646-9148-B390-7A33-C8D604B0A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28AB7-9F6F-4914-279A-6739E804A7F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D30399F-A3A2-A318-AC84-D369F1BD793C}"/>
              </a:ext>
            </a:extLst>
          </p:cNvPr>
          <p:cNvSpPr>
            <a:spLocks noGrp="1"/>
          </p:cNvSpPr>
          <p:nvPr>
            <p:ph type="body" idx="1"/>
          </p:nvPr>
        </p:nvSpPr>
        <p:spPr/>
        <p:txBody>
          <a:bodyPr/>
          <a:lstStyle/>
          <a:p>
            <a:r>
              <a:rPr lang="en-US" dirty="0"/>
              <a:t>SC Ct. App. 2008</a:t>
            </a:r>
          </a:p>
          <a:p>
            <a:endParaRPr lang="en-US" dirty="0"/>
          </a:p>
          <a:p>
            <a:r>
              <a:rPr lang="en-US" dirty="0"/>
              <a:t>David Steele was a professional landscaper and had beautified his home over the years with many trees and plants</a:t>
            </a:r>
          </a:p>
          <a:p>
            <a:r>
              <a:rPr lang="en-US" dirty="0"/>
              <a:t>David his wife Clara were getting divorced.</a:t>
            </a:r>
          </a:p>
          <a:p>
            <a:r>
              <a:rPr lang="en-US" dirty="0"/>
              <a:t>By agreement, Clara could live in the couple’s home until the divorce was finalized, then she would move out, and David would own it</a:t>
            </a:r>
          </a:p>
          <a:p>
            <a:r>
              <a:rPr lang="en-US" dirty="0"/>
              <a:t>Shortly after David moved in, all the landscaping died.</a:t>
            </a:r>
          </a:p>
          <a:p>
            <a:endParaRPr lang="en-US" dirty="0"/>
          </a:p>
          <a:p>
            <a:r>
              <a:rPr lang="en-US" dirty="0"/>
              <a:t>Trial court held wife in contempt. Home was worth $160,000. Replacement landscaping bids between $6K-$70K. Trial court awarded $45K to David. Wife appealed.</a:t>
            </a:r>
          </a:p>
        </p:txBody>
      </p:sp>
      <p:sp>
        <p:nvSpPr>
          <p:cNvPr id="4" name="Slide Number Placeholder 3">
            <a:extLst>
              <a:ext uri="{FF2B5EF4-FFF2-40B4-BE49-F238E27FC236}">
                <a16:creationId xmlns:a16="http://schemas.microsoft.com/office/drawing/2014/main" id="{2933BB8D-23B8-817B-9A62-9D03D481FFF4}"/>
              </a:ext>
            </a:extLst>
          </p:cNvPr>
          <p:cNvSpPr>
            <a:spLocks noGrp="1"/>
          </p:cNvSpPr>
          <p:nvPr>
            <p:ph type="sldNum" sz="quarter" idx="5"/>
          </p:nvPr>
        </p:nvSpPr>
        <p:spPr/>
        <p:txBody>
          <a:bodyPr/>
          <a:lstStyle/>
          <a:p>
            <a:fld id="{CF155452-F542-491B-BA5C-F349F2386F54}" type="slidenum">
              <a:rPr lang="en-US" smtClean="0"/>
              <a:t>162</a:t>
            </a:fld>
            <a:endParaRPr lang="en-US"/>
          </a:p>
        </p:txBody>
      </p:sp>
    </p:spTree>
    <p:extLst>
      <p:ext uri="{BB962C8B-B14F-4D97-AF65-F5344CB8AC3E}">
        <p14:creationId xmlns:p14="http://schemas.microsoft.com/office/powerpoint/2010/main" val="95316977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C3173-ED76-41B6-A841-F2C239DDC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C1A59-68F8-BC7B-2BDD-FB7C486A21A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325424-9715-BAED-0AF7-411405E8ED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65A9CC-1FD5-55B8-2A17-80E741120E99}"/>
              </a:ext>
            </a:extLst>
          </p:cNvPr>
          <p:cNvSpPr>
            <a:spLocks noGrp="1"/>
          </p:cNvSpPr>
          <p:nvPr>
            <p:ph type="sldNum" sz="quarter" idx="5"/>
          </p:nvPr>
        </p:nvSpPr>
        <p:spPr/>
        <p:txBody>
          <a:bodyPr/>
          <a:lstStyle/>
          <a:p>
            <a:fld id="{CF155452-F542-491B-BA5C-F349F2386F54}" type="slidenum">
              <a:rPr lang="en-US" smtClean="0"/>
              <a:t>163</a:t>
            </a:fld>
            <a:endParaRPr lang="en-US" dirty="0"/>
          </a:p>
        </p:txBody>
      </p:sp>
    </p:spTree>
    <p:extLst>
      <p:ext uri="{BB962C8B-B14F-4D97-AF65-F5344CB8AC3E}">
        <p14:creationId xmlns:p14="http://schemas.microsoft.com/office/powerpoint/2010/main" val="209636715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EEFF4-6433-7B92-C241-56B6F5764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6A953-1BCF-75AE-8654-CDA469EB9F9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98CE278-F294-7590-789F-D608B529AA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DFEAF3-38A1-6183-FCA7-10A00FD6B989}"/>
              </a:ext>
            </a:extLst>
          </p:cNvPr>
          <p:cNvSpPr>
            <a:spLocks noGrp="1"/>
          </p:cNvSpPr>
          <p:nvPr>
            <p:ph type="sldNum" sz="quarter" idx="5"/>
          </p:nvPr>
        </p:nvSpPr>
        <p:spPr/>
        <p:txBody>
          <a:bodyPr/>
          <a:lstStyle/>
          <a:p>
            <a:fld id="{CF155452-F542-491B-BA5C-F349F2386F54}" type="slidenum">
              <a:rPr lang="en-US" smtClean="0"/>
              <a:t>164</a:t>
            </a:fld>
            <a:endParaRPr lang="en-US" dirty="0"/>
          </a:p>
        </p:txBody>
      </p:sp>
    </p:spTree>
    <p:extLst>
      <p:ext uri="{BB962C8B-B14F-4D97-AF65-F5344CB8AC3E}">
        <p14:creationId xmlns:p14="http://schemas.microsoft.com/office/powerpoint/2010/main" val="36484857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13217-2FE3-3830-5F7C-00FE06AD91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1ACAE-2F33-72E6-2D92-1F5DD7463FF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257A475-8E96-27C7-1C35-C34DE26668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D2C5DB-554A-987D-323C-314C7291AA9A}"/>
              </a:ext>
            </a:extLst>
          </p:cNvPr>
          <p:cNvSpPr>
            <a:spLocks noGrp="1"/>
          </p:cNvSpPr>
          <p:nvPr>
            <p:ph type="sldNum" sz="quarter" idx="5"/>
          </p:nvPr>
        </p:nvSpPr>
        <p:spPr/>
        <p:txBody>
          <a:bodyPr/>
          <a:lstStyle/>
          <a:p>
            <a:fld id="{CF155452-F542-491B-BA5C-F349F2386F54}" type="slidenum">
              <a:rPr lang="en-US" smtClean="0"/>
              <a:t>165</a:t>
            </a:fld>
            <a:endParaRPr lang="en-US" dirty="0"/>
          </a:p>
        </p:txBody>
      </p:sp>
    </p:spTree>
    <p:extLst>
      <p:ext uri="{BB962C8B-B14F-4D97-AF65-F5344CB8AC3E}">
        <p14:creationId xmlns:p14="http://schemas.microsoft.com/office/powerpoint/2010/main" val="60581222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7044E-3715-0FD8-F6A1-BFE348BB2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4D616-3330-816B-0AE4-3619CAE1078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B772D4E-DC57-CA21-CB22-F3AA69AF4E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628BDD-58C2-7A46-9835-A639049F79EB}"/>
              </a:ext>
            </a:extLst>
          </p:cNvPr>
          <p:cNvSpPr>
            <a:spLocks noGrp="1"/>
          </p:cNvSpPr>
          <p:nvPr>
            <p:ph type="sldNum" sz="quarter" idx="5"/>
          </p:nvPr>
        </p:nvSpPr>
        <p:spPr/>
        <p:txBody>
          <a:bodyPr/>
          <a:lstStyle/>
          <a:p>
            <a:fld id="{CF155452-F542-491B-BA5C-F349F2386F54}" type="slidenum">
              <a:rPr lang="en-US" smtClean="0"/>
              <a:t>166</a:t>
            </a:fld>
            <a:endParaRPr lang="en-US" dirty="0"/>
          </a:p>
        </p:txBody>
      </p:sp>
    </p:spTree>
    <p:extLst>
      <p:ext uri="{BB962C8B-B14F-4D97-AF65-F5344CB8AC3E}">
        <p14:creationId xmlns:p14="http://schemas.microsoft.com/office/powerpoint/2010/main" val="110028690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82227-85B1-B740-870B-4242CDE0D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0097B-5E3C-C9B4-FE9A-5DCA9BFFFD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A4F76F2-CD9D-8224-5ABD-C8E10ABDA7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C71166-5D22-3293-E40C-2114C18E0483}"/>
              </a:ext>
            </a:extLst>
          </p:cNvPr>
          <p:cNvSpPr>
            <a:spLocks noGrp="1"/>
          </p:cNvSpPr>
          <p:nvPr>
            <p:ph type="sldNum" sz="quarter" idx="5"/>
          </p:nvPr>
        </p:nvSpPr>
        <p:spPr/>
        <p:txBody>
          <a:bodyPr/>
          <a:lstStyle/>
          <a:p>
            <a:fld id="{CF155452-F542-491B-BA5C-F349F2386F54}" type="slidenum">
              <a:rPr lang="en-US" smtClean="0"/>
              <a:t>167</a:t>
            </a:fld>
            <a:endParaRPr lang="en-US" dirty="0"/>
          </a:p>
        </p:txBody>
      </p:sp>
    </p:spTree>
    <p:extLst>
      <p:ext uri="{BB962C8B-B14F-4D97-AF65-F5344CB8AC3E}">
        <p14:creationId xmlns:p14="http://schemas.microsoft.com/office/powerpoint/2010/main" val="260231943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0CC59-1087-319B-9F21-8B932907A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2C26F-5975-EE76-E38C-D5470A301D0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39AE843-1230-19F0-1D69-22160206A537}"/>
              </a:ext>
            </a:extLst>
          </p:cNvPr>
          <p:cNvSpPr>
            <a:spLocks noGrp="1"/>
          </p:cNvSpPr>
          <p:nvPr>
            <p:ph type="body" idx="1"/>
          </p:nvPr>
        </p:nvSpPr>
        <p:spPr/>
        <p:txBody>
          <a:bodyPr/>
          <a:lstStyle/>
          <a:p>
            <a:r>
              <a:rPr lang="en-US" dirty="0"/>
              <a:t>NC Ct. App. 2000</a:t>
            </a:r>
          </a:p>
          <a:p>
            <a:endParaRPr lang="en-US" dirty="0"/>
          </a:p>
          <a:p>
            <a:r>
              <a:rPr lang="en-US" dirty="0"/>
              <a:t>Samuel Hughes owned a 93-acre tract of land in Cedar Grove Township in Orange County, NC.</a:t>
            </a:r>
          </a:p>
          <a:p>
            <a:r>
              <a:rPr lang="en-US" dirty="0"/>
              <a:t>The City of Hillsborough condemned 80 acres to build a reservoir.</a:t>
            </a:r>
          </a:p>
          <a:p>
            <a:r>
              <a:rPr lang="en-US" dirty="0"/>
              <a:t>Trial court allowed Hughes’s experts Charles Moody and Richard Bernard to testify about the value of the trees.</a:t>
            </a:r>
          </a:p>
          <a:p>
            <a:r>
              <a:rPr lang="en-US" dirty="0"/>
              <a:t>Judgment in favor of landowner, town appealed.</a:t>
            </a:r>
          </a:p>
          <a:p>
            <a:endParaRPr lang="en-US" dirty="0"/>
          </a:p>
          <a:p>
            <a:r>
              <a:rPr lang="en-US" dirty="0"/>
              <a:t>Does not violate Unit Rule.</a:t>
            </a:r>
          </a:p>
        </p:txBody>
      </p:sp>
      <p:sp>
        <p:nvSpPr>
          <p:cNvPr id="4" name="Slide Number Placeholder 3">
            <a:extLst>
              <a:ext uri="{FF2B5EF4-FFF2-40B4-BE49-F238E27FC236}">
                <a16:creationId xmlns:a16="http://schemas.microsoft.com/office/drawing/2014/main" id="{B3D7C77E-ED00-11F9-4233-82DE3D09824C}"/>
              </a:ext>
            </a:extLst>
          </p:cNvPr>
          <p:cNvSpPr>
            <a:spLocks noGrp="1"/>
          </p:cNvSpPr>
          <p:nvPr>
            <p:ph type="sldNum" sz="quarter" idx="5"/>
          </p:nvPr>
        </p:nvSpPr>
        <p:spPr/>
        <p:txBody>
          <a:bodyPr/>
          <a:lstStyle/>
          <a:p>
            <a:fld id="{CF155452-F542-491B-BA5C-F349F2386F54}" type="slidenum">
              <a:rPr lang="en-US" smtClean="0"/>
              <a:t>168</a:t>
            </a:fld>
            <a:endParaRPr lang="en-US"/>
          </a:p>
        </p:txBody>
      </p:sp>
    </p:spTree>
    <p:extLst>
      <p:ext uri="{BB962C8B-B14F-4D97-AF65-F5344CB8AC3E}">
        <p14:creationId xmlns:p14="http://schemas.microsoft.com/office/powerpoint/2010/main" val="27231409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D58A4-2258-B8EC-8011-7A5291CA9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81465B-4349-6CFE-3AF1-52E2421534E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864563-9FFB-9593-831B-DC9B114ED4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665FE4-EBA1-F208-1FAE-EDEE92779921}"/>
              </a:ext>
            </a:extLst>
          </p:cNvPr>
          <p:cNvSpPr>
            <a:spLocks noGrp="1"/>
          </p:cNvSpPr>
          <p:nvPr>
            <p:ph type="sldNum" sz="quarter" idx="5"/>
          </p:nvPr>
        </p:nvSpPr>
        <p:spPr/>
        <p:txBody>
          <a:bodyPr/>
          <a:lstStyle/>
          <a:p>
            <a:fld id="{CF155452-F542-491B-BA5C-F349F2386F54}" type="slidenum">
              <a:rPr lang="en-US" smtClean="0"/>
              <a:t>169</a:t>
            </a:fld>
            <a:endParaRPr lang="en-US" dirty="0"/>
          </a:p>
        </p:txBody>
      </p:sp>
    </p:spTree>
    <p:extLst>
      <p:ext uri="{BB962C8B-B14F-4D97-AF65-F5344CB8AC3E}">
        <p14:creationId xmlns:p14="http://schemas.microsoft.com/office/powerpoint/2010/main" val="3094542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E8A19-1278-9CF4-337C-7A9C42EDE4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EEFFE-6D30-EE36-41DE-7EDC793DD53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9CFA1D-B7C7-3566-B4CA-197456DF2678}"/>
              </a:ext>
            </a:extLst>
          </p:cNvPr>
          <p:cNvSpPr>
            <a:spLocks noGrp="1"/>
          </p:cNvSpPr>
          <p:nvPr>
            <p:ph type="body" idx="1"/>
          </p:nvPr>
        </p:nvSpPr>
        <p:spPr/>
        <p:txBody>
          <a:bodyPr/>
          <a:lstStyle/>
          <a:p>
            <a:r>
              <a:rPr lang="en-US" dirty="0"/>
              <a:t>No </a:t>
            </a:r>
            <a:r>
              <a:rPr lang="en-US" dirty="0" err="1"/>
              <a:t>Liab</a:t>
            </a:r>
            <a:r>
              <a:rPr lang="en-US" dirty="0"/>
              <a:t>. For LANDOWNERS</a:t>
            </a:r>
          </a:p>
          <a:p>
            <a:r>
              <a:rPr lang="en-US" dirty="0"/>
              <a:t>Natural Condition Immunity</a:t>
            </a:r>
          </a:p>
        </p:txBody>
      </p:sp>
      <p:sp>
        <p:nvSpPr>
          <p:cNvPr id="4" name="Slide Number Placeholder 3">
            <a:extLst>
              <a:ext uri="{FF2B5EF4-FFF2-40B4-BE49-F238E27FC236}">
                <a16:creationId xmlns:a16="http://schemas.microsoft.com/office/drawing/2014/main" id="{95385D73-2C37-EC47-C6B1-650D1B97E7A2}"/>
              </a:ext>
            </a:extLst>
          </p:cNvPr>
          <p:cNvSpPr>
            <a:spLocks noGrp="1"/>
          </p:cNvSpPr>
          <p:nvPr>
            <p:ph type="sldNum" sz="quarter" idx="5"/>
          </p:nvPr>
        </p:nvSpPr>
        <p:spPr/>
        <p:txBody>
          <a:bodyPr/>
          <a:lstStyle/>
          <a:p>
            <a:fld id="{CF155452-F542-491B-BA5C-F349F2386F54}" type="slidenum">
              <a:rPr lang="en-US" smtClean="0"/>
              <a:t>14</a:t>
            </a:fld>
            <a:endParaRPr lang="en-US" dirty="0"/>
          </a:p>
        </p:txBody>
      </p:sp>
    </p:spTree>
    <p:extLst>
      <p:ext uri="{BB962C8B-B14F-4D97-AF65-F5344CB8AC3E}">
        <p14:creationId xmlns:p14="http://schemas.microsoft.com/office/powerpoint/2010/main" val="47865081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485A5-D894-F7C2-F335-1D643DA23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2D7C9-F091-A67D-829B-2ACC24AEB1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39920C2-C0D4-AB14-F76F-CF43BCA34A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B318A3-A1D5-5FB0-3A04-532AA21E3638}"/>
              </a:ext>
            </a:extLst>
          </p:cNvPr>
          <p:cNvSpPr>
            <a:spLocks noGrp="1"/>
          </p:cNvSpPr>
          <p:nvPr>
            <p:ph type="sldNum" sz="quarter" idx="5"/>
          </p:nvPr>
        </p:nvSpPr>
        <p:spPr/>
        <p:txBody>
          <a:bodyPr/>
          <a:lstStyle/>
          <a:p>
            <a:fld id="{CF155452-F542-491B-BA5C-F349F2386F54}" type="slidenum">
              <a:rPr lang="en-US" smtClean="0"/>
              <a:t>170</a:t>
            </a:fld>
            <a:endParaRPr lang="en-US" dirty="0"/>
          </a:p>
        </p:txBody>
      </p:sp>
    </p:spTree>
    <p:extLst>
      <p:ext uri="{BB962C8B-B14F-4D97-AF65-F5344CB8AC3E}">
        <p14:creationId xmlns:p14="http://schemas.microsoft.com/office/powerpoint/2010/main" val="390127792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0B5FA-8A89-8613-2506-0F14D11E5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B13CC-8AF6-2C83-F72D-0B81A7BACCB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906D19-7AB3-061E-B57A-BE7CDE6A67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09BBC4-B160-7FBF-8391-CFF22941C671}"/>
              </a:ext>
            </a:extLst>
          </p:cNvPr>
          <p:cNvSpPr>
            <a:spLocks noGrp="1"/>
          </p:cNvSpPr>
          <p:nvPr>
            <p:ph type="sldNum" sz="quarter" idx="5"/>
          </p:nvPr>
        </p:nvSpPr>
        <p:spPr/>
        <p:txBody>
          <a:bodyPr/>
          <a:lstStyle/>
          <a:p>
            <a:fld id="{CF155452-F542-491B-BA5C-F349F2386F54}" type="slidenum">
              <a:rPr lang="en-US" smtClean="0"/>
              <a:t>171</a:t>
            </a:fld>
            <a:endParaRPr lang="en-US" dirty="0"/>
          </a:p>
        </p:txBody>
      </p:sp>
    </p:spTree>
    <p:extLst>
      <p:ext uri="{BB962C8B-B14F-4D97-AF65-F5344CB8AC3E}">
        <p14:creationId xmlns:p14="http://schemas.microsoft.com/office/powerpoint/2010/main" val="168336698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58D0F-8276-E120-CEA8-83ACA74C13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35AE1A-50D5-7F96-ED98-89DDCD6776B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C9E7F06-02C9-0F5A-1EFF-D08151A62A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FF29C2-00EF-B244-F81A-B2DEDEAEF9FD}"/>
              </a:ext>
            </a:extLst>
          </p:cNvPr>
          <p:cNvSpPr>
            <a:spLocks noGrp="1"/>
          </p:cNvSpPr>
          <p:nvPr>
            <p:ph type="sldNum" sz="quarter" idx="5"/>
          </p:nvPr>
        </p:nvSpPr>
        <p:spPr/>
        <p:txBody>
          <a:bodyPr/>
          <a:lstStyle/>
          <a:p>
            <a:fld id="{CF155452-F542-491B-BA5C-F349F2386F54}" type="slidenum">
              <a:rPr lang="en-US" smtClean="0"/>
              <a:t>172</a:t>
            </a:fld>
            <a:endParaRPr lang="en-US" dirty="0"/>
          </a:p>
        </p:txBody>
      </p:sp>
    </p:spTree>
    <p:extLst>
      <p:ext uri="{BB962C8B-B14F-4D97-AF65-F5344CB8AC3E}">
        <p14:creationId xmlns:p14="http://schemas.microsoft.com/office/powerpoint/2010/main" val="397307699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BDE64-AE83-32B5-48BE-3806FD4C7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AA6BF-EABD-63F4-A46C-B04717987D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C1BE572-72C0-E48D-6B6F-E3F79F74F0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D05613-028B-030B-D0DA-7D5794CB9A84}"/>
              </a:ext>
            </a:extLst>
          </p:cNvPr>
          <p:cNvSpPr>
            <a:spLocks noGrp="1"/>
          </p:cNvSpPr>
          <p:nvPr>
            <p:ph type="sldNum" sz="quarter" idx="5"/>
          </p:nvPr>
        </p:nvSpPr>
        <p:spPr/>
        <p:txBody>
          <a:bodyPr/>
          <a:lstStyle/>
          <a:p>
            <a:fld id="{CF155452-F542-491B-BA5C-F349F2386F54}" type="slidenum">
              <a:rPr lang="en-US" smtClean="0"/>
              <a:t>173</a:t>
            </a:fld>
            <a:endParaRPr lang="en-US" dirty="0"/>
          </a:p>
        </p:txBody>
      </p:sp>
    </p:spTree>
    <p:extLst>
      <p:ext uri="{BB962C8B-B14F-4D97-AF65-F5344CB8AC3E}">
        <p14:creationId xmlns:p14="http://schemas.microsoft.com/office/powerpoint/2010/main" val="30304648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54B3B-ADB2-33BB-0572-F39B2DD710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11B93-BB5B-87C0-C40D-317FF0DA9EE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B615ED-FC7B-6918-B833-EDD4E2E75B1F}"/>
              </a:ext>
            </a:extLst>
          </p:cNvPr>
          <p:cNvSpPr>
            <a:spLocks noGrp="1"/>
          </p:cNvSpPr>
          <p:nvPr>
            <p:ph type="body" idx="1"/>
          </p:nvPr>
        </p:nvSpPr>
        <p:spPr/>
        <p:txBody>
          <a:bodyPr/>
          <a:lstStyle/>
          <a:p>
            <a:r>
              <a:rPr lang="en-US" dirty="0"/>
              <a:t>2 cases</a:t>
            </a:r>
          </a:p>
        </p:txBody>
      </p:sp>
      <p:sp>
        <p:nvSpPr>
          <p:cNvPr id="4" name="Slide Number Placeholder 3">
            <a:extLst>
              <a:ext uri="{FF2B5EF4-FFF2-40B4-BE49-F238E27FC236}">
                <a16:creationId xmlns:a16="http://schemas.microsoft.com/office/drawing/2014/main" id="{296C461B-D026-3B86-36D3-C1DF483C3CFE}"/>
              </a:ext>
            </a:extLst>
          </p:cNvPr>
          <p:cNvSpPr>
            <a:spLocks noGrp="1"/>
          </p:cNvSpPr>
          <p:nvPr>
            <p:ph type="sldNum" sz="quarter" idx="5"/>
          </p:nvPr>
        </p:nvSpPr>
        <p:spPr/>
        <p:txBody>
          <a:bodyPr/>
          <a:lstStyle/>
          <a:p>
            <a:fld id="{CF155452-F542-491B-BA5C-F349F2386F54}" type="slidenum">
              <a:rPr lang="en-US" smtClean="0"/>
              <a:t>174</a:t>
            </a:fld>
            <a:endParaRPr lang="en-US" dirty="0"/>
          </a:p>
        </p:txBody>
      </p:sp>
    </p:spTree>
    <p:extLst>
      <p:ext uri="{BB962C8B-B14F-4D97-AF65-F5344CB8AC3E}">
        <p14:creationId xmlns:p14="http://schemas.microsoft.com/office/powerpoint/2010/main" val="174518194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386F8-DA7C-37CE-5FE6-B7A5FD7AA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BB025-C8CE-226F-F412-DD67CE777F7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D874204-6538-2648-3537-5D4F10A2CF3F}"/>
              </a:ext>
            </a:extLst>
          </p:cNvPr>
          <p:cNvSpPr>
            <a:spLocks noGrp="1"/>
          </p:cNvSpPr>
          <p:nvPr>
            <p:ph type="body" idx="1"/>
          </p:nvPr>
        </p:nvSpPr>
        <p:spPr/>
        <p:txBody>
          <a:bodyPr/>
          <a:lstStyle/>
          <a:p>
            <a:r>
              <a:rPr lang="en-US" dirty="0"/>
              <a:t>NC Ct. App. 1976</a:t>
            </a:r>
          </a:p>
          <a:p>
            <a:endParaRPr lang="en-US" dirty="0"/>
          </a:p>
          <a:p>
            <a:r>
              <a:rPr lang="en-US" dirty="0"/>
              <a:t>On September 24, 1974, 69-y/o Nannie Joyce went for a walk in High Point, NC.</a:t>
            </a:r>
          </a:p>
          <a:p>
            <a:r>
              <a:rPr lang="en-US" dirty="0"/>
              <a:t>As she passed the Quaker Friends Center at the corner of Nathan Hunt Drive and South Main St., she tripped on a crack in the sidewalk</a:t>
            </a:r>
          </a:p>
          <a:p>
            <a:r>
              <a:rPr lang="en-US" dirty="0"/>
              <a:t>Private landowner had negligently allowed a tree’s root to lift the sidewalk.</a:t>
            </a:r>
          </a:p>
          <a:p>
            <a:endParaRPr lang="en-US" dirty="0"/>
          </a:p>
          <a:p>
            <a:r>
              <a:rPr lang="en-US" dirty="0"/>
              <a:t>Sidewalk was dry, sun was shining. Joyce was looking straight ahead.</a:t>
            </a:r>
          </a:p>
          <a:p>
            <a:endParaRPr lang="en-US" dirty="0"/>
          </a:p>
          <a:p>
            <a:r>
              <a:rPr lang="en-US" dirty="0"/>
              <a:t>Trial Court </a:t>
            </a:r>
            <a:r>
              <a:rPr lang="en-US" dirty="0" err="1"/>
              <a:t>MSJ’d</a:t>
            </a:r>
            <a:r>
              <a:rPr lang="en-US" dirty="0"/>
              <a:t> for defendants because contributory negligence. Affirmed.</a:t>
            </a:r>
          </a:p>
          <a:p>
            <a:endParaRPr lang="en-US" dirty="0"/>
          </a:p>
          <a:p>
            <a:r>
              <a:rPr lang="en-US" dirty="0"/>
              <a:t>1-inch displacement is de minimis, NO BREACH OF DUTY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condition was obvious enough to be CONTRIBUTORY NEGLIGENCE AS A MATTER OF LAW</a:t>
            </a:r>
          </a:p>
        </p:txBody>
      </p:sp>
      <p:sp>
        <p:nvSpPr>
          <p:cNvPr id="4" name="Slide Number Placeholder 3">
            <a:extLst>
              <a:ext uri="{FF2B5EF4-FFF2-40B4-BE49-F238E27FC236}">
                <a16:creationId xmlns:a16="http://schemas.microsoft.com/office/drawing/2014/main" id="{2418FB89-05A3-2E53-C187-E6E584CFDB0F}"/>
              </a:ext>
            </a:extLst>
          </p:cNvPr>
          <p:cNvSpPr>
            <a:spLocks noGrp="1"/>
          </p:cNvSpPr>
          <p:nvPr>
            <p:ph type="sldNum" sz="quarter" idx="5"/>
          </p:nvPr>
        </p:nvSpPr>
        <p:spPr/>
        <p:txBody>
          <a:bodyPr/>
          <a:lstStyle/>
          <a:p>
            <a:fld id="{CF155452-F542-491B-BA5C-F349F2386F54}" type="slidenum">
              <a:rPr lang="en-US" smtClean="0"/>
              <a:t>175</a:t>
            </a:fld>
            <a:endParaRPr lang="en-US"/>
          </a:p>
        </p:txBody>
      </p:sp>
    </p:spTree>
    <p:extLst>
      <p:ext uri="{BB962C8B-B14F-4D97-AF65-F5344CB8AC3E}">
        <p14:creationId xmlns:p14="http://schemas.microsoft.com/office/powerpoint/2010/main" val="27435849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6595A-6A05-BA7B-F93D-85683CFC06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2FA33A-DDFC-EC50-89FE-D361D517650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5125DBE-1D61-669D-2605-3581832AD6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637E12-8A60-CE00-40A5-D44BD1A31B0F}"/>
              </a:ext>
            </a:extLst>
          </p:cNvPr>
          <p:cNvSpPr>
            <a:spLocks noGrp="1"/>
          </p:cNvSpPr>
          <p:nvPr>
            <p:ph type="sldNum" sz="quarter" idx="5"/>
          </p:nvPr>
        </p:nvSpPr>
        <p:spPr/>
        <p:txBody>
          <a:bodyPr/>
          <a:lstStyle/>
          <a:p>
            <a:fld id="{CF155452-F542-491B-BA5C-F349F2386F54}" type="slidenum">
              <a:rPr lang="en-US" smtClean="0"/>
              <a:t>176</a:t>
            </a:fld>
            <a:endParaRPr lang="en-US" dirty="0"/>
          </a:p>
        </p:txBody>
      </p:sp>
    </p:spTree>
    <p:extLst>
      <p:ext uri="{BB962C8B-B14F-4D97-AF65-F5344CB8AC3E}">
        <p14:creationId xmlns:p14="http://schemas.microsoft.com/office/powerpoint/2010/main" val="161479439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5AE6F-B09B-4D0B-9ED4-E45DC4FF4B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CFEEE-E147-4C8F-6338-13A7C776567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35F15D3-5FFD-6C3C-E3F9-028B2A1655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E6EBCE-B6F0-0455-839D-E2A4A735C4A6}"/>
              </a:ext>
            </a:extLst>
          </p:cNvPr>
          <p:cNvSpPr>
            <a:spLocks noGrp="1"/>
          </p:cNvSpPr>
          <p:nvPr>
            <p:ph type="sldNum" sz="quarter" idx="5"/>
          </p:nvPr>
        </p:nvSpPr>
        <p:spPr/>
        <p:txBody>
          <a:bodyPr/>
          <a:lstStyle/>
          <a:p>
            <a:fld id="{CF155452-F542-491B-BA5C-F349F2386F54}" type="slidenum">
              <a:rPr lang="en-US" smtClean="0"/>
              <a:t>177</a:t>
            </a:fld>
            <a:endParaRPr lang="en-US" dirty="0"/>
          </a:p>
        </p:txBody>
      </p:sp>
    </p:spTree>
    <p:extLst>
      <p:ext uri="{BB962C8B-B14F-4D97-AF65-F5344CB8AC3E}">
        <p14:creationId xmlns:p14="http://schemas.microsoft.com/office/powerpoint/2010/main" val="27394507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A4DCD-23DC-E358-8734-3B128BDD7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B364F-B2A1-02B4-D99A-76D6EE5C4B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914AF73-4C63-357F-6240-2ECBD13187E2}"/>
              </a:ext>
            </a:extLst>
          </p:cNvPr>
          <p:cNvSpPr>
            <a:spLocks noGrp="1"/>
          </p:cNvSpPr>
          <p:nvPr>
            <p:ph type="body" idx="1"/>
          </p:nvPr>
        </p:nvSpPr>
        <p:spPr/>
        <p:txBody>
          <a:bodyPr/>
          <a:lstStyle/>
          <a:p>
            <a:r>
              <a:rPr lang="en-US" dirty="0"/>
              <a:t>SC Ct. App. 1990</a:t>
            </a:r>
          </a:p>
          <a:p>
            <a:endParaRPr lang="en-US" dirty="0"/>
          </a:p>
          <a:p>
            <a:r>
              <a:rPr lang="en-US" dirty="0"/>
              <a:t>January 30, 1985, Peggy Henderson visited a friend at St. Francis Community Hospital.</a:t>
            </a:r>
          </a:p>
          <a:p>
            <a:r>
              <a:rPr lang="en-US" dirty="0"/>
              <a:t>Peggy tripped and fell on sweet gum balls in the parking area.</a:t>
            </a:r>
          </a:p>
          <a:p>
            <a:endParaRPr lang="en-US" dirty="0"/>
          </a:p>
          <a:p>
            <a:r>
              <a:rPr lang="en-US" dirty="0"/>
              <a:t>3 years ago, parking lot design group Snoddy &amp; </a:t>
            </a:r>
            <a:r>
              <a:rPr lang="en-US" dirty="0" err="1"/>
              <a:t>McCuloch</a:t>
            </a:r>
            <a:r>
              <a:rPr lang="en-US" dirty="0"/>
              <a:t> Associates recommended removal of the liquidambar trees due to the nuisance debris</a:t>
            </a:r>
          </a:p>
          <a:p>
            <a:r>
              <a:rPr lang="en-US" dirty="0"/>
              <a:t>St. Francis refused to remove the tree. Instead, it built a stairway next to one of the trees</a:t>
            </a:r>
          </a:p>
          <a:p>
            <a:endParaRPr lang="en-US" dirty="0"/>
          </a:p>
          <a:p>
            <a:r>
              <a:rPr lang="en-US" dirty="0"/>
              <a:t>Jury verdict for Peggy. Trial court granted JNOV for defendants. Peggy appealed.</a:t>
            </a:r>
          </a:p>
          <a:p>
            <a:r>
              <a:rPr lang="en-US" dirty="0"/>
              <a:t>Reversed, verdict re-instated.</a:t>
            </a:r>
          </a:p>
        </p:txBody>
      </p:sp>
      <p:sp>
        <p:nvSpPr>
          <p:cNvPr id="4" name="Slide Number Placeholder 3">
            <a:extLst>
              <a:ext uri="{FF2B5EF4-FFF2-40B4-BE49-F238E27FC236}">
                <a16:creationId xmlns:a16="http://schemas.microsoft.com/office/drawing/2014/main" id="{6C1C1EC7-4D11-3B48-9E13-2564CA220176}"/>
              </a:ext>
            </a:extLst>
          </p:cNvPr>
          <p:cNvSpPr>
            <a:spLocks noGrp="1"/>
          </p:cNvSpPr>
          <p:nvPr>
            <p:ph type="sldNum" sz="quarter" idx="5"/>
          </p:nvPr>
        </p:nvSpPr>
        <p:spPr/>
        <p:txBody>
          <a:bodyPr/>
          <a:lstStyle/>
          <a:p>
            <a:fld id="{CF155452-F542-491B-BA5C-F349F2386F54}" type="slidenum">
              <a:rPr lang="en-US" smtClean="0"/>
              <a:t>178</a:t>
            </a:fld>
            <a:endParaRPr lang="en-US"/>
          </a:p>
        </p:txBody>
      </p:sp>
    </p:spTree>
    <p:extLst>
      <p:ext uri="{BB962C8B-B14F-4D97-AF65-F5344CB8AC3E}">
        <p14:creationId xmlns:p14="http://schemas.microsoft.com/office/powerpoint/2010/main" val="357149175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785F2-2A99-9BE9-220B-DD28D025BC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EFEBB-2B39-8B30-0E2F-A4EBC775756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881EBAC-040D-E15F-F8AC-0CF7E30549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C77DF7-802F-A611-4ED7-B78BF3C4F6C5}"/>
              </a:ext>
            </a:extLst>
          </p:cNvPr>
          <p:cNvSpPr>
            <a:spLocks noGrp="1"/>
          </p:cNvSpPr>
          <p:nvPr>
            <p:ph type="sldNum" sz="quarter" idx="5"/>
          </p:nvPr>
        </p:nvSpPr>
        <p:spPr/>
        <p:txBody>
          <a:bodyPr/>
          <a:lstStyle/>
          <a:p>
            <a:fld id="{CF155452-F542-491B-BA5C-F349F2386F54}" type="slidenum">
              <a:rPr lang="en-US" smtClean="0"/>
              <a:t>179</a:t>
            </a:fld>
            <a:endParaRPr lang="en-US" dirty="0"/>
          </a:p>
        </p:txBody>
      </p:sp>
    </p:spTree>
    <p:extLst>
      <p:ext uri="{BB962C8B-B14F-4D97-AF65-F5344CB8AC3E}">
        <p14:creationId xmlns:p14="http://schemas.microsoft.com/office/powerpoint/2010/main" val="4286793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5199E-9D52-C197-BF8B-521E5DD3DD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ED537-AF3D-F20E-D634-EC698D3406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8B08AA-2551-E302-BA6E-E567695412C9}"/>
              </a:ext>
            </a:extLst>
          </p:cNvPr>
          <p:cNvSpPr>
            <a:spLocks noGrp="1"/>
          </p:cNvSpPr>
          <p:nvPr>
            <p:ph type="body" idx="1"/>
          </p:nvPr>
        </p:nvSpPr>
        <p:spPr/>
        <p:txBody>
          <a:bodyPr/>
          <a:lstStyle/>
          <a:p>
            <a:r>
              <a:rPr lang="en-US" dirty="0"/>
              <a:t>Possible </a:t>
            </a:r>
            <a:r>
              <a:rPr lang="en-US" dirty="0" err="1"/>
              <a:t>Liab</a:t>
            </a:r>
            <a:r>
              <a:rPr lang="en-US" dirty="0"/>
              <a:t>. for STATE</a:t>
            </a:r>
          </a:p>
          <a:p>
            <a:r>
              <a:rPr lang="en-US" dirty="0"/>
              <a:t>Duty to keep streets and </a:t>
            </a:r>
            <a:r>
              <a:rPr lang="en-US" dirty="0" err="1"/>
              <a:t>hwys</a:t>
            </a:r>
            <a:r>
              <a:rPr lang="en-US" dirty="0"/>
              <a:t> reasonably safe</a:t>
            </a:r>
          </a:p>
          <a:p>
            <a:r>
              <a:rPr lang="en-US" dirty="0"/>
              <a:t>Prior notice</a:t>
            </a:r>
          </a:p>
        </p:txBody>
      </p:sp>
      <p:sp>
        <p:nvSpPr>
          <p:cNvPr id="4" name="Slide Number Placeholder 3">
            <a:extLst>
              <a:ext uri="{FF2B5EF4-FFF2-40B4-BE49-F238E27FC236}">
                <a16:creationId xmlns:a16="http://schemas.microsoft.com/office/drawing/2014/main" id="{41350DCB-F5CB-2E92-D496-47A1DD1E95C0}"/>
              </a:ext>
            </a:extLst>
          </p:cNvPr>
          <p:cNvSpPr>
            <a:spLocks noGrp="1"/>
          </p:cNvSpPr>
          <p:nvPr>
            <p:ph type="sldNum" sz="quarter" idx="5"/>
          </p:nvPr>
        </p:nvSpPr>
        <p:spPr/>
        <p:txBody>
          <a:bodyPr/>
          <a:lstStyle/>
          <a:p>
            <a:fld id="{CF155452-F542-491B-BA5C-F349F2386F54}" type="slidenum">
              <a:rPr lang="en-US" smtClean="0"/>
              <a:t>15</a:t>
            </a:fld>
            <a:endParaRPr lang="en-US" dirty="0"/>
          </a:p>
        </p:txBody>
      </p:sp>
    </p:spTree>
    <p:extLst>
      <p:ext uri="{BB962C8B-B14F-4D97-AF65-F5344CB8AC3E}">
        <p14:creationId xmlns:p14="http://schemas.microsoft.com/office/powerpoint/2010/main" val="400595303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9061A-0628-57B2-0E04-FE1BD41C1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4196E-ECC5-F1E4-3431-1B207594D6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33EC837-03BB-1483-40FB-CA072B978B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90CAD8-3338-DE0E-7C18-FA710556E776}"/>
              </a:ext>
            </a:extLst>
          </p:cNvPr>
          <p:cNvSpPr>
            <a:spLocks noGrp="1"/>
          </p:cNvSpPr>
          <p:nvPr>
            <p:ph type="sldNum" sz="quarter" idx="5"/>
          </p:nvPr>
        </p:nvSpPr>
        <p:spPr/>
        <p:txBody>
          <a:bodyPr/>
          <a:lstStyle/>
          <a:p>
            <a:fld id="{CF155452-F542-491B-BA5C-F349F2386F54}" type="slidenum">
              <a:rPr lang="en-US" smtClean="0"/>
              <a:t>180</a:t>
            </a:fld>
            <a:endParaRPr lang="en-US" dirty="0"/>
          </a:p>
        </p:txBody>
      </p:sp>
    </p:spTree>
    <p:extLst>
      <p:ext uri="{BB962C8B-B14F-4D97-AF65-F5344CB8AC3E}">
        <p14:creationId xmlns:p14="http://schemas.microsoft.com/office/powerpoint/2010/main" val="249041519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28C67-E5BE-B10D-B6D9-7089D2B21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8E3B2-2167-47DB-9FED-D0E40FD283B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DDDB2F-CE01-46A3-3B8C-8AAE5D6980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A8629E-4FB2-D4EA-EFB8-CB5C6D11F886}"/>
              </a:ext>
            </a:extLst>
          </p:cNvPr>
          <p:cNvSpPr>
            <a:spLocks noGrp="1"/>
          </p:cNvSpPr>
          <p:nvPr>
            <p:ph type="sldNum" sz="quarter" idx="5"/>
          </p:nvPr>
        </p:nvSpPr>
        <p:spPr/>
        <p:txBody>
          <a:bodyPr/>
          <a:lstStyle/>
          <a:p>
            <a:fld id="{CF155452-F542-491B-BA5C-F349F2386F54}" type="slidenum">
              <a:rPr lang="en-US" smtClean="0"/>
              <a:t>181</a:t>
            </a:fld>
            <a:endParaRPr lang="en-US" dirty="0"/>
          </a:p>
        </p:txBody>
      </p:sp>
    </p:spTree>
    <p:extLst>
      <p:ext uri="{BB962C8B-B14F-4D97-AF65-F5344CB8AC3E}">
        <p14:creationId xmlns:p14="http://schemas.microsoft.com/office/powerpoint/2010/main" val="320829432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A442D-48A3-B1FC-465B-8F075BE7C0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C3688-6935-7887-0069-7CBD9EADAFA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36AD59F-3CCC-01FF-145C-BFC6C14DEF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E23D84-EB70-2E22-407D-83F1D7C333D8}"/>
              </a:ext>
            </a:extLst>
          </p:cNvPr>
          <p:cNvSpPr>
            <a:spLocks noGrp="1"/>
          </p:cNvSpPr>
          <p:nvPr>
            <p:ph type="sldNum" sz="quarter" idx="5"/>
          </p:nvPr>
        </p:nvSpPr>
        <p:spPr/>
        <p:txBody>
          <a:bodyPr/>
          <a:lstStyle/>
          <a:p>
            <a:fld id="{CF155452-F542-491B-BA5C-F349F2386F54}" type="slidenum">
              <a:rPr lang="en-US" smtClean="0"/>
              <a:t>182</a:t>
            </a:fld>
            <a:endParaRPr lang="en-US" dirty="0"/>
          </a:p>
        </p:txBody>
      </p:sp>
    </p:spTree>
    <p:extLst>
      <p:ext uri="{BB962C8B-B14F-4D97-AF65-F5344CB8AC3E}">
        <p14:creationId xmlns:p14="http://schemas.microsoft.com/office/powerpoint/2010/main" val="72892206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EC797-108B-A4D0-39B6-F0D935F7F0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2C4D36-721D-7D18-D168-243DF432883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63005C-A54B-8A11-E153-BF69CF2D55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256B2B-7402-8D11-51C3-D7004747CF3F}"/>
              </a:ext>
            </a:extLst>
          </p:cNvPr>
          <p:cNvSpPr>
            <a:spLocks noGrp="1"/>
          </p:cNvSpPr>
          <p:nvPr>
            <p:ph type="sldNum" sz="quarter" idx="5"/>
          </p:nvPr>
        </p:nvSpPr>
        <p:spPr/>
        <p:txBody>
          <a:bodyPr/>
          <a:lstStyle/>
          <a:p>
            <a:fld id="{CF155452-F542-491B-BA5C-F349F2386F54}" type="slidenum">
              <a:rPr lang="en-US" smtClean="0"/>
              <a:t>183</a:t>
            </a:fld>
            <a:endParaRPr lang="en-US" dirty="0"/>
          </a:p>
        </p:txBody>
      </p:sp>
    </p:spTree>
    <p:extLst>
      <p:ext uri="{BB962C8B-B14F-4D97-AF65-F5344CB8AC3E}">
        <p14:creationId xmlns:p14="http://schemas.microsoft.com/office/powerpoint/2010/main" val="254652236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C528C-6DDA-4235-B0A8-5E838D2A9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98E2E-A448-EE3B-BB82-AB17B2363E0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268B35F-A15F-0413-8B89-6CEC4FD637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A6C510-D83F-B8DC-9E5A-7E3D95D0FA79}"/>
              </a:ext>
            </a:extLst>
          </p:cNvPr>
          <p:cNvSpPr>
            <a:spLocks noGrp="1"/>
          </p:cNvSpPr>
          <p:nvPr>
            <p:ph type="sldNum" sz="quarter" idx="5"/>
          </p:nvPr>
        </p:nvSpPr>
        <p:spPr/>
        <p:txBody>
          <a:bodyPr/>
          <a:lstStyle/>
          <a:p>
            <a:fld id="{CF155452-F542-491B-BA5C-F349F2386F54}" type="slidenum">
              <a:rPr lang="en-US" smtClean="0"/>
              <a:t>184</a:t>
            </a:fld>
            <a:endParaRPr lang="en-US" dirty="0"/>
          </a:p>
        </p:txBody>
      </p:sp>
    </p:spTree>
    <p:extLst>
      <p:ext uri="{BB962C8B-B14F-4D97-AF65-F5344CB8AC3E}">
        <p14:creationId xmlns:p14="http://schemas.microsoft.com/office/powerpoint/2010/main" val="329702655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EC0BD-A130-89B7-0C5D-8CE2B10E0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93456-BA04-B16E-C384-D2FEF5FE038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782E0B2-917C-B596-DB43-B9AF17B3A1B1}"/>
              </a:ext>
            </a:extLst>
          </p:cNvPr>
          <p:cNvSpPr>
            <a:spLocks noGrp="1"/>
          </p:cNvSpPr>
          <p:nvPr>
            <p:ph type="body" idx="1"/>
          </p:nvPr>
        </p:nvSpPr>
        <p:spPr/>
        <p:txBody>
          <a:bodyPr/>
          <a:lstStyle/>
          <a:p>
            <a:r>
              <a:rPr lang="en-US" dirty="0"/>
              <a:t>2 cases</a:t>
            </a:r>
          </a:p>
        </p:txBody>
      </p:sp>
      <p:sp>
        <p:nvSpPr>
          <p:cNvPr id="4" name="Slide Number Placeholder 3">
            <a:extLst>
              <a:ext uri="{FF2B5EF4-FFF2-40B4-BE49-F238E27FC236}">
                <a16:creationId xmlns:a16="http://schemas.microsoft.com/office/drawing/2014/main" id="{FB2C7DEF-F34D-1331-89D6-D5956CFC569D}"/>
              </a:ext>
            </a:extLst>
          </p:cNvPr>
          <p:cNvSpPr>
            <a:spLocks noGrp="1"/>
          </p:cNvSpPr>
          <p:nvPr>
            <p:ph type="sldNum" sz="quarter" idx="5"/>
          </p:nvPr>
        </p:nvSpPr>
        <p:spPr/>
        <p:txBody>
          <a:bodyPr/>
          <a:lstStyle/>
          <a:p>
            <a:fld id="{CF155452-F542-491B-BA5C-F349F2386F54}" type="slidenum">
              <a:rPr lang="en-US" smtClean="0"/>
              <a:t>185</a:t>
            </a:fld>
            <a:endParaRPr lang="en-US" dirty="0"/>
          </a:p>
        </p:txBody>
      </p:sp>
    </p:spTree>
    <p:extLst>
      <p:ext uri="{BB962C8B-B14F-4D97-AF65-F5344CB8AC3E}">
        <p14:creationId xmlns:p14="http://schemas.microsoft.com/office/powerpoint/2010/main" val="131287727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37942-B4E3-CFBA-1A97-118382B6E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C9450-9D83-89A4-A43C-B9FBA76245E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A0793D-2A06-5AAE-E2E4-461C497794EC}"/>
              </a:ext>
            </a:extLst>
          </p:cNvPr>
          <p:cNvSpPr>
            <a:spLocks noGrp="1"/>
          </p:cNvSpPr>
          <p:nvPr>
            <p:ph type="body" idx="1"/>
          </p:nvPr>
        </p:nvSpPr>
        <p:spPr/>
        <p:txBody>
          <a:bodyPr/>
          <a:lstStyle/>
          <a:p>
            <a:r>
              <a:rPr lang="en-US" dirty="0"/>
              <a:t>SC Sup. Ct. 1976</a:t>
            </a:r>
          </a:p>
          <a:p>
            <a:endParaRPr lang="en-US" dirty="0"/>
          </a:p>
          <a:p>
            <a:r>
              <a:rPr lang="en-US" dirty="0"/>
              <a:t>Claude Dunbar owned land in the City of Spartanburg, SC</a:t>
            </a:r>
          </a:p>
          <a:p>
            <a:r>
              <a:rPr lang="en-US" dirty="0"/>
              <a:t>Property had 900 feet of frontage along Pine St (US-176), varying in depth between 9 feet and 39 feet.</a:t>
            </a:r>
          </a:p>
          <a:p>
            <a:r>
              <a:rPr lang="en-US" dirty="0"/>
              <a:t>Impossible to build without a variance from the setback zoning code.</a:t>
            </a:r>
          </a:p>
          <a:p>
            <a:endParaRPr lang="en-US" dirty="0"/>
          </a:p>
          <a:p>
            <a:r>
              <a:rPr lang="en-US" dirty="0"/>
              <a:t>Duke maintained utility lines over the property. Dunbar agreed to allow Duke to remove all trees. Spartanburg stopped Duke, citing its tree ordinance.</a:t>
            </a:r>
          </a:p>
          <a:p>
            <a:r>
              <a:rPr lang="en-US" dirty="0"/>
              <a:t>Dunbar sued to declare the zoning ordinance declared unconstitutional. He did not apply for a zoning variance.</a:t>
            </a:r>
          </a:p>
          <a:p>
            <a:endParaRPr lang="en-US" dirty="0"/>
          </a:p>
          <a:p>
            <a:r>
              <a:rPr lang="en-US" dirty="0"/>
              <a:t>Is the tree ordinance constitutional?</a:t>
            </a:r>
          </a:p>
        </p:txBody>
      </p:sp>
      <p:sp>
        <p:nvSpPr>
          <p:cNvPr id="4" name="Slide Number Placeholder 3">
            <a:extLst>
              <a:ext uri="{FF2B5EF4-FFF2-40B4-BE49-F238E27FC236}">
                <a16:creationId xmlns:a16="http://schemas.microsoft.com/office/drawing/2014/main" id="{9D50445A-CD99-36CF-0C73-6320C06AB93F}"/>
              </a:ext>
            </a:extLst>
          </p:cNvPr>
          <p:cNvSpPr>
            <a:spLocks noGrp="1"/>
          </p:cNvSpPr>
          <p:nvPr>
            <p:ph type="sldNum" sz="quarter" idx="5"/>
          </p:nvPr>
        </p:nvSpPr>
        <p:spPr/>
        <p:txBody>
          <a:bodyPr/>
          <a:lstStyle/>
          <a:p>
            <a:fld id="{CF155452-F542-491B-BA5C-F349F2386F54}" type="slidenum">
              <a:rPr lang="en-US" smtClean="0"/>
              <a:t>186</a:t>
            </a:fld>
            <a:endParaRPr lang="en-US"/>
          </a:p>
        </p:txBody>
      </p:sp>
    </p:spTree>
    <p:extLst>
      <p:ext uri="{BB962C8B-B14F-4D97-AF65-F5344CB8AC3E}">
        <p14:creationId xmlns:p14="http://schemas.microsoft.com/office/powerpoint/2010/main" val="4289596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34155-7FE4-DE5F-323A-A1BAEDF25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905C70-AFEF-198A-B41B-082A98DE5BF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021B28-6A62-5005-C553-883A70DB99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6321B4-1B99-B90D-BB52-83073E3DD9B6}"/>
              </a:ext>
            </a:extLst>
          </p:cNvPr>
          <p:cNvSpPr>
            <a:spLocks noGrp="1"/>
          </p:cNvSpPr>
          <p:nvPr>
            <p:ph type="sldNum" sz="quarter" idx="5"/>
          </p:nvPr>
        </p:nvSpPr>
        <p:spPr/>
        <p:txBody>
          <a:bodyPr/>
          <a:lstStyle/>
          <a:p>
            <a:fld id="{CF155452-F542-491B-BA5C-F349F2386F54}" type="slidenum">
              <a:rPr lang="en-US" smtClean="0"/>
              <a:t>187</a:t>
            </a:fld>
            <a:endParaRPr lang="en-US" dirty="0"/>
          </a:p>
        </p:txBody>
      </p:sp>
    </p:spTree>
    <p:extLst>
      <p:ext uri="{BB962C8B-B14F-4D97-AF65-F5344CB8AC3E}">
        <p14:creationId xmlns:p14="http://schemas.microsoft.com/office/powerpoint/2010/main" val="171334615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0A82C-2E04-4A23-9913-5DA6A8E7B7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04A6CA-131E-99A6-F336-13772065965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C4BF216-09F7-4262-BF04-A15B2247E4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B63092-955A-E6F1-F837-C4D6A2E26C10}"/>
              </a:ext>
            </a:extLst>
          </p:cNvPr>
          <p:cNvSpPr>
            <a:spLocks noGrp="1"/>
          </p:cNvSpPr>
          <p:nvPr>
            <p:ph type="sldNum" sz="quarter" idx="5"/>
          </p:nvPr>
        </p:nvSpPr>
        <p:spPr/>
        <p:txBody>
          <a:bodyPr/>
          <a:lstStyle/>
          <a:p>
            <a:fld id="{CF155452-F542-491B-BA5C-F349F2386F54}" type="slidenum">
              <a:rPr lang="en-US" smtClean="0"/>
              <a:t>188</a:t>
            </a:fld>
            <a:endParaRPr lang="en-US" dirty="0"/>
          </a:p>
        </p:txBody>
      </p:sp>
    </p:spTree>
    <p:extLst>
      <p:ext uri="{BB962C8B-B14F-4D97-AF65-F5344CB8AC3E}">
        <p14:creationId xmlns:p14="http://schemas.microsoft.com/office/powerpoint/2010/main" val="324027193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35458-E493-2ABA-C082-8C5E02678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0C7BB-2F47-1D40-A908-1CEB687E476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620C956-43CB-5BAB-2AA1-27BE914C27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6141A6-B1A0-13AF-0326-65DF4A9590CD}"/>
              </a:ext>
            </a:extLst>
          </p:cNvPr>
          <p:cNvSpPr>
            <a:spLocks noGrp="1"/>
          </p:cNvSpPr>
          <p:nvPr>
            <p:ph type="sldNum" sz="quarter" idx="5"/>
          </p:nvPr>
        </p:nvSpPr>
        <p:spPr/>
        <p:txBody>
          <a:bodyPr/>
          <a:lstStyle/>
          <a:p>
            <a:fld id="{CF155452-F542-491B-BA5C-F349F2386F54}" type="slidenum">
              <a:rPr lang="en-US" smtClean="0"/>
              <a:t>189</a:t>
            </a:fld>
            <a:endParaRPr lang="en-US" dirty="0"/>
          </a:p>
        </p:txBody>
      </p:sp>
    </p:spTree>
    <p:extLst>
      <p:ext uri="{BB962C8B-B14F-4D97-AF65-F5344CB8AC3E}">
        <p14:creationId xmlns:p14="http://schemas.microsoft.com/office/powerpoint/2010/main" val="2839370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03D64-3058-F7BE-1422-407EFE824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251D99-2AE2-F224-1936-E8F741DB675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28824F3-AD3A-F473-52EC-9F7EEB52CD9F}"/>
              </a:ext>
            </a:extLst>
          </p:cNvPr>
          <p:cNvSpPr>
            <a:spLocks noGrp="1"/>
          </p:cNvSpPr>
          <p:nvPr>
            <p:ph type="body" idx="1"/>
          </p:nvPr>
        </p:nvSpPr>
        <p:spPr/>
        <p:txBody>
          <a:bodyPr/>
          <a:lstStyle/>
          <a:p>
            <a:r>
              <a:rPr lang="en-US" dirty="0"/>
              <a:t>Possible </a:t>
            </a:r>
            <a:r>
              <a:rPr lang="en-US" dirty="0" err="1"/>
              <a:t>Liab</a:t>
            </a:r>
            <a:r>
              <a:rPr lang="en-US" dirty="0"/>
              <a:t>. for STATE</a:t>
            </a:r>
          </a:p>
          <a:p>
            <a:r>
              <a:rPr lang="en-US" dirty="0"/>
              <a:t>Duty to keep streets and </a:t>
            </a:r>
            <a:r>
              <a:rPr lang="en-US" dirty="0" err="1"/>
              <a:t>hwys</a:t>
            </a:r>
            <a:r>
              <a:rPr lang="en-US" dirty="0"/>
              <a:t> reasonably safe</a:t>
            </a:r>
          </a:p>
          <a:p>
            <a:r>
              <a:rPr lang="en-US" dirty="0"/>
              <a:t>Prior notice</a:t>
            </a:r>
          </a:p>
        </p:txBody>
      </p:sp>
      <p:sp>
        <p:nvSpPr>
          <p:cNvPr id="4" name="Slide Number Placeholder 3">
            <a:extLst>
              <a:ext uri="{FF2B5EF4-FFF2-40B4-BE49-F238E27FC236}">
                <a16:creationId xmlns:a16="http://schemas.microsoft.com/office/drawing/2014/main" id="{CEE979FB-9DA1-381E-A7FF-CA1EC956C0E9}"/>
              </a:ext>
            </a:extLst>
          </p:cNvPr>
          <p:cNvSpPr>
            <a:spLocks noGrp="1"/>
          </p:cNvSpPr>
          <p:nvPr>
            <p:ph type="sldNum" sz="quarter" idx="5"/>
          </p:nvPr>
        </p:nvSpPr>
        <p:spPr/>
        <p:txBody>
          <a:bodyPr/>
          <a:lstStyle/>
          <a:p>
            <a:fld id="{CF155452-F542-491B-BA5C-F349F2386F54}" type="slidenum">
              <a:rPr lang="en-US" smtClean="0"/>
              <a:t>16</a:t>
            </a:fld>
            <a:endParaRPr lang="en-US" dirty="0"/>
          </a:p>
        </p:txBody>
      </p:sp>
    </p:spTree>
    <p:extLst>
      <p:ext uri="{BB962C8B-B14F-4D97-AF65-F5344CB8AC3E}">
        <p14:creationId xmlns:p14="http://schemas.microsoft.com/office/powerpoint/2010/main" val="29689234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ED14A-BBA5-1FB1-8BF0-4BB410087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E6551-2DF3-6EF8-3AE4-9B9DB9F82C1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7205FEC-7554-F0B9-7290-B7C175E6759D}"/>
              </a:ext>
            </a:extLst>
          </p:cNvPr>
          <p:cNvSpPr>
            <a:spLocks noGrp="1"/>
          </p:cNvSpPr>
          <p:nvPr>
            <p:ph type="body" idx="1"/>
          </p:nvPr>
        </p:nvSpPr>
        <p:spPr/>
        <p:txBody>
          <a:bodyPr/>
          <a:lstStyle/>
          <a:p>
            <a:r>
              <a:rPr lang="en-US" dirty="0"/>
              <a:t>In 1994, SC Passed the </a:t>
            </a:r>
            <a:r>
              <a:rPr lang="en-US" u="sng" dirty="0"/>
              <a:t>South Carolina Local Government Comprehensive Planning and Enabling Act of 1994</a:t>
            </a:r>
            <a:endParaRPr lang="en-US" u="none" dirty="0"/>
          </a:p>
          <a:p>
            <a:endParaRPr lang="en-US" u="none" dirty="0"/>
          </a:p>
          <a:p>
            <a:r>
              <a:rPr lang="en-US" u="none" dirty="0"/>
              <a:t>The act specifically authorizes municipalities to pass a tree ordinance.</a:t>
            </a:r>
          </a:p>
          <a:p>
            <a:r>
              <a:rPr lang="en-US" u="none" dirty="0"/>
              <a:t>IT ONLY TOOK 18 YEARS!</a:t>
            </a:r>
          </a:p>
        </p:txBody>
      </p:sp>
      <p:sp>
        <p:nvSpPr>
          <p:cNvPr id="4" name="Slide Number Placeholder 3">
            <a:extLst>
              <a:ext uri="{FF2B5EF4-FFF2-40B4-BE49-F238E27FC236}">
                <a16:creationId xmlns:a16="http://schemas.microsoft.com/office/drawing/2014/main" id="{C9DE05CB-2F3E-A6E2-B923-6F12E4C85314}"/>
              </a:ext>
            </a:extLst>
          </p:cNvPr>
          <p:cNvSpPr>
            <a:spLocks noGrp="1"/>
          </p:cNvSpPr>
          <p:nvPr>
            <p:ph type="sldNum" sz="quarter" idx="5"/>
          </p:nvPr>
        </p:nvSpPr>
        <p:spPr/>
        <p:txBody>
          <a:bodyPr/>
          <a:lstStyle/>
          <a:p>
            <a:fld id="{CF155452-F542-491B-BA5C-F349F2386F54}" type="slidenum">
              <a:rPr lang="en-US" smtClean="0"/>
              <a:t>190</a:t>
            </a:fld>
            <a:endParaRPr lang="en-US"/>
          </a:p>
        </p:txBody>
      </p:sp>
    </p:spTree>
    <p:extLst>
      <p:ext uri="{BB962C8B-B14F-4D97-AF65-F5344CB8AC3E}">
        <p14:creationId xmlns:p14="http://schemas.microsoft.com/office/powerpoint/2010/main" val="392768462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31694-AFFF-CB67-5894-09839475F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E8E78-6164-BFA6-F836-6343F6279C6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CEEBCAD-2E22-4D5B-A087-6323394629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68EBDD-17AA-23AA-183D-D50850C63646}"/>
              </a:ext>
            </a:extLst>
          </p:cNvPr>
          <p:cNvSpPr>
            <a:spLocks noGrp="1"/>
          </p:cNvSpPr>
          <p:nvPr>
            <p:ph type="sldNum" sz="quarter" idx="5"/>
          </p:nvPr>
        </p:nvSpPr>
        <p:spPr/>
        <p:txBody>
          <a:bodyPr/>
          <a:lstStyle/>
          <a:p>
            <a:fld id="{CF155452-F542-491B-BA5C-F349F2386F54}" type="slidenum">
              <a:rPr lang="en-US" smtClean="0"/>
              <a:t>191</a:t>
            </a:fld>
            <a:endParaRPr lang="en-US" dirty="0"/>
          </a:p>
        </p:txBody>
      </p:sp>
    </p:spTree>
    <p:extLst>
      <p:ext uri="{BB962C8B-B14F-4D97-AF65-F5344CB8AC3E}">
        <p14:creationId xmlns:p14="http://schemas.microsoft.com/office/powerpoint/2010/main" val="270155427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7FFE7-A946-0DBF-D1ED-1E2193FDA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600C0-2537-5DA8-C0BE-38C4BFDE330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29BFEB7-37C8-0303-E9E8-C790829265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A9F994-FB93-4847-4085-D49E6D5BDF5C}"/>
              </a:ext>
            </a:extLst>
          </p:cNvPr>
          <p:cNvSpPr>
            <a:spLocks noGrp="1"/>
          </p:cNvSpPr>
          <p:nvPr>
            <p:ph type="sldNum" sz="quarter" idx="5"/>
          </p:nvPr>
        </p:nvSpPr>
        <p:spPr/>
        <p:txBody>
          <a:bodyPr/>
          <a:lstStyle/>
          <a:p>
            <a:fld id="{CF155452-F542-491B-BA5C-F349F2386F54}" type="slidenum">
              <a:rPr lang="en-US" smtClean="0"/>
              <a:t>192</a:t>
            </a:fld>
            <a:endParaRPr lang="en-US" dirty="0"/>
          </a:p>
        </p:txBody>
      </p:sp>
    </p:spTree>
    <p:extLst>
      <p:ext uri="{BB962C8B-B14F-4D97-AF65-F5344CB8AC3E}">
        <p14:creationId xmlns:p14="http://schemas.microsoft.com/office/powerpoint/2010/main" val="212689671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4A072-E3E6-8F71-0DF1-F220E3B985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FC86EB-52DD-4184-FF70-6125048C56C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24E7F79-B33B-69F3-23D2-930811B42838}"/>
              </a:ext>
            </a:extLst>
          </p:cNvPr>
          <p:cNvSpPr>
            <a:spLocks noGrp="1"/>
          </p:cNvSpPr>
          <p:nvPr>
            <p:ph type="body" idx="1"/>
          </p:nvPr>
        </p:nvSpPr>
        <p:spPr/>
        <p:txBody>
          <a:bodyPr/>
          <a:lstStyle/>
          <a:p>
            <a:r>
              <a:rPr lang="en-US" dirty="0"/>
              <a:t>SC Ct. App. 2017</a:t>
            </a:r>
          </a:p>
          <a:p>
            <a:endParaRPr lang="en-US" dirty="0"/>
          </a:p>
          <a:p>
            <a:r>
              <a:rPr lang="en-US" dirty="0"/>
              <a:t>Charleston County had a “Zoning and Land Development Regulations Ordinance” that restricted tree removal without a permit.</a:t>
            </a:r>
          </a:p>
          <a:p>
            <a:r>
              <a:rPr lang="en-US" dirty="0"/>
              <a:t>SC State Dept of Transportation removed 3 Grand Trees without a permit.</a:t>
            </a:r>
          </a:p>
          <a:p>
            <a:r>
              <a:rPr lang="en-US" dirty="0"/>
              <a:t>County issued Notice of Tree Violation. County refused to comply.</a:t>
            </a:r>
          </a:p>
          <a:p>
            <a:r>
              <a:rPr lang="en-US" dirty="0"/>
              <a:t>County sued for declaratory relief.</a:t>
            </a:r>
          </a:p>
          <a:p>
            <a:endParaRPr lang="en-US" dirty="0"/>
          </a:p>
          <a:p>
            <a:r>
              <a:rPr lang="en-US" dirty="0"/>
              <a:t>Is State Dept. of Transp. subject to county tree ordinance?</a:t>
            </a:r>
          </a:p>
          <a:p>
            <a:r>
              <a:rPr lang="en-US" dirty="0"/>
              <a:t>NO</a:t>
            </a:r>
          </a:p>
        </p:txBody>
      </p:sp>
      <p:sp>
        <p:nvSpPr>
          <p:cNvPr id="4" name="Slide Number Placeholder 3">
            <a:extLst>
              <a:ext uri="{FF2B5EF4-FFF2-40B4-BE49-F238E27FC236}">
                <a16:creationId xmlns:a16="http://schemas.microsoft.com/office/drawing/2014/main" id="{7F5F344A-0336-F85E-1975-3A14A6764275}"/>
              </a:ext>
            </a:extLst>
          </p:cNvPr>
          <p:cNvSpPr>
            <a:spLocks noGrp="1"/>
          </p:cNvSpPr>
          <p:nvPr>
            <p:ph type="sldNum" sz="quarter" idx="5"/>
          </p:nvPr>
        </p:nvSpPr>
        <p:spPr/>
        <p:txBody>
          <a:bodyPr/>
          <a:lstStyle/>
          <a:p>
            <a:fld id="{CF155452-F542-491B-BA5C-F349F2386F54}" type="slidenum">
              <a:rPr lang="en-US" smtClean="0"/>
              <a:t>193</a:t>
            </a:fld>
            <a:endParaRPr lang="en-US"/>
          </a:p>
        </p:txBody>
      </p:sp>
    </p:spTree>
    <p:extLst>
      <p:ext uri="{BB962C8B-B14F-4D97-AF65-F5344CB8AC3E}">
        <p14:creationId xmlns:p14="http://schemas.microsoft.com/office/powerpoint/2010/main" val="397537386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4CA98-0E3F-71A3-D211-4EF26715B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DAA03-EC0E-4B21-2BD3-E6D48FB1D8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73D6A8-C37A-62F0-6BA2-EE5959A1C7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290732-D11F-32DA-0477-D3903C82F302}"/>
              </a:ext>
            </a:extLst>
          </p:cNvPr>
          <p:cNvSpPr>
            <a:spLocks noGrp="1"/>
          </p:cNvSpPr>
          <p:nvPr>
            <p:ph type="sldNum" sz="quarter" idx="5"/>
          </p:nvPr>
        </p:nvSpPr>
        <p:spPr/>
        <p:txBody>
          <a:bodyPr/>
          <a:lstStyle/>
          <a:p>
            <a:fld id="{CF155452-F542-491B-BA5C-F349F2386F54}" type="slidenum">
              <a:rPr lang="en-US" smtClean="0"/>
              <a:t>194</a:t>
            </a:fld>
            <a:endParaRPr lang="en-US" dirty="0"/>
          </a:p>
        </p:txBody>
      </p:sp>
    </p:spTree>
    <p:extLst>
      <p:ext uri="{BB962C8B-B14F-4D97-AF65-F5344CB8AC3E}">
        <p14:creationId xmlns:p14="http://schemas.microsoft.com/office/powerpoint/2010/main" val="380574896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27EDA-950D-D2F1-9F76-79FCAEE91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0EF56-778A-682D-455E-9B2A6AA9CC1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2FE097F-1C67-8B9D-3C74-2200F23C40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19EDC9-43D5-334A-41F3-522EADFFB4DD}"/>
              </a:ext>
            </a:extLst>
          </p:cNvPr>
          <p:cNvSpPr>
            <a:spLocks noGrp="1"/>
          </p:cNvSpPr>
          <p:nvPr>
            <p:ph type="sldNum" sz="quarter" idx="5"/>
          </p:nvPr>
        </p:nvSpPr>
        <p:spPr/>
        <p:txBody>
          <a:bodyPr/>
          <a:lstStyle/>
          <a:p>
            <a:fld id="{CF155452-F542-491B-BA5C-F349F2386F54}" type="slidenum">
              <a:rPr lang="en-US" smtClean="0"/>
              <a:t>195</a:t>
            </a:fld>
            <a:endParaRPr lang="en-US" dirty="0"/>
          </a:p>
        </p:txBody>
      </p:sp>
    </p:spTree>
    <p:extLst>
      <p:ext uri="{BB962C8B-B14F-4D97-AF65-F5344CB8AC3E}">
        <p14:creationId xmlns:p14="http://schemas.microsoft.com/office/powerpoint/2010/main" val="294473924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D44A5-A81F-2E48-207C-3D9893036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8B5E63-0CDF-C107-B88C-18CC4326EE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30B302-75EE-F0BD-84C0-AEBFBE6880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2C3FC5-C763-EB07-D6EC-06C57A72EF7D}"/>
              </a:ext>
            </a:extLst>
          </p:cNvPr>
          <p:cNvSpPr>
            <a:spLocks noGrp="1"/>
          </p:cNvSpPr>
          <p:nvPr>
            <p:ph type="sldNum" sz="quarter" idx="5"/>
          </p:nvPr>
        </p:nvSpPr>
        <p:spPr/>
        <p:txBody>
          <a:bodyPr/>
          <a:lstStyle/>
          <a:p>
            <a:fld id="{CF155452-F542-491B-BA5C-F349F2386F54}" type="slidenum">
              <a:rPr lang="en-US" smtClean="0"/>
              <a:t>196</a:t>
            </a:fld>
            <a:endParaRPr lang="en-US" dirty="0"/>
          </a:p>
        </p:txBody>
      </p:sp>
    </p:spTree>
    <p:extLst>
      <p:ext uri="{BB962C8B-B14F-4D97-AF65-F5344CB8AC3E}">
        <p14:creationId xmlns:p14="http://schemas.microsoft.com/office/powerpoint/2010/main" val="88402659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Total Cases: 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Tree Failure: 9</a:t>
            </a:r>
          </a:p>
          <a:p>
            <a:r>
              <a:rPr lang="en-US" sz="1200" dirty="0"/>
              <a:t>Street Trees: 5 (+3)</a:t>
            </a:r>
          </a:p>
          <a:p>
            <a:r>
              <a:rPr lang="en-US" sz="1200" dirty="0"/>
              <a:t>UVM: 4 (+1)</a:t>
            </a:r>
          </a:p>
          <a:p>
            <a:r>
              <a:rPr lang="en-US" sz="1200" dirty="0"/>
              <a:t>Valuation: 4</a:t>
            </a:r>
          </a:p>
          <a:p>
            <a:r>
              <a:rPr lang="en-US" sz="1200" dirty="0"/>
              <a:t>Trip &amp; Fall: 2</a:t>
            </a:r>
          </a:p>
          <a:p>
            <a:r>
              <a:rPr lang="en-US" sz="1200" dirty="0"/>
              <a:t>Tree Regulation: 2</a:t>
            </a:r>
          </a:p>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197</a:t>
            </a:fld>
            <a:endParaRPr lang="en-US" dirty="0"/>
          </a:p>
        </p:txBody>
      </p:sp>
    </p:spTree>
    <p:extLst>
      <p:ext uri="{BB962C8B-B14F-4D97-AF65-F5344CB8AC3E}">
        <p14:creationId xmlns:p14="http://schemas.microsoft.com/office/powerpoint/2010/main" val="401248702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53BFF-4990-0665-7423-796CB00CE6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48C76-95AE-64D1-B4FF-0754212E8B4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B9DEE11-0E7E-1A58-E7FE-5EA36FF17B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9129E0-6687-324A-1048-8119480D3B3A}"/>
              </a:ext>
            </a:extLst>
          </p:cNvPr>
          <p:cNvSpPr>
            <a:spLocks noGrp="1"/>
          </p:cNvSpPr>
          <p:nvPr>
            <p:ph type="sldNum" sz="quarter" idx="5"/>
          </p:nvPr>
        </p:nvSpPr>
        <p:spPr/>
        <p:txBody>
          <a:bodyPr/>
          <a:lstStyle/>
          <a:p>
            <a:fld id="{CF155452-F542-491B-BA5C-F349F2386F54}" type="slidenum">
              <a:rPr lang="en-US" smtClean="0"/>
              <a:t>198</a:t>
            </a:fld>
            <a:endParaRPr lang="en-US" dirty="0"/>
          </a:p>
        </p:txBody>
      </p:sp>
    </p:spTree>
    <p:extLst>
      <p:ext uri="{BB962C8B-B14F-4D97-AF65-F5344CB8AC3E}">
        <p14:creationId xmlns:p14="http://schemas.microsoft.com/office/powerpoint/2010/main" val="92456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D5A20-B9F1-9F81-B6F5-3232E9766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2B4597-DAAF-E2C7-3533-220DE0765E4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2ED3499-23EA-671A-2C2E-921E0E1C2564}"/>
              </a:ext>
            </a:extLst>
          </p:cNvPr>
          <p:cNvSpPr>
            <a:spLocks noGrp="1"/>
          </p:cNvSpPr>
          <p:nvPr>
            <p:ph type="body" idx="1"/>
          </p:nvPr>
        </p:nvSpPr>
        <p:spPr/>
        <p:txBody>
          <a:bodyPr/>
          <a:lstStyle/>
          <a:p>
            <a:r>
              <a:rPr lang="en-US" dirty="0"/>
              <a:t>Possible </a:t>
            </a:r>
            <a:r>
              <a:rPr lang="en-US" dirty="0" err="1"/>
              <a:t>Liab</a:t>
            </a:r>
            <a:r>
              <a:rPr lang="en-US" dirty="0"/>
              <a:t>. for STATE</a:t>
            </a:r>
          </a:p>
          <a:p>
            <a:r>
              <a:rPr lang="en-US" dirty="0"/>
              <a:t>Duty to keep streets and </a:t>
            </a:r>
            <a:r>
              <a:rPr lang="en-US" dirty="0" err="1"/>
              <a:t>hwys</a:t>
            </a:r>
            <a:r>
              <a:rPr lang="en-US" dirty="0"/>
              <a:t> reasonably safe</a:t>
            </a:r>
          </a:p>
          <a:p>
            <a:r>
              <a:rPr lang="en-US" dirty="0"/>
              <a:t>Prior notice</a:t>
            </a:r>
          </a:p>
        </p:txBody>
      </p:sp>
      <p:sp>
        <p:nvSpPr>
          <p:cNvPr id="4" name="Slide Number Placeholder 3">
            <a:extLst>
              <a:ext uri="{FF2B5EF4-FFF2-40B4-BE49-F238E27FC236}">
                <a16:creationId xmlns:a16="http://schemas.microsoft.com/office/drawing/2014/main" id="{148F23EC-74F1-B92F-2F76-86AF9CFA3365}"/>
              </a:ext>
            </a:extLst>
          </p:cNvPr>
          <p:cNvSpPr>
            <a:spLocks noGrp="1"/>
          </p:cNvSpPr>
          <p:nvPr>
            <p:ph type="sldNum" sz="quarter" idx="5"/>
          </p:nvPr>
        </p:nvSpPr>
        <p:spPr/>
        <p:txBody>
          <a:bodyPr/>
          <a:lstStyle/>
          <a:p>
            <a:fld id="{CF155452-F542-491B-BA5C-F349F2386F54}" type="slidenum">
              <a:rPr lang="en-US" smtClean="0"/>
              <a:t>17</a:t>
            </a:fld>
            <a:endParaRPr lang="en-US" dirty="0"/>
          </a:p>
        </p:txBody>
      </p:sp>
    </p:spTree>
    <p:extLst>
      <p:ext uri="{BB962C8B-B14F-4D97-AF65-F5344CB8AC3E}">
        <p14:creationId xmlns:p14="http://schemas.microsoft.com/office/powerpoint/2010/main" val="10211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981E2-EB81-1CDC-0674-B91B2E55F7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AB43D-DFCF-B04D-1F88-1B60DB910EE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A0C36E-C3EC-A651-B000-E332F4F4685D}"/>
              </a:ext>
            </a:extLst>
          </p:cNvPr>
          <p:cNvSpPr>
            <a:spLocks noGrp="1"/>
          </p:cNvSpPr>
          <p:nvPr>
            <p:ph type="body" idx="1"/>
          </p:nvPr>
        </p:nvSpPr>
        <p:spPr/>
        <p:txBody>
          <a:bodyPr/>
          <a:lstStyle/>
          <a:p>
            <a:r>
              <a:rPr lang="en-US" dirty="0"/>
              <a:t>NC Ct. App.</a:t>
            </a:r>
          </a:p>
          <a:p>
            <a:r>
              <a:rPr lang="en-US" dirty="0"/>
              <a:t>2001 Fayetteville, NC along the Cape Fear River near the Person St Bridge</a:t>
            </a:r>
          </a:p>
          <a:p>
            <a:r>
              <a:rPr lang="en-US" dirty="0"/>
              <a:t>Timothy Earl Wallen went fishing. In the afternoon, a storm rolled in, and he moored his boat to a downstream pile near the boat ramp.</a:t>
            </a:r>
          </a:p>
          <a:p>
            <a:r>
              <a:rPr lang="en-US" dirty="0"/>
              <a:t>Boxelder tree fell and struck Wallen, rendering him paraplegic</a:t>
            </a:r>
          </a:p>
          <a:p>
            <a:r>
              <a:rPr lang="en-US" dirty="0"/>
              <a:t>Boxelder tree was alive but substantially decayed. It had two old breaks with epicormic sprouts, and it was leaning towards the river.</a:t>
            </a:r>
          </a:p>
          <a:p>
            <a:r>
              <a:rPr lang="en-US" dirty="0"/>
              <a:t>Trial Court granted MSJ for Riverside Sports Ctr because the tree was a natural condition.</a:t>
            </a:r>
          </a:p>
        </p:txBody>
      </p:sp>
      <p:sp>
        <p:nvSpPr>
          <p:cNvPr id="4" name="Slide Number Placeholder 3">
            <a:extLst>
              <a:ext uri="{FF2B5EF4-FFF2-40B4-BE49-F238E27FC236}">
                <a16:creationId xmlns:a16="http://schemas.microsoft.com/office/drawing/2014/main" id="{C274CE4B-92EE-31BB-A59A-1923D6DF68E1}"/>
              </a:ext>
            </a:extLst>
          </p:cNvPr>
          <p:cNvSpPr>
            <a:spLocks noGrp="1"/>
          </p:cNvSpPr>
          <p:nvPr>
            <p:ph type="sldNum" sz="quarter" idx="5"/>
          </p:nvPr>
        </p:nvSpPr>
        <p:spPr/>
        <p:txBody>
          <a:bodyPr/>
          <a:lstStyle/>
          <a:p>
            <a:fld id="{CF155452-F542-491B-BA5C-F349F2386F54}" type="slidenum">
              <a:rPr lang="en-US" smtClean="0"/>
              <a:t>18</a:t>
            </a:fld>
            <a:endParaRPr lang="en-US"/>
          </a:p>
        </p:txBody>
      </p:sp>
    </p:spTree>
    <p:extLst>
      <p:ext uri="{BB962C8B-B14F-4D97-AF65-F5344CB8AC3E}">
        <p14:creationId xmlns:p14="http://schemas.microsoft.com/office/powerpoint/2010/main" val="3627237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75E2B-E9CA-1F49-5049-599D700A3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795C0-F1F9-9317-6235-87D8A14BFA7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126A3CC-0E5A-9268-0DB8-E48825E09777}"/>
              </a:ext>
            </a:extLst>
          </p:cNvPr>
          <p:cNvSpPr>
            <a:spLocks noGrp="1"/>
          </p:cNvSpPr>
          <p:nvPr>
            <p:ph type="body" idx="1"/>
          </p:nvPr>
        </p:nvSpPr>
        <p:spPr/>
        <p:txBody>
          <a:bodyPr/>
          <a:lstStyle/>
          <a:p>
            <a:r>
              <a:rPr lang="en-US" dirty="0"/>
              <a:t>NC Ct. App.</a:t>
            </a:r>
          </a:p>
          <a:p>
            <a:r>
              <a:rPr lang="en-US" dirty="0"/>
              <a:t>2001 Fayetteville, NC along the Cape Fear River near the Person St Bridge</a:t>
            </a:r>
          </a:p>
          <a:p>
            <a:r>
              <a:rPr lang="en-US" dirty="0"/>
              <a:t>Timothy Earl Wallen went fishing. In the afternoon, a storm rolled in, and he moored his boat to a downstream pile near the boat ramp.</a:t>
            </a:r>
          </a:p>
          <a:p>
            <a:r>
              <a:rPr lang="en-US" dirty="0"/>
              <a:t>Boxelder tree fell and struck Wallen, rendering him paraplegic</a:t>
            </a:r>
          </a:p>
          <a:p>
            <a:r>
              <a:rPr lang="en-US" dirty="0"/>
              <a:t>Boxelder tree was alive but substantially decayed. It had two old breaks with epicormic sprouts, and it was leaning towards the river.</a:t>
            </a:r>
          </a:p>
          <a:p>
            <a:r>
              <a:rPr lang="en-US" dirty="0"/>
              <a:t>Trial Court granted MSJ for Riverside Sports Ctr because the tree was a natural condition.</a:t>
            </a:r>
          </a:p>
          <a:p>
            <a:endParaRPr lang="en-US" dirty="0"/>
          </a:p>
        </p:txBody>
      </p:sp>
      <p:sp>
        <p:nvSpPr>
          <p:cNvPr id="4" name="Slide Number Placeholder 3">
            <a:extLst>
              <a:ext uri="{FF2B5EF4-FFF2-40B4-BE49-F238E27FC236}">
                <a16:creationId xmlns:a16="http://schemas.microsoft.com/office/drawing/2014/main" id="{75E61EDB-9A82-2FCB-E4F3-81E3C32C8EF2}"/>
              </a:ext>
            </a:extLst>
          </p:cNvPr>
          <p:cNvSpPr>
            <a:spLocks noGrp="1"/>
          </p:cNvSpPr>
          <p:nvPr>
            <p:ph type="sldNum" sz="quarter" idx="5"/>
          </p:nvPr>
        </p:nvSpPr>
        <p:spPr/>
        <p:txBody>
          <a:bodyPr/>
          <a:lstStyle/>
          <a:p>
            <a:fld id="{CF155452-F542-491B-BA5C-F349F2386F54}" type="slidenum">
              <a:rPr lang="en-US" smtClean="0"/>
              <a:t>19</a:t>
            </a:fld>
            <a:endParaRPr lang="en-US"/>
          </a:p>
        </p:txBody>
      </p:sp>
    </p:spTree>
    <p:extLst>
      <p:ext uri="{BB962C8B-B14F-4D97-AF65-F5344CB8AC3E}">
        <p14:creationId xmlns:p14="http://schemas.microsoft.com/office/powerpoint/2010/main" val="658423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1FB38-206C-1CCE-771D-A030B06A9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1BF9B1-6C03-E435-9EE8-2F969EF466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CCB2510-44F2-B85D-30A3-0A074799F337}"/>
              </a:ext>
            </a:extLst>
          </p:cNvPr>
          <p:cNvSpPr>
            <a:spLocks noGrp="1"/>
          </p:cNvSpPr>
          <p:nvPr>
            <p:ph type="body" idx="1"/>
          </p:nvPr>
        </p:nvSpPr>
        <p:spPr/>
        <p:txBody>
          <a:bodyPr/>
          <a:lstStyle/>
          <a:p>
            <a:r>
              <a:rPr lang="en-US" dirty="0"/>
              <a:t>NC Ct. App.</a:t>
            </a:r>
          </a:p>
          <a:p>
            <a:r>
              <a:rPr lang="en-US" dirty="0"/>
              <a:t>2001 Fayetteville, NC along the Cape Fear River near the Person St Bridge</a:t>
            </a:r>
          </a:p>
          <a:p>
            <a:r>
              <a:rPr lang="en-US" dirty="0"/>
              <a:t>Timothy Earl Wallen went fishing. In the afternoon, a storm rolled in, and he moored his boat to a downstream pile near the boat ramp.</a:t>
            </a:r>
          </a:p>
          <a:p>
            <a:r>
              <a:rPr lang="en-US" dirty="0"/>
              <a:t>Boxelder tree fell and struck Wallen, rendering him paraplegic</a:t>
            </a:r>
          </a:p>
          <a:p>
            <a:r>
              <a:rPr lang="en-US" dirty="0"/>
              <a:t>Boxelder tree was alive but substantially decayed. It had two old breaks with epicormic sprouts, and it was leaning towards the river.</a:t>
            </a:r>
          </a:p>
          <a:p>
            <a:r>
              <a:rPr lang="en-US" dirty="0"/>
              <a:t>Trial Court granted MSJ for Riverside Sports Ctr because the tree was a natural condition.</a:t>
            </a:r>
          </a:p>
          <a:p>
            <a:endParaRPr lang="en-US" dirty="0"/>
          </a:p>
        </p:txBody>
      </p:sp>
      <p:sp>
        <p:nvSpPr>
          <p:cNvPr id="4" name="Slide Number Placeholder 3">
            <a:extLst>
              <a:ext uri="{FF2B5EF4-FFF2-40B4-BE49-F238E27FC236}">
                <a16:creationId xmlns:a16="http://schemas.microsoft.com/office/drawing/2014/main" id="{04637FDB-E56E-16BE-259D-1CB92C61BA54}"/>
              </a:ext>
            </a:extLst>
          </p:cNvPr>
          <p:cNvSpPr>
            <a:spLocks noGrp="1"/>
          </p:cNvSpPr>
          <p:nvPr>
            <p:ph type="sldNum" sz="quarter" idx="5"/>
          </p:nvPr>
        </p:nvSpPr>
        <p:spPr/>
        <p:txBody>
          <a:bodyPr/>
          <a:lstStyle/>
          <a:p>
            <a:fld id="{CF155452-F542-491B-BA5C-F349F2386F54}" type="slidenum">
              <a:rPr lang="en-US" smtClean="0"/>
              <a:t>20</a:t>
            </a:fld>
            <a:endParaRPr lang="en-US"/>
          </a:p>
        </p:txBody>
      </p:sp>
    </p:spTree>
    <p:extLst>
      <p:ext uri="{BB962C8B-B14F-4D97-AF65-F5344CB8AC3E}">
        <p14:creationId xmlns:p14="http://schemas.microsoft.com/office/powerpoint/2010/main" val="165236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85351-DFE3-6918-77C7-A43F8139E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B1372-9427-17C2-540C-B1CCC3D815E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E247E1-E338-388E-0212-C7722D066313}"/>
              </a:ext>
            </a:extLst>
          </p:cNvPr>
          <p:cNvSpPr>
            <a:spLocks noGrp="1"/>
          </p:cNvSpPr>
          <p:nvPr>
            <p:ph type="body" idx="1"/>
          </p:nvPr>
        </p:nvSpPr>
        <p:spPr/>
        <p:txBody>
          <a:bodyPr/>
          <a:lstStyle/>
          <a:p>
            <a:r>
              <a:rPr lang="en-US" dirty="0"/>
              <a:t>NC Ct. App.</a:t>
            </a:r>
          </a:p>
          <a:p>
            <a:r>
              <a:rPr lang="en-US" dirty="0"/>
              <a:t>1967, Newton Township, NC</a:t>
            </a:r>
          </a:p>
          <a:p>
            <a:r>
              <a:rPr lang="en-US" dirty="0"/>
              <a:t>Large oak tree grew on Noah and Jeanette McGee’s property. Oak tree was “extremely rotted and filled with honey bees”</a:t>
            </a:r>
          </a:p>
          <a:p>
            <a:r>
              <a:rPr lang="en-US" dirty="0"/>
              <a:t>Neighbors Edward and Josephine Rowe asked defendants at least twice to remove the tree.</a:t>
            </a:r>
          </a:p>
          <a:p>
            <a:r>
              <a:rPr lang="en-US" dirty="0"/>
              <a:t>McGees had “no objection” to the Rowes cutting it down, but they didn’t want to do it.</a:t>
            </a:r>
          </a:p>
          <a:p>
            <a:r>
              <a:rPr lang="en-US" dirty="0"/>
              <a:t>Tree broke and landed on house. Rowe’s insurance paid for the damage and then sued the McGees to recover</a:t>
            </a:r>
          </a:p>
          <a:p>
            <a:r>
              <a:rPr lang="en-US" dirty="0"/>
              <a:t>McGees defended because the tree was a “natural condition of the land.”</a:t>
            </a:r>
          </a:p>
        </p:txBody>
      </p:sp>
      <p:sp>
        <p:nvSpPr>
          <p:cNvPr id="4" name="Slide Number Placeholder 3">
            <a:extLst>
              <a:ext uri="{FF2B5EF4-FFF2-40B4-BE49-F238E27FC236}">
                <a16:creationId xmlns:a16="http://schemas.microsoft.com/office/drawing/2014/main" id="{029DC098-202E-BDD7-02F8-3415B870BF2F}"/>
              </a:ext>
            </a:extLst>
          </p:cNvPr>
          <p:cNvSpPr>
            <a:spLocks noGrp="1"/>
          </p:cNvSpPr>
          <p:nvPr>
            <p:ph type="sldNum" sz="quarter" idx="5"/>
          </p:nvPr>
        </p:nvSpPr>
        <p:spPr/>
        <p:txBody>
          <a:bodyPr/>
          <a:lstStyle/>
          <a:p>
            <a:fld id="{CF155452-F542-491B-BA5C-F349F2386F54}" type="slidenum">
              <a:rPr lang="en-US" smtClean="0"/>
              <a:t>3</a:t>
            </a:fld>
            <a:endParaRPr lang="en-US"/>
          </a:p>
        </p:txBody>
      </p:sp>
    </p:spTree>
    <p:extLst>
      <p:ext uri="{BB962C8B-B14F-4D97-AF65-F5344CB8AC3E}">
        <p14:creationId xmlns:p14="http://schemas.microsoft.com/office/powerpoint/2010/main" val="4290195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E8037-39E2-BF30-543C-EC470AC282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71AF96-70E5-4967-2A3E-7451ACF53E4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E9BB2E-059B-A2A3-F082-D7EA2921F967}"/>
              </a:ext>
            </a:extLst>
          </p:cNvPr>
          <p:cNvSpPr>
            <a:spLocks noGrp="1"/>
          </p:cNvSpPr>
          <p:nvPr>
            <p:ph type="body" idx="1"/>
          </p:nvPr>
        </p:nvSpPr>
        <p:spPr/>
        <p:txBody>
          <a:bodyPr/>
          <a:lstStyle/>
          <a:p>
            <a:r>
              <a:rPr lang="en-US" dirty="0"/>
              <a:t>SC Ct. App. </a:t>
            </a:r>
          </a:p>
          <a:p>
            <a:r>
              <a:rPr lang="en-US" dirty="0"/>
              <a:t>1997, SC</a:t>
            </a:r>
          </a:p>
          <a:p>
            <a:r>
              <a:rPr lang="en-US" dirty="0"/>
              <a:t>Julie Staples was driving along Highway 61 from Charleston towards Summerville</a:t>
            </a:r>
          </a:p>
          <a:p>
            <a:r>
              <a:rPr lang="en-US" dirty="0"/>
              <a:t>Collided a dead pine tree that had fallen across the road from Middleton Place National Historic Landmark, owned by Charles Duell</a:t>
            </a:r>
          </a:p>
          <a:p>
            <a:r>
              <a:rPr lang="en-US" dirty="0"/>
              <a:t>100,000 admission-paying visitors per year</a:t>
            </a:r>
          </a:p>
          <a:p>
            <a:r>
              <a:rPr lang="en-US" dirty="0"/>
              <a:t>Highway 61 carries 13,500 vehicles PER DAY</a:t>
            </a:r>
          </a:p>
          <a:p>
            <a:r>
              <a:rPr lang="en-US" dirty="0"/>
              <a:t>Duell hired James </a:t>
            </a:r>
            <a:r>
              <a:rPr lang="en-US" dirty="0" err="1"/>
              <a:t>Woddle</a:t>
            </a:r>
            <a:r>
              <a:rPr lang="en-US" dirty="0"/>
              <a:t> to care for the property, including driving around the perimeter of the property to inspect for things including dead trees.</a:t>
            </a:r>
          </a:p>
          <a:p>
            <a:r>
              <a:rPr lang="en-US" dirty="0"/>
              <a:t>Trial court held land was RURAL</a:t>
            </a:r>
          </a:p>
        </p:txBody>
      </p:sp>
      <p:sp>
        <p:nvSpPr>
          <p:cNvPr id="4" name="Slide Number Placeholder 3">
            <a:extLst>
              <a:ext uri="{FF2B5EF4-FFF2-40B4-BE49-F238E27FC236}">
                <a16:creationId xmlns:a16="http://schemas.microsoft.com/office/drawing/2014/main" id="{1987585F-2284-1688-D5FF-981640857B63}"/>
              </a:ext>
            </a:extLst>
          </p:cNvPr>
          <p:cNvSpPr>
            <a:spLocks noGrp="1"/>
          </p:cNvSpPr>
          <p:nvPr>
            <p:ph type="sldNum" sz="quarter" idx="5"/>
          </p:nvPr>
        </p:nvSpPr>
        <p:spPr/>
        <p:txBody>
          <a:bodyPr/>
          <a:lstStyle/>
          <a:p>
            <a:fld id="{CF155452-F542-491B-BA5C-F349F2386F54}" type="slidenum">
              <a:rPr lang="en-US" smtClean="0"/>
              <a:t>25</a:t>
            </a:fld>
            <a:endParaRPr lang="en-US"/>
          </a:p>
        </p:txBody>
      </p:sp>
    </p:spTree>
    <p:extLst>
      <p:ext uri="{BB962C8B-B14F-4D97-AF65-F5344CB8AC3E}">
        <p14:creationId xmlns:p14="http://schemas.microsoft.com/office/powerpoint/2010/main" val="3769649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AB12A-8E70-2EBD-0ACB-86A4400BE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DDA740-9FE9-5B58-4A8A-3E8BE6BC3D6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F3D119D-E338-DAFE-92A6-95A2396C05E0}"/>
              </a:ext>
            </a:extLst>
          </p:cNvPr>
          <p:cNvSpPr>
            <a:spLocks noGrp="1"/>
          </p:cNvSpPr>
          <p:nvPr>
            <p:ph type="body" idx="1"/>
          </p:nvPr>
        </p:nvSpPr>
        <p:spPr/>
        <p:txBody>
          <a:bodyPr/>
          <a:lstStyle/>
          <a:p>
            <a:r>
              <a:rPr lang="en-US" dirty="0"/>
              <a:t>SC Ct. App. </a:t>
            </a:r>
          </a:p>
          <a:p>
            <a:r>
              <a:rPr lang="en-US" dirty="0"/>
              <a:t>1997, SC</a:t>
            </a:r>
          </a:p>
          <a:p>
            <a:r>
              <a:rPr lang="en-US" dirty="0"/>
              <a:t>Julie Staples was driving along Highway 61 from Charleston towards Summerville</a:t>
            </a:r>
          </a:p>
          <a:p>
            <a:r>
              <a:rPr lang="en-US" dirty="0"/>
              <a:t>Collided a dead pine tree that had fallen across the road from Middleton Place National Historic Landmark, owned by Charles Duell</a:t>
            </a:r>
          </a:p>
          <a:p>
            <a:r>
              <a:rPr lang="en-US" dirty="0"/>
              <a:t>100,000 admission-paying visitors per year</a:t>
            </a:r>
          </a:p>
          <a:p>
            <a:r>
              <a:rPr lang="en-US" dirty="0"/>
              <a:t>Highway 61 carries 13,500 vehicles PER DAY</a:t>
            </a:r>
          </a:p>
          <a:p>
            <a:r>
              <a:rPr lang="en-US" dirty="0"/>
              <a:t>Duell hired James </a:t>
            </a:r>
            <a:r>
              <a:rPr lang="en-US" dirty="0" err="1"/>
              <a:t>Woddle</a:t>
            </a:r>
            <a:r>
              <a:rPr lang="en-US" dirty="0"/>
              <a:t> to care for the property, including driving around the perimeter of the property to inspect for things including dead trees.</a:t>
            </a:r>
          </a:p>
          <a:p>
            <a:r>
              <a:rPr lang="en-US" dirty="0"/>
              <a:t>Trial court held land was RURAL</a:t>
            </a:r>
          </a:p>
        </p:txBody>
      </p:sp>
      <p:sp>
        <p:nvSpPr>
          <p:cNvPr id="4" name="Slide Number Placeholder 3">
            <a:extLst>
              <a:ext uri="{FF2B5EF4-FFF2-40B4-BE49-F238E27FC236}">
                <a16:creationId xmlns:a16="http://schemas.microsoft.com/office/drawing/2014/main" id="{7B40EB4A-7697-09F9-E54C-96DBFAD1F155}"/>
              </a:ext>
            </a:extLst>
          </p:cNvPr>
          <p:cNvSpPr>
            <a:spLocks noGrp="1"/>
          </p:cNvSpPr>
          <p:nvPr>
            <p:ph type="sldNum" sz="quarter" idx="5"/>
          </p:nvPr>
        </p:nvSpPr>
        <p:spPr/>
        <p:txBody>
          <a:bodyPr/>
          <a:lstStyle/>
          <a:p>
            <a:fld id="{CF155452-F542-491B-BA5C-F349F2386F54}" type="slidenum">
              <a:rPr lang="en-US" smtClean="0"/>
              <a:t>26</a:t>
            </a:fld>
            <a:endParaRPr lang="en-US"/>
          </a:p>
        </p:txBody>
      </p:sp>
    </p:spTree>
    <p:extLst>
      <p:ext uri="{BB962C8B-B14F-4D97-AF65-F5344CB8AC3E}">
        <p14:creationId xmlns:p14="http://schemas.microsoft.com/office/powerpoint/2010/main" val="1139893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E1AE5-54FA-33AA-D38F-417CEE050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F88664-46DB-76CA-E6F6-CC4A431A58D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623411-612D-773F-4800-B3ABD2C530AA}"/>
              </a:ext>
            </a:extLst>
          </p:cNvPr>
          <p:cNvSpPr>
            <a:spLocks noGrp="1"/>
          </p:cNvSpPr>
          <p:nvPr>
            <p:ph type="body" idx="1"/>
          </p:nvPr>
        </p:nvSpPr>
        <p:spPr/>
        <p:txBody>
          <a:bodyPr/>
          <a:lstStyle/>
          <a:p>
            <a:r>
              <a:rPr lang="en-US" dirty="0"/>
              <a:t>SC Ct. App. </a:t>
            </a:r>
          </a:p>
          <a:p>
            <a:r>
              <a:rPr lang="en-US" dirty="0"/>
              <a:t>1997, SC</a:t>
            </a:r>
          </a:p>
          <a:p>
            <a:r>
              <a:rPr lang="en-US" dirty="0"/>
              <a:t>Julie Staples was driving along Highway 61 from Charleston towards Summerville</a:t>
            </a:r>
          </a:p>
          <a:p>
            <a:r>
              <a:rPr lang="en-US" dirty="0"/>
              <a:t>Collided a dead pine tree that had fallen across the road from Middleton Place National Historic Landmark, owned by Charles Duell</a:t>
            </a:r>
          </a:p>
          <a:p>
            <a:r>
              <a:rPr lang="en-US" dirty="0"/>
              <a:t>100,000 admission-paying visitors per year</a:t>
            </a:r>
          </a:p>
          <a:p>
            <a:r>
              <a:rPr lang="en-US" dirty="0"/>
              <a:t>Highway 61 carries 13,500 vehicles PER DAY</a:t>
            </a:r>
          </a:p>
          <a:p>
            <a:r>
              <a:rPr lang="en-US" dirty="0"/>
              <a:t>Duell hired James </a:t>
            </a:r>
            <a:r>
              <a:rPr lang="en-US" dirty="0" err="1"/>
              <a:t>Woddle</a:t>
            </a:r>
            <a:r>
              <a:rPr lang="en-US" dirty="0"/>
              <a:t> to care for the property, including driving around the perimeter of the property to inspect for things including dead trees.</a:t>
            </a:r>
          </a:p>
          <a:p>
            <a:r>
              <a:rPr lang="en-US" dirty="0"/>
              <a:t>Trial court held land was RURAL</a:t>
            </a:r>
          </a:p>
        </p:txBody>
      </p:sp>
      <p:sp>
        <p:nvSpPr>
          <p:cNvPr id="4" name="Slide Number Placeholder 3">
            <a:extLst>
              <a:ext uri="{FF2B5EF4-FFF2-40B4-BE49-F238E27FC236}">
                <a16:creationId xmlns:a16="http://schemas.microsoft.com/office/drawing/2014/main" id="{98E6FD0F-9182-47D2-ECA7-6260AA154411}"/>
              </a:ext>
            </a:extLst>
          </p:cNvPr>
          <p:cNvSpPr>
            <a:spLocks noGrp="1"/>
          </p:cNvSpPr>
          <p:nvPr>
            <p:ph type="sldNum" sz="quarter" idx="5"/>
          </p:nvPr>
        </p:nvSpPr>
        <p:spPr/>
        <p:txBody>
          <a:bodyPr/>
          <a:lstStyle/>
          <a:p>
            <a:fld id="{CF155452-F542-491B-BA5C-F349F2386F54}" type="slidenum">
              <a:rPr lang="en-US" smtClean="0"/>
              <a:t>27</a:t>
            </a:fld>
            <a:endParaRPr lang="en-US"/>
          </a:p>
        </p:txBody>
      </p:sp>
    </p:spTree>
    <p:extLst>
      <p:ext uri="{BB962C8B-B14F-4D97-AF65-F5344CB8AC3E}">
        <p14:creationId xmlns:p14="http://schemas.microsoft.com/office/powerpoint/2010/main" val="2210426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8B57C-848B-2FAC-C362-05E57750D3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35504-74DB-3643-559B-B096C6EE784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1705364-408A-EEC1-D3F4-8746CAB28AC1}"/>
              </a:ext>
            </a:extLst>
          </p:cNvPr>
          <p:cNvSpPr>
            <a:spLocks noGrp="1"/>
          </p:cNvSpPr>
          <p:nvPr>
            <p:ph type="body" idx="1"/>
          </p:nvPr>
        </p:nvSpPr>
        <p:spPr/>
        <p:txBody>
          <a:bodyPr/>
          <a:lstStyle/>
          <a:p>
            <a:r>
              <a:rPr lang="en-US" dirty="0"/>
              <a:t>USDC, SC</a:t>
            </a:r>
          </a:p>
          <a:p>
            <a:r>
              <a:rPr lang="en-US" dirty="0"/>
              <a:t>February 24, 2016 Darlington County, SC</a:t>
            </a:r>
          </a:p>
          <a:p>
            <a:r>
              <a:rPr lang="en-US" dirty="0"/>
              <a:t>On a windy day, Michael Gaines was driving along Gilchrist Rd, encountered branch blocking the road.</a:t>
            </a:r>
          </a:p>
          <a:p>
            <a:r>
              <a:rPr lang="en-US" dirty="0"/>
              <a:t>Stepped out of the car to remove the branch, and a pine tree fell on him.</a:t>
            </a:r>
          </a:p>
          <a:p>
            <a:endParaRPr lang="en-US" dirty="0"/>
          </a:p>
          <a:p>
            <a:r>
              <a:rPr lang="en-US" dirty="0"/>
              <a:t>CSX owned abandoned railbed next to road in “sparsely populated” area.</a:t>
            </a:r>
          </a:p>
          <a:p>
            <a:r>
              <a:rPr lang="en-US" dirty="0"/>
              <a:t>No trains on road since 1970s. Trees had sprouted on the railbed naturally.</a:t>
            </a:r>
          </a:p>
          <a:p>
            <a:endParaRPr lang="en-US" dirty="0"/>
          </a:p>
        </p:txBody>
      </p:sp>
      <p:sp>
        <p:nvSpPr>
          <p:cNvPr id="4" name="Slide Number Placeholder 3">
            <a:extLst>
              <a:ext uri="{FF2B5EF4-FFF2-40B4-BE49-F238E27FC236}">
                <a16:creationId xmlns:a16="http://schemas.microsoft.com/office/drawing/2014/main" id="{E10448B7-6891-3767-EBC0-52F5C84D6700}"/>
              </a:ext>
            </a:extLst>
          </p:cNvPr>
          <p:cNvSpPr>
            <a:spLocks noGrp="1"/>
          </p:cNvSpPr>
          <p:nvPr>
            <p:ph type="sldNum" sz="quarter" idx="5"/>
          </p:nvPr>
        </p:nvSpPr>
        <p:spPr/>
        <p:txBody>
          <a:bodyPr/>
          <a:lstStyle/>
          <a:p>
            <a:fld id="{CF155452-F542-491B-BA5C-F349F2386F54}" type="slidenum">
              <a:rPr lang="en-US" smtClean="0"/>
              <a:t>33</a:t>
            </a:fld>
            <a:endParaRPr lang="en-US"/>
          </a:p>
        </p:txBody>
      </p:sp>
    </p:spTree>
    <p:extLst>
      <p:ext uri="{BB962C8B-B14F-4D97-AF65-F5344CB8AC3E}">
        <p14:creationId xmlns:p14="http://schemas.microsoft.com/office/powerpoint/2010/main" val="993061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4DEDD-9609-59EA-A81D-81237E046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CDE481-A1D1-4F21-3D5E-BE1BA14C40A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84F4599-5E4C-535F-1C48-DF438A781815}"/>
              </a:ext>
            </a:extLst>
          </p:cNvPr>
          <p:cNvSpPr>
            <a:spLocks noGrp="1"/>
          </p:cNvSpPr>
          <p:nvPr>
            <p:ph type="body" idx="1"/>
          </p:nvPr>
        </p:nvSpPr>
        <p:spPr/>
        <p:txBody>
          <a:bodyPr/>
          <a:lstStyle/>
          <a:p>
            <a:r>
              <a:rPr lang="en-US" dirty="0"/>
              <a:t>USDC, SC</a:t>
            </a:r>
          </a:p>
          <a:p>
            <a:r>
              <a:rPr lang="en-US" dirty="0"/>
              <a:t>February 24, 2016 Darlington County, SC</a:t>
            </a:r>
          </a:p>
          <a:p>
            <a:r>
              <a:rPr lang="en-US" dirty="0"/>
              <a:t>On a windy day, Michael Gaines was driving along Gilchrist Rd, encountered branch blocking the road.</a:t>
            </a:r>
          </a:p>
          <a:p>
            <a:r>
              <a:rPr lang="en-US" dirty="0"/>
              <a:t>Stepped out of the car to remove the branch, and a pine tree fell on him.</a:t>
            </a:r>
          </a:p>
          <a:p>
            <a:endParaRPr lang="en-US" dirty="0"/>
          </a:p>
          <a:p>
            <a:r>
              <a:rPr lang="en-US" dirty="0"/>
              <a:t>CSX owned abandoned railbed next to road in “sparsely populated” area.</a:t>
            </a:r>
          </a:p>
          <a:p>
            <a:r>
              <a:rPr lang="en-US" dirty="0"/>
              <a:t>No trains on road since 1970s. Trees had sprouted on the railbed naturally.</a:t>
            </a:r>
          </a:p>
          <a:p>
            <a:endParaRPr lang="en-US" dirty="0"/>
          </a:p>
        </p:txBody>
      </p:sp>
      <p:sp>
        <p:nvSpPr>
          <p:cNvPr id="4" name="Slide Number Placeholder 3">
            <a:extLst>
              <a:ext uri="{FF2B5EF4-FFF2-40B4-BE49-F238E27FC236}">
                <a16:creationId xmlns:a16="http://schemas.microsoft.com/office/drawing/2014/main" id="{EA837281-1425-8CE7-1FFC-AD1DF0C71CAF}"/>
              </a:ext>
            </a:extLst>
          </p:cNvPr>
          <p:cNvSpPr>
            <a:spLocks noGrp="1"/>
          </p:cNvSpPr>
          <p:nvPr>
            <p:ph type="sldNum" sz="quarter" idx="5"/>
          </p:nvPr>
        </p:nvSpPr>
        <p:spPr/>
        <p:txBody>
          <a:bodyPr/>
          <a:lstStyle/>
          <a:p>
            <a:fld id="{CF155452-F542-491B-BA5C-F349F2386F54}" type="slidenum">
              <a:rPr lang="en-US" smtClean="0"/>
              <a:t>34</a:t>
            </a:fld>
            <a:endParaRPr lang="en-US"/>
          </a:p>
        </p:txBody>
      </p:sp>
    </p:spTree>
    <p:extLst>
      <p:ext uri="{BB962C8B-B14F-4D97-AF65-F5344CB8AC3E}">
        <p14:creationId xmlns:p14="http://schemas.microsoft.com/office/powerpoint/2010/main" val="2816967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F03B9-6D53-C1D3-EF0B-BF4174FFFF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61D02-6459-FE4F-9F9A-27979C2A3DB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585AA0A-70EB-4AC3-836A-7B28E9680D2C}"/>
              </a:ext>
            </a:extLst>
          </p:cNvPr>
          <p:cNvSpPr>
            <a:spLocks noGrp="1"/>
          </p:cNvSpPr>
          <p:nvPr>
            <p:ph type="body" idx="1"/>
          </p:nvPr>
        </p:nvSpPr>
        <p:spPr/>
        <p:txBody>
          <a:bodyPr/>
          <a:lstStyle/>
          <a:p>
            <a:r>
              <a:rPr lang="en-US" dirty="0"/>
              <a:t>NC Ct. App. 1993</a:t>
            </a:r>
          </a:p>
          <a:p>
            <a:r>
              <a:rPr lang="en-US" dirty="0"/>
              <a:t>McDowell County, NC, Old Fort-Sugar Hill Rd.</a:t>
            </a:r>
          </a:p>
          <a:p>
            <a:endParaRPr lang="en-US" dirty="0"/>
          </a:p>
          <a:p>
            <a:r>
              <a:rPr lang="en-US" dirty="0"/>
              <a:t>Russell Hunsberger was absentee landlord of rural, heavily-wooded property in its natural undeveloped state</a:t>
            </a:r>
          </a:p>
          <a:p>
            <a:r>
              <a:rPr lang="en-US" dirty="0"/>
              <a:t>Leaning tree on property over rural road.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 of tree was 46 feet from center of road. No signs of decay, rot, or poor health.</a:t>
            </a:r>
          </a:p>
          <a:p>
            <a:endParaRPr lang="en-US" dirty="0"/>
          </a:p>
          <a:p>
            <a:r>
              <a:rPr lang="en-US" dirty="0"/>
              <a:t>Early morning hours of February 15, 1989, Thomas Keith Gibson ran into tree fallen across the road.</a:t>
            </a:r>
          </a:p>
          <a:p>
            <a:endParaRPr lang="en-US" dirty="0"/>
          </a:p>
        </p:txBody>
      </p:sp>
      <p:sp>
        <p:nvSpPr>
          <p:cNvPr id="4" name="Slide Number Placeholder 3">
            <a:extLst>
              <a:ext uri="{FF2B5EF4-FFF2-40B4-BE49-F238E27FC236}">
                <a16:creationId xmlns:a16="http://schemas.microsoft.com/office/drawing/2014/main" id="{F8E59104-15C3-57DB-1FAA-1A5F2FFA6A66}"/>
              </a:ext>
            </a:extLst>
          </p:cNvPr>
          <p:cNvSpPr>
            <a:spLocks noGrp="1"/>
          </p:cNvSpPr>
          <p:nvPr>
            <p:ph type="sldNum" sz="quarter" idx="5"/>
          </p:nvPr>
        </p:nvSpPr>
        <p:spPr/>
        <p:txBody>
          <a:bodyPr/>
          <a:lstStyle/>
          <a:p>
            <a:fld id="{CF155452-F542-491B-BA5C-F349F2386F54}" type="slidenum">
              <a:rPr lang="en-US" smtClean="0"/>
              <a:t>39</a:t>
            </a:fld>
            <a:endParaRPr lang="en-US"/>
          </a:p>
        </p:txBody>
      </p:sp>
    </p:spTree>
    <p:extLst>
      <p:ext uri="{BB962C8B-B14F-4D97-AF65-F5344CB8AC3E}">
        <p14:creationId xmlns:p14="http://schemas.microsoft.com/office/powerpoint/2010/main" val="2621550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5B98F-A8EA-B4F7-5198-0D2E09DF3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2ECC4-4F4D-D39E-7692-2E250090284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38491D4-827B-3D80-8AD7-7A373465AA0C}"/>
              </a:ext>
            </a:extLst>
          </p:cNvPr>
          <p:cNvSpPr>
            <a:spLocks noGrp="1"/>
          </p:cNvSpPr>
          <p:nvPr>
            <p:ph type="body" idx="1"/>
          </p:nvPr>
        </p:nvSpPr>
        <p:spPr/>
        <p:txBody>
          <a:bodyPr/>
          <a:lstStyle/>
          <a:p>
            <a:r>
              <a:rPr lang="en-US" dirty="0"/>
              <a:t>SC Ct. App. 1989</a:t>
            </a:r>
          </a:p>
          <a:p>
            <a:r>
              <a:rPr lang="en-US" dirty="0"/>
              <a:t>Berkeley County, SC, Highway 41</a:t>
            </a:r>
          </a:p>
          <a:p>
            <a:endParaRPr lang="en-US" dirty="0"/>
          </a:p>
          <a:p>
            <a:r>
              <a:rPr lang="en-US" dirty="0"/>
              <a:t>For four years, a 26-inch pine tree growing in ROW for Hwy 41.</a:t>
            </a:r>
          </a:p>
          <a:p>
            <a:r>
              <a:rPr lang="en-US" dirty="0"/>
              <a:t>Tree leaned across </a:t>
            </a:r>
            <a:r>
              <a:rPr lang="en-US" dirty="0" err="1"/>
              <a:t>hwy</a:t>
            </a:r>
            <a:r>
              <a:rPr lang="en-US" dirty="0"/>
              <a:t> at 60-70 degree angle.</a:t>
            </a:r>
          </a:p>
          <a:p>
            <a:r>
              <a:rPr lang="en-US" dirty="0"/>
              <a:t>Mowing crews instructed DAILY to inspect for “dangerous trees”</a:t>
            </a:r>
          </a:p>
          <a:p>
            <a:endParaRPr lang="en-US" dirty="0"/>
          </a:p>
          <a:p>
            <a:r>
              <a:rPr lang="en-US" dirty="0"/>
              <a:t>July 20, 1984: The tree fell on Russell Marsh.</a:t>
            </a:r>
          </a:p>
          <a:p>
            <a:r>
              <a:rPr lang="en-US" dirty="0"/>
              <a:t>Upon inspection, base of tree was decayed</a:t>
            </a:r>
          </a:p>
        </p:txBody>
      </p:sp>
      <p:sp>
        <p:nvSpPr>
          <p:cNvPr id="4" name="Slide Number Placeholder 3">
            <a:extLst>
              <a:ext uri="{FF2B5EF4-FFF2-40B4-BE49-F238E27FC236}">
                <a16:creationId xmlns:a16="http://schemas.microsoft.com/office/drawing/2014/main" id="{C5294313-C669-F76A-E2EB-426DA738060B}"/>
              </a:ext>
            </a:extLst>
          </p:cNvPr>
          <p:cNvSpPr>
            <a:spLocks noGrp="1"/>
          </p:cNvSpPr>
          <p:nvPr>
            <p:ph type="sldNum" sz="quarter" idx="5"/>
          </p:nvPr>
        </p:nvSpPr>
        <p:spPr/>
        <p:txBody>
          <a:bodyPr/>
          <a:lstStyle/>
          <a:p>
            <a:fld id="{CF155452-F542-491B-BA5C-F349F2386F54}" type="slidenum">
              <a:rPr lang="en-US" smtClean="0"/>
              <a:t>49</a:t>
            </a:fld>
            <a:endParaRPr lang="en-US"/>
          </a:p>
        </p:txBody>
      </p:sp>
    </p:spTree>
    <p:extLst>
      <p:ext uri="{BB962C8B-B14F-4D97-AF65-F5344CB8AC3E}">
        <p14:creationId xmlns:p14="http://schemas.microsoft.com/office/powerpoint/2010/main" val="2525434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69124-7F96-6FF5-AA82-AAA7D55374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47370-4CE0-7F52-911D-65E34164CFE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3E4C91-50D5-2946-75FD-136D77A61985}"/>
              </a:ext>
            </a:extLst>
          </p:cNvPr>
          <p:cNvSpPr>
            <a:spLocks noGrp="1"/>
          </p:cNvSpPr>
          <p:nvPr>
            <p:ph type="body" idx="1"/>
          </p:nvPr>
        </p:nvSpPr>
        <p:spPr/>
        <p:txBody>
          <a:bodyPr/>
          <a:lstStyle/>
          <a:p>
            <a:r>
              <a:rPr lang="en-US" dirty="0"/>
              <a:t>SC Ct. Common Pleas 2013</a:t>
            </a:r>
          </a:p>
          <a:p>
            <a:r>
              <a:rPr lang="en-US" dirty="0"/>
              <a:t>Orangeburg County, SC</a:t>
            </a:r>
          </a:p>
          <a:p>
            <a:endParaRPr lang="en-US" dirty="0"/>
          </a:p>
          <a:p>
            <a:r>
              <a:rPr lang="en-US" dirty="0"/>
              <a:t>January 8, 2010, William Breland drove into a dead tree that had fallen across US Highway 321.</a:t>
            </a:r>
          </a:p>
          <a:p>
            <a:r>
              <a:rPr lang="en-US" dirty="0"/>
              <a:t>SC Dept of Transp. </a:t>
            </a:r>
            <a:r>
              <a:rPr lang="en-US" dirty="0" err="1"/>
              <a:t>MSJ’d</a:t>
            </a:r>
            <a:r>
              <a:rPr lang="en-US" dirty="0"/>
              <a:t>.</a:t>
            </a:r>
          </a:p>
          <a:p>
            <a:endParaRPr lang="en-US" dirty="0"/>
          </a:p>
          <a:p>
            <a:r>
              <a:rPr lang="en-US" dirty="0"/>
              <a:t>Trial court denied MSJ.</a:t>
            </a:r>
          </a:p>
        </p:txBody>
      </p:sp>
      <p:sp>
        <p:nvSpPr>
          <p:cNvPr id="4" name="Slide Number Placeholder 3">
            <a:extLst>
              <a:ext uri="{FF2B5EF4-FFF2-40B4-BE49-F238E27FC236}">
                <a16:creationId xmlns:a16="http://schemas.microsoft.com/office/drawing/2014/main" id="{90D66DE8-9508-CADD-808D-899C8A11AD20}"/>
              </a:ext>
            </a:extLst>
          </p:cNvPr>
          <p:cNvSpPr>
            <a:spLocks noGrp="1"/>
          </p:cNvSpPr>
          <p:nvPr>
            <p:ph type="sldNum" sz="quarter" idx="5"/>
          </p:nvPr>
        </p:nvSpPr>
        <p:spPr/>
        <p:txBody>
          <a:bodyPr/>
          <a:lstStyle/>
          <a:p>
            <a:fld id="{CF155452-F542-491B-BA5C-F349F2386F54}" type="slidenum">
              <a:rPr lang="en-US" smtClean="0"/>
              <a:t>53</a:t>
            </a:fld>
            <a:endParaRPr lang="en-US"/>
          </a:p>
        </p:txBody>
      </p:sp>
    </p:spTree>
    <p:extLst>
      <p:ext uri="{BB962C8B-B14F-4D97-AF65-F5344CB8AC3E}">
        <p14:creationId xmlns:p14="http://schemas.microsoft.com/office/powerpoint/2010/main" val="3750995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D485B-4623-58B0-7A3C-2170FF3D7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3FFD9D-FC5B-AEFC-444B-6F7F44B3CB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468F14-E123-E28E-D09F-579C767151C0}"/>
              </a:ext>
            </a:extLst>
          </p:cNvPr>
          <p:cNvSpPr>
            <a:spLocks noGrp="1"/>
          </p:cNvSpPr>
          <p:nvPr>
            <p:ph type="body" idx="1"/>
          </p:nvPr>
        </p:nvSpPr>
        <p:spPr/>
        <p:txBody>
          <a:bodyPr/>
          <a:lstStyle/>
          <a:p>
            <a:r>
              <a:rPr lang="en-US" dirty="0"/>
              <a:t>SC Supreme Court 1941</a:t>
            </a:r>
          </a:p>
          <a:p>
            <a:endParaRPr lang="en-US" dirty="0"/>
          </a:p>
          <a:p>
            <a:r>
              <a:rPr lang="en-US" dirty="0"/>
              <a:t>September 5, 1935 between Adams Run and Parkers Ferry in Charleston County, SC</a:t>
            </a:r>
          </a:p>
          <a:p>
            <a:r>
              <a:rPr lang="en-US" dirty="0"/>
              <a:t>Gum tree TWO INCHES onto private land owned by Miss H. R. Gonzales had large basal cavity facing AWAY from the street and a few dead branches.</a:t>
            </a:r>
          </a:p>
          <a:p>
            <a:r>
              <a:rPr lang="en-US" dirty="0"/>
              <a:t>Windy day. Tree fell on Frances Inabinett, passenger in a car on the highway.</a:t>
            </a:r>
          </a:p>
          <a:p>
            <a:endParaRPr lang="en-US" dirty="0"/>
          </a:p>
          <a:p>
            <a:r>
              <a:rPr lang="en-US" dirty="0"/>
              <a:t>Witnesses observed that after the failure, 2-3 inch dead branches were lying on the road and ground.</a:t>
            </a:r>
          </a:p>
          <a:p>
            <a:r>
              <a:rPr lang="en-US" dirty="0"/>
              <a:t>Cavity was NOT VISIBLE FROM THE HWY.</a:t>
            </a:r>
          </a:p>
          <a:p>
            <a:r>
              <a:rPr lang="en-US" dirty="0"/>
              <a:t>Hwy was inspected shortly before the failure, and no problem was identified.</a:t>
            </a:r>
          </a:p>
          <a:p>
            <a:endParaRPr lang="en-US" dirty="0"/>
          </a:p>
          <a:p>
            <a:r>
              <a:rPr lang="en-US" dirty="0"/>
              <a:t>NONSUIT for private landowner, JURY found for Plaintiff against State. Hwy Dept.</a:t>
            </a:r>
          </a:p>
        </p:txBody>
      </p:sp>
      <p:sp>
        <p:nvSpPr>
          <p:cNvPr id="4" name="Slide Number Placeholder 3">
            <a:extLst>
              <a:ext uri="{FF2B5EF4-FFF2-40B4-BE49-F238E27FC236}">
                <a16:creationId xmlns:a16="http://schemas.microsoft.com/office/drawing/2014/main" id="{C41D9465-4F2C-B22D-F8BA-D5A2BB805544}"/>
              </a:ext>
            </a:extLst>
          </p:cNvPr>
          <p:cNvSpPr>
            <a:spLocks noGrp="1"/>
          </p:cNvSpPr>
          <p:nvPr>
            <p:ph type="sldNum" sz="quarter" idx="5"/>
          </p:nvPr>
        </p:nvSpPr>
        <p:spPr/>
        <p:txBody>
          <a:bodyPr/>
          <a:lstStyle/>
          <a:p>
            <a:fld id="{CF155452-F542-491B-BA5C-F349F2386F54}" type="slidenum">
              <a:rPr lang="en-US" smtClean="0"/>
              <a:t>57</a:t>
            </a:fld>
            <a:endParaRPr lang="en-US"/>
          </a:p>
        </p:txBody>
      </p:sp>
    </p:spTree>
    <p:extLst>
      <p:ext uri="{BB962C8B-B14F-4D97-AF65-F5344CB8AC3E}">
        <p14:creationId xmlns:p14="http://schemas.microsoft.com/office/powerpoint/2010/main" val="2048253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A4143-16E0-A27A-5B12-0BE05ED3E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510F9-13D9-E582-8CEC-14B6EF50CFE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493444-243C-994C-26D0-59E6CA092B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5D09DA-C6DC-0BC7-76DA-FE7CA47D0256}"/>
              </a:ext>
            </a:extLst>
          </p:cNvPr>
          <p:cNvSpPr>
            <a:spLocks noGrp="1"/>
          </p:cNvSpPr>
          <p:nvPr>
            <p:ph type="sldNum" sz="quarter" idx="5"/>
          </p:nvPr>
        </p:nvSpPr>
        <p:spPr/>
        <p:txBody>
          <a:bodyPr/>
          <a:lstStyle/>
          <a:p>
            <a:fld id="{CF155452-F542-491B-BA5C-F349F2386F54}" type="slidenum">
              <a:rPr lang="en-US" smtClean="0"/>
              <a:t>62</a:t>
            </a:fld>
            <a:endParaRPr lang="en-US" dirty="0"/>
          </a:p>
        </p:txBody>
      </p:sp>
    </p:spTree>
    <p:extLst>
      <p:ext uri="{BB962C8B-B14F-4D97-AF65-F5344CB8AC3E}">
        <p14:creationId xmlns:p14="http://schemas.microsoft.com/office/powerpoint/2010/main" val="2472484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BCE39-3B6A-EAC7-4CAD-CB2634E99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B0A97-6FB9-7B39-B0C9-2238FCF8966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90BA5ED-FABE-CB80-88F7-BAB5B5BC89FD}"/>
              </a:ext>
            </a:extLst>
          </p:cNvPr>
          <p:cNvSpPr>
            <a:spLocks noGrp="1"/>
          </p:cNvSpPr>
          <p:nvPr>
            <p:ph type="body" idx="1"/>
          </p:nvPr>
        </p:nvSpPr>
        <p:spPr/>
        <p:txBody>
          <a:bodyPr/>
          <a:lstStyle/>
          <a:p>
            <a:r>
              <a:rPr lang="en-US" dirty="0"/>
              <a:t>NC Ct. App.</a:t>
            </a:r>
          </a:p>
          <a:p>
            <a:r>
              <a:rPr lang="en-US" dirty="0"/>
              <a:t>1967, Newton Township, NC</a:t>
            </a:r>
          </a:p>
          <a:p>
            <a:r>
              <a:rPr lang="en-US" dirty="0"/>
              <a:t>Large oak tree grew on Noah and Jeanette McGee’s property. Oak tree was “extremely rotted and filled with honey bees”</a:t>
            </a:r>
          </a:p>
          <a:p>
            <a:r>
              <a:rPr lang="en-US" dirty="0"/>
              <a:t>Neighbors Edward and Josephine Rowe asked defendants at least twice to remove the tree.</a:t>
            </a:r>
          </a:p>
          <a:p>
            <a:r>
              <a:rPr lang="en-US" dirty="0"/>
              <a:t>McGees had “no objection” to the Rowes cutting it down, but they didn’t want to do it.</a:t>
            </a:r>
          </a:p>
          <a:p>
            <a:r>
              <a:rPr lang="en-US" dirty="0"/>
              <a:t>Tree broke and landed on house. Rowe’s insurance paid for the damage and then sued the McGees to recover</a:t>
            </a:r>
          </a:p>
          <a:p>
            <a:r>
              <a:rPr lang="en-US" dirty="0"/>
              <a:t>McGees defended because the tree was a “natural condition of the land.”</a:t>
            </a:r>
          </a:p>
          <a:p>
            <a:endParaRPr lang="en-US" dirty="0"/>
          </a:p>
        </p:txBody>
      </p:sp>
      <p:sp>
        <p:nvSpPr>
          <p:cNvPr id="4" name="Slide Number Placeholder 3">
            <a:extLst>
              <a:ext uri="{FF2B5EF4-FFF2-40B4-BE49-F238E27FC236}">
                <a16:creationId xmlns:a16="http://schemas.microsoft.com/office/drawing/2014/main" id="{0D3FB5AD-3EB7-E87D-2602-08B8205914FA}"/>
              </a:ext>
            </a:extLst>
          </p:cNvPr>
          <p:cNvSpPr>
            <a:spLocks noGrp="1"/>
          </p:cNvSpPr>
          <p:nvPr>
            <p:ph type="sldNum" sz="quarter" idx="5"/>
          </p:nvPr>
        </p:nvSpPr>
        <p:spPr/>
        <p:txBody>
          <a:bodyPr/>
          <a:lstStyle/>
          <a:p>
            <a:fld id="{CF155452-F542-491B-BA5C-F349F2386F54}" type="slidenum">
              <a:rPr lang="en-US" smtClean="0"/>
              <a:t>4</a:t>
            </a:fld>
            <a:endParaRPr lang="en-US"/>
          </a:p>
        </p:txBody>
      </p:sp>
    </p:spTree>
    <p:extLst>
      <p:ext uri="{BB962C8B-B14F-4D97-AF65-F5344CB8AC3E}">
        <p14:creationId xmlns:p14="http://schemas.microsoft.com/office/powerpoint/2010/main" val="480760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F7838-086C-48DA-6601-5D36A0C646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1B4E6-8A3E-C5C6-6A7D-E25E1C96168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99F3319-518B-B0FD-5ADB-725747AE31A9}"/>
              </a:ext>
            </a:extLst>
          </p:cNvPr>
          <p:cNvSpPr>
            <a:spLocks noGrp="1"/>
          </p:cNvSpPr>
          <p:nvPr>
            <p:ph type="body" idx="1"/>
          </p:nvPr>
        </p:nvSpPr>
        <p:spPr/>
        <p:txBody>
          <a:bodyPr/>
          <a:lstStyle/>
          <a:p>
            <a:r>
              <a:rPr lang="en-US" dirty="0"/>
              <a:t>5 cases (+3 supplemental)</a:t>
            </a:r>
          </a:p>
        </p:txBody>
      </p:sp>
      <p:sp>
        <p:nvSpPr>
          <p:cNvPr id="4" name="Slide Number Placeholder 3">
            <a:extLst>
              <a:ext uri="{FF2B5EF4-FFF2-40B4-BE49-F238E27FC236}">
                <a16:creationId xmlns:a16="http://schemas.microsoft.com/office/drawing/2014/main" id="{B833BC04-4314-2FA0-389C-6554D68F61AA}"/>
              </a:ext>
            </a:extLst>
          </p:cNvPr>
          <p:cNvSpPr>
            <a:spLocks noGrp="1"/>
          </p:cNvSpPr>
          <p:nvPr>
            <p:ph type="sldNum" sz="quarter" idx="5"/>
          </p:nvPr>
        </p:nvSpPr>
        <p:spPr/>
        <p:txBody>
          <a:bodyPr/>
          <a:lstStyle/>
          <a:p>
            <a:fld id="{CF155452-F542-491B-BA5C-F349F2386F54}" type="slidenum">
              <a:rPr lang="en-US" smtClean="0"/>
              <a:t>63</a:t>
            </a:fld>
            <a:endParaRPr lang="en-US" dirty="0"/>
          </a:p>
        </p:txBody>
      </p:sp>
    </p:spTree>
    <p:extLst>
      <p:ext uri="{BB962C8B-B14F-4D97-AF65-F5344CB8AC3E}">
        <p14:creationId xmlns:p14="http://schemas.microsoft.com/office/powerpoint/2010/main" val="3565034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DEDE-EC3E-5D26-ED5A-BCB60DCF1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C6F5E-2DA7-CD6B-90E5-33DB80679DB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AD02DC0-78FB-C40F-A0DF-6363DD21961F}"/>
              </a:ext>
            </a:extLst>
          </p:cNvPr>
          <p:cNvSpPr>
            <a:spLocks noGrp="1"/>
          </p:cNvSpPr>
          <p:nvPr>
            <p:ph type="body" idx="1"/>
          </p:nvPr>
        </p:nvSpPr>
        <p:spPr/>
        <p:txBody>
          <a:bodyPr/>
          <a:lstStyle/>
          <a:p>
            <a:r>
              <a:rPr lang="en-US" dirty="0"/>
              <a:t>SC Supreme Court 1956</a:t>
            </a:r>
          </a:p>
          <a:p>
            <a:endParaRPr lang="en-US" dirty="0"/>
          </a:p>
          <a:p>
            <a:r>
              <a:rPr lang="en-US" dirty="0"/>
              <a:t>Greenville, SC</a:t>
            </a:r>
          </a:p>
          <a:p>
            <a:r>
              <a:rPr lang="en-US" dirty="0"/>
              <a:t>May of 1954, 11am.</a:t>
            </a:r>
          </a:p>
          <a:p>
            <a:r>
              <a:rPr lang="en-US" dirty="0"/>
              <a:t>Robert Hughes, an employee of George Tate was driving a truck along Arlington Avenue</a:t>
            </a:r>
          </a:p>
          <a:p>
            <a:r>
              <a:rPr lang="en-US" dirty="0"/>
              <a:t>High profile truck ran into low branch over road, damaging truck.</a:t>
            </a:r>
          </a:p>
          <a:p>
            <a:endParaRPr lang="en-US" dirty="0"/>
          </a:p>
          <a:p>
            <a:r>
              <a:rPr lang="en-US" dirty="0"/>
              <a:t>Tate sued Greenville for damages to his truck.</a:t>
            </a:r>
          </a:p>
          <a:p>
            <a:r>
              <a:rPr lang="en-US" dirty="0"/>
              <a:t>Trial court directed nonsuit, Tate appealed.</a:t>
            </a:r>
          </a:p>
          <a:p>
            <a:endParaRPr lang="en-US" dirty="0"/>
          </a:p>
          <a:p>
            <a:pPr marL="228600" indent="-228600">
              <a:buAutoNum type="arabicParenBoth"/>
            </a:pPr>
            <a:r>
              <a:rPr lang="en-US" dirty="0"/>
              <a:t>Is overhanging branch a DEFECT?</a:t>
            </a:r>
          </a:p>
          <a:p>
            <a:pPr marL="228600" indent="-228600">
              <a:buAutoNum type="arabicParenBoth"/>
            </a:pPr>
            <a:r>
              <a:rPr lang="en-US" dirty="0"/>
              <a:t>Is Hughes guilty of contributory negligence?</a:t>
            </a:r>
          </a:p>
        </p:txBody>
      </p:sp>
      <p:sp>
        <p:nvSpPr>
          <p:cNvPr id="4" name="Slide Number Placeholder 3">
            <a:extLst>
              <a:ext uri="{FF2B5EF4-FFF2-40B4-BE49-F238E27FC236}">
                <a16:creationId xmlns:a16="http://schemas.microsoft.com/office/drawing/2014/main" id="{AB15BE6E-B03B-15C1-66D7-D5E62D69F74B}"/>
              </a:ext>
            </a:extLst>
          </p:cNvPr>
          <p:cNvSpPr>
            <a:spLocks noGrp="1"/>
          </p:cNvSpPr>
          <p:nvPr>
            <p:ph type="sldNum" sz="quarter" idx="5"/>
          </p:nvPr>
        </p:nvSpPr>
        <p:spPr/>
        <p:txBody>
          <a:bodyPr/>
          <a:lstStyle/>
          <a:p>
            <a:fld id="{CF155452-F542-491B-BA5C-F349F2386F54}" type="slidenum">
              <a:rPr lang="en-US" smtClean="0"/>
              <a:t>64</a:t>
            </a:fld>
            <a:endParaRPr lang="en-US"/>
          </a:p>
        </p:txBody>
      </p:sp>
    </p:spTree>
    <p:extLst>
      <p:ext uri="{BB962C8B-B14F-4D97-AF65-F5344CB8AC3E}">
        <p14:creationId xmlns:p14="http://schemas.microsoft.com/office/powerpoint/2010/main" val="528565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6F9AD-9887-5F1C-3C13-95E7693E3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202481-D93D-678B-B5BD-D97480C1618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02908A-161C-370B-0845-2B34FDD4048E}"/>
              </a:ext>
            </a:extLst>
          </p:cNvPr>
          <p:cNvSpPr>
            <a:spLocks noGrp="1"/>
          </p:cNvSpPr>
          <p:nvPr>
            <p:ph type="body" idx="1"/>
          </p:nvPr>
        </p:nvSpPr>
        <p:spPr/>
        <p:txBody>
          <a:bodyPr/>
          <a:lstStyle/>
          <a:p>
            <a:r>
              <a:rPr lang="en-US" dirty="0"/>
              <a:t>1894 NC Supreme Ct.</a:t>
            </a:r>
          </a:p>
          <a:p>
            <a:endParaRPr lang="en-US" dirty="0"/>
          </a:p>
          <a:p>
            <a:r>
              <a:rPr lang="en-US" dirty="0"/>
              <a:t>Mattie Tate owned property in the City of Greensborough with street trees out front.</a:t>
            </a:r>
          </a:p>
          <a:p>
            <a:r>
              <a:rPr lang="en-US" dirty="0"/>
              <a:t>City decided to destroy street trees to cure “conditions of dampness”</a:t>
            </a:r>
          </a:p>
          <a:p>
            <a:endParaRPr lang="en-US" dirty="0"/>
          </a:p>
        </p:txBody>
      </p:sp>
      <p:sp>
        <p:nvSpPr>
          <p:cNvPr id="4" name="Slide Number Placeholder 3">
            <a:extLst>
              <a:ext uri="{FF2B5EF4-FFF2-40B4-BE49-F238E27FC236}">
                <a16:creationId xmlns:a16="http://schemas.microsoft.com/office/drawing/2014/main" id="{8052A676-8C32-F6E3-3AEB-EFF8D68552D2}"/>
              </a:ext>
            </a:extLst>
          </p:cNvPr>
          <p:cNvSpPr>
            <a:spLocks noGrp="1"/>
          </p:cNvSpPr>
          <p:nvPr>
            <p:ph type="sldNum" sz="quarter" idx="5"/>
          </p:nvPr>
        </p:nvSpPr>
        <p:spPr/>
        <p:txBody>
          <a:bodyPr/>
          <a:lstStyle/>
          <a:p>
            <a:fld id="{CF155452-F542-491B-BA5C-F349F2386F54}" type="slidenum">
              <a:rPr lang="en-US" smtClean="0"/>
              <a:t>72</a:t>
            </a:fld>
            <a:endParaRPr lang="en-US"/>
          </a:p>
        </p:txBody>
      </p:sp>
    </p:spTree>
    <p:extLst>
      <p:ext uri="{BB962C8B-B14F-4D97-AF65-F5344CB8AC3E}">
        <p14:creationId xmlns:p14="http://schemas.microsoft.com/office/powerpoint/2010/main" val="2364998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73</a:t>
            </a:fld>
            <a:endParaRPr lang="en-US" dirty="0"/>
          </a:p>
        </p:txBody>
      </p:sp>
    </p:spTree>
    <p:extLst>
      <p:ext uri="{BB962C8B-B14F-4D97-AF65-F5344CB8AC3E}">
        <p14:creationId xmlns:p14="http://schemas.microsoft.com/office/powerpoint/2010/main" val="3130662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ADA9E-2454-E9E1-87D6-E4B6949B8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60E273-5DD4-B723-0295-D9E0FE84A8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A6243F2-C802-7EA2-EB09-EAF480723D94}"/>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5A331EA9-2F3F-7DFF-F805-0602AF4A688F}"/>
              </a:ext>
            </a:extLst>
          </p:cNvPr>
          <p:cNvSpPr>
            <a:spLocks noGrp="1"/>
          </p:cNvSpPr>
          <p:nvPr>
            <p:ph type="sldNum" sz="quarter" idx="5"/>
          </p:nvPr>
        </p:nvSpPr>
        <p:spPr/>
        <p:txBody>
          <a:bodyPr/>
          <a:lstStyle/>
          <a:p>
            <a:fld id="{CF155452-F542-491B-BA5C-F349F2386F54}" type="slidenum">
              <a:rPr lang="en-US" smtClean="0"/>
              <a:t>74</a:t>
            </a:fld>
            <a:endParaRPr lang="en-US" dirty="0"/>
          </a:p>
        </p:txBody>
      </p:sp>
    </p:spTree>
    <p:extLst>
      <p:ext uri="{BB962C8B-B14F-4D97-AF65-F5344CB8AC3E}">
        <p14:creationId xmlns:p14="http://schemas.microsoft.com/office/powerpoint/2010/main" val="657607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D885A-6FDB-B0B1-7D12-529561AF4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C1B92E-2F5D-1BC2-0A35-F44BB21608E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7057226-5A6D-0E60-3DA0-C54253BB4D17}"/>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4855B750-7453-7AD7-C96D-6B474A757C9F}"/>
              </a:ext>
            </a:extLst>
          </p:cNvPr>
          <p:cNvSpPr>
            <a:spLocks noGrp="1"/>
          </p:cNvSpPr>
          <p:nvPr>
            <p:ph type="sldNum" sz="quarter" idx="5"/>
          </p:nvPr>
        </p:nvSpPr>
        <p:spPr/>
        <p:txBody>
          <a:bodyPr/>
          <a:lstStyle/>
          <a:p>
            <a:fld id="{CF155452-F542-491B-BA5C-F349F2386F54}" type="slidenum">
              <a:rPr lang="en-US" smtClean="0"/>
              <a:t>75</a:t>
            </a:fld>
            <a:endParaRPr lang="en-US" dirty="0"/>
          </a:p>
        </p:txBody>
      </p:sp>
    </p:spTree>
    <p:extLst>
      <p:ext uri="{BB962C8B-B14F-4D97-AF65-F5344CB8AC3E}">
        <p14:creationId xmlns:p14="http://schemas.microsoft.com/office/powerpoint/2010/main" val="1445109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13FB1-E0CE-BF6F-1B1E-E0B17DFBE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25E61-3F22-DC14-1FDD-408AD6100F2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19452DE-614A-A611-0F06-1D04D1853CCD}"/>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96FDC971-BC2C-1D23-C1D1-17B2AE19B433}"/>
              </a:ext>
            </a:extLst>
          </p:cNvPr>
          <p:cNvSpPr>
            <a:spLocks noGrp="1"/>
          </p:cNvSpPr>
          <p:nvPr>
            <p:ph type="sldNum" sz="quarter" idx="5"/>
          </p:nvPr>
        </p:nvSpPr>
        <p:spPr/>
        <p:txBody>
          <a:bodyPr/>
          <a:lstStyle/>
          <a:p>
            <a:fld id="{CF155452-F542-491B-BA5C-F349F2386F54}" type="slidenum">
              <a:rPr lang="en-US" smtClean="0"/>
              <a:t>76</a:t>
            </a:fld>
            <a:endParaRPr lang="en-US" dirty="0"/>
          </a:p>
        </p:txBody>
      </p:sp>
    </p:spTree>
    <p:extLst>
      <p:ext uri="{BB962C8B-B14F-4D97-AF65-F5344CB8AC3E}">
        <p14:creationId xmlns:p14="http://schemas.microsoft.com/office/powerpoint/2010/main" val="2565441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D7526-EBC7-1111-D93B-F24BEEC01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F853E-9264-20AF-957F-77EBBBB0872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8A821B2-BCBC-30C3-70A2-BF7A26728D3D}"/>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0296E16C-0212-96C0-B8D8-5AB6790CB599}"/>
              </a:ext>
            </a:extLst>
          </p:cNvPr>
          <p:cNvSpPr>
            <a:spLocks noGrp="1"/>
          </p:cNvSpPr>
          <p:nvPr>
            <p:ph type="sldNum" sz="quarter" idx="5"/>
          </p:nvPr>
        </p:nvSpPr>
        <p:spPr/>
        <p:txBody>
          <a:bodyPr/>
          <a:lstStyle/>
          <a:p>
            <a:fld id="{CF155452-F542-491B-BA5C-F349F2386F54}" type="slidenum">
              <a:rPr lang="en-US" smtClean="0"/>
              <a:t>77</a:t>
            </a:fld>
            <a:endParaRPr lang="en-US" dirty="0"/>
          </a:p>
        </p:txBody>
      </p:sp>
    </p:spTree>
    <p:extLst>
      <p:ext uri="{BB962C8B-B14F-4D97-AF65-F5344CB8AC3E}">
        <p14:creationId xmlns:p14="http://schemas.microsoft.com/office/powerpoint/2010/main" val="953767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810A0-5412-2AFE-C531-BA62D00FE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BB34D0-9A40-99EC-73BC-281568ABCB6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EDC2E12-847C-CE39-9AC4-BE2403C64192}"/>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C74D80D2-00DE-6131-054E-C34535EE9001}"/>
              </a:ext>
            </a:extLst>
          </p:cNvPr>
          <p:cNvSpPr>
            <a:spLocks noGrp="1"/>
          </p:cNvSpPr>
          <p:nvPr>
            <p:ph type="sldNum" sz="quarter" idx="5"/>
          </p:nvPr>
        </p:nvSpPr>
        <p:spPr/>
        <p:txBody>
          <a:bodyPr/>
          <a:lstStyle/>
          <a:p>
            <a:fld id="{CF155452-F542-491B-BA5C-F349F2386F54}" type="slidenum">
              <a:rPr lang="en-US" smtClean="0"/>
              <a:t>78</a:t>
            </a:fld>
            <a:endParaRPr lang="en-US" dirty="0"/>
          </a:p>
        </p:txBody>
      </p:sp>
    </p:spTree>
    <p:extLst>
      <p:ext uri="{BB962C8B-B14F-4D97-AF65-F5344CB8AC3E}">
        <p14:creationId xmlns:p14="http://schemas.microsoft.com/office/powerpoint/2010/main" val="2741842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8CC20-12A1-9ED1-A9F1-0D8077D9F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442739-42D0-CD02-084F-5FDD9C4356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BD8FB4D-F7B4-59E9-0924-6C20C099BA6B}"/>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3934F43E-ABA9-F5ED-5CD5-83EA058C6006}"/>
              </a:ext>
            </a:extLst>
          </p:cNvPr>
          <p:cNvSpPr>
            <a:spLocks noGrp="1"/>
          </p:cNvSpPr>
          <p:nvPr>
            <p:ph type="sldNum" sz="quarter" idx="5"/>
          </p:nvPr>
        </p:nvSpPr>
        <p:spPr/>
        <p:txBody>
          <a:bodyPr/>
          <a:lstStyle/>
          <a:p>
            <a:fld id="{CF155452-F542-491B-BA5C-F349F2386F54}" type="slidenum">
              <a:rPr lang="en-US" smtClean="0"/>
              <a:t>79</a:t>
            </a:fld>
            <a:endParaRPr lang="en-US" dirty="0"/>
          </a:p>
        </p:txBody>
      </p:sp>
    </p:spTree>
    <p:extLst>
      <p:ext uri="{BB962C8B-B14F-4D97-AF65-F5344CB8AC3E}">
        <p14:creationId xmlns:p14="http://schemas.microsoft.com/office/powerpoint/2010/main" val="2675662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92167-FF78-B0C6-0F46-5B9B3CD3D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3A821-483A-87F3-ABC0-B4A37F9254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A51579A-F751-BA7F-1506-B7F16793C30D}"/>
              </a:ext>
            </a:extLst>
          </p:cNvPr>
          <p:cNvSpPr>
            <a:spLocks noGrp="1"/>
          </p:cNvSpPr>
          <p:nvPr>
            <p:ph type="body" idx="1"/>
          </p:nvPr>
        </p:nvSpPr>
        <p:spPr/>
        <p:txBody>
          <a:bodyPr/>
          <a:lstStyle/>
          <a:p>
            <a:r>
              <a:rPr lang="en-US" b="0" i="0" dirty="0">
                <a:solidFill>
                  <a:srgbClr val="001D35"/>
                </a:solidFill>
                <a:effectLst/>
                <a:latin typeface="Google Sans"/>
              </a:rPr>
              <a:t>Only four states and the District of Columbia follow the contributory negligence rule in the United States: Alabama, Maryland, North Carolina, and Virginia</a:t>
            </a:r>
          </a:p>
          <a:p>
            <a:r>
              <a:rPr lang="en-US" b="0" i="0" dirty="0">
                <a:solidFill>
                  <a:srgbClr val="001D35"/>
                </a:solidFill>
                <a:effectLst/>
                <a:latin typeface="Google Sans"/>
              </a:rPr>
              <a:t>Even if a plaintiff is just 1% at fault, he cannot recover.</a:t>
            </a:r>
            <a:endParaRPr lang="en-US" dirty="0"/>
          </a:p>
        </p:txBody>
      </p:sp>
      <p:sp>
        <p:nvSpPr>
          <p:cNvPr id="4" name="Slide Number Placeholder 3">
            <a:extLst>
              <a:ext uri="{FF2B5EF4-FFF2-40B4-BE49-F238E27FC236}">
                <a16:creationId xmlns:a16="http://schemas.microsoft.com/office/drawing/2014/main" id="{D9C3B3C6-463F-B6A9-DDCD-0CC44375178C}"/>
              </a:ext>
            </a:extLst>
          </p:cNvPr>
          <p:cNvSpPr>
            <a:spLocks noGrp="1"/>
          </p:cNvSpPr>
          <p:nvPr>
            <p:ph type="sldNum" sz="quarter" idx="5"/>
          </p:nvPr>
        </p:nvSpPr>
        <p:spPr/>
        <p:txBody>
          <a:bodyPr/>
          <a:lstStyle/>
          <a:p>
            <a:fld id="{CF155452-F542-491B-BA5C-F349F2386F54}" type="slidenum">
              <a:rPr lang="en-US" smtClean="0"/>
              <a:t>5</a:t>
            </a:fld>
            <a:endParaRPr lang="en-US" dirty="0"/>
          </a:p>
        </p:txBody>
      </p:sp>
    </p:spTree>
    <p:extLst>
      <p:ext uri="{BB962C8B-B14F-4D97-AF65-F5344CB8AC3E}">
        <p14:creationId xmlns:p14="http://schemas.microsoft.com/office/powerpoint/2010/main" val="1723266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7E392-ED8F-BCD0-9E2E-7DD4CFDB0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BD278-362F-4CD7-B0AD-9A5332F707B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921106-5FF8-8623-845B-59CEF082D5C0}"/>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8A945AB4-0724-9E9B-A259-0B9E9EE06D3A}"/>
              </a:ext>
            </a:extLst>
          </p:cNvPr>
          <p:cNvSpPr>
            <a:spLocks noGrp="1"/>
          </p:cNvSpPr>
          <p:nvPr>
            <p:ph type="sldNum" sz="quarter" idx="5"/>
          </p:nvPr>
        </p:nvSpPr>
        <p:spPr/>
        <p:txBody>
          <a:bodyPr/>
          <a:lstStyle/>
          <a:p>
            <a:fld id="{CF155452-F542-491B-BA5C-F349F2386F54}" type="slidenum">
              <a:rPr lang="en-US" smtClean="0"/>
              <a:t>80</a:t>
            </a:fld>
            <a:endParaRPr lang="en-US" dirty="0"/>
          </a:p>
        </p:txBody>
      </p:sp>
    </p:spTree>
    <p:extLst>
      <p:ext uri="{BB962C8B-B14F-4D97-AF65-F5344CB8AC3E}">
        <p14:creationId xmlns:p14="http://schemas.microsoft.com/office/powerpoint/2010/main" val="2762458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AE503-3794-7AC1-4D26-07A10959B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43C31B-89C7-7D2E-4B19-77DA1E2CED8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73A7DE-8132-7323-D423-7CD560321FDB}"/>
              </a:ext>
            </a:extLst>
          </p:cNvPr>
          <p:cNvSpPr>
            <a:spLocks noGrp="1"/>
          </p:cNvSpPr>
          <p:nvPr>
            <p:ph type="body" idx="1"/>
          </p:nvPr>
        </p:nvSpPr>
        <p:spPr/>
        <p:txBody>
          <a:bodyPr/>
          <a:lstStyle/>
          <a:p>
            <a:r>
              <a:rPr lang="en-US" dirty="0"/>
              <a:t>1914 NC Sup. Ct.</a:t>
            </a:r>
          </a:p>
          <a:p>
            <a:endParaRPr lang="en-US" dirty="0"/>
          </a:p>
          <a:p>
            <a:r>
              <a:rPr lang="en-US" dirty="0"/>
              <a:t>Town of Newton removed street trees in front of Eva Munday’s home for “street improvements”</a:t>
            </a:r>
          </a:p>
          <a:p>
            <a:r>
              <a:rPr lang="en-US" dirty="0"/>
              <a:t>Jury verdict for Munday, Town appealed.</a:t>
            </a:r>
          </a:p>
          <a:p>
            <a:r>
              <a:rPr lang="en-US" dirty="0"/>
              <a:t>Reversed – nonsuit.</a:t>
            </a:r>
          </a:p>
        </p:txBody>
      </p:sp>
      <p:sp>
        <p:nvSpPr>
          <p:cNvPr id="4" name="Slide Number Placeholder 3">
            <a:extLst>
              <a:ext uri="{FF2B5EF4-FFF2-40B4-BE49-F238E27FC236}">
                <a16:creationId xmlns:a16="http://schemas.microsoft.com/office/drawing/2014/main" id="{FB210364-0795-F0A7-0E83-478BE02BD016}"/>
              </a:ext>
            </a:extLst>
          </p:cNvPr>
          <p:cNvSpPr>
            <a:spLocks noGrp="1"/>
          </p:cNvSpPr>
          <p:nvPr>
            <p:ph type="sldNum" sz="quarter" idx="5"/>
          </p:nvPr>
        </p:nvSpPr>
        <p:spPr/>
        <p:txBody>
          <a:bodyPr/>
          <a:lstStyle/>
          <a:p>
            <a:fld id="{CF155452-F542-491B-BA5C-F349F2386F54}" type="slidenum">
              <a:rPr lang="en-US" smtClean="0"/>
              <a:t>81</a:t>
            </a:fld>
            <a:endParaRPr lang="en-US" dirty="0"/>
          </a:p>
        </p:txBody>
      </p:sp>
    </p:spTree>
    <p:extLst>
      <p:ext uri="{BB962C8B-B14F-4D97-AF65-F5344CB8AC3E}">
        <p14:creationId xmlns:p14="http://schemas.microsoft.com/office/powerpoint/2010/main" val="2253706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1BF53-47D2-00D0-A3FD-430C5891EC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C8A7-E7AB-F8DF-C1E3-F50CA65D900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2D721E-D324-9CE5-47C4-F89016606D72}"/>
              </a:ext>
            </a:extLst>
          </p:cNvPr>
          <p:cNvSpPr>
            <a:spLocks noGrp="1"/>
          </p:cNvSpPr>
          <p:nvPr>
            <p:ph type="body" idx="1"/>
          </p:nvPr>
        </p:nvSpPr>
        <p:spPr/>
        <p:txBody>
          <a:bodyPr/>
          <a:lstStyle/>
          <a:p>
            <a:r>
              <a:rPr lang="en-US" dirty="0"/>
              <a:t>1914 NC Sup. Ct.</a:t>
            </a:r>
          </a:p>
          <a:p>
            <a:endParaRPr lang="en-US" dirty="0"/>
          </a:p>
          <a:p>
            <a:r>
              <a:rPr lang="en-US" dirty="0"/>
              <a:t>Town of Newton removed street trees in front of Eva Munday’s home.</a:t>
            </a:r>
          </a:p>
          <a:p>
            <a:r>
              <a:rPr lang="en-US" dirty="0"/>
              <a:t>Jury verdict for Munday, Town appealed.</a:t>
            </a:r>
          </a:p>
          <a:p>
            <a:r>
              <a:rPr lang="en-US" dirty="0"/>
              <a:t>Reversed – nonsuit.</a:t>
            </a:r>
          </a:p>
        </p:txBody>
      </p:sp>
      <p:sp>
        <p:nvSpPr>
          <p:cNvPr id="4" name="Slide Number Placeholder 3">
            <a:extLst>
              <a:ext uri="{FF2B5EF4-FFF2-40B4-BE49-F238E27FC236}">
                <a16:creationId xmlns:a16="http://schemas.microsoft.com/office/drawing/2014/main" id="{EF654CAB-7587-0739-CC49-2DFE0F4225DF}"/>
              </a:ext>
            </a:extLst>
          </p:cNvPr>
          <p:cNvSpPr>
            <a:spLocks noGrp="1"/>
          </p:cNvSpPr>
          <p:nvPr>
            <p:ph type="sldNum" sz="quarter" idx="5"/>
          </p:nvPr>
        </p:nvSpPr>
        <p:spPr/>
        <p:txBody>
          <a:bodyPr/>
          <a:lstStyle/>
          <a:p>
            <a:fld id="{CF155452-F542-491B-BA5C-F349F2386F54}" type="slidenum">
              <a:rPr lang="en-US" smtClean="0"/>
              <a:t>82</a:t>
            </a:fld>
            <a:endParaRPr lang="en-US" dirty="0"/>
          </a:p>
        </p:txBody>
      </p:sp>
    </p:spTree>
    <p:extLst>
      <p:ext uri="{BB962C8B-B14F-4D97-AF65-F5344CB8AC3E}">
        <p14:creationId xmlns:p14="http://schemas.microsoft.com/office/powerpoint/2010/main" val="2404485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47463-CFAD-158E-DAC3-6FCD9637F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10DF3C-91A0-78B7-7BEB-BA60AD0A414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C5E0C9C-0996-0088-1737-71A95711AEB0}"/>
              </a:ext>
            </a:extLst>
          </p:cNvPr>
          <p:cNvSpPr>
            <a:spLocks noGrp="1"/>
          </p:cNvSpPr>
          <p:nvPr>
            <p:ph type="body" idx="1"/>
          </p:nvPr>
        </p:nvSpPr>
        <p:spPr/>
        <p:txBody>
          <a:bodyPr/>
          <a:lstStyle/>
          <a:p>
            <a:r>
              <a:rPr lang="en-US" dirty="0"/>
              <a:t>1914 NC Sup. Ct.</a:t>
            </a:r>
          </a:p>
          <a:p>
            <a:endParaRPr lang="en-US" dirty="0"/>
          </a:p>
          <a:p>
            <a:r>
              <a:rPr lang="en-US" dirty="0"/>
              <a:t>Town of Newton removed street trees in front of Eva Munday’s home.</a:t>
            </a:r>
          </a:p>
          <a:p>
            <a:r>
              <a:rPr lang="en-US" dirty="0"/>
              <a:t>Jury verdict for Munday, Town appealed.</a:t>
            </a:r>
          </a:p>
          <a:p>
            <a:r>
              <a:rPr lang="en-US" dirty="0"/>
              <a:t>Reversed – nonsuit.</a:t>
            </a:r>
          </a:p>
        </p:txBody>
      </p:sp>
      <p:sp>
        <p:nvSpPr>
          <p:cNvPr id="4" name="Slide Number Placeholder 3">
            <a:extLst>
              <a:ext uri="{FF2B5EF4-FFF2-40B4-BE49-F238E27FC236}">
                <a16:creationId xmlns:a16="http://schemas.microsoft.com/office/drawing/2014/main" id="{E3AFFC49-5A1C-8289-B6D8-9B0B60FA7156}"/>
              </a:ext>
            </a:extLst>
          </p:cNvPr>
          <p:cNvSpPr>
            <a:spLocks noGrp="1"/>
          </p:cNvSpPr>
          <p:nvPr>
            <p:ph type="sldNum" sz="quarter" idx="5"/>
          </p:nvPr>
        </p:nvSpPr>
        <p:spPr/>
        <p:txBody>
          <a:bodyPr/>
          <a:lstStyle/>
          <a:p>
            <a:fld id="{CF155452-F542-491B-BA5C-F349F2386F54}" type="slidenum">
              <a:rPr lang="en-US" smtClean="0"/>
              <a:t>83</a:t>
            </a:fld>
            <a:endParaRPr lang="en-US" dirty="0"/>
          </a:p>
        </p:txBody>
      </p:sp>
    </p:spTree>
    <p:extLst>
      <p:ext uri="{BB962C8B-B14F-4D97-AF65-F5344CB8AC3E}">
        <p14:creationId xmlns:p14="http://schemas.microsoft.com/office/powerpoint/2010/main" val="10305450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779E3-CD8C-C392-7668-41C5BDDA8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E67B23-663C-6F0E-68AD-6A02F3DF1A5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058EF6B-4B09-23A4-E36A-AF686DAC6020}"/>
              </a:ext>
            </a:extLst>
          </p:cNvPr>
          <p:cNvSpPr>
            <a:spLocks noGrp="1"/>
          </p:cNvSpPr>
          <p:nvPr>
            <p:ph type="body" idx="1"/>
          </p:nvPr>
        </p:nvSpPr>
        <p:spPr/>
        <p:txBody>
          <a:bodyPr/>
          <a:lstStyle/>
          <a:p>
            <a:r>
              <a:rPr lang="en-US" dirty="0"/>
              <a:t>1914 NC Sup. Ct.</a:t>
            </a:r>
          </a:p>
          <a:p>
            <a:endParaRPr lang="en-US" dirty="0"/>
          </a:p>
          <a:p>
            <a:r>
              <a:rPr lang="en-US" dirty="0"/>
              <a:t>Town of Newton removed street trees in front of Eva Munday’s home.</a:t>
            </a:r>
          </a:p>
          <a:p>
            <a:r>
              <a:rPr lang="en-US" dirty="0"/>
              <a:t>Jury verdict for Munday, Town appealed.</a:t>
            </a:r>
          </a:p>
          <a:p>
            <a:r>
              <a:rPr lang="en-US" dirty="0"/>
              <a:t>Reversed – nonsuit.</a:t>
            </a:r>
          </a:p>
        </p:txBody>
      </p:sp>
      <p:sp>
        <p:nvSpPr>
          <p:cNvPr id="4" name="Slide Number Placeholder 3">
            <a:extLst>
              <a:ext uri="{FF2B5EF4-FFF2-40B4-BE49-F238E27FC236}">
                <a16:creationId xmlns:a16="http://schemas.microsoft.com/office/drawing/2014/main" id="{99133760-80A3-9748-0447-63D35E143202}"/>
              </a:ext>
            </a:extLst>
          </p:cNvPr>
          <p:cNvSpPr>
            <a:spLocks noGrp="1"/>
          </p:cNvSpPr>
          <p:nvPr>
            <p:ph type="sldNum" sz="quarter" idx="5"/>
          </p:nvPr>
        </p:nvSpPr>
        <p:spPr/>
        <p:txBody>
          <a:bodyPr/>
          <a:lstStyle/>
          <a:p>
            <a:fld id="{CF155452-F542-491B-BA5C-F349F2386F54}" type="slidenum">
              <a:rPr lang="en-US" smtClean="0"/>
              <a:t>84</a:t>
            </a:fld>
            <a:endParaRPr lang="en-US" dirty="0"/>
          </a:p>
        </p:txBody>
      </p:sp>
    </p:spTree>
    <p:extLst>
      <p:ext uri="{BB962C8B-B14F-4D97-AF65-F5344CB8AC3E}">
        <p14:creationId xmlns:p14="http://schemas.microsoft.com/office/powerpoint/2010/main" val="4127733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83B1E-2910-1391-279A-628875CA2A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6DB48-6398-C165-4AC0-1BFA0E556A1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FD0028E-3C64-B003-5734-2B078EA4EC00}"/>
              </a:ext>
            </a:extLst>
          </p:cNvPr>
          <p:cNvSpPr>
            <a:spLocks noGrp="1"/>
          </p:cNvSpPr>
          <p:nvPr>
            <p:ph type="body" idx="1"/>
          </p:nvPr>
        </p:nvSpPr>
        <p:spPr/>
        <p:txBody>
          <a:bodyPr/>
          <a:lstStyle/>
          <a:p>
            <a:r>
              <a:rPr lang="en-US" dirty="0"/>
              <a:t>1908 NC Sup. Ct.</a:t>
            </a:r>
          </a:p>
          <a:p>
            <a:endParaRPr lang="en-US" dirty="0"/>
          </a:p>
          <a:p>
            <a:r>
              <a:rPr lang="en-US" dirty="0"/>
              <a:t>Eva Rosenthal owned home in City of Goldsboro with street trees</a:t>
            </a:r>
          </a:p>
          <a:p>
            <a:r>
              <a:rPr lang="en-US" dirty="0"/>
              <a:t>City removed the trees because roots damaged sewer</a:t>
            </a:r>
          </a:p>
          <a:p>
            <a:r>
              <a:rPr lang="en-US" dirty="0"/>
              <a:t>Trial court judgment for Rosenthal, City appealed.</a:t>
            </a:r>
          </a:p>
          <a:p>
            <a:r>
              <a:rPr lang="en-US" dirty="0"/>
              <a:t>Reversed, should have been nonsuit.</a:t>
            </a:r>
          </a:p>
        </p:txBody>
      </p:sp>
      <p:sp>
        <p:nvSpPr>
          <p:cNvPr id="4" name="Slide Number Placeholder 3">
            <a:extLst>
              <a:ext uri="{FF2B5EF4-FFF2-40B4-BE49-F238E27FC236}">
                <a16:creationId xmlns:a16="http://schemas.microsoft.com/office/drawing/2014/main" id="{08806A9C-19B4-075F-4807-364B941694FF}"/>
              </a:ext>
            </a:extLst>
          </p:cNvPr>
          <p:cNvSpPr>
            <a:spLocks noGrp="1"/>
          </p:cNvSpPr>
          <p:nvPr>
            <p:ph type="sldNum" sz="quarter" idx="5"/>
          </p:nvPr>
        </p:nvSpPr>
        <p:spPr/>
        <p:txBody>
          <a:bodyPr/>
          <a:lstStyle/>
          <a:p>
            <a:fld id="{CF155452-F542-491B-BA5C-F349F2386F54}" type="slidenum">
              <a:rPr lang="en-US" smtClean="0"/>
              <a:t>85</a:t>
            </a:fld>
            <a:endParaRPr lang="en-US" dirty="0"/>
          </a:p>
        </p:txBody>
      </p:sp>
    </p:spTree>
    <p:extLst>
      <p:ext uri="{BB962C8B-B14F-4D97-AF65-F5344CB8AC3E}">
        <p14:creationId xmlns:p14="http://schemas.microsoft.com/office/powerpoint/2010/main" val="11792759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81A6A-0BDC-9D2E-1D43-46DA7E8DB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FFCD2-3295-1DF5-9F70-10ACEA9B588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3F985FE-C2D3-9FFC-68B9-BE67B484653A}"/>
              </a:ext>
            </a:extLst>
          </p:cNvPr>
          <p:cNvSpPr>
            <a:spLocks noGrp="1"/>
          </p:cNvSpPr>
          <p:nvPr>
            <p:ph type="body" idx="1"/>
          </p:nvPr>
        </p:nvSpPr>
        <p:spPr/>
        <p:txBody>
          <a:bodyPr/>
          <a:lstStyle/>
          <a:p>
            <a:r>
              <a:rPr lang="en-US" dirty="0"/>
              <a:t>1908 NC Sup. Ct.</a:t>
            </a:r>
          </a:p>
          <a:p>
            <a:endParaRPr lang="en-US" dirty="0"/>
          </a:p>
          <a:p>
            <a:r>
              <a:rPr lang="en-US" dirty="0"/>
              <a:t>Eva Rosenthal owned home in City of Goldsboro with street trees</a:t>
            </a:r>
          </a:p>
          <a:p>
            <a:r>
              <a:rPr lang="en-US" dirty="0"/>
              <a:t>City removed the trees because roots damaged sewer</a:t>
            </a:r>
          </a:p>
          <a:p>
            <a:r>
              <a:rPr lang="en-US" dirty="0"/>
              <a:t>Trial court judgment for Rosenthal, City appealed.</a:t>
            </a:r>
          </a:p>
          <a:p>
            <a:r>
              <a:rPr lang="en-US" dirty="0"/>
              <a:t>Reversed, should have been nonsuit.</a:t>
            </a:r>
          </a:p>
        </p:txBody>
      </p:sp>
      <p:sp>
        <p:nvSpPr>
          <p:cNvPr id="4" name="Slide Number Placeholder 3">
            <a:extLst>
              <a:ext uri="{FF2B5EF4-FFF2-40B4-BE49-F238E27FC236}">
                <a16:creationId xmlns:a16="http://schemas.microsoft.com/office/drawing/2014/main" id="{7552E21C-FDCA-D87A-F5C6-6B8471375F72}"/>
              </a:ext>
            </a:extLst>
          </p:cNvPr>
          <p:cNvSpPr>
            <a:spLocks noGrp="1"/>
          </p:cNvSpPr>
          <p:nvPr>
            <p:ph type="sldNum" sz="quarter" idx="5"/>
          </p:nvPr>
        </p:nvSpPr>
        <p:spPr/>
        <p:txBody>
          <a:bodyPr/>
          <a:lstStyle/>
          <a:p>
            <a:fld id="{CF155452-F542-491B-BA5C-F349F2386F54}" type="slidenum">
              <a:rPr lang="en-US" smtClean="0"/>
              <a:t>86</a:t>
            </a:fld>
            <a:endParaRPr lang="en-US" dirty="0"/>
          </a:p>
        </p:txBody>
      </p:sp>
    </p:spTree>
    <p:extLst>
      <p:ext uri="{BB962C8B-B14F-4D97-AF65-F5344CB8AC3E}">
        <p14:creationId xmlns:p14="http://schemas.microsoft.com/office/powerpoint/2010/main" val="41343472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A89B4-7EE2-DC61-B0A4-6C1D8D6E33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63A96-9939-7776-2187-95119F28DA8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B2BFEA-8FE3-AC4C-719C-49EA84AF7D6E}"/>
              </a:ext>
            </a:extLst>
          </p:cNvPr>
          <p:cNvSpPr>
            <a:spLocks noGrp="1"/>
          </p:cNvSpPr>
          <p:nvPr>
            <p:ph type="body" idx="1"/>
          </p:nvPr>
        </p:nvSpPr>
        <p:spPr/>
        <p:txBody>
          <a:bodyPr/>
          <a:lstStyle/>
          <a:p>
            <a:r>
              <a:rPr lang="en-US" dirty="0"/>
              <a:t>1908 NC Sup. Ct.</a:t>
            </a:r>
          </a:p>
          <a:p>
            <a:endParaRPr lang="en-US" dirty="0"/>
          </a:p>
          <a:p>
            <a:r>
              <a:rPr lang="en-US" dirty="0"/>
              <a:t>Eva Rosenthal owned home in City of Goldsboro with street trees</a:t>
            </a:r>
          </a:p>
          <a:p>
            <a:r>
              <a:rPr lang="en-US" dirty="0"/>
              <a:t>City removed the trees because roots damaged sewer</a:t>
            </a:r>
          </a:p>
          <a:p>
            <a:r>
              <a:rPr lang="en-US" dirty="0"/>
              <a:t>Trial court judgment for Rosenthal, City appealed.</a:t>
            </a:r>
          </a:p>
          <a:p>
            <a:r>
              <a:rPr lang="en-US" dirty="0"/>
              <a:t>Reversed, should have been nonsuit.</a:t>
            </a:r>
          </a:p>
        </p:txBody>
      </p:sp>
      <p:sp>
        <p:nvSpPr>
          <p:cNvPr id="4" name="Slide Number Placeholder 3">
            <a:extLst>
              <a:ext uri="{FF2B5EF4-FFF2-40B4-BE49-F238E27FC236}">
                <a16:creationId xmlns:a16="http://schemas.microsoft.com/office/drawing/2014/main" id="{136F4328-E45E-0095-1990-E604B24A0DDC}"/>
              </a:ext>
            </a:extLst>
          </p:cNvPr>
          <p:cNvSpPr>
            <a:spLocks noGrp="1"/>
          </p:cNvSpPr>
          <p:nvPr>
            <p:ph type="sldNum" sz="quarter" idx="5"/>
          </p:nvPr>
        </p:nvSpPr>
        <p:spPr/>
        <p:txBody>
          <a:bodyPr/>
          <a:lstStyle/>
          <a:p>
            <a:fld id="{CF155452-F542-491B-BA5C-F349F2386F54}" type="slidenum">
              <a:rPr lang="en-US" smtClean="0"/>
              <a:t>87</a:t>
            </a:fld>
            <a:endParaRPr lang="en-US" dirty="0"/>
          </a:p>
        </p:txBody>
      </p:sp>
    </p:spTree>
    <p:extLst>
      <p:ext uri="{BB962C8B-B14F-4D97-AF65-F5344CB8AC3E}">
        <p14:creationId xmlns:p14="http://schemas.microsoft.com/office/powerpoint/2010/main" val="4652437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4D67E-7D8E-4CA6-B945-7683BB1FB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83EF1-635E-4658-3683-E59232A4171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2481031-DE78-2ED7-2CA2-9EC747F4C3DC}"/>
              </a:ext>
            </a:extLst>
          </p:cNvPr>
          <p:cNvSpPr>
            <a:spLocks noGrp="1"/>
          </p:cNvSpPr>
          <p:nvPr>
            <p:ph type="body" idx="1"/>
          </p:nvPr>
        </p:nvSpPr>
        <p:spPr/>
        <p:txBody>
          <a:bodyPr/>
          <a:lstStyle/>
          <a:p>
            <a:r>
              <a:rPr lang="en-US" dirty="0"/>
              <a:t>1914 NC Sup. Ct.</a:t>
            </a:r>
          </a:p>
          <a:p>
            <a:endParaRPr lang="en-US" dirty="0"/>
          </a:p>
          <a:p>
            <a:r>
              <a:rPr lang="en-US" dirty="0"/>
              <a:t>Ollie Hoyle owned property fronted by street trees in City of Hickory, NC</a:t>
            </a:r>
          </a:p>
          <a:p>
            <a:r>
              <a:rPr lang="en-US" dirty="0"/>
              <a:t>City raised grade of the street and cut down a tree in front of her house.</a:t>
            </a:r>
          </a:p>
          <a:p>
            <a:r>
              <a:rPr lang="en-US" dirty="0"/>
              <a:t>At trial, jury found grading was negligently done, resulting in harm to Hoyle.</a:t>
            </a:r>
          </a:p>
          <a:p>
            <a:r>
              <a:rPr lang="en-US" dirty="0"/>
              <a:t>Hickory appealed. Affirmed.</a:t>
            </a:r>
          </a:p>
        </p:txBody>
      </p:sp>
      <p:sp>
        <p:nvSpPr>
          <p:cNvPr id="4" name="Slide Number Placeholder 3">
            <a:extLst>
              <a:ext uri="{FF2B5EF4-FFF2-40B4-BE49-F238E27FC236}">
                <a16:creationId xmlns:a16="http://schemas.microsoft.com/office/drawing/2014/main" id="{0CBC9E2B-1FD7-4994-6051-85F5D6CDFB98}"/>
              </a:ext>
            </a:extLst>
          </p:cNvPr>
          <p:cNvSpPr>
            <a:spLocks noGrp="1"/>
          </p:cNvSpPr>
          <p:nvPr>
            <p:ph type="sldNum" sz="quarter" idx="5"/>
          </p:nvPr>
        </p:nvSpPr>
        <p:spPr/>
        <p:txBody>
          <a:bodyPr/>
          <a:lstStyle/>
          <a:p>
            <a:fld id="{CF155452-F542-491B-BA5C-F349F2386F54}" type="slidenum">
              <a:rPr lang="en-US" smtClean="0"/>
              <a:t>88</a:t>
            </a:fld>
            <a:endParaRPr lang="en-US" dirty="0"/>
          </a:p>
        </p:txBody>
      </p:sp>
    </p:spTree>
    <p:extLst>
      <p:ext uri="{BB962C8B-B14F-4D97-AF65-F5344CB8AC3E}">
        <p14:creationId xmlns:p14="http://schemas.microsoft.com/office/powerpoint/2010/main" val="28013074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81314-A263-882F-6C3E-A1350DFD4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F885D-7B43-28CC-7471-89D85D0178E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9D9AC14-4F5C-48C3-5737-B610C76DE0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AAB70A-002A-D87A-716B-16CAD5FD320F}"/>
              </a:ext>
            </a:extLst>
          </p:cNvPr>
          <p:cNvSpPr>
            <a:spLocks noGrp="1"/>
          </p:cNvSpPr>
          <p:nvPr>
            <p:ph type="sldNum" sz="quarter" idx="5"/>
          </p:nvPr>
        </p:nvSpPr>
        <p:spPr/>
        <p:txBody>
          <a:bodyPr/>
          <a:lstStyle/>
          <a:p>
            <a:fld id="{CF155452-F542-491B-BA5C-F349F2386F54}" type="slidenum">
              <a:rPr lang="en-US" smtClean="0"/>
              <a:t>89</a:t>
            </a:fld>
            <a:endParaRPr lang="en-US" dirty="0"/>
          </a:p>
        </p:txBody>
      </p:sp>
    </p:spTree>
    <p:extLst>
      <p:ext uri="{BB962C8B-B14F-4D97-AF65-F5344CB8AC3E}">
        <p14:creationId xmlns:p14="http://schemas.microsoft.com/office/powerpoint/2010/main" val="4193158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i="0" dirty="0">
                <a:solidFill>
                  <a:srgbClr val="001D35"/>
                </a:solidFill>
                <a:effectLst/>
                <a:latin typeface="Google Sans"/>
              </a:rPr>
              <a:t>Only four states and the District of Columbia follow the contributory negligence rule in the United States: Alabama, Maryland, North Carolina, and Virginia</a:t>
            </a:r>
          </a:p>
          <a:p>
            <a:r>
              <a:rPr lang="en-US" b="0" i="0" dirty="0">
                <a:solidFill>
                  <a:srgbClr val="001D35"/>
                </a:solidFill>
                <a:effectLst/>
                <a:latin typeface="Google Sans"/>
              </a:rPr>
              <a:t>Even if a plaintiff is just 1% at fault, he cannot recover.</a:t>
            </a:r>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6</a:t>
            </a:fld>
            <a:endParaRPr lang="en-US" dirty="0"/>
          </a:p>
        </p:txBody>
      </p:sp>
    </p:spTree>
    <p:extLst>
      <p:ext uri="{BB962C8B-B14F-4D97-AF65-F5344CB8AC3E}">
        <p14:creationId xmlns:p14="http://schemas.microsoft.com/office/powerpoint/2010/main" val="34963881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D7E84-E8CB-BD74-7C62-A7694963A5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129F5-DA0B-ACD9-C54E-65633F9A834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192176F-A6B1-2C65-4F90-AC502DD71C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AA6F2D-C0B8-3044-287C-EE849DFF9BFC}"/>
              </a:ext>
            </a:extLst>
          </p:cNvPr>
          <p:cNvSpPr>
            <a:spLocks noGrp="1"/>
          </p:cNvSpPr>
          <p:nvPr>
            <p:ph type="sldNum" sz="quarter" idx="5"/>
          </p:nvPr>
        </p:nvSpPr>
        <p:spPr/>
        <p:txBody>
          <a:bodyPr/>
          <a:lstStyle/>
          <a:p>
            <a:fld id="{CF155452-F542-491B-BA5C-F349F2386F54}" type="slidenum">
              <a:rPr lang="en-US" smtClean="0"/>
              <a:t>90</a:t>
            </a:fld>
            <a:endParaRPr lang="en-US" dirty="0"/>
          </a:p>
        </p:txBody>
      </p:sp>
    </p:spTree>
    <p:extLst>
      <p:ext uri="{BB962C8B-B14F-4D97-AF65-F5344CB8AC3E}">
        <p14:creationId xmlns:p14="http://schemas.microsoft.com/office/powerpoint/2010/main" val="34552035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9C1C0-5D7F-BB6C-50B7-A969CB2550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28695-45C4-CAD9-6E76-37345127929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BF6E901-DC19-0024-F458-DFBE20681DF5}"/>
              </a:ext>
            </a:extLst>
          </p:cNvPr>
          <p:cNvSpPr>
            <a:spLocks noGrp="1"/>
          </p:cNvSpPr>
          <p:nvPr>
            <p:ph type="body" idx="1"/>
          </p:nvPr>
        </p:nvSpPr>
        <p:spPr/>
        <p:txBody>
          <a:bodyPr/>
          <a:lstStyle/>
          <a:p>
            <a:r>
              <a:rPr lang="en-US" dirty="0"/>
              <a:t>1913 NC Sup. Ct.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Van Moore owned home in Raleigh, NC with street trees in ROW in front of his 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Raleigh granted Carolina Power the right to erect  electric lines and poles along ROW.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Carolina Power cut Moore’s trees because they were in the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Moore sued. Trial court granted judgment for Carolina Power. Moore appealed.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Reversed, city cannot delegate power to manage trees to utility.</a:t>
            </a:r>
          </a:p>
        </p:txBody>
      </p:sp>
      <p:sp>
        <p:nvSpPr>
          <p:cNvPr id="4" name="Slide Number Placeholder 3">
            <a:extLst>
              <a:ext uri="{FF2B5EF4-FFF2-40B4-BE49-F238E27FC236}">
                <a16:creationId xmlns:a16="http://schemas.microsoft.com/office/drawing/2014/main" id="{F4102115-A9EE-559F-3DE1-A75122B669AE}"/>
              </a:ext>
            </a:extLst>
          </p:cNvPr>
          <p:cNvSpPr>
            <a:spLocks noGrp="1"/>
          </p:cNvSpPr>
          <p:nvPr>
            <p:ph type="sldNum" sz="quarter" idx="5"/>
          </p:nvPr>
        </p:nvSpPr>
        <p:spPr/>
        <p:txBody>
          <a:bodyPr/>
          <a:lstStyle/>
          <a:p>
            <a:fld id="{CF155452-F542-491B-BA5C-F349F2386F54}" type="slidenum">
              <a:rPr lang="en-US" smtClean="0"/>
              <a:t>91</a:t>
            </a:fld>
            <a:endParaRPr lang="en-US" dirty="0"/>
          </a:p>
        </p:txBody>
      </p:sp>
    </p:spTree>
    <p:extLst>
      <p:ext uri="{BB962C8B-B14F-4D97-AF65-F5344CB8AC3E}">
        <p14:creationId xmlns:p14="http://schemas.microsoft.com/office/powerpoint/2010/main" val="42651171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71F09-60D4-9176-B555-43BBFDAE07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27E6F4-7738-EE6C-677B-088BF1EAF90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8BF60D-7A7B-3472-8FAB-F59F9FE08060}"/>
              </a:ext>
            </a:extLst>
          </p:cNvPr>
          <p:cNvSpPr>
            <a:spLocks noGrp="1"/>
          </p:cNvSpPr>
          <p:nvPr>
            <p:ph type="body" idx="1"/>
          </p:nvPr>
        </p:nvSpPr>
        <p:spPr/>
        <p:txBody>
          <a:bodyPr/>
          <a:lstStyle/>
          <a:p>
            <a:r>
              <a:rPr lang="en-US" dirty="0"/>
              <a:t>1913 NC Sup. Ct.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Van Moore owned home in Raleigh, NC with street trees in ROW in front of his 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Raleigh granted Carolina Power the right to erect  electric lines and poles along ROW.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Carolina Power cut Moore’s trees because they were in the 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Moore sued. Trial court granted judgment for Carolina Power. Moore appealed.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Reversed, city cannot delegate power to manage trees to utility.</a:t>
            </a:r>
          </a:p>
        </p:txBody>
      </p:sp>
      <p:sp>
        <p:nvSpPr>
          <p:cNvPr id="4" name="Slide Number Placeholder 3">
            <a:extLst>
              <a:ext uri="{FF2B5EF4-FFF2-40B4-BE49-F238E27FC236}">
                <a16:creationId xmlns:a16="http://schemas.microsoft.com/office/drawing/2014/main" id="{794781C9-1C7C-8B35-2BE6-CEFEC5EF7CD0}"/>
              </a:ext>
            </a:extLst>
          </p:cNvPr>
          <p:cNvSpPr>
            <a:spLocks noGrp="1"/>
          </p:cNvSpPr>
          <p:nvPr>
            <p:ph type="sldNum" sz="quarter" idx="5"/>
          </p:nvPr>
        </p:nvSpPr>
        <p:spPr/>
        <p:txBody>
          <a:bodyPr/>
          <a:lstStyle/>
          <a:p>
            <a:fld id="{CF155452-F542-491B-BA5C-F349F2386F54}" type="slidenum">
              <a:rPr lang="en-US" smtClean="0"/>
              <a:t>92</a:t>
            </a:fld>
            <a:endParaRPr lang="en-US" dirty="0"/>
          </a:p>
        </p:txBody>
      </p:sp>
    </p:spTree>
    <p:extLst>
      <p:ext uri="{BB962C8B-B14F-4D97-AF65-F5344CB8AC3E}">
        <p14:creationId xmlns:p14="http://schemas.microsoft.com/office/powerpoint/2010/main" val="30836800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FFF4B-430B-35E8-2A57-391BF651A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E32D02-EB9D-1499-1A38-66AF0D45ED4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989D793-69BE-54C4-EBDC-421F783505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A01B95-036E-7387-05FF-F2B88723552D}"/>
              </a:ext>
            </a:extLst>
          </p:cNvPr>
          <p:cNvSpPr>
            <a:spLocks noGrp="1"/>
          </p:cNvSpPr>
          <p:nvPr>
            <p:ph type="sldNum" sz="quarter" idx="5"/>
          </p:nvPr>
        </p:nvSpPr>
        <p:spPr/>
        <p:txBody>
          <a:bodyPr/>
          <a:lstStyle/>
          <a:p>
            <a:fld id="{CF155452-F542-491B-BA5C-F349F2386F54}" type="slidenum">
              <a:rPr lang="en-US" smtClean="0"/>
              <a:t>93</a:t>
            </a:fld>
            <a:endParaRPr lang="en-US" dirty="0"/>
          </a:p>
        </p:txBody>
      </p:sp>
    </p:spTree>
    <p:extLst>
      <p:ext uri="{BB962C8B-B14F-4D97-AF65-F5344CB8AC3E}">
        <p14:creationId xmlns:p14="http://schemas.microsoft.com/office/powerpoint/2010/main" val="37681763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BD757-E06A-9256-3D9A-AA557866D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F25C6-CBBB-D1A7-0BAE-732DF2FD20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BF4C887-0ABF-1FDF-211F-0357A92A7F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718CE9-9AC4-60B6-846F-F1C8405C9EE0}"/>
              </a:ext>
            </a:extLst>
          </p:cNvPr>
          <p:cNvSpPr>
            <a:spLocks noGrp="1"/>
          </p:cNvSpPr>
          <p:nvPr>
            <p:ph type="sldNum" sz="quarter" idx="5"/>
          </p:nvPr>
        </p:nvSpPr>
        <p:spPr/>
        <p:txBody>
          <a:bodyPr/>
          <a:lstStyle/>
          <a:p>
            <a:fld id="{CF155452-F542-491B-BA5C-F349F2386F54}" type="slidenum">
              <a:rPr lang="en-US" smtClean="0"/>
              <a:t>94</a:t>
            </a:fld>
            <a:endParaRPr lang="en-US" dirty="0"/>
          </a:p>
        </p:txBody>
      </p:sp>
    </p:spTree>
    <p:extLst>
      <p:ext uri="{BB962C8B-B14F-4D97-AF65-F5344CB8AC3E}">
        <p14:creationId xmlns:p14="http://schemas.microsoft.com/office/powerpoint/2010/main" val="42424930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E3D76-1410-D2B6-72B0-77930641E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36B6D3-33FA-928E-44C7-BBD6A786AC0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6BB9A5C-87FC-C457-6CD7-18B7BD969E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5ED084-4962-EC84-E4E9-7481BB3209BE}"/>
              </a:ext>
            </a:extLst>
          </p:cNvPr>
          <p:cNvSpPr>
            <a:spLocks noGrp="1"/>
          </p:cNvSpPr>
          <p:nvPr>
            <p:ph type="sldNum" sz="quarter" idx="5"/>
          </p:nvPr>
        </p:nvSpPr>
        <p:spPr/>
        <p:txBody>
          <a:bodyPr/>
          <a:lstStyle/>
          <a:p>
            <a:fld id="{CF155452-F542-491B-BA5C-F349F2386F54}" type="slidenum">
              <a:rPr lang="en-US" smtClean="0"/>
              <a:t>95</a:t>
            </a:fld>
            <a:endParaRPr lang="en-US" dirty="0"/>
          </a:p>
        </p:txBody>
      </p:sp>
    </p:spTree>
    <p:extLst>
      <p:ext uri="{BB962C8B-B14F-4D97-AF65-F5344CB8AC3E}">
        <p14:creationId xmlns:p14="http://schemas.microsoft.com/office/powerpoint/2010/main" val="20566732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FC7CA-4566-36C8-1786-04AA43281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93A67-7A0B-C8D6-3FFF-A6C52293858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2DA72AE-6A78-CA76-605A-3F6AE243462A}"/>
              </a:ext>
            </a:extLst>
          </p:cNvPr>
          <p:cNvSpPr>
            <a:spLocks noGrp="1"/>
          </p:cNvSpPr>
          <p:nvPr>
            <p:ph type="body" idx="1"/>
          </p:nvPr>
        </p:nvSpPr>
        <p:spPr/>
        <p:txBody>
          <a:bodyPr/>
          <a:lstStyle/>
          <a:p>
            <a:r>
              <a:rPr lang="en-US" dirty="0"/>
              <a:t>1905 NC Sup. Ct.</a:t>
            </a:r>
          </a:p>
          <a:p>
            <a:endParaRPr lang="en-US" dirty="0"/>
          </a:p>
          <a:p>
            <a:r>
              <a:rPr lang="en-US" dirty="0"/>
              <a:t>B.C. Brown owned property in Asheville, NC fronted by street trees</a:t>
            </a:r>
          </a:p>
          <a:p>
            <a:r>
              <a:rPr lang="en-US" dirty="0"/>
              <a:t>Asheville gave Utility right to erect poles and lines.</a:t>
            </a:r>
          </a:p>
          <a:p>
            <a:r>
              <a:rPr lang="en-US" dirty="0"/>
              <a:t>Utility chopped Brown’s trees. Brown sued.</a:t>
            </a:r>
          </a:p>
          <a:p>
            <a:r>
              <a:rPr lang="en-US" dirty="0"/>
              <a:t>Trial court held for Brown, Utility appealed. Affirmed.</a:t>
            </a:r>
          </a:p>
        </p:txBody>
      </p:sp>
      <p:sp>
        <p:nvSpPr>
          <p:cNvPr id="4" name="Slide Number Placeholder 3">
            <a:extLst>
              <a:ext uri="{FF2B5EF4-FFF2-40B4-BE49-F238E27FC236}">
                <a16:creationId xmlns:a16="http://schemas.microsoft.com/office/drawing/2014/main" id="{47E64B56-C542-7392-0B9C-F208400F466C}"/>
              </a:ext>
            </a:extLst>
          </p:cNvPr>
          <p:cNvSpPr>
            <a:spLocks noGrp="1"/>
          </p:cNvSpPr>
          <p:nvPr>
            <p:ph type="sldNum" sz="quarter" idx="5"/>
          </p:nvPr>
        </p:nvSpPr>
        <p:spPr/>
        <p:txBody>
          <a:bodyPr/>
          <a:lstStyle/>
          <a:p>
            <a:fld id="{CF155452-F542-491B-BA5C-F349F2386F54}" type="slidenum">
              <a:rPr lang="en-US" smtClean="0"/>
              <a:t>96</a:t>
            </a:fld>
            <a:endParaRPr lang="en-US" dirty="0"/>
          </a:p>
        </p:txBody>
      </p:sp>
    </p:spTree>
    <p:extLst>
      <p:ext uri="{BB962C8B-B14F-4D97-AF65-F5344CB8AC3E}">
        <p14:creationId xmlns:p14="http://schemas.microsoft.com/office/powerpoint/2010/main" val="18618586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537A1-D135-80A3-A64A-A0814AC83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4F637-5D1C-563C-5061-C9A71BC0C30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7A67C3-BCEF-30A8-2458-E0C6F8D23852}"/>
              </a:ext>
            </a:extLst>
          </p:cNvPr>
          <p:cNvSpPr>
            <a:spLocks noGrp="1"/>
          </p:cNvSpPr>
          <p:nvPr>
            <p:ph type="body" idx="1"/>
          </p:nvPr>
        </p:nvSpPr>
        <p:spPr/>
        <p:txBody>
          <a:bodyPr/>
          <a:lstStyle/>
          <a:p>
            <a:r>
              <a:rPr lang="en-US" dirty="0"/>
              <a:t>1905 NC Sup. Ct.</a:t>
            </a:r>
          </a:p>
          <a:p>
            <a:endParaRPr lang="en-US" dirty="0"/>
          </a:p>
          <a:p>
            <a:r>
              <a:rPr lang="en-US" dirty="0"/>
              <a:t>B.C. Brown owned property in Asheville, NC fronted by street trees</a:t>
            </a:r>
          </a:p>
          <a:p>
            <a:r>
              <a:rPr lang="en-US" dirty="0"/>
              <a:t>Asheville gave Utility right to erect poles and lines.</a:t>
            </a:r>
          </a:p>
          <a:p>
            <a:r>
              <a:rPr lang="en-US" dirty="0"/>
              <a:t>Utility chopped Brown’s trees. Brown sued.</a:t>
            </a:r>
          </a:p>
          <a:p>
            <a:r>
              <a:rPr lang="en-US" dirty="0"/>
              <a:t>Trial court held for Brown, Utility appealed. Affirmed.</a:t>
            </a:r>
          </a:p>
        </p:txBody>
      </p:sp>
      <p:sp>
        <p:nvSpPr>
          <p:cNvPr id="4" name="Slide Number Placeholder 3">
            <a:extLst>
              <a:ext uri="{FF2B5EF4-FFF2-40B4-BE49-F238E27FC236}">
                <a16:creationId xmlns:a16="http://schemas.microsoft.com/office/drawing/2014/main" id="{AC008796-E354-15A0-38A4-D877A5CB185D}"/>
              </a:ext>
            </a:extLst>
          </p:cNvPr>
          <p:cNvSpPr>
            <a:spLocks noGrp="1"/>
          </p:cNvSpPr>
          <p:nvPr>
            <p:ph type="sldNum" sz="quarter" idx="5"/>
          </p:nvPr>
        </p:nvSpPr>
        <p:spPr/>
        <p:txBody>
          <a:bodyPr/>
          <a:lstStyle/>
          <a:p>
            <a:fld id="{CF155452-F542-491B-BA5C-F349F2386F54}" type="slidenum">
              <a:rPr lang="en-US" smtClean="0"/>
              <a:t>97</a:t>
            </a:fld>
            <a:endParaRPr lang="en-US" dirty="0"/>
          </a:p>
        </p:txBody>
      </p:sp>
    </p:spTree>
    <p:extLst>
      <p:ext uri="{BB962C8B-B14F-4D97-AF65-F5344CB8AC3E}">
        <p14:creationId xmlns:p14="http://schemas.microsoft.com/office/powerpoint/2010/main" val="13292637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77298-F1AC-4988-8DB6-AD3C95C75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5822A4-AFCD-8ADB-D0E5-727A6B46B9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63E6753-E6EC-7B25-2FF0-A787C7EA9B6B}"/>
              </a:ext>
            </a:extLst>
          </p:cNvPr>
          <p:cNvSpPr>
            <a:spLocks noGrp="1"/>
          </p:cNvSpPr>
          <p:nvPr>
            <p:ph type="body" idx="1"/>
          </p:nvPr>
        </p:nvSpPr>
        <p:spPr/>
        <p:txBody>
          <a:bodyPr/>
          <a:lstStyle/>
          <a:p>
            <a:r>
              <a:rPr lang="en-US" dirty="0"/>
              <a:t>1905 NC Sup. Ct.</a:t>
            </a:r>
          </a:p>
          <a:p>
            <a:endParaRPr lang="en-US" dirty="0"/>
          </a:p>
          <a:p>
            <a:r>
              <a:rPr lang="en-US" dirty="0"/>
              <a:t>B.C. Brown owned property in Asheville, NC fronted by street trees</a:t>
            </a:r>
          </a:p>
          <a:p>
            <a:r>
              <a:rPr lang="en-US" dirty="0"/>
              <a:t>Asheville gave Utility right to erect poles and lines.</a:t>
            </a:r>
          </a:p>
          <a:p>
            <a:r>
              <a:rPr lang="en-US" dirty="0"/>
              <a:t>Utility chopped Brown’s trees. Brown sued.</a:t>
            </a:r>
          </a:p>
          <a:p>
            <a:r>
              <a:rPr lang="en-US" dirty="0"/>
              <a:t>Trial court held for Brown, Utility appealed. Affirmed.</a:t>
            </a:r>
          </a:p>
        </p:txBody>
      </p:sp>
      <p:sp>
        <p:nvSpPr>
          <p:cNvPr id="4" name="Slide Number Placeholder 3">
            <a:extLst>
              <a:ext uri="{FF2B5EF4-FFF2-40B4-BE49-F238E27FC236}">
                <a16:creationId xmlns:a16="http://schemas.microsoft.com/office/drawing/2014/main" id="{3DA2FE25-879F-BC3F-78AE-725802A13689}"/>
              </a:ext>
            </a:extLst>
          </p:cNvPr>
          <p:cNvSpPr>
            <a:spLocks noGrp="1"/>
          </p:cNvSpPr>
          <p:nvPr>
            <p:ph type="sldNum" sz="quarter" idx="5"/>
          </p:nvPr>
        </p:nvSpPr>
        <p:spPr/>
        <p:txBody>
          <a:bodyPr/>
          <a:lstStyle/>
          <a:p>
            <a:fld id="{CF155452-F542-491B-BA5C-F349F2386F54}" type="slidenum">
              <a:rPr lang="en-US" smtClean="0"/>
              <a:t>98</a:t>
            </a:fld>
            <a:endParaRPr lang="en-US" dirty="0"/>
          </a:p>
        </p:txBody>
      </p:sp>
    </p:spTree>
    <p:extLst>
      <p:ext uri="{BB962C8B-B14F-4D97-AF65-F5344CB8AC3E}">
        <p14:creationId xmlns:p14="http://schemas.microsoft.com/office/powerpoint/2010/main" val="15786523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3384B-10DB-9787-B30D-9FADD348E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96EE1-FF94-0A2A-D0BD-3F1933D4446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190790-E895-5056-22A0-6BE6C0564A18}"/>
              </a:ext>
            </a:extLst>
          </p:cNvPr>
          <p:cNvSpPr>
            <a:spLocks noGrp="1"/>
          </p:cNvSpPr>
          <p:nvPr>
            <p:ph type="body" idx="1"/>
          </p:nvPr>
        </p:nvSpPr>
        <p:spPr/>
        <p:txBody>
          <a:bodyPr/>
          <a:lstStyle/>
          <a:p>
            <a:r>
              <a:rPr lang="en-US" dirty="0"/>
              <a:t>1905 NC Sup. Ct.</a:t>
            </a:r>
          </a:p>
          <a:p>
            <a:endParaRPr lang="en-US" dirty="0"/>
          </a:p>
          <a:p>
            <a:r>
              <a:rPr lang="en-US" dirty="0"/>
              <a:t>B.C. Brown owned property in Asheville, NC fronted by street trees</a:t>
            </a:r>
          </a:p>
          <a:p>
            <a:r>
              <a:rPr lang="en-US" dirty="0"/>
              <a:t>Asheville gave Utility right to erect poles and lines.</a:t>
            </a:r>
          </a:p>
          <a:p>
            <a:r>
              <a:rPr lang="en-US" dirty="0"/>
              <a:t>Utility chopped Brown’s trees. Brown sued.</a:t>
            </a:r>
          </a:p>
          <a:p>
            <a:r>
              <a:rPr lang="en-US" dirty="0"/>
              <a:t>Trial court held for Brown, Utility appealed. Affirmed.</a:t>
            </a:r>
          </a:p>
        </p:txBody>
      </p:sp>
      <p:sp>
        <p:nvSpPr>
          <p:cNvPr id="4" name="Slide Number Placeholder 3">
            <a:extLst>
              <a:ext uri="{FF2B5EF4-FFF2-40B4-BE49-F238E27FC236}">
                <a16:creationId xmlns:a16="http://schemas.microsoft.com/office/drawing/2014/main" id="{C4A86292-13B1-FC8A-CF64-3D151298328F}"/>
              </a:ext>
            </a:extLst>
          </p:cNvPr>
          <p:cNvSpPr>
            <a:spLocks noGrp="1"/>
          </p:cNvSpPr>
          <p:nvPr>
            <p:ph type="sldNum" sz="quarter" idx="5"/>
          </p:nvPr>
        </p:nvSpPr>
        <p:spPr/>
        <p:txBody>
          <a:bodyPr/>
          <a:lstStyle/>
          <a:p>
            <a:fld id="{CF155452-F542-491B-BA5C-F349F2386F54}" type="slidenum">
              <a:rPr lang="en-US" smtClean="0"/>
              <a:t>99</a:t>
            </a:fld>
            <a:endParaRPr lang="en-US" dirty="0"/>
          </a:p>
        </p:txBody>
      </p:sp>
    </p:spTree>
    <p:extLst>
      <p:ext uri="{BB962C8B-B14F-4D97-AF65-F5344CB8AC3E}">
        <p14:creationId xmlns:p14="http://schemas.microsoft.com/office/powerpoint/2010/main" val="2124511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5A51C-C023-9139-6F48-301CFDEFF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B1350-2A58-E048-BFAA-696329FFE31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3D9711-4C5F-285D-E6DB-AFC54AAB7412}"/>
              </a:ext>
            </a:extLst>
          </p:cNvPr>
          <p:cNvSpPr>
            <a:spLocks noGrp="1"/>
          </p:cNvSpPr>
          <p:nvPr>
            <p:ph type="body" idx="1"/>
          </p:nvPr>
        </p:nvSpPr>
        <p:spPr/>
        <p:txBody>
          <a:bodyPr/>
          <a:lstStyle/>
          <a:p>
            <a:r>
              <a:rPr lang="en-US" b="0" i="0" dirty="0">
                <a:solidFill>
                  <a:srgbClr val="001D35"/>
                </a:solidFill>
                <a:effectLst/>
                <a:latin typeface="Google Sans"/>
              </a:rPr>
              <a:t>Only four states and the District of Columbia follow the contributory negligence rule in the United States: Alabama, Maryland, North Carolina, and Virginia</a:t>
            </a:r>
          </a:p>
          <a:p>
            <a:r>
              <a:rPr lang="en-US" b="0" i="0" dirty="0">
                <a:solidFill>
                  <a:srgbClr val="001D35"/>
                </a:solidFill>
                <a:effectLst/>
                <a:latin typeface="Google Sans"/>
              </a:rPr>
              <a:t>Even if a plaintiff is just 1% at fault, he cannot recover.</a:t>
            </a:r>
            <a:endParaRPr lang="en-US" dirty="0"/>
          </a:p>
        </p:txBody>
      </p:sp>
      <p:sp>
        <p:nvSpPr>
          <p:cNvPr id="4" name="Slide Number Placeholder 3">
            <a:extLst>
              <a:ext uri="{FF2B5EF4-FFF2-40B4-BE49-F238E27FC236}">
                <a16:creationId xmlns:a16="http://schemas.microsoft.com/office/drawing/2014/main" id="{7B7EDEE3-7FA6-B0C9-5ACA-2AE8F330DDC6}"/>
              </a:ext>
            </a:extLst>
          </p:cNvPr>
          <p:cNvSpPr>
            <a:spLocks noGrp="1"/>
          </p:cNvSpPr>
          <p:nvPr>
            <p:ph type="sldNum" sz="quarter" idx="5"/>
          </p:nvPr>
        </p:nvSpPr>
        <p:spPr/>
        <p:txBody>
          <a:bodyPr/>
          <a:lstStyle/>
          <a:p>
            <a:fld id="{CF155452-F542-491B-BA5C-F349F2386F54}" type="slidenum">
              <a:rPr lang="en-US" smtClean="0"/>
              <a:t>7</a:t>
            </a:fld>
            <a:endParaRPr lang="en-US" dirty="0"/>
          </a:p>
        </p:txBody>
      </p:sp>
    </p:spTree>
    <p:extLst>
      <p:ext uri="{BB962C8B-B14F-4D97-AF65-F5344CB8AC3E}">
        <p14:creationId xmlns:p14="http://schemas.microsoft.com/office/powerpoint/2010/main" val="455071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12353-5FE8-3EEF-A03F-5798B2D50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D94FD5-0A28-977A-E88D-B6016475A1C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A8649FC-0D41-368A-9466-A92EF93A5B7D}"/>
              </a:ext>
            </a:extLst>
          </p:cNvPr>
          <p:cNvSpPr>
            <a:spLocks noGrp="1"/>
          </p:cNvSpPr>
          <p:nvPr>
            <p:ph type="body" idx="1"/>
          </p:nvPr>
        </p:nvSpPr>
        <p:spPr/>
        <p:txBody>
          <a:bodyPr/>
          <a:lstStyle/>
          <a:p>
            <a:r>
              <a:rPr lang="en-US" dirty="0"/>
              <a:t>1905 NC Sup. Ct.</a:t>
            </a:r>
          </a:p>
          <a:p>
            <a:endParaRPr lang="en-US" dirty="0"/>
          </a:p>
          <a:p>
            <a:r>
              <a:rPr lang="en-US" dirty="0"/>
              <a:t>B.C. Brown owned property in Asheville, NC fronted by street trees</a:t>
            </a:r>
          </a:p>
          <a:p>
            <a:r>
              <a:rPr lang="en-US" dirty="0"/>
              <a:t>Asheville gave Utility right to erect poles and lines.</a:t>
            </a:r>
          </a:p>
          <a:p>
            <a:r>
              <a:rPr lang="en-US" dirty="0"/>
              <a:t>Utility chopped Brown’s trees. Brown sued.</a:t>
            </a:r>
          </a:p>
          <a:p>
            <a:r>
              <a:rPr lang="en-US" dirty="0"/>
              <a:t>Trial court held for Brown, Utility appealed. Affirmed.</a:t>
            </a:r>
          </a:p>
        </p:txBody>
      </p:sp>
      <p:sp>
        <p:nvSpPr>
          <p:cNvPr id="4" name="Slide Number Placeholder 3">
            <a:extLst>
              <a:ext uri="{FF2B5EF4-FFF2-40B4-BE49-F238E27FC236}">
                <a16:creationId xmlns:a16="http://schemas.microsoft.com/office/drawing/2014/main" id="{52B55EE9-41A7-8FED-5424-78E74A9A2C29}"/>
              </a:ext>
            </a:extLst>
          </p:cNvPr>
          <p:cNvSpPr>
            <a:spLocks noGrp="1"/>
          </p:cNvSpPr>
          <p:nvPr>
            <p:ph type="sldNum" sz="quarter" idx="5"/>
          </p:nvPr>
        </p:nvSpPr>
        <p:spPr/>
        <p:txBody>
          <a:bodyPr/>
          <a:lstStyle/>
          <a:p>
            <a:fld id="{CF155452-F542-491B-BA5C-F349F2386F54}" type="slidenum">
              <a:rPr lang="en-US" smtClean="0"/>
              <a:t>100</a:t>
            </a:fld>
            <a:endParaRPr lang="en-US" dirty="0"/>
          </a:p>
        </p:txBody>
      </p:sp>
    </p:spTree>
    <p:extLst>
      <p:ext uri="{BB962C8B-B14F-4D97-AF65-F5344CB8AC3E}">
        <p14:creationId xmlns:p14="http://schemas.microsoft.com/office/powerpoint/2010/main" val="3032719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07916-5C13-780C-4906-9E4B4D08B6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2CB39-9F57-6B19-B041-092C937338F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38C7E77-6856-A3B6-78CF-9D2AE5BCF89C}"/>
              </a:ext>
            </a:extLst>
          </p:cNvPr>
          <p:cNvSpPr>
            <a:spLocks noGrp="1"/>
          </p:cNvSpPr>
          <p:nvPr>
            <p:ph type="body" idx="1"/>
          </p:nvPr>
        </p:nvSpPr>
        <p:spPr/>
        <p:txBody>
          <a:bodyPr/>
          <a:lstStyle/>
          <a:p>
            <a:r>
              <a:rPr lang="en-US" dirty="0"/>
              <a:t>NC Supreme Court</a:t>
            </a:r>
          </a:p>
          <a:p>
            <a:r>
              <a:rPr lang="en-US" dirty="0"/>
              <a:t>1914 Edenton, NC</a:t>
            </a:r>
          </a:p>
          <a:p>
            <a:r>
              <a:rPr lang="en-US" dirty="0"/>
              <a:t>Norfolk Carolina Telephone Co. pruned street tree fronting Wheeler’s property</a:t>
            </a:r>
          </a:p>
          <a:p>
            <a:r>
              <a:rPr lang="en-US" dirty="0"/>
              <a:t>The CITY owned the land on which the tree stood – NOT WHEELER</a:t>
            </a:r>
          </a:p>
          <a:p>
            <a:r>
              <a:rPr lang="en-US" dirty="0"/>
              <a:t>Wheeler sued for property damage.</a:t>
            </a:r>
          </a:p>
          <a:p>
            <a:endParaRPr lang="en-US" dirty="0"/>
          </a:p>
        </p:txBody>
      </p:sp>
      <p:sp>
        <p:nvSpPr>
          <p:cNvPr id="4" name="Slide Number Placeholder 3">
            <a:extLst>
              <a:ext uri="{FF2B5EF4-FFF2-40B4-BE49-F238E27FC236}">
                <a16:creationId xmlns:a16="http://schemas.microsoft.com/office/drawing/2014/main" id="{0FFCF039-B442-C575-16D5-DFD9718ABB20}"/>
              </a:ext>
            </a:extLst>
          </p:cNvPr>
          <p:cNvSpPr>
            <a:spLocks noGrp="1"/>
          </p:cNvSpPr>
          <p:nvPr>
            <p:ph type="sldNum" sz="quarter" idx="5"/>
          </p:nvPr>
        </p:nvSpPr>
        <p:spPr/>
        <p:txBody>
          <a:bodyPr/>
          <a:lstStyle/>
          <a:p>
            <a:fld id="{CF155452-F542-491B-BA5C-F349F2386F54}" type="slidenum">
              <a:rPr lang="en-US" smtClean="0"/>
              <a:t>101</a:t>
            </a:fld>
            <a:endParaRPr lang="en-US"/>
          </a:p>
        </p:txBody>
      </p:sp>
    </p:spTree>
    <p:extLst>
      <p:ext uri="{BB962C8B-B14F-4D97-AF65-F5344CB8AC3E}">
        <p14:creationId xmlns:p14="http://schemas.microsoft.com/office/powerpoint/2010/main" val="23489622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E45A0-F565-DD0B-A3E4-7295923F3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D0282-8E82-79DF-5DD1-326D8499C67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BEF16A0-8C7E-3C4C-9A58-99AE1D5625BC}"/>
              </a:ext>
            </a:extLst>
          </p:cNvPr>
          <p:cNvSpPr>
            <a:spLocks noGrp="1"/>
          </p:cNvSpPr>
          <p:nvPr>
            <p:ph type="body" idx="1"/>
          </p:nvPr>
        </p:nvSpPr>
        <p:spPr/>
        <p:txBody>
          <a:bodyPr/>
          <a:lstStyle/>
          <a:p>
            <a:r>
              <a:rPr lang="en-US" dirty="0"/>
              <a:t>NC Supreme Court</a:t>
            </a:r>
          </a:p>
          <a:p>
            <a:r>
              <a:rPr lang="en-US" dirty="0"/>
              <a:t>1914 Edenton, NC</a:t>
            </a:r>
          </a:p>
          <a:p>
            <a:r>
              <a:rPr lang="en-US" dirty="0"/>
              <a:t>Norfolk Carolina Telephone Co. pruned street tree fronting Wheeler’s property</a:t>
            </a:r>
          </a:p>
          <a:p>
            <a:r>
              <a:rPr lang="en-US" dirty="0"/>
              <a:t>The CITY owned the land on which the tree stood – NOT WHEELER</a:t>
            </a:r>
          </a:p>
          <a:p>
            <a:r>
              <a:rPr lang="en-US" dirty="0"/>
              <a:t>Wheeler sued for property damage.</a:t>
            </a:r>
          </a:p>
          <a:p>
            <a:endParaRPr lang="en-US" dirty="0"/>
          </a:p>
          <a:p>
            <a:endParaRPr lang="en-US" dirty="0"/>
          </a:p>
        </p:txBody>
      </p:sp>
      <p:sp>
        <p:nvSpPr>
          <p:cNvPr id="4" name="Slide Number Placeholder 3">
            <a:extLst>
              <a:ext uri="{FF2B5EF4-FFF2-40B4-BE49-F238E27FC236}">
                <a16:creationId xmlns:a16="http://schemas.microsoft.com/office/drawing/2014/main" id="{250056A8-3180-3F7E-F6EE-6B03D6388E00}"/>
              </a:ext>
            </a:extLst>
          </p:cNvPr>
          <p:cNvSpPr>
            <a:spLocks noGrp="1"/>
          </p:cNvSpPr>
          <p:nvPr>
            <p:ph type="sldNum" sz="quarter" idx="5"/>
          </p:nvPr>
        </p:nvSpPr>
        <p:spPr/>
        <p:txBody>
          <a:bodyPr/>
          <a:lstStyle/>
          <a:p>
            <a:fld id="{CF155452-F542-491B-BA5C-F349F2386F54}" type="slidenum">
              <a:rPr lang="en-US" smtClean="0"/>
              <a:t>102</a:t>
            </a:fld>
            <a:endParaRPr lang="en-US"/>
          </a:p>
        </p:txBody>
      </p:sp>
    </p:spTree>
    <p:extLst>
      <p:ext uri="{BB962C8B-B14F-4D97-AF65-F5344CB8AC3E}">
        <p14:creationId xmlns:p14="http://schemas.microsoft.com/office/powerpoint/2010/main" val="2770578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103</a:t>
            </a:fld>
            <a:endParaRPr lang="en-US" dirty="0"/>
          </a:p>
        </p:txBody>
      </p:sp>
    </p:spTree>
    <p:extLst>
      <p:ext uri="{BB962C8B-B14F-4D97-AF65-F5344CB8AC3E}">
        <p14:creationId xmlns:p14="http://schemas.microsoft.com/office/powerpoint/2010/main" val="18196214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B5955-4B7F-A7C0-79FD-D39F423D5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B6D44B-DDE2-2B43-2D2F-A5DD347F4A7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D19D8F6-E0D0-4558-3AC4-7966BC1F4F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64E9D0-AE1B-F27E-FDD5-FC3076933F2A}"/>
              </a:ext>
            </a:extLst>
          </p:cNvPr>
          <p:cNvSpPr>
            <a:spLocks noGrp="1"/>
          </p:cNvSpPr>
          <p:nvPr>
            <p:ph type="sldNum" sz="quarter" idx="5"/>
          </p:nvPr>
        </p:nvSpPr>
        <p:spPr/>
        <p:txBody>
          <a:bodyPr/>
          <a:lstStyle/>
          <a:p>
            <a:fld id="{CF155452-F542-491B-BA5C-F349F2386F54}" type="slidenum">
              <a:rPr lang="en-US" smtClean="0"/>
              <a:t>104</a:t>
            </a:fld>
            <a:endParaRPr lang="en-US" dirty="0"/>
          </a:p>
        </p:txBody>
      </p:sp>
    </p:spTree>
    <p:extLst>
      <p:ext uri="{BB962C8B-B14F-4D97-AF65-F5344CB8AC3E}">
        <p14:creationId xmlns:p14="http://schemas.microsoft.com/office/powerpoint/2010/main" val="15823881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4AD75-3F58-F05A-B00F-FDDB807BE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4DE13E-76F9-D859-DF02-9EF1FF5623A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C1A98C6-67AE-DDD5-28D6-89A0829921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4B5AF1-7A72-6741-95B6-394CC4DCD84C}"/>
              </a:ext>
            </a:extLst>
          </p:cNvPr>
          <p:cNvSpPr>
            <a:spLocks noGrp="1"/>
          </p:cNvSpPr>
          <p:nvPr>
            <p:ph type="sldNum" sz="quarter" idx="5"/>
          </p:nvPr>
        </p:nvSpPr>
        <p:spPr/>
        <p:txBody>
          <a:bodyPr/>
          <a:lstStyle/>
          <a:p>
            <a:fld id="{CF155452-F542-491B-BA5C-F349F2386F54}" type="slidenum">
              <a:rPr lang="en-US" smtClean="0"/>
              <a:t>105</a:t>
            </a:fld>
            <a:endParaRPr lang="en-US" dirty="0"/>
          </a:p>
        </p:txBody>
      </p:sp>
    </p:spTree>
    <p:extLst>
      <p:ext uri="{BB962C8B-B14F-4D97-AF65-F5344CB8AC3E}">
        <p14:creationId xmlns:p14="http://schemas.microsoft.com/office/powerpoint/2010/main" val="21810860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EA5C7-4B2A-4CFB-A3B5-3D82D1530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66F63-948D-D19F-E01F-A84CD13D587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3EBCD29-BD90-2E21-F0F1-6C6085730FAF}"/>
              </a:ext>
            </a:extLst>
          </p:cNvPr>
          <p:cNvSpPr>
            <a:spLocks noGrp="1"/>
          </p:cNvSpPr>
          <p:nvPr>
            <p:ph type="body" idx="1"/>
          </p:nvPr>
        </p:nvSpPr>
        <p:spPr/>
        <p:txBody>
          <a:bodyPr/>
          <a:lstStyle/>
          <a:p>
            <a:r>
              <a:rPr lang="en-US" dirty="0"/>
              <a:t>4 cases (+1 supplemental)</a:t>
            </a:r>
          </a:p>
        </p:txBody>
      </p:sp>
      <p:sp>
        <p:nvSpPr>
          <p:cNvPr id="4" name="Slide Number Placeholder 3">
            <a:extLst>
              <a:ext uri="{FF2B5EF4-FFF2-40B4-BE49-F238E27FC236}">
                <a16:creationId xmlns:a16="http://schemas.microsoft.com/office/drawing/2014/main" id="{64995C6B-703C-CDAD-D77C-6B74EC0D0666}"/>
              </a:ext>
            </a:extLst>
          </p:cNvPr>
          <p:cNvSpPr>
            <a:spLocks noGrp="1"/>
          </p:cNvSpPr>
          <p:nvPr>
            <p:ph type="sldNum" sz="quarter" idx="5"/>
          </p:nvPr>
        </p:nvSpPr>
        <p:spPr/>
        <p:txBody>
          <a:bodyPr/>
          <a:lstStyle/>
          <a:p>
            <a:fld id="{CF155452-F542-491B-BA5C-F349F2386F54}" type="slidenum">
              <a:rPr lang="en-US" smtClean="0"/>
              <a:t>106</a:t>
            </a:fld>
            <a:endParaRPr lang="en-US" dirty="0"/>
          </a:p>
        </p:txBody>
      </p:sp>
    </p:spTree>
    <p:extLst>
      <p:ext uri="{BB962C8B-B14F-4D97-AF65-F5344CB8AC3E}">
        <p14:creationId xmlns:p14="http://schemas.microsoft.com/office/powerpoint/2010/main" val="33681377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D99D3-C4F9-CB97-25FA-D831F1CDA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2FC1D-8447-9BE1-354D-EC2D1374B8D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2E29DD-4235-9CA5-AE2E-BA38EFDCA598}"/>
              </a:ext>
            </a:extLst>
          </p:cNvPr>
          <p:cNvSpPr>
            <a:spLocks noGrp="1"/>
          </p:cNvSpPr>
          <p:nvPr>
            <p:ph type="body" idx="1"/>
          </p:nvPr>
        </p:nvSpPr>
        <p:spPr/>
        <p:txBody>
          <a:bodyPr/>
          <a:lstStyle/>
          <a:p>
            <a:r>
              <a:rPr lang="en-US" dirty="0"/>
              <a:t>NC Ct. App. 2019</a:t>
            </a:r>
          </a:p>
          <a:p>
            <a:endParaRPr lang="en-US" dirty="0"/>
          </a:p>
          <a:p>
            <a:r>
              <a:rPr lang="en-US" dirty="0"/>
              <a:t>Duke Energy owned easement over John and Katherine Kane’s property in Wake County, NC.</a:t>
            </a:r>
          </a:p>
          <a:p>
            <a:r>
              <a:rPr lang="en-US" dirty="0"/>
              <a:t>A 44-ft willow tree and a 57-ft dawn redwood tree grew in the easement. Power line was 10 feet above willow and 6 feet above redwood.</a:t>
            </a:r>
          </a:p>
          <a:p>
            <a:r>
              <a:rPr lang="en-US" dirty="0"/>
              <a:t>Kanes refused access. Duke sued for declaratory relief.</a:t>
            </a:r>
          </a:p>
          <a:p>
            <a:endParaRPr lang="en-US" dirty="0"/>
          </a:p>
          <a:p>
            <a:r>
              <a:rPr lang="en-US" dirty="0"/>
              <a:t>Kanes argued:</a:t>
            </a:r>
          </a:p>
          <a:p>
            <a:pPr marL="228600" indent="-228600">
              <a:buAutoNum type="arabicParenBoth"/>
            </a:pPr>
            <a:r>
              <a:rPr lang="en-US" dirty="0"/>
              <a:t>statute of limitations because didn’t cut tree for long time</a:t>
            </a:r>
          </a:p>
          <a:p>
            <a:pPr marL="228600" indent="-228600">
              <a:buAutoNum type="arabicParenBoth"/>
            </a:pPr>
            <a:r>
              <a:rPr lang="en-US" dirty="0"/>
              <a:t>Scope of easement didn’t allow removal of tree</a:t>
            </a:r>
          </a:p>
          <a:p>
            <a:pPr marL="228600" indent="-228600">
              <a:buAutoNum type="arabicParenBoth"/>
            </a:pPr>
            <a:endParaRPr lang="en-US" dirty="0"/>
          </a:p>
          <a:p>
            <a:pPr marL="0" indent="0">
              <a:buNone/>
            </a:pPr>
            <a:r>
              <a:rPr lang="en-US" dirty="0"/>
              <a:t>Trial court held that “irreparable injury” would result if Duke could not remove tree.</a:t>
            </a:r>
          </a:p>
        </p:txBody>
      </p:sp>
      <p:sp>
        <p:nvSpPr>
          <p:cNvPr id="4" name="Slide Number Placeholder 3">
            <a:extLst>
              <a:ext uri="{FF2B5EF4-FFF2-40B4-BE49-F238E27FC236}">
                <a16:creationId xmlns:a16="http://schemas.microsoft.com/office/drawing/2014/main" id="{41E956FE-B5CA-CC95-8660-F333814A0DDF}"/>
              </a:ext>
            </a:extLst>
          </p:cNvPr>
          <p:cNvSpPr>
            <a:spLocks noGrp="1"/>
          </p:cNvSpPr>
          <p:nvPr>
            <p:ph type="sldNum" sz="quarter" idx="5"/>
          </p:nvPr>
        </p:nvSpPr>
        <p:spPr/>
        <p:txBody>
          <a:bodyPr/>
          <a:lstStyle/>
          <a:p>
            <a:fld id="{CF155452-F542-491B-BA5C-F349F2386F54}" type="slidenum">
              <a:rPr lang="en-US" smtClean="0"/>
              <a:t>107</a:t>
            </a:fld>
            <a:endParaRPr lang="en-US"/>
          </a:p>
        </p:txBody>
      </p:sp>
    </p:spTree>
    <p:extLst>
      <p:ext uri="{BB962C8B-B14F-4D97-AF65-F5344CB8AC3E}">
        <p14:creationId xmlns:p14="http://schemas.microsoft.com/office/powerpoint/2010/main" val="5657479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47385-60B3-61BA-D91E-29FBA9DB8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DAF3C-1483-B03A-A8A1-9FAFC65666C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B28126B-7F9C-37E0-5B82-4702D7651E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6ADF3B-CD3A-1364-8F53-4B71AA9B1705}"/>
              </a:ext>
            </a:extLst>
          </p:cNvPr>
          <p:cNvSpPr>
            <a:spLocks noGrp="1"/>
          </p:cNvSpPr>
          <p:nvPr>
            <p:ph type="sldNum" sz="quarter" idx="5"/>
          </p:nvPr>
        </p:nvSpPr>
        <p:spPr/>
        <p:txBody>
          <a:bodyPr/>
          <a:lstStyle/>
          <a:p>
            <a:fld id="{CF155452-F542-491B-BA5C-F349F2386F54}" type="slidenum">
              <a:rPr lang="en-US" smtClean="0"/>
              <a:t>108</a:t>
            </a:fld>
            <a:endParaRPr lang="en-US" dirty="0"/>
          </a:p>
        </p:txBody>
      </p:sp>
    </p:spTree>
    <p:extLst>
      <p:ext uri="{BB962C8B-B14F-4D97-AF65-F5344CB8AC3E}">
        <p14:creationId xmlns:p14="http://schemas.microsoft.com/office/powerpoint/2010/main" val="34816596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EF351-7873-E576-24A4-E5311AD35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BEFE5-9ED5-25A9-362E-A67E6C8424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9A21227-0196-D384-58DB-ACD7B9AB43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F6BE77-5664-F6E7-6E9B-1F6DDFC57A6F}"/>
              </a:ext>
            </a:extLst>
          </p:cNvPr>
          <p:cNvSpPr>
            <a:spLocks noGrp="1"/>
          </p:cNvSpPr>
          <p:nvPr>
            <p:ph type="sldNum" sz="quarter" idx="5"/>
          </p:nvPr>
        </p:nvSpPr>
        <p:spPr/>
        <p:txBody>
          <a:bodyPr/>
          <a:lstStyle/>
          <a:p>
            <a:fld id="{CF155452-F542-491B-BA5C-F349F2386F54}" type="slidenum">
              <a:rPr lang="en-US" smtClean="0"/>
              <a:t>109</a:t>
            </a:fld>
            <a:endParaRPr lang="en-US" dirty="0"/>
          </a:p>
        </p:txBody>
      </p:sp>
    </p:spTree>
    <p:extLst>
      <p:ext uri="{BB962C8B-B14F-4D97-AF65-F5344CB8AC3E}">
        <p14:creationId xmlns:p14="http://schemas.microsoft.com/office/powerpoint/2010/main" val="3427668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7F723-4E54-6DEA-808A-8F0DDEFDC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E7B31-3FB5-D6B9-FAA8-64E8DBAAB51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DA9B8C4-7C9A-C17D-0937-5B3A5774B306}"/>
              </a:ext>
            </a:extLst>
          </p:cNvPr>
          <p:cNvSpPr>
            <a:spLocks noGrp="1"/>
          </p:cNvSpPr>
          <p:nvPr>
            <p:ph type="body" idx="1"/>
          </p:nvPr>
        </p:nvSpPr>
        <p:spPr/>
        <p:txBody>
          <a:bodyPr/>
          <a:lstStyle/>
          <a:p>
            <a:r>
              <a:rPr lang="en-US" b="0" i="0" dirty="0">
                <a:solidFill>
                  <a:srgbClr val="001D35"/>
                </a:solidFill>
                <a:effectLst/>
                <a:latin typeface="Google Sans"/>
              </a:rPr>
              <a:t>Only four states and the District of Columbia follow the contributory negligence rule in the United States: Alabama, Maryland, North Carolina, and Virginia</a:t>
            </a:r>
          </a:p>
          <a:p>
            <a:r>
              <a:rPr lang="en-US" b="0" i="0" dirty="0">
                <a:solidFill>
                  <a:srgbClr val="001D35"/>
                </a:solidFill>
                <a:effectLst/>
                <a:latin typeface="Google Sans"/>
              </a:rPr>
              <a:t>Even if a plaintiff is just 1% at fault, he cannot recover.</a:t>
            </a:r>
            <a:endParaRPr lang="en-US" dirty="0"/>
          </a:p>
        </p:txBody>
      </p:sp>
      <p:sp>
        <p:nvSpPr>
          <p:cNvPr id="4" name="Slide Number Placeholder 3">
            <a:extLst>
              <a:ext uri="{FF2B5EF4-FFF2-40B4-BE49-F238E27FC236}">
                <a16:creationId xmlns:a16="http://schemas.microsoft.com/office/drawing/2014/main" id="{3D7BF848-802A-3865-2E1E-1707083A4680}"/>
              </a:ext>
            </a:extLst>
          </p:cNvPr>
          <p:cNvSpPr>
            <a:spLocks noGrp="1"/>
          </p:cNvSpPr>
          <p:nvPr>
            <p:ph type="sldNum" sz="quarter" idx="5"/>
          </p:nvPr>
        </p:nvSpPr>
        <p:spPr/>
        <p:txBody>
          <a:bodyPr/>
          <a:lstStyle/>
          <a:p>
            <a:fld id="{CF155452-F542-491B-BA5C-F349F2386F54}" type="slidenum">
              <a:rPr lang="en-US" smtClean="0"/>
              <a:t>8</a:t>
            </a:fld>
            <a:endParaRPr lang="en-US" dirty="0"/>
          </a:p>
        </p:txBody>
      </p:sp>
    </p:spTree>
    <p:extLst>
      <p:ext uri="{BB962C8B-B14F-4D97-AF65-F5344CB8AC3E}">
        <p14:creationId xmlns:p14="http://schemas.microsoft.com/office/powerpoint/2010/main" val="5011279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7224D-1151-3ED3-9DC9-C037C9070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319E7-56F6-0198-9ACC-CFFA637974D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EAEB5BB-196D-D6E2-FFCC-7A61150BD3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152A39-60B3-8407-5F4B-5372B991FF0C}"/>
              </a:ext>
            </a:extLst>
          </p:cNvPr>
          <p:cNvSpPr>
            <a:spLocks noGrp="1"/>
          </p:cNvSpPr>
          <p:nvPr>
            <p:ph type="sldNum" sz="quarter" idx="5"/>
          </p:nvPr>
        </p:nvSpPr>
        <p:spPr/>
        <p:txBody>
          <a:bodyPr/>
          <a:lstStyle/>
          <a:p>
            <a:fld id="{CF155452-F542-491B-BA5C-F349F2386F54}" type="slidenum">
              <a:rPr lang="en-US" smtClean="0"/>
              <a:t>110</a:t>
            </a:fld>
            <a:endParaRPr lang="en-US" dirty="0"/>
          </a:p>
        </p:txBody>
      </p:sp>
    </p:spTree>
    <p:extLst>
      <p:ext uri="{BB962C8B-B14F-4D97-AF65-F5344CB8AC3E}">
        <p14:creationId xmlns:p14="http://schemas.microsoft.com/office/powerpoint/2010/main" val="24016045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864EB-6A18-5E9A-9B1F-B73A9A642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360EB-17FB-48CD-77BE-F336A25B740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E67AF5-EFCA-A3AB-E883-B00AA836A7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5C731E-772E-806C-50ED-2BAA04ECEAFF}"/>
              </a:ext>
            </a:extLst>
          </p:cNvPr>
          <p:cNvSpPr>
            <a:spLocks noGrp="1"/>
          </p:cNvSpPr>
          <p:nvPr>
            <p:ph type="sldNum" sz="quarter" idx="5"/>
          </p:nvPr>
        </p:nvSpPr>
        <p:spPr/>
        <p:txBody>
          <a:bodyPr/>
          <a:lstStyle/>
          <a:p>
            <a:fld id="{CF155452-F542-491B-BA5C-F349F2386F54}" type="slidenum">
              <a:rPr lang="en-US" smtClean="0"/>
              <a:t>111</a:t>
            </a:fld>
            <a:endParaRPr lang="en-US" dirty="0"/>
          </a:p>
        </p:txBody>
      </p:sp>
    </p:spTree>
    <p:extLst>
      <p:ext uri="{BB962C8B-B14F-4D97-AF65-F5344CB8AC3E}">
        <p14:creationId xmlns:p14="http://schemas.microsoft.com/office/powerpoint/2010/main" val="33234220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FC0C1-CD20-8006-2440-9427FA092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D65F2-DED2-C545-223A-B6B68E77556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45EC963-CF01-D514-FF31-721938005F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A51CE2-ABC6-E344-9B3F-3C73EFD27CB8}"/>
              </a:ext>
            </a:extLst>
          </p:cNvPr>
          <p:cNvSpPr>
            <a:spLocks noGrp="1"/>
          </p:cNvSpPr>
          <p:nvPr>
            <p:ph type="sldNum" sz="quarter" idx="5"/>
          </p:nvPr>
        </p:nvSpPr>
        <p:spPr/>
        <p:txBody>
          <a:bodyPr/>
          <a:lstStyle/>
          <a:p>
            <a:fld id="{CF155452-F542-491B-BA5C-F349F2386F54}" type="slidenum">
              <a:rPr lang="en-US" smtClean="0"/>
              <a:t>112</a:t>
            </a:fld>
            <a:endParaRPr lang="en-US" dirty="0"/>
          </a:p>
        </p:txBody>
      </p:sp>
    </p:spTree>
    <p:extLst>
      <p:ext uri="{BB962C8B-B14F-4D97-AF65-F5344CB8AC3E}">
        <p14:creationId xmlns:p14="http://schemas.microsoft.com/office/powerpoint/2010/main" val="5394091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441EB-4300-46FA-EF75-0F61C94F0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885262-14F4-C193-9CD1-D0201D21819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DC19B4-48F5-2125-2F86-BC9B631CA7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F7187C-00DE-963C-6DA0-864EA07D7CFE}"/>
              </a:ext>
            </a:extLst>
          </p:cNvPr>
          <p:cNvSpPr>
            <a:spLocks noGrp="1"/>
          </p:cNvSpPr>
          <p:nvPr>
            <p:ph type="sldNum" sz="quarter" idx="5"/>
          </p:nvPr>
        </p:nvSpPr>
        <p:spPr/>
        <p:txBody>
          <a:bodyPr/>
          <a:lstStyle/>
          <a:p>
            <a:fld id="{CF155452-F542-491B-BA5C-F349F2386F54}" type="slidenum">
              <a:rPr lang="en-US" smtClean="0"/>
              <a:t>113</a:t>
            </a:fld>
            <a:endParaRPr lang="en-US" dirty="0"/>
          </a:p>
        </p:txBody>
      </p:sp>
    </p:spTree>
    <p:extLst>
      <p:ext uri="{BB962C8B-B14F-4D97-AF65-F5344CB8AC3E}">
        <p14:creationId xmlns:p14="http://schemas.microsoft.com/office/powerpoint/2010/main" val="6336558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25D4B-D783-52A2-8969-7BBC63696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C8988-60CD-487C-EBB3-73AB99E3025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515A30-083F-4D72-C9D0-7EB5CCB428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B78058-4CB5-57DF-5C72-B56F6FAD33F2}"/>
              </a:ext>
            </a:extLst>
          </p:cNvPr>
          <p:cNvSpPr>
            <a:spLocks noGrp="1"/>
          </p:cNvSpPr>
          <p:nvPr>
            <p:ph type="sldNum" sz="quarter" idx="5"/>
          </p:nvPr>
        </p:nvSpPr>
        <p:spPr/>
        <p:txBody>
          <a:bodyPr/>
          <a:lstStyle/>
          <a:p>
            <a:fld id="{CF155452-F542-491B-BA5C-F349F2386F54}" type="slidenum">
              <a:rPr lang="en-US" smtClean="0"/>
              <a:t>114</a:t>
            </a:fld>
            <a:endParaRPr lang="en-US" dirty="0"/>
          </a:p>
        </p:txBody>
      </p:sp>
    </p:spTree>
    <p:extLst>
      <p:ext uri="{BB962C8B-B14F-4D97-AF65-F5344CB8AC3E}">
        <p14:creationId xmlns:p14="http://schemas.microsoft.com/office/powerpoint/2010/main" val="11252342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A36C9-182A-77DA-348D-F689FC794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6BC0E9-C436-777E-CD39-31F95DBF4B9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FF9476-0162-9933-3D65-5BD000DBBB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B64E8D-0B80-B41F-9DAD-EA93AE77843E}"/>
              </a:ext>
            </a:extLst>
          </p:cNvPr>
          <p:cNvSpPr>
            <a:spLocks noGrp="1"/>
          </p:cNvSpPr>
          <p:nvPr>
            <p:ph type="sldNum" sz="quarter" idx="5"/>
          </p:nvPr>
        </p:nvSpPr>
        <p:spPr/>
        <p:txBody>
          <a:bodyPr/>
          <a:lstStyle/>
          <a:p>
            <a:fld id="{CF155452-F542-491B-BA5C-F349F2386F54}" type="slidenum">
              <a:rPr lang="en-US" smtClean="0"/>
              <a:t>115</a:t>
            </a:fld>
            <a:endParaRPr lang="en-US" dirty="0"/>
          </a:p>
        </p:txBody>
      </p:sp>
    </p:spTree>
    <p:extLst>
      <p:ext uri="{BB962C8B-B14F-4D97-AF65-F5344CB8AC3E}">
        <p14:creationId xmlns:p14="http://schemas.microsoft.com/office/powerpoint/2010/main" val="12114217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F836A-CE6C-EB58-DB34-902D65EE8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4BC694-117A-13DE-5E09-B287DF23F16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BFCDA60-5B7C-F7B5-A677-046F3A0BCA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2BBD85-96CD-6217-68F8-B1FF7F81054B}"/>
              </a:ext>
            </a:extLst>
          </p:cNvPr>
          <p:cNvSpPr>
            <a:spLocks noGrp="1"/>
          </p:cNvSpPr>
          <p:nvPr>
            <p:ph type="sldNum" sz="quarter" idx="5"/>
          </p:nvPr>
        </p:nvSpPr>
        <p:spPr/>
        <p:txBody>
          <a:bodyPr/>
          <a:lstStyle/>
          <a:p>
            <a:fld id="{CF155452-F542-491B-BA5C-F349F2386F54}" type="slidenum">
              <a:rPr lang="en-US" smtClean="0"/>
              <a:t>116</a:t>
            </a:fld>
            <a:endParaRPr lang="en-US" dirty="0"/>
          </a:p>
        </p:txBody>
      </p:sp>
    </p:spTree>
    <p:extLst>
      <p:ext uri="{BB962C8B-B14F-4D97-AF65-F5344CB8AC3E}">
        <p14:creationId xmlns:p14="http://schemas.microsoft.com/office/powerpoint/2010/main" val="34407043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9ADA1-7AF5-4CAA-8BAF-EF6743E91E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E466F-BFC1-98BA-AD21-9F3F2738946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F38A10-7BC5-8E3B-0B29-29694D211CDF}"/>
              </a:ext>
            </a:extLst>
          </p:cNvPr>
          <p:cNvSpPr>
            <a:spLocks noGrp="1"/>
          </p:cNvSpPr>
          <p:nvPr>
            <p:ph type="body" idx="1"/>
          </p:nvPr>
        </p:nvSpPr>
        <p:spPr/>
        <p:txBody>
          <a:bodyPr/>
          <a:lstStyle/>
          <a:p>
            <a:r>
              <a:rPr lang="en-US" dirty="0"/>
              <a:t>SC Sup. Ct. 1971</a:t>
            </a:r>
          </a:p>
          <a:p>
            <a:endParaRPr lang="en-US" dirty="0"/>
          </a:p>
          <a:p>
            <a:r>
              <a:rPr lang="en-US" dirty="0"/>
              <a:t>Duke Energy owned easement over William and Lena Patterson’s property in Pickens County, SC.</a:t>
            </a:r>
          </a:p>
          <a:p>
            <a:r>
              <a:rPr lang="en-US" dirty="0"/>
              <a:t>Easement did not specify the width of the right-of-way. </a:t>
            </a:r>
          </a:p>
          <a:p>
            <a:r>
              <a:rPr lang="en-US" dirty="0"/>
              <a:t>Easement gave Duke “the right to cut away and keep clear of said lines all trees and other like obstructions that may, in any way, endanger the proper operation of the same.”</a:t>
            </a:r>
          </a:p>
          <a:p>
            <a:r>
              <a:rPr lang="en-US" dirty="0"/>
              <a:t>For many years, Duke regularly pruned the ROW 20-25 feet clear from the center line.</a:t>
            </a:r>
          </a:p>
          <a:p>
            <a:endParaRPr lang="en-US" dirty="0"/>
          </a:p>
          <a:p>
            <a:r>
              <a:rPr lang="en-US" dirty="0"/>
              <a:t>Duke removed many large trees that were located “a considerable distance” from the lines.</a:t>
            </a:r>
          </a:p>
          <a:p>
            <a:r>
              <a:rPr lang="en-US" dirty="0"/>
              <a:t>Trial court found for Pattersons. Trial court: (1) ordered Duke to pay damages, and (2) enjoined all future pruning beyond 25-ft vertical plane.</a:t>
            </a:r>
          </a:p>
          <a:p>
            <a:r>
              <a:rPr lang="en-US" dirty="0"/>
              <a:t>Duke paid the damages judgment but appealed the injunction.</a:t>
            </a:r>
          </a:p>
        </p:txBody>
      </p:sp>
      <p:sp>
        <p:nvSpPr>
          <p:cNvPr id="4" name="Slide Number Placeholder 3">
            <a:extLst>
              <a:ext uri="{FF2B5EF4-FFF2-40B4-BE49-F238E27FC236}">
                <a16:creationId xmlns:a16="http://schemas.microsoft.com/office/drawing/2014/main" id="{22EA6EC2-16D9-CCE3-83B1-B3CD25E2BF50}"/>
              </a:ext>
            </a:extLst>
          </p:cNvPr>
          <p:cNvSpPr>
            <a:spLocks noGrp="1"/>
          </p:cNvSpPr>
          <p:nvPr>
            <p:ph type="sldNum" sz="quarter" idx="5"/>
          </p:nvPr>
        </p:nvSpPr>
        <p:spPr/>
        <p:txBody>
          <a:bodyPr/>
          <a:lstStyle/>
          <a:p>
            <a:fld id="{CF155452-F542-491B-BA5C-F349F2386F54}" type="slidenum">
              <a:rPr lang="en-US" smtClean="0"/>
              <a:t>117</a:t>
            </a:fld>
            <a:endParaRPr lang="en-US"/>
          </a:p>
        </p:txBody>
      </p:sp>
    </p:spTree>
    <p:extLst>
      <p:ext uri="{BB962C8B-B14F-4D97-AF65-F5344CB8AC3E}">
        <p14:creationId xmlns:p14="http://schemas.microsoft.com/office/powerpoint/2010/main" val="1547098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12C86-C3E3-A576-AD0A-5E4B529ABA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6F69E2-2983-D49E-6528-F439D9E9FE9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E2E3A28-711D-7476-CE27-23E3E6CCE5C0}"/>
              </a:ext>
            </a:extLst>
          </p:cNvPr>
          <p:cNvSpPr>
            <a:spLocks noGrp="1"/>
          </p:cNvSpPr>
          <p:nvPr>
            <p:ph type="body" idx="1"/>
          </p:nvPr>
        </p:nvSpPr>
        <p:spPr/>
        <p:txBody>
          <a:bodyPr/>
          <a:lstStyle/>
          <a:p>
            <a:r>
              <a:rPr lang="en-US" dirty="0"/>
              <a:t>SC Sup. Ct. 1971</a:t>
            </a:r>
          </a:p>
          <a:p>
            <a:endParaRPr lang="en-US" dirty="0"/>
          </a:p>
          <a:p>
            <a:r>
              <a:rPr lang="en-US" dirty="0"/>
              <a:t>Duke Energy owned easement over William and Lena Patterson’s property in Pickens County, SC.</a:t>
            </a:r>
          </a:p>
          <a:p>
            <a:r>
              <a:rPr lang="en-US" dirty="0"/>
              <a:t>Easement did not specify the width of the right-of-way. </a:t>
            </a:r>
          </a:p>
          <a:p>
            <a:r>
              <a:rPr lang="en-US" dirty="0"/>
              <a:t>Easement gave Duke “the right to cut away and keep clear of said lines all trees and other like obstructions that may, in any way, endanger the proper operation of the same.”</a:t>
            </a:r>
          </a:p>
          <a:p>
            <a:r>
              <a:rPr lang="en-US" dirty="0"/>
              <a:t>For many years, Duke regularly pruned the ROW 20-25 feet clear from the center line.</a:t>
            </a:r>
          </a:p>
          <a:p>
            <a:endParaRPr lang="en-US" dirty="0"/>
          </a:p>
          <a:p>
            <a:r>
              <a:rPr lang="en-US" dirty="0"/>
              <a:t>Duke removed many large trees that were located “a considerable distance” from the lines.</a:t>
            </a:r>
          </a:p>
          <a:p>
            <a:r>
              <a:rPr lang="en-US" dirty="0"/>
              <a:t>Trial court found for Pattersons. Trial court: (1) ordered Duke to pay damages, and (2) enjoined all future pruning beyond 25-ft vertical plane.</a:t>
            </a:r>
          </a:p>
          <a:p>
            <a:r>
              <a:rPr lang="en-US" dirty="0"/>
              <a:t>Duke paid the damages judgment but appealed the injunction.</a:t>
            </a:r>
          </a:p>
        </p:txBody>
      </p:sp>
      <p:sp>
        <p:nvSpPr>
          <p:cNvPr id="4" name="Slide Number Placeholder 3">
            <a:extLst>
              <a:ext uri="{FF2B5EF4-FFF2-40B4-BE49-F238E27FC236}">
                <a16:creationId xmlns:a16="http://schemas.microsoft.com/office/drawing/2014/main" id="{079AFABB-BB4A-1640-22DF-19717AA276B7}"/>
              </a:ext>
            </a:extLst>
          </p:cNvPr>
          <p:cNvSpPr>
            <a:spLocks noGrp="1"/>
          </p:cNvSpPr>
          <p:nvPr>
            <p:ph type="sldNum" sz="quarter" idx="5"/>
          </p:nvPr>
        </p:nvSpPr>
        <p:spPr/>
        <p:txBody>
          <a:bodyPr/>
          <a:lstStyle/>
          <a:p>
            <a:fld id="{CF155452-F542-491B-BA5C-F349F2386F54}" type="slidenum">
              <a:rPr lang="en-US" smtClean="0"/>
              <a:t>118</a:t>
            </a:fld>
            <a:endParaRPr lang="en-US"/>
          </a:p>
        </p:txBody>
      </p:sp>
    </p:spTree>
    <p:extLst>
      <p:ext uri="{BB962C8B-B14F-4D97-AF65-F5344CB8AC3E}">
        <p14:creationId xmlns:p14="http://schemas.microsoft.com/office/powerpoint/2010/main" val="28708789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1B565-EC20-D8D9-CE6E-700A86AD52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1FEBB8-73CD-B021-DFD1-9108685478E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0D82F5-2174-3365-7BB8-5B875AEED1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2F8917-FCC5-E140-5A9F-77CCD46A0C98}"/>
              </a:ext>
            </a:extLst>
          </p:cNvPr>
          <p:cNvSpPr>
            <a:spLocks noGrp="1"/>
          </p:cNvSpPr>
          <p:nvPr>
            <p:ph type="sldNum" sz="quarter" idx="5"/>
          </p:nvPr>
        </p:nvSpPr>
        <p:spPr/>
        <p:txBody>
          <a:bodyPr/>
          <a:lstStyle/>
          <a:p>
            <a:fld id="{CF155452-F542-491B-BA5C-F349F2386F54}" type="slidenum">
              <a:rPr lang="en-US" smtClean="0"/>
              <a:t>119</a:t>
            </a:fld>
            <a:endParaRPr lang="en-US" dirty="0"/>
          </a:p>
        </p:txBody>
      </p:sp>
    </p:spTree>
    <p:extLst>
      <p:ext uri="{BB962C8B-B14F-4D97-AF65-F5344CB8AC3E}">
        <p14:creationId xmlns:p14="http://schemas.microsoft.com/office/powerpoint/2010/main" val="51068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9 cases</a:t>
            </a:r>
          </a:p>
        </p:txBody>
      </p:sp>
      <p:sp>
        <p:nvSpPr>
          <p:cNvPr id="4" name="Slide Number Placeholder 3"/>
          <p:cNvSpPr>
            <a:spLocks noGrp="1"/>
          </p:cNvSpPr>
          <p:nvPr>
            <p:ph type="sldNum" sz="quarter" idx="5"/>
          </p:nvPr>
        </p:nvSpPr>
        <p:spPr/>
        <p:txBody>
          <a:bodyPr/>
          <a:lstStyle/>
          <a:p>
            <a:fld id="{CF155452-F542-491B-BA5C-F349F2386F54}" type="slidenum">
              <a:rPr lang="en-US" smtClean="0"/>
              <a:t>9</a:t>
            </a:fld>
            <a:endParaRPr lang="en-US" dirty="0"/>
          </a:p>
        </p:txBody>
      </p:sp>
    </p:spTree>
    <p:extLst>
      <p:ext uri="{BB962C8B-B14F-4D97-AF65-F5344CB8AC3E}">
        <p14:creationId xmlns:p14="http://schemas.microsoft.com/office/powerpoint/2010/main" val="33018354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AB5B5-84DC-6F72-C1DC-47CAB1162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7A004-8149-E6DD-C221-632E8DFE4D1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B77230-42BA-CE77-CDD3-EF0B787CA0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02EE89-53AF-6C24-329A-79D500799F94}"/>
              </a:ext>
            </a:extLst>
          </p:cNvPr>
          <p:cNvSpPr>
            <a:spLocks noGrp="1"/>
          </p:cNvSpPr>
          <p:nvPr>
            <p:ph type="sldNum" sz="quarter" idx="5"/>
          </p:nvPr>
        </p:nvSpPr>
        <p:spPr/>
        <p:txBody>
          <a:bodyPr/>
          <a:lstStyle/>
          <a:p>
            <a:fld id="{CF155452-F542-491B-BA5C-F349F2386F54}" type="slidenum">
              <a:rPr lang="en-US" smtClean="0"/>
              <a:t>120</a:t>
            </a:fld>
            <a:endParaRPr lang="en-US" dirty="0"/>
          </a:p>
        </p:txBody>
      </p:sp>
    </p:spTree>
    <p:extLst>
      <p:ext uri="{BB962C8B-B14F-4D97-AF65-F5344CB8AC3E}">
        <p14:creationId xmlns:p14="http://schemas.microsoft.com/office/powerpoint/2010/main" val="32291316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A4A87-C0FE-B4EA-3DD7-21A34E3C2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88E3A-EE0B-E2FB-9640-213D5816F52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53F1C7F-A5A8-3963-54D1-BF2B639B04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A2A6C3-9007-20AF-74BA-41588D4DE683}"/>
              </a:ext>
            </a:extLst>
          </p:cNvPr>
          <p:cNvSpPr>
            <a:spLocks noGrp="1"/>
          </p:cNvSpPr>
          <p:nvPr>
            <p:ph type="sldNum" sz="quarter" idx="5"/>
          </p:nvPr>
        </p:nvSpPr>
        <p:spPr/>
        <p:txBody>
          <a:bodyPr/>
          <a:lstStyle/>
          <a:p>
            <a:fld id="{CF155452-F542-491B-BA5C-F349F2386F54}" type="slidenum">
              <a:rPr lang="en-US" smtClean="0"/>
              <a:t>121</a:t>
            </a:fld>
            <a:endParaRPr lang="en-US" dirty="0"/>
          </a:p>
        </p:txBody>
      </p:sp>
    </p:spTree>
    <p:extLst>
      <p:ext uri="{BB962C8B-B14F-4D97-AF65-F5344CB8AC3E}">
        <p14:creationId xmlns:p14="http://schemas.microsoft.com/office/powerpoint/2010/main" val="28460077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390DB-3A8D-34FF-9DB5-59724E1A81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ABA18-1AD5-65D5-3573-A1DFDDE137A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375C788-66AC-A3C6-4D3D-54ECC4715D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25DD30-DBA4-834A-6AD9-90D4B716E547}"/>
              </a:ext>
            </a:extLst>
          </p:cNvPr>
          <p:cNvSpPr>
            <a:spLocks noGrp="1"/>
          </p:cNvSpPr>
          <p:nvPr>
            <p:ph type="sldNum" sz="quarter" idx="5"/>
          </p:nvPr>
        </p:nvSpPr>
        <p:spPr/>
        <p:txBody>
          <a:bodyPr/>
          <a:lstStyle/>
          <a:p>
            <a:fld id="{CF155452-F542-491B-BA5C-F349F2386F54}" type="slidenum">
              <a:rPr lang="en-US" smtClean="0"/>
              <a:t>122</a:t>
            </a:fld>
            <a:endParaRPr lang="en-US" dirty="0"/>
          </a:p>
        </p:txBody>
      </p:sp>
    </p:spTree>
    <p:extLst>
      <p:ext uri="{BB962C8B-B14F-4D97-AF65-F5344CB8AC3E}">
        <p14:creationId xmlns:p14="http://schemas.microsoft.com/office/powerpoint/2010/main" val="21754588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155D0-39B0-5D9B-F2B0-39B76CBA0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68B87-8BD2-4FC5-7C15-54C61BF8CA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84C169C-7A4A-B57E-1D09-061416A1BF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617202-E027-6C89-F9D4-00B05AD6DC03}"/>
              </a:ext>
            </a:extLst>
          </p:cNvPr>
          <p:cNvSpPr>
            <a:spLocks noGrp="1"/>
          </p:cNvSpPr>
          <p:nvPr>
            <p:ph type="sldNum" sz="quarter" idx="5"/>
          </p:nvPr>
        </p:nvSpPr>
        <p:spPr/>
        <p:txBody>
          <a:bodyPr/>
          <a:lstStyle/>
          <a:p>
            <a:fld id="{CF155452-F542-491B-BA5C-F349F2386F54}" type="slidenum">
              <a:rPr lang="en-US" smtClean="0"/>
              <a:t>123</a:t>
            </a:fld>
            <a:endParaRPr lang="en-US" dirty="0"/>
          </a:p>
        </p:txBody>
      </p:sp>
    </p:spTree>
    <p:extLst>
      <p:ext uri="{BB962C8B-B14F-4D97-AF65-F5344CB8AC3E}">
        <p14:creationId xmlns:p14="http://schemas.microsoft.com/office/powerpoint/2010/main" val="6836054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64C13-5724-2557-5DB4-1BEBF03316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03646-DC07-326D-C43C-9429E0E0E3A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4C9C79D-4FB2-A66A-2DFC-09F0ADBD36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3031D3-DF8E-4548-AC59-7C6352F41E03}"/>
              </a:ext>
            </a:extLst>
          </p:cNvPr>
          <p:cNvSpPr>
            <a:spLocks noGrp="1"/>
          </p:cNvSpPr>
          <p:nvPr>
            <p:ph type="sldNum" sz="quarter" idx="5"/>
          </p:nvPr>
        </p:nvSpPr>
        <p:spPr/>
        <p:txBody>
          <a:bodyPr/>
          <a:lstStyle/>
          <a:p>
            <a:fld id="{CF155452-F542-491B-BA5C-F349F2386F54}" type="slidenum">
              <a:rPr lang="en-US" smtClean="0"/>
              <a:t>124</a:t>
            </a:fld>
            <a:endParaRPr lang="en-US" dirty="0"/>
          </a:p>
        </p:txBody>
      </p:sp>
    </p:spTree>
    <p:extLst>
      <p:ext uri="{BB962C8B-B14F-4D97-AF65-F5344CB8AC3E}">
        <p14:creationId xmlns:p14="http://schemas.microsoft.com/office/powerpoint/2010/main" val="39856632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B5C0-CCDF-797A-36E7-148A7FAFE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0D614-4316-D52B-AEED-D62B4B6B298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EF3BBB2-2B67-AB67-24FF-2346257F6DAA}"/>
              </a:ext>
            </a:extLst>
          </p:cNvPr>
          <p:cNvSpPr>
            <a:spLocks noGrp="1"/>
          </p:cNvSpPr>
          <p:nvPr>
            <p:ph type="body" idx="1"/>
          </p:nvPr>
        </p:nvSpPr>
        <p:spPr/>
        <p:txBody>
          <a:bodyPr/>
          <a:lstStyle/>
          <a:p>
            <a:r>
              <a:rPr lang="en-US" dirty="0"/>
              <a:t>SC Sup. Ct. 1981</a:t>
            </a:r>
          </a:p>
          <a:p>
            <a:endParaRPr lang="en-US" dirty="0"/>
          </a:p>
          <a:p>
            <a:r>
              <a:rPr lang="en-US" dirty="0"/>
              <a:t>Ocean Forest Inc. owned land burdened by an electrical transmission easement.</a:t>
            </a:r>
          </a:p>
          <a:p>
            <a:r>
              <a:rPr lang="en-US" dirty="0"/>
              <a:t>SC Public Service Authority attempted to clear “danger trees,” and Ocean Forest refused access.</a:t>
            </a:r>
          </a:p>
          <a:p>
            <a:r>
              <a:rPr lang="en-US" dirty="0"/>
              <a:t>Trial court enjoined Ocean Forest from interfering with SC Pub. Serv. Auth.</a:t>
            </a:r>
          </a:p>
          <a:p>
            <a:r>
              <a:rPr lang="en-US" dirty="0"/>
              <a:t>Ocean Forest appealed.</a:t>
            </a:r>
          </a:p>
          <a:p>
            <a:endParaRPr lang="en-US" dirty="0"/>
          </a:p>
          <a:p>
            <a:r>
              <a:rPr lang="en-US" dirty="0"/>
              <a:t>INJUNCTION VALID. Damages are the remedy.</a:t>
            </a:r>
          </a:p>
        </p:txBody>
      </p:sp>
      <p:sp>
        <p:nvSpPr>
          <p:cNvPr id="4" name="Slide Number Placeholder 3">
            <a:extLst>
              <a:ext uri="{FF2B5EF4-FFF2-40B4-BE49-F238E27FC236}">
                <a16:creationId xmlns:a16="http://schemas.microsoft.com/office/drawing/2014/main" id="{BFBDF73D-77C5-EA88-9F36-B67E6BA3F2CE}"/>
              </a:ext>
            </a:extLst>
          </p:cNvPr>
          <p:cNvSpPr>
            <a:spLocks noGrp="1"/>
          </p:cNvSpPr>
          <p:nvPr>
            <p:ph type="sldNum" sz="quarter" idx="5"/>
          </p:nvPr>
        </p:nvSpPr>
        <p:spPr/>
        <p:txBody>
          <a:bodyPr/>
          <a:lstStyle/>
          <a:p>
            <a:fld id="{CF155452-F542-491B-BA5C-F349F2386F54}" type="slidenum">
              <a:rPr lang="en-US" smtClean="0"/>
              <a:t>125</a:t>
            </a:fld>
            <a:endParaRPr lang="en-US"/>
          </a:p>
        </p:txBody>
      </p:sp>
    </p:spTree>
    <p:extLst>
      <p:ext uri="{BB962C8B-B14F-4D97-AF65-F5344CB8AC3E}">
        <p14:creationId xmlns:p14="http://schemas.microsoft.com/office/powerpoint/2010/main" val="20311080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D044A-7362-63C5-E90C-ACF8E5AE7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46D4C-29F8-6722-FB84-A3BE22CFAEA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505217-82FA-6515-D9BC-19BDEEAD7C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55463A-FA6C-45D9-CADE-E479F899503A}"/>
              </a:ext>
            </a:extLst>
          </p:cNvPr>
          <p:cNvSpPr>
            <a:spLocks noGrp="1"/>
          </p:cNvSpPr>
          <p:nvPr>
            <p:ph type="sldNum" sz="quarter" idx="5"/>
          </p:nvPr>
        </p:nvSpPr>
        <p:spPr/>
        <p:txBody>
          <a:bodyPr/>
          <a:lstStyle/>
          <a:p>
            <a:fld id="{CF155452-F542-491B-BA5C-F349F2386F54}" type="slidenum">
              <a:rPr lang="en-US" smtClean="0"/>
              <a:t>126</a:t>
            </a:fld>
            <a:endParaRPr lang="en-US" dirty="0"/>
          </a:p>
        </p:txBody>
      </p:sp>
    </p:spTree>
    <p:extLst>
      <p:ext uri="{BB962C8B-B14F-4D97-AF65-F5344CB8AC3E}">
        <p14:creationId xmlns:p14="http://schemas.microsoft.com/office/powerpoint/2010/main" val="876661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64970-2CD6-4682-F72F-F88F7F5021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9B1AF-BD5C-B3DC-E4F7-12C8D575F40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35CF36B-41F1-A67F-A0E5-41FB6672D7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E73E93-136E-E093-0F29-9943EDEE4A79}"/>
              </a:ext>
            </a:extLst>
          </p:cNvPr>
          <p:cNvSpPr>
            <a:spLocks noGrp="1"/>
          </p:cNvSpPr>
          <p:nvPr>
            <p:ph type="sldNum" sz="quarter" idx="5"/>
          </p:nvPr>
        </p:nvSpPr>
        <p:spPr/>
        <p:txBody>
          <a:bodyPr/>
          <a:lstStyle/>
          <a:p>
            <a:fld id="{CF155452-F542-491B-BA5C-F349F2386F54}" type="slidenum">
              <a:rPr lang="en-US" smtClean="0"/>
              <a:t>127</a:t>
            </a:fld>
            <a:endParaRPr lang="en-US" dirty="0"/>
          </a:p>
        </p:txBody>
      </p:sp>
    </p:spTree>
    <p:extLst>
      <p:ext uri="{BB962C8B-B14F-4D97-AF65-F5344CB8AC3E}">
        <p14:creationId xmlns:p14="http://schemas.microsoft.com/office/powerpoint/2010/main" val="13793930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9427A-242F-9AC0-B30B-D77D57154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AB94F-B856-8AD3-7546-5E5C4412776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30A5FC7-EB8F-DD34-1342-10E8E5C920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D9345C-D6E3-D035-FFC1-40D01FFC4152}"/>
              </a:ext>
            </a:extLst>
          </p:cNvPr>
          <p:cNvSpPr>
            <a:spLocks noGrp="1"/>
          </p:cNvSpPr>
          <p:nvPr>
            <p:ph type="sldNum" sz="quarter" idx="5"/>
          </p:nvPr>
        </p:nvSpPr>
        <p:spPr/>
        <p:txBody>
          <a:bodyPr/>
          <a:lstStyle/>
          <a:p>
            <a:fld id="{CF155452-F542-491B-BA5C-F349F2386F54}" type="slidenum">
              <a:rPr lang="en-US" smtClean="0"/>
              <a:t>128</a:t>
            </a:fld>
            <a:endParaRPr lang="en-US" dirty="0"/>
          </a:p>
        </p:txBody>
      </p:sp>
    </p:spTree>
    <p:extLst>
      <p:ext uri="{BB962C8B-B14F-4D97-AF65-F5344CB8AC3E}">
        <p14:creationId xmlns:p14="http://schemas.microsoft.com/office/powerpoint/2010/main" val="39697980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21D86-039A-6D8E-540F-D1EC2BB22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EC91A-CB88-E8A5-39EF-044D9123F24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7C3AE91-AF95-0252-6317-B05056545A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4F2451-AC94-0422-067A-557DCFB029E2}"/>
              </a:ext>
            </a:extLst>
          </p:cNvPr>
          <p:cNvSpPr>
            <a:spLocks noGrp="1"/>
          </p:cNvSpPr>
          <p:nvPr>
            <p:ph type="sldNum" sz="quarter" idx="5"/>
          </p:nvPr>
        </p:nvSpPr>
        <p:spPr/>
        <p:txBody>
          <a:bodyPr/>
          <a:lstStyle/>
          <a:p>
            <a:fld id="{CF155452-F542-491B-BA5C-F349F2386F54}" type="slidenum">
              <a:rPr lang="en-US" smtClean="0"/>
              <a:t>129</a:t>
            </a:fld>
            <a:endParaRPr lang="en-US" dirty="0"/>
          </a:p>
        </p:txBody>
      </p:sp>
    </p:spTree>
    <p:extLst>
      <p:ext uri="{BB962C8B-B14F-4D97-AF65-F5344CB8AC3E}">
        <p14:creationId xmlns:p14="http://schemas.microsoft.com/office/powerpoint/2010/main" val="351724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4A97A-89B1-F8B9-24FD-BB88DB970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FA581-7243-8E1E-D90A-D70FEBC3C39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3B73C1B-2E9F-92D5-C69C-BACA9F39CEFE}"/>
              </a:ext>
            </a:extLst>
          </p:cNvPr>
          <p:cNvSpPr>
            <a:spLocks noGrp="1"/>
          </p:cNvSpPr>
          <p:nvPr>
            <p:ph type="body" idx="1"/>
          </p:nvPr>
        </p:nvSpPr>
        <p:spPr/>
        <p:txBody>
          <a:bodyPr/>
          <a:lstStyle/>
          <a:p>
            <a:r>
              <a:rPr lang="en-US" dirty="0"/>
              <a:t>SC Ct. App.</a:t>
            </a:r>
          </a:p>
          <a:p>
            <a:r>
              <a:rPr lang="en-US" dirty="0"/>
              <a:t>Jan 17, 1993, Lancaster County, State Rd 185 (Craig Farm Rd.)</a:t>
            </a:r>
          </a:p>
          <a:p>
            <a:r>
              <a:rPr lang="en-US" dirty="0"/>
              <a:t>James Robert Carroll and Mable O. Carroll owned 99 acres east of the state road.</a:t>
            </a:r>
          </a:p>
          <a:p>
            <a:r>
              <a:rPr lang="en-US" dirty="0"/>
              <a:t>Tree was naturally-growing on Carroll property</a:t>
            </a:r>
          </a:p>
          <a:p>
            <a:r>
              <a:rPr lang="en-US" dirty="0"/>
              <a:t>45 feet from center of road, 37 feet from edge of pavement, 14 feet beyond edge of ROW</a:t>
            </a:r>
          </a:p>
          <a:p>
            <a:endParaRPr lang="en-US" dirty="0"/>
          </a:p>
          <a:p>
            <a:r>
              <a:rPr lang="en-US" dirty="0"/>
              <a:t>In the early morning hours, tree fell in a storm due to saturated soils</a:t>
            </a:r>
          </a:p>
          <a:p>
            <a:r>
              <a:rPr lang="en-US" dirty="0"/>
              <a:t>5:00am: Aaron D. Ford driving south, collided with tree that had fallen across the road.</a:t>
            </a:r>
          </a:p>
          <a:p>
            <a:endParaRPr lang="en-US" dirty="0"/>
          </a:p>
          <a:p>
            <a:r>
              <a:rPr lang="en-US" dirty="0"/>
              <a:t>Over the past four years, Olin Kilman Pratt, a local resident, had repeatedly told </a:t>
            </a:r>
            <a:r>
              <a:rPr lang="en-US" dirty="0" err="1"/>
              <a:t>hwy</a:t>
            </a:r>
            <a:r>
              <a:rPr lang="en-US" dirty="0"/>
              <a:t> patrolmen that trees along the road were leaning, dangerous, and had fallen.</a:t>
            </a:r>
          </a:p>
          <a:p>
            <a:r>
              <a:rPr lang="en-US" dirty="0"/>
              <a:t>Mr. Pratt never identified this particular tree as hazardous.</a:t>
            </a:r>
          </a:p>
          <a:p>
            <a:r>
              <a:rPr lang="en-US" dirty="0"/>
              <a:t>A photo of the accident scene showed several other trees leaning over the roadway.</a:t>
            </a:r>
          </a:p>
        </p:txBody>
      </p:sp>
      <p:sp>
        <p:nvSpPr>
          <p:cNvPr id="4" name="Slide Number Placeholder 3">
            <a:extLst>
              <a:ext uri="{FF2B5EF4-FFF2-40B4-BE49-F238E27FC236}">
                <a16:creationId xmlns:a16="http://schemas.microsoft.com/office/drawing/2014/main" id="{6B4FAB0B-5E35-2920-5A9E-871125D9A355}"/>
              </a:ext>
            </a:extLst>
          </p:cNvPr>
          <p:cNvSpPr>
            <a:spLocks noGrp="1"/>
          </p:cNvSpPr>
          <p:nvPr>
            <p:ph type="sldNum" sz="quarter" idx="5"/>
          </p:nvPr>
        </p:nvSpPr>
        <p:spPr/>
        <p:txBody>
          <a:bodyPr/>
          <a:lstStyle/>
          <a:p>
            <a:fld id="{CF155452-F542-491B-BA5C-F349F2386F54}" type="slidenum">
              <a:rPr lang="en-US" smtClean="0"/>
              <a:t>10</a:t>
            </a:fld>
            <a:endParaRPr lang="en-US"/>
          </a:p>
        </p:txBody>
      </p:sp>
    </p:spTree>
    <p:extLst>
      <p:ext uri="{BB962C8B-B14F-4D97-AF65-F5344CB8AC3E}">
        <p14:creationId xmlns:p14="http://schemas.microsoft.com/office/powerpoint/2010/main" val="26954626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DAA4C-3462-A0C8-39FD-0E3F49A93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80A26E-6E93-02BB-603A-DDAD547A5C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6F7098C-4022-48FB-D951-BF7B82CC9F59}"/>
              </a:ext>
            </a:extLst>
          </p:cNvPr>
          <p:cNvSpPr>
            <a:spLocks noGrp="1"/>
          </p:cNvSpPr>
          <p:nvPr>
            <p:ph type="body" idx="1"/>
          </p:nvPr>
        </p:nvSpPr>
        <p:spPr/>
        <p:txBody>
          <a:bodyPr/>
          <a:lstStyle/>
          <a:p>
            <a:r>
              <a:rPr lang="en-US" dirty="0"/>
              <a:t>NC Sup. Ct. 1962</a:t>
            </a:r>
          </a:p>
          <a:p>
            <a:endParaRPr lang="en-US" dirty="0"/>
          </a:p>
          <a:p>
            <a:r>
              <a:rPr lang="en-US" dirty="0"/>
              <a:t>Carolina Power &amp; Light owned a utility easement over Weyerhaeuser Co.’s land in Pender County, NC (north of Wilmington)</a:t>
            </a:r>
          </a:p>
          <a:p>
            <a:r>
              <a:rPr lang="en-US" dirty="0"/>
              <a:t>The easement provided the right to clear the easement to its full width AND </a:t>
            </a:r>
          </a:p>
          <a:p>
            <a:r>
              <a:rPr lang="en-US" dirty="0"/>
              <a:t>“keep clear all trees that might in any way endanger the proper operation, including all trees off the right-of-way, which in falling might endanger the line.”</a:t>
            </a:r>
          </a:p>
          <a:p>
            <a:endParaRPr lang="en-US" dirty="0"/>
          </a:p>
          <a:p>
            <a:r>
              <a:rPr lang="en-US" dirty="0"/>
              <a:t>Weyerhaeuser AGREED Utility has the right to cut off-easement trees, but sued for VALUE of off-easement trees cut</a:t>
            </a:r>
          </a:p>
          <a:p>
            <a:r>
              <a:rPr lang="en-US" dirty="0"/>
              <a:t>Trial court dismissed action, Weyerhaeuser appealed.</a:t>
            </a:r>
          </a:p>
          <a:p>
            <a:endParaRPr lang="en-US" dirty="0"/>
          </a:p>
          <a:p>
            <a:r>
              <a:rPr lang="en-US" dirty="0"/>
              <a:t>Right to cut trees was included in the contract.</a:t>
            </a:r>
          </a:p>
        </p:txBody>
      </p:sp>
      <p:sp>
        <p:nvSpPr>
          <p:cNvPr id="4" name="Slide Number Placeholder 3">
            <a:extLst>
              <a:ext uri="{FF2B5EF4-FFF2-40B4-BE49-F238E27FC236}">
                <a16:creationId xmlns:a16="http://schemas.microsoft.com/office/drawing/2014/main" id="{E8D181DA-E104-49C3-B07F-6745050B1726}"/>
              </a:ext>
            </a:extLst>
          </p:cNvPr>
          <p:cNvSpPr>
            <a:spLocks noGrp="1"/>
          </p:cNvSpPr>
          <p:nvPr>
            <p:ph type="sldNum" sz="quarter" idx="5"/>
          </p:nvPr>
        </p:nvSpPr>
        <p:spPr/>
        <p:txBody>
          <a:bodyPr/>
          <a:lstStyle/>
          <a:p>
            <a:fld id="{CF155452-F542-491B-BA5C-F349F2386F54}" type="slidenum">
              <a:rPr lang="en-US" smtClean="0"/>
              <a:t>130</a:t>
            </a:fld>
            <a:endParaRPr lang="en-US"/>
          </a:p>
        </p:txBody>
      </p:sp>
    </p:spTree>
    <p:extLst>
      <p:ext uri="{BB962C8B-B14F-4D97-AF65-F5344CB8AC3E}">
        <p14:creationId xmlns:p14="http://schemas.microsoft.com/office/powerpoint/2010/main" val="12145516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46173-0254-1854-4572-5CF68489E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DEF1B-F5F2-1F7F-B3FE-F7C01B8B6FA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FBFDEA8-6B16-7B76-CF05-BF4E980DC49E}"/>
              </a:ext>
            </a:extLst>
          </p:cNvPr>
          <p:cNvSpPr>
            <a:spLocks noGrp="1"/>
          </p:cNvSpPr>
          <p:nvPr>
            <p:ph type="body" idx="1"/>
          </p:nvPr>
        </p:nvSpPr>
        <p:spPr/>
        <p:txBody>
          <a:bodyPr/>
          <a:lstStyle/>
          <a:p>
            <a:r>
              <a:rPr lang="en-US" dirty="0"/>
              <a:t>NC Sup. Ct. 1962</a:t>
            </a:r>
          </a:p>
          <a:p>
            <a:endParaRPr lang="en-US" dirty="0"/>
          </a:p>
          <a:p>
            <a:r>
              <a:rPr lang="en-US" dirty="0"/>
              <a:t>Carolina Power &amp; Light owned a utility easement over Weyerhaeuser Co.’s land in Pender County, NC (north of Wilmington)</a:t>
            </a:r>
          </a:p>
          <a:p>
            <a:r>
              <a:rPr lang="en-US" dirty="0"/>
              <a:t>The easement provided the right to clear the easement to its full width AND </a:t>
            </a:r>
          </a:p>
          <a:p>
            <a:r>
              <a:rPr lang="en-US" dirty="0"/>
              <a:t>“keep clear all trees that might in any way endanger the proper operation, including all trees off the right-of-way, which in falling might endanger the line.”</a:t>
            </a:r>
          </a:p>
          <a:p>
            <a:endParaRPr lang="en-US" dirty="0"/>
          </a:p>
          <a:p>
            <a:r>
              <a:rPr lang="en-US" dirty="0"/>
              <a:t>Weyerhaeuser AGREED Utility has the right to cut off-easement trees, but sued for VALUE of off-easement trees cut</a:t>
            </a:r>
          </a:p>
          <a:p>
            <a:r>
              <a:rPr lang="en-US" dirty="0"/>
              <a:t>Trial court dismissed action, Weyerhaeuser appealed.</a:t>
            </a:r>
          </a:p>
          <a:p>
            <a:endParaRPr lang="en-US" dirty="0"/>
          </a:p>
          <a:p>
            <a:r>
              <a:rPr lang="en-US" dirty="0"/>
              <a:t>Right to cut trees was included in the contract.</a:t>
            </a:r>
          </a:p>
        </p:txBody>
      </p:sp>
      <p:sp>
        <p:nvSpPr>
          <p:cNvPr id="4" name="Slide Number Placeholder 3">
            <a:extLst>
              <a:ext uri="{FF2B5EF4-FFF2-40B4-BE49-F238E27FC236}">
                <a16:creationId xmlns:a16="http://schemas.microsoft.com/office/drawing/2014/main" id="{1BF134A4-E838-DE46-360F-231941EAAFD5}"/>
              </a:ext>
            </a:extLst>
          </p:cNvPr>
          <p:cNvSpPr>
            <a:spLocks noGrp="1"/>
          </p:cNvSpPr>
          <p:nvPr>
            <p:ph type="sldNum" sz="quarter" idx="5"/>
          </p:nvPr>
        </p:nvSpPr>
        <p:spPr/>
        <p:txBody>
          <a:bodyPr/>
          <a:lstStyle/>
          <a:p>
            <a:fld id="{CF155452-F542-491B-BA5C-F349F2386F54}" type="slidenum">
              <a:rPr lang="en-US" smtClean="0"/>
              <a:t>131</a:t>
            </a:fld>
            <a:endParaRPr lang="en-US"/>
          </a:p>
        </p:txBody>
      </p:sp>
    </p:spTree>
    <p:extLst>
      <p:ext uri="{BB962C8B-B14F-4D97-AF65-F5344CB8AC3E}">
        <p14:creationId xmlns:p14="http://schemas.microsoft.com/office/powerpoint/2010/main" val="28731352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8311B-AB12-B1CD-C1B1-17B437A6F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BF246-575A-DB9C-B865-A0DD42370E3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DF51FF-3D12-7DE9-040C-FEB870A5B52C}"/>
              </a:ext>
            </a:extLst>
          </p:cNvPr>
          <p:cNvSpPr>
            <a:spLocks noGrp="1"/>
          </p:cNvSpPr>
          <p:nvPr>
            <p:ph type="body" idx="1"/>
          </p:nvPr>
        </p:nvSpPr>
        <p:spPr/>
        <p:txBody>
          <a:bodyPr/>
          <a:lstStyle/>
          <a:p>
            <a:r>
              <a:rPr lang="en-US" dirty="0"/>
              <a:t>NC Sup. Ct. 1962</a:t>
            </a:r>
          </a:p>
          <a:p>
            <a:endParaRPr lang="en-US" dirty="0"/>
          </a:p>
          <a:p>
            <a:r>
              <a:rPr lang="en-US" dirty="0"/>
              <a:t>Carolina Power &amp; Light owned a utility easement over Weyerhaeuser Co.’s land in Pender County, NC (north of Wilmington)</a:t>
            </a:r>
          </a:p>
          <a:p>
            <a:r>
              <a:rPr lang="en-US" dirty="0"/>
              <a:t>The easement provided the right to clear the easement to its full width AND </a:t>
            </a:r>
          </a:p>
          <a:p>
            <a:r>
              <a:rPr lang="en-US" dirty="0"/>
              <a:t>“keep clear all trees that might in any way endanger the proper operation, including all trees off the right-of-way, which in falling might endanger the line.”</a:t>
            </a:r>
          </a:p>
          <a:p>
            <a:endParaRPr lang="en-US" dirty="0"/>
          </a:p>
          <a:p>
            <a:r>
              <a:rPr lang="en-US" dirty="0"/>
              <a:t>Weyerhaeuser AGREED Utility has the right to cut off-easement trees, but sued for VALUE of off-easement trees cut</a:t>
            </a:r>
          </a:p>
          <a:p>
            <a:r>
              <a:rPr lang="en-US" dirty="0"/>
              <a:t>Trial court dismissed action, Weyerhaeuser appealed.</a:t>
            </a:r>
          </a:p>
          <a:p>
            <a:endParaRPr lang="en-US" dirty="0"/>
          </a:p>
          <a:p>
            <a:r>
              <a:rPr lang="en-US" dirty="0"/>
              <a:t>Right to cut trees was included in the contract.</a:t>
            </a:r>
          </a:p>
        </p:txBody>
      </p:sp>
      <p:sp>
        <p:nvSpPr>
          <p:cNvPr id="4" name="Slide Number Placeholder 3">
            <a:extLst>
              <a:ext uri="{FF2B5EF4-FFF2-40B4-BE49-F238E27FC236}">
                <a16:creationId xmlns:a16="http://schemas.microsoft.com/office/drawing/2014/main" id="{A7058CA6-FEE8-58BF-6A45-75EE70BDDA7F}"/>
              </a:ext>
            </a:extLst>
          </p:cNvPr>
          <p:cNvSpPr>
            <a:spLocks noGrp="1"/>
          </p:cNvSpPr>
          <p:nvPr>
            <p:ph type="sldNum" sz="quarter" idx="5"/>
          </p:nvPr>
        </p:nvSpPr>
        <p:spPr/>
        <p:txBody>
          <a:bodyPr/>
          <a:lstStyle/>
          <a:p>
            <a:fld id="{CF155452-F542-491B-BA5C-F349F2386F54}" type="slidenum">
              <a:rPr lang="en-US" smtClean="0"/>
              <a:t>132</a:t>
            </a:fld>
            <a:endParaRPr lang="en-US"/>
          </a:p>
        </p:txBody>
      </p:sp>
    </p:spTree>
    <p:extLst>
      <p:ext uri="{BB962C8B-B14F-4D97-AF65-F5344CB8AC3E}">
        <p14:creationId xmlns:p14="http://schemas.microsoft.com/office/powerpoint/2010/main" val="2442357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31B0B-0250-C510-A019-A8A3DEDE5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AFDFCE-91E7-9C93-358D-0FAA6A1A2E7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D07D899-B46F-A336-886A-759562069C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ECB0C1-76F8-82EF-CF4F-7FAB9F86FE77}"/>
              </a:ext>
            </a:extLst>
          </p:cNvPr>
          <p:cNvSpPr>
            <a:spLocks noGrp="1"/>
          </p:cNvSpPr>
          <p:nvPr>
            <p:ph type="sldNum" sz="quarter" idx="5"/>
          </p:nvPr>
        </p:nvSpPr>
        <p:spPr/>
        <p:txBody>
          <a:bodyPr/>
          <a:lstStyle/>
          <a:p>
            <a:fld id="{CF155452-F542-491B-BA5C-F349F2386F54}" type="slidenum">
              <a:rPr lang="en-US" smtClean="0"/>
              <a:t>133</a:t>
            </a:fld>
            <a:endParaRPr lang="en-US" dirty="0"/>
          </a:p>
        </p:txBody>
      </p:sp>
    </p:spTree>
    <p:extLst>
      <p:ext uri="{BB962C8B-B14F-4D97-AF65-F5344CB8AC3E}">
        <p14:creationId xmlns:p14="http://schemas.microsoft.com/office/powerpoint/2010/main" val="39634670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5C89F-27D3-8702-8E02-28CA3F3B0D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0B3FF-13F5-39AF-3AD8-19393B825B9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D83958A-59C4-6AF6-C616-EAEB521FCD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5F6E7A-0E75-785C-5DC2-3FD7EA5C70B8}"/>
              </a:ext>
            </a:extLst>
          </p:cNvPr>
          <p:cNvSpPr>
            <a:spLocks noGrp="1"/>
          </p:cNvSpPr>
          <p:nvPr>
            <p:ph type="sldNum" sz="quarter" idx="5"/>
          </p:nvPr>
        </p:nvSpPr>
        <p:spPr/>
        <p:txBody>
          <a:bodyPr/>
          <a:lstStyle/>
          <a:p>
            <a:fld id="{CF155452-F542-491B-BA5C-F349F2386F54}" type="slidenum">
              <a:rPr lang="en-US" smtClean="0"/>
              <a:t>134</a:t>
            </a:fld>
            <a:endParaRPr lang="en-US" dirty="0"/>
          </a:p>
        </p:txBody>
      </p:sp>
    </p:spTree>
    <p:extLst>
      <p:ext uri="{BB962C8B-B14F-4D97-AF65-F5344CB8AC3E}">
        <p14:creationId xmlns:p14="http://schemas.microsoft.com/office/powerpoint/2010/main" val="10498786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928FB-1439-D906-66B0-A6F933BC4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D55D0-FFB8-6BF1-312D-EAA028F7CCB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E39AE4B-291C-5AF2-D946-87CD9046778A}"/>
              </a:ext>
            </a:extLst>
          </p:cNvPr>
          <p:cNvSpPr>
            <a:spLocks noGrp="1"/>
          </p:cNvSpPr>
          <p:nvPr>
            <p:ph type="body" idx="1"/>
          </p:nvPr>
        </p:nvSpPr>
        <p:spPr/>
        <p:txBody>
          <a:bodyPr/>
          <a:lstStyle/>
          <a:p>
            <a:r>
              <a:rPr lang="en-US" dirty="0"/>
              <a:t>NC Ct. App. 2006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Wendell Malcolm owned land burdened by a Duke Energy utility easement at I-485 and Route 16 near Charlotte, NC</a:t>
            </a:r>
          </a:p>
          <a:p>
            <a:r>
              <a:rPr lang="en-US" dirty="0"/>
              <a:t>Malcolm planned to develop land into “</a:t>
            </a:r>
            <a:r>
              <a:rPr lang="en-US" dirty="0" err="1"/>
              <a:t>Callabridge</a:t>
            </a:r>
            <a:r>
              <a:rPr lang="en-US" dirty="0"/>
              <a:t> Landing” shopping mall</a:t>
            </a:r>
          </a:p>
          <a:p>
            <a:r>
              <a:rPr lang="en-US" dirty="0"/>
              <a:t>Mr. Malcolm planted crape myrtles in the right of way. </a:t>
            </a:r>
          </a:p>
          <a:p>
            <a:r>
              <a:rPr lang="en-US" dirty="0"/>
              <a:t>Duke objected to Mr. Malcolm’s trees, but Mr. Malcolm refused to remove them.</a:t>
            </a:r>
          </a:p>
          <a:p>
            <a:r>
              <a:rPr lang="en-US" dirty="0"/>
              <a:t>Duke sued. Trial court ordered the trees removed. Mr. Malcolm appealed.</a:t>
            </a:r>
          </a:p>
          <a:p>
            <a:endParaRPr lang="en-US" dirty="0"/>
          </a:p>
          <a:p>
            <a:r>
              <a:rPr lang="en-US" dirty="0"/>
              <a:t>Can Duke order removal of the crape myrtles?</a:t>
            </a:r>
          </a:p>
        </p:txBody>
      </p:sp>
      <p:sp>
        <p:nvSpPr>
          <p:cNvPr id="4" name="Slide Number Placeholder 3">
            <a:extLst>
              <a:ext uri="{FF2B5EF4-FFF2-40B4-BE49-F238E27FC236}">
                <a16:creationId xmlns:a16="http://schemas.microsoft.com/office/drawing/2014/main" id="{3E40A7EF-5899-6059-FAAB-296A5BF8728C}"/>
              </a:ext>
            </a:extLst>
          </p:cNvPr>
          <p:cNvSpPr>
            <a:spLocks noGrp="1"/>
          </p:cNvSpPr>
          <p:nvPr>
            <p:ph type="sldNum" sz="quarter" idx="5"/>
          </p:nvPr>
        </p:nvSpPr>
        <p:spPr/>
        <p:txBody>
          <a:bodyPr/>
          <a:lstStyle/>
          <a:p>
            <a:fld id="{CF155452-F542-491B-BA5C-F349F2386F54}" type="slidenum">
              <a:rPr lang="en-US" smtClean="0"/>
              <a:t>135</a:t>
            </a:fld>
            <a:endParaRPr lang="en-US"/>
          </a:p>
        </p:txBody>
      </p:sp>
    </p:spTree>
    <p:extLst>
      <p:ext uri="{BB962C8B-B14F-4D97-AF65-F5344CB8AC3E}">
        <p14:creationId xmlns:p14="http://schemas.microsoft.com/office/powerpoint/2010/main" val="32897698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9A8CD-DF95-04E8-6AB9-769161E642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92DFF9-8414-2227-5D3D-97929115BC0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E018CB-32B4-0897-CBA5-7A85B9D190BA}"/>
              </a:ext>
            </a:extLst>
          </p:cNvPr>
          <p:cNvSpPr>
            <a:spLocks noGrp="1"/>
          </p:cNvSpPr>
          <p:nvPr>
            <p:ph type="body" idx="1"/>
          </p:nvPr>
        </p:nvSpPr>
        <p:spPr/>
        <p:txBody>
          <a:bodyPr/>
          <a:lstStyle/>
          <a:p>
            <a:r>
              <a:rPr lang="en-US" dirty="0"/>
              <a:t>NC Ct. App. 2006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Wendell Malcolm owned land burdened by a Duke Energy utility easement at I-485 and Route 16 near Charlotte, NC</a:t>
            </a:r>
          </a:p>
          <a:p>
            <a:r>
              <a:rPr lang="en-US" dirty="0"/>
              <a:t>Malcolm planned to develop land into “</a:t>
            </a:r>
            <a:r>
              <a:rPr lang="en-US" dirty="0" err="1"/>
              <a:t>Callabridge</a:t>
            </a:r>
            <a:r>
              <a:rPr lang="en-US" dirty="0"/>
              <a:t> Landing” shopping mall</a:t>
            </a:r>
          </a:p>
          <a:p>
            <a:r>
              <a:rPr lang="en-US" dirty="0"/>
              <a:t>Mr. Malcolm planted crape myrtles in the right of way. </a:t>
            </a:r>
          </a:p>
          <a:p>
            <a:r>
              <a:rPr lang="en-US" dirty="0"/>
              <a:t>Duke objected to Mr. Malcolm’s trees, but Mr. Malcolm refused to remove them.</a:t>
            </a:r>
          </a:p>
          <a:p>
            <a:r>
              <a:rPr lang="en-US" dirty="0"/>
              <a:t>Duke sued. Trial court ordered the trees removed. Mr. Malcolm appealed.</a:t>
            </a:r>
          </a:p>
          <a:p>
            <a:endParaRPr lang="en-US" dirty="0"/>
          </a:p>
          <a:p>
            <a:r>
              <a:rPr lang="en-US" dirty="0"/>
              <a:t>Can Duke order removal of the crape myrtles?</a:t>
            </a:r>
          </a:p>
        </p:txBody>
      </p:sp>
      <p:sp>
        <p:nvSpPr>
          <p:cNvPr id="4" name="Slide Number Placeholder 3">
            <a:extLst>
              <a:ext uri="{FF2B5EF4-FFF2-40B4-BE49-F238E27FC236}">
                <a16:creationId xmlns:a16="http://schemas.microsoft.com/office/drawing/2014/main" id="{946C36D8-50F4-6394-3218-A58CF8132C6E}"/>
              </a:ext>
            </a:extLst>
          </p:cNvPr>
          <p:cNvSpPr>
            <a:spLocks noGrp="1"/>
          </p:cNvSpPr>
          <p:nvPr>
            <p:ph type="sldNum" sz="quarter" idx="5"/>
          </p:nvPr>
        </p:nvSpPr>
        <p:spPr/>
        <p:txBody>
          <a:bodyPr/>
          <a:lstStyle/>
          <a:p>
            <a:fld id="{CF155452-F542-491B-BA5C-F349F2386F54}" type="slidenum">
              <a:rPr lang="en-US" smtClean="0"/>
              <a:t>136</a:t>
            </a:fld>
            <a:endParaRPr lang="en-US"/>
          </a:p>
        </p:txBody>
      </p:sp>
    </p:spTree>
    <p:extLst>
      <p:ext uri="{BB962C8B-B14F-4D97-AF65-F5344CB8AC3E}">
        <p14:creationId xmlns:p14="http://schemas.microsoft.com/office/powerpoint/2010/main" val="8916698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4CFBE-C884-5C16-1E4E-0CAA11744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63CCC7-261F-9583-3647-5C8B840756C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CF787D5-8DF3-15A7-98CC-9895198D3CF7}"/>
              </a:ext>
            </a:extLst>
          </p:cNvPr>
          <p:cNvSpPr>
            <a:spLocks noGrp="1"/>
          </p:cNvSpPr>
          <p:nvPr>
            <p:ph type="body" idx="1"/>
          </p:nvPr>
        </p:nvSpPr>
        <p:spPr/>
        <p:txBody>
          <a:bodyPr/>
          <a:lstStyle/>
          <a:p>
            <a:r>
              <a:rPr lang="en-US" dirty="0"/>
              <a:t>NC Ct. App. 2006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Wendell Malcolm owned land burdened by a Duke Energy utility easement at I-485 and Route 16 near Charlotte, NC</a:t>
            </a:r>
          </a:p>
          <a:p>
            <a:r>
              <a:rPr lang="en-US" dirty="0"/>
              <a:t>Malcolm planned to develop land into “</a:t>
            </a:r>
            <a:r>
              <a:rPr lang="en-US" dirty="0" err="1"/>
              <a:t>Callabridge</a:t>
            </a:r>
            <a:r>
              <a:rPr lang="en-US" dirty="0"/>
              <a:t> Landing” shopping mall</a:t>
            </a:r>
          </a:p>
          <a:p>
            <a:r>
              <a:rPr lang="en-US" dirty="0"/>
              <a:t>Mr. Malcolm planted crape myrtles in the right of way. </a:t>
            </a:r>
          </a:p>
          <a:p>
            <a:r>
              <a:rPr lang="en-US" dirty="0"/>
              <a:t>Duke objected to Mr. Malcolm’s trees, but Mr. Malcolm refused to remove them.</a:t>
            </a:r>
          </a:p>
          <a:p>
            <a:r>
              <a:rPr lang="en-US" dirty="0"/>
              <a:t>Duke sued. Trial court ordered the trees removed. Mr. Malcolm appealed.</a:t>
            </a:r>
          </a:p>
          <a:p>
            <a:endParaRPr lang="en-US" dirty="0"/>
          </a:p>
          <a:p>
            <a:r>
              <a:rPr lang="en-US" dirty="0"/>
              <a:t>Can Duke order removal of the crape myrtles?</a:t>
            </a:r>
          </a:p>
        </p:txBody>
      </p:sp>
      <p:sp>
        <p:nvSpPr>
          <p:cNvPr id="4" name="Slide Number Placeholder 3">
            <a:extLst>
              <a:ext uri="{FF2B5EF4-FFF2-40B4-BE49-F238E27FC236}">
                <a16:creationId xmlns:a16="http://schemas.microsoft.com/office/drawing/2014/main" id="{97C909D6-FD68-996A-F99C-A76B17481BE0}"/>
              </a:ext>
            </a:extLst>
          </p:cNvPr>
          <p:cNvSpPr>
            <a:spLocks noGrp="1"/>
          </p:cNvSpPr>
          <p:nvPr>
            <p:ph type="sldNum" sz="quarter" idx="5"/>
          </p:nvPr>
        </p:nvSpPr>
        <p:spPr/>
        <p:txBody>
          <a:bodyPr/>
          <a:lstStyle/>
          <a:p>
            <a:fld id="{CF155452-F542-491B-BA5C-F349F2386F54}" type="slidenum">
              <a:rPr lang="en-US" smtClean="0"/>
              <a:t>137</a:t>
            </a:fld>
            <a:endParaRPr lang="en-US"/>
          </a:p>
        </p:txBody>
      </p:sp>
    </p:spTree>
    <p:extLst>
      <p:ext uri="{BB962C8B-B14F-4D97-AF65-F5344CB8AC3E}">
        <p14:creationId xmlns:p14="http://schemas.microsoft.com/office/powerpoint/2010/main" val="33060633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5AEB4-2D91-6E26-84DB-5994D1EEEE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0531EB-6786-8D7A-BFEE-580B5E55BC7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014F6D-E027-4B90-475F-0E3707D6F9E7}"/>
              </a:ext>
            </a:extLst>
          </p:cNvPr>
          <p:cNvSpPr>
            <a:spLocks noGrp="1"/>
          </p:cNvSpPr>
          <p:nvPr>
            <p:ph type="body" idx="1"/>
          </p:nvPr>
        </p:nvSpPr>
        <p:spPr/>
        <p:txBody>
          <a:bodyPr/>
          <a:lstStyle/>
          <a:p>
            <a:r>
              <a:rPr lang="en-US" dirty="0"/>
              <a:t>NC Ct. App. 2006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Wendell Malcolm owned land burdened by a Duke Energy utility easement at I-485 and Route 16 near Charlotte, NC</a:t>
            </a:r>
          </a:p>
          <a:p>
            <a:r>
              <a:rPr lang="en-US" dirty="0"/>
              <a:t>Malcolm planned to develop land into “</a:t>
            </a:r>
            <a:r>
              <a:rPr lang="en-US" dirty="0" err="1"/>
              <a:t>Callabridge</a:t>
            </a:r>
            <a:r>
              <a:rPr lang="en-US" dirty="0"/>
              <a:t> Landing” shopping mall</a:t>
            </a:r>
          </a:p>
          <a:p>
            <a:r>
              <a:rPr lang="en-US" dirty="0"/>
              <a:t>Mr. Malcolm planted crape myrtles in the right of way. </a:t>
            </a:r>
          </a:p>
          <a:p>
            <a:r>
              <a:rPr lang="en-US" dirty="0"/>
              <a:t>Duke objected to Mr. Malcolm’s trees, but Mr. Malcolm refused to remove them.</a:t>
            </a:r>
          </a:p>
          <a:p>
            <a:r>
              <a:rPr lang="en-US" dirty="0"/>
              <a:t>Duke sued. Trial court ordered the trees removed. Mr. Malcolm appealed.</a:t>
            </a:r>
          </a:p>
          <a:p>
            <a:endParaRPr lang="en-US" dirty="0"/>
          </a:p>
          <a:p>
            <a:r>
              <a:rPr lang="en-US" dirty="0"/>
              <a:t>Can Duke order removal of the crape myrtles?</a:t>
            </a:r>
          </a:p>
          <a:p>
            <a:endParaRPr lang="en-US" dirty="0"/>
          </a:p>
        </p:txBody>
      </p:sp>
      <p:sp>
        <p:nvSpPr>
          <p:cNvPr id="4" name="Slide Number Placeholder 3">
            <a:extLst>
              <a:ext uri="{FF2B5EF4-FFF2-40B4-BE49-F238E27FC236}">
                <a16:creationId xmlns:a16="http://schemas.microsoft.com/office/drawing/2014/main" id="{7BD4DE8F-E85E-B9FC-BAFD-281AFA284243}"/>
              </a:ext>
            </a:extLst>
          </p:cNvPr>
          <p:cNvSpPr>
            <a:spLocks noGrp="1"/>
          </p:cNvSpPr>
          <p:nvPr>
            <p:ph type="sldNum" sz="quarter" idx="5"/>
          </p:nvPr>
        </p:nvSpPr>
        <p:spPr/>
        <p:txBody>
          <a:bodyPr/>
          <a:lstStyle/>
          <a:p>
            <a:fld id="{CF155452-F542-491B-BA5C-F349F2386F54}" type="slidenum">
              <a:rPr lang="en-US" smtClean="0"/>
              <a:t>138</a:t>
            </a:fld>
            <a:endParaRPr lang="en-US" dirty="0"/>
          </a:p>
        </p:txBody>
      </p:sp>
    </p:spTree>
    <p:extLst>
      <p:ext uri="{BB962C8B-B14F-4D97-AF65-F5344CB8AC3E}">
        <p14:creationId xmlns:p14="http://schemas.microsoft.com/office/powerpoint/2010/main" val="41915143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21478-A703-E202-3854-95C7FA2D1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0A8D1-A5CF-8486-E44D-80D8B5BE859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ED695A7-0EBA-4E6C-0182-52E4D750FE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E2EF16-9ED4-2445-A8F8-E2F024206242}"/>
              </a:ext>
            </a:extLst>
          </p:cNvPr>
          <p:cNvSpPr>
            <a:spLocks noGrp="1"/>
          </p:cNvSpPr>
          <p:nvPr>
            <p:ph type="sldNum" sz="quarter" idx="5"/>
          </p:nvPr>
        </p:nvSpPr>
        <p:spPr/>
        <p:txBody>
          <a:bodyPr/>
          <a:lstStyle/>
          <a:p>
            <a:fld id="{CF155452-F542-491B-BA5C-F349F2386F54}" type="slidenum">
              <a:rPr lang="en-US" smtClean="0"/>
              <a:t>139</a:t>
            </a:fld>
            <a:endParaRPr lang="en-US" dirty="0"/>
          </a:p>
        </p:txBody>
      </p:sp>
    </p:spTree>
    <p:extLst>
      <p:ext uri="{BB962C8B-B14F-4D97-AF65-F5344CB8AC3E}">
        <p14:creationId xmlns:p14="http://schemas.microsoft.com/office/powerpoint/2010/main" val="56904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4529540"/>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768718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DEB379-6C0D-4AFD-8F55-C8AFE57CCC9D}"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3244139"/>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646782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DEB379-6C0D-4AFD-8F55-C8AFE57CCC9D}"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3244139"/>
            <a:ext cx="779767" cy="365125"/>
          </a:xfrm>
        </p:spPr>
        <p:txBody>
          <a:bodyPr/>
          <a:lstStyle/>
          <a:p>
            <a:fld id="{0A4D6C30-F765-48A1-8ACB-68E2233B1CBF}"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81243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714777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15996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781865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18479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82555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276434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DEB379-6C0D-4AFD-8F55-C8AFE57CCC9D}" type="datetimeFigureOut">
              <a:rPr lang="en-US" smtClean="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3244139"/>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1518101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DEB379-6C0D-4AFD-8F55-C8AFE57CCC9D}" type="datetimeFigureOut">
              <a:rPr lang="en-US" smtClean="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1" name="Slide Number Placeholder 5"/>
          <p:cNvSpPr>
            <a:spLocks noGrp="1"/>
          </p:cNvSpPr>
          <p:nvPr>
            <p:ph type="sldNum" sz="quarter" idx="12"/>
          </p:nvPr>
        </p:nvSpPr>
        <p:spPr>
          <a:xfrm>
            <a:off x="531812" y="787782"/>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702545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DEB379-6C0D-4AFD-8F55-C8AFE57CCC9D}" type="datetimeFigureOut">
              <a:rPr lang="en-US" smtClean="0"/>
              <a:t>2/23/2026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3" name="Slide Number Placeholder 5"/>
          <p:cNvSpPr>
            <a:spLocks noGrp="1"/>
          </p:cNvSpPr>
          <p:nvPr>
            <p:ph type="sldNum" sz="quarter" idx="12"/>
          </p:nvPr>
        </p:nvSpPr>
        <p:spPr>
          <a:xfrm>
            <a:off x="531812" y="787782"/>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424605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DEB379-6C0D-4AFD-8F55-C8AFE57CCC9D}" type="datetimeFigureOut">
              <a:rPr lang="en-US" smtClean="0"/>
              <a:t>2/23/2026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5" name="Slide Number Placeholder 4"/>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61462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DEB379-6C0D-4AFD-8F55-C8AFE57CCC9D}" type="datetimeFigureOut">
              <a:rPr lang="en-US" smtClean="0"/>
              <a:t>2/23/2026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4" name="Slide Number Placeholder 3"/>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618855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198657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1983075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2DEB379-6C0D-4AFD-8F55-C8AFE57CCC9D}" type="datetimeFigureOut">
              <a:rPr lang="en-US" smtClean="0"/>
              <a:t>2/23/2026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A4D6C30-F765-48A1-8ACB-68E2233B1CBF}" type="slidenum">
              <a:rPr lang="en-US" smtClean="0"/>
              <a:t>‹#›</a:t>
            </a:fld>
            <a:endParaRPr lang="en-US" dirty="0"/>
          </a:p>
        </p:txBody>
      </p:sp>
    </p:spTree>
    <p:extLst>
      <p:ext uri="{BB962C8B-B14F-4D97-AF65-F5344CB8AC3E}">
        <p14:creationId xmlns:p14="http://schemas.microsoft.com/office/powerpoint/2010/main" val="3415855607"/>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948E-5095-19A6-109D-C57C47C20560}"/>
              </a:ext>
            </a:extLst>
          </p:cNvPr>
          <p:cNvSpPr>
            <a:spLocks noGrp="1"/>
          </p:cNvSpPr>
          <p:nvPr>
            <p:ph type="ctrTitle"/>
          </p:nvPr>
        </p:nvSpPr>
        <p:spPr/>
        <p:txBody>
          <a:bodyPr>
            <a:normAutofit/>
          </a:bodyPr>
          <a:lstStyle/>
          <a:p>
            <a:r>
              <a:rPr lang="en-US" dirty="0"/>
              <a:t>Case Illustrations from</a:t>
            </a:r>
            <a:br>
              <a:rPr lang="en-US" dirty="0"/>
            </a:br>
            <a:r>
              <a:rPr lang="en-US" dirty="0"/>
              <a:t>Carolina Tree Law</a:t>
            </a:r>
          </a:p>
        </p:txBody>
      </p:sp>
      <p:sp>
        <p:nvSpPr>
          <p:cNvPr id="3" name="Subtitle 2">
            <a:extLst>
              <a:ext uri="{FF2B5EF4-FFF2-40B4-BE49-F238E27FC236}">
                <a16:creationId xmlns:a16="http://schemas.microsoft.com/office/drawing/2014/main" id="{5BFEEEE6-17D1-98BE-07EF-80F40313C65E}"/>
              </a:ext>
            </a:extLst>
          </p:cNvPr>
          <p:cNvSpPr>
            <a:spLocks noGrp="1"/>
          </p:cNvSpPr>
          <p:nvPr>
            <p:ph type="subTitle" idx="1"/>
          </p:nvPr>
        </p:nvSpPr>
        <p:spPr/>
        <p:txBody>
          <a:bodyPr>
            <a:normAutofit lnSpcReduction="10000"/>
          </a:bodyPr>
          <a:lstStyle/>
          <a:p>
            <a:r>
              <a:rPr lang="en-US" dirty="0"/>
              <a:t>James Komen</a:t>
            </a:r>
          </a:p>
          <a:p>
            <a:r>
              <a:rPr lang="en-US" dirty="0"/>
              <a:t>BCMA #WE-9909B</a:t>
            </a:r>
          </a:p>
          <a:p>
            <a:r>
              <a:rPr lang="en-US" dirty="0"/>
              <a:t>RCA #555</a:t>
            </a:r>
          </a:p>
        </p:txBody>
      </p:sp>
    </p:spTree>
    <p:extLst>
      <p:ext uri="{BB962C8B-B14F-4D97-AF65-F5344CB8AC3E}">
        <p14:creationId xmlns:p14="http://schemas.microsoft.com/office/powerpoint/2010/main" val="350551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D5023-A7B6-EE9E-151C-4F149AC278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52C1BA-474D-8030-B613-ABCBC08E0621}"/>
              </a:ext>
            </a:extLst>
          </p:cNvPr>
          <p:cNvSpPr>
            <a:spLocks noGrp="1"/>
          </p:cNvSpPr>
          <p:nvPr>
            <p:ph type="title"/>
          </p:nvPr>
        </p:nvSpPr>
        <p:spPr>
          <a:xfrm>
            <a:off x="2115879" y="624110"/>
            <a:ext cx="10430540" cy="1280890"/>
          </a:xfrm>
        </p:spPr>
        <p:txBody>
          <a:bodyPr>
            <a:normAutofit/>
          </a:bodyPr>
          <a:lstStyle/>
          <a:p>
            <a:r>
              <a:rPr lang="en-US" i="1" dirty="0"/>
              <a:t>Ford v. S.C. Dep't of Transp.</a:t>
            </a:r>
            <a:br>
              <a:rPr lang="en-US" i="1" dirty="0"/>
            </a:br>
            <a:r>
              <a:rPr lang="en-US" dirty="0"/>
              <a:t>492 S.E.2d 811 (SC Ct. App. 1997)</a:t>
            </a:r>
          </a:p>
        </p:txBody>
      </p:sp>
      <p:pic>
        <p:nvPicPr>
          <p:cNvPr id="3" name="Picture 2">
            <a:extLst>
              <a:ext uri="{FF2B5EF4-FFF2-40B4-BE49-F238E27FC236}">
                <a16:creationId xmlns:a16="http://schemas.microsoft.com/office/drawing/2014/main" id="{80AAAB66-7E00-0E51-D395-9B615F8FEC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782" y="2070985"/>
            <a:ext cx="9346018" cy="4599241"/>
          </a:xfrm>
          <a:prstGeom prst="rect">
            <a:avLst/>
          </a:prstGeom>
        </p:spPr>
      </p:pic>
    </p:spTree>
    <p:extLst>
      <p:ext uri="{BB962C8B-B14F-4D97-AF65-F5344CB8AC3E}">
        <p14:creationId xmlns:p14="http://schemas.microsoft.com/office/powerpoint/2010/main" val="111370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2C8C1-DCE9-CAD9-79F1-BDCCB2B5B0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AB7DD2-9029-BA9D-6C43-65772E9423F4}"/>
              </a:ext>
            </a:extLst>
          </p:cNvPr>
          <p:cNvSpPr>
            <a:spLocks noGrp="1"/>
          </p:cNvSpPr>
          <p:nvPr>
            <p:ph idx="1"/>
          </p:nvPr>
        </p:nvSpPr>
        <p:spPr>
          <a:xfrm>
            <a:off x="1956390" y="2243469"/>
            <a:ext cx="9422839" cy="4167963"/>
          </a:xfrm>
        </p:spPr>
        <p:txBody>
          <a:bodyPr>
            <a:normAutofit/>
          </a:bodyPr>
          <a:lstStyle/>
          <a:p>
            <a:r>
              <a:rPr lang="en-US" sz="2800" dirty="0"/>
              <a:t>“The Legislature had no power itself to empower corporations to appropriate private property without compensation”</a:t>
            </a:r>
          </a:p>
          <a:p>
            <a:r>
              <a:rPr lang="en-US" sz="2800" dirty="0"/>
              <a:t>“…the city has no power to confer authority except in the manner and for the purpose for which it may do the act itself.”</a:t>
            </a:r>
          </a:p>
          <a:p>
            <a:r>
              <a:rPr lang="en-US" sz="2800" dirty="0"/>
              <a:t>“…shade trees may not be removed, except when necessary </a:t>
            </a:r>
            <a:r>
              <a:rPr lang="en-US" sz="2800" b="1" i="1" u="sng" dirty="0"/>
              <a:t>for the use of the street</a:t>
            </a:r>
            <a:r>
              <a:rPr lang="en-US" sz="2800" dirty="0"/>
              <a:t>”</a:t>
            </a:r>
          </a:p>
        </p:txBody>
      </p:sp>
      <p:sp>
        <p:nvSpPr>
          <p:cNvPr id="7" name="Title 1">
            <a:extLst>
              <a:ext uri="{FF2B5EF4-FFF2-40B4-BE49-F238E27FC236}">
                <a16:creationId xmlns:a16="http://schemas.microsoft.com/office/drawing/2014/main" id="{90A31DEC-3A59-A65C-2486-27AF40FB10A9}"/>
              </a:ext>
            </a:extLst>
          </p:cNvPr>
          <p:cNvSpPr>
            <a:spLocks noGrp="1"/>
          </p:cNvSpPr>
          <p:nvPr>
            <p:ph type="title"/>
          </p:nvPr>
        </p:nvSpPr>
        <p:spPr>
          <a:xfrm>
            <a:off x="2115879" y="624110"/>
            <a:ext cx="10430540" cy="1280890"/>
          </a:xfrm>
        </p:spPr>
        <p:txBody>
          <a:bodyPr>
            <a:normAutofit/>
          </a:bodyPr>
          <a:lstStyle/>
          <a:p>
            <a:r>
              <a:rPr lang="en-US" i="1" dirty="0"/>
              <a:t>Brown v. Asheville Electric Light Co.</a:t>
            </a:r>
            <a:br>
              <a:rPr lang="en-US" i="1" dirty="0"/>
            </a:br>
            <a:r>
              <a:rPr lang="pl-PL" dirty="0"/>
              <a:t>51 S.E. 62 (</a:t>
            </a:r>
            <a:r>
              <a:rPr lang="en-US" dirty="0"/>
              <a:t>NC Sup. Ct. </a:t>
            </a:r>
            <a:r>
              <a:rPr lang="pl-PL" dirty="0"/>
              <a:t>1905)</a:t>
            </a:r>
            <a:endParaRPr lang="en-US" dirty="0"/>
          </a:p>
        </p:txBody>
      </p:sp>
    </p:spTree>
    <p:extLst>
      <p:ext uri="{BB962C8B-B14F-4D97-AF65-F5344CB8AC3E}">
        <p14:creationId xmlns:p14="http://schemas.microsoft.com/office/powerpoint/2010/main" val="20899320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4226A-13EE-E8D5-7373-6A5F6978AF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1B264D-D3E5-677F-FA84-E763215F5575}"/>
              </a:ext>
            </a:extLst>
          </p:cNvPr>
          <p:cNvSpPr>
            <a:spLocks noGrp="1"/>
          </p:cNvSpPr>
          <p:nvPr>
            <p:ph type="title"/>
          </p:nvPr>
        </p:nvSpPr>
        <p:spPr>
          <a:xfrm>
            <a:off x="2115881" y="624110"/>
            <a:ext cx="10430540" cy="1280890"/>
          </a:xfrm>
        </p:spPr>
        <p:txBody>
          <a:bodyPr>
            <a:normAutofit/>
          </a:bodyPr>
          <a:lstStyle/>
          <a:p>
            <a:r>
              <a:rPr lang="it-IT" i="1" dirty="0"/>
              <a:t>Wheeler v. Norfolk Carolina Tel. &amp; Tel. Co.	</a:t>
            </a:r>
            <a:br>
              <a:rPr lang="it-IT" i="1" dirty="0"/>
            </a:br>
            <a:r>
              <a:rPr lang="it-IT" dirty="0"/>
              <a:t>172 N.C. 9 (NC Sup. Ct. 1916)</a:t>
            </a:r>
          </a:p>
        </p:txBody>
      </p:sp>
      <p:pic>
        <p:nvPicPr>
          <p:cNvPr id="3" name="Picture 2">
            <a:extLst>
              <a:ext uri="{FF2B5EF4-FFF2-40B4-BE49-F238E27FC236}">
                <a16:creationId xmlns:a16="http://schemas.microsoft.com/office/drawing/2014/main" id="{41D2B1F9-231A-35BE-E7B7-9679B1B3D1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21321" y="1394682"/>
            <a:ext cx="7454798" cy="5463316"/>
          </a:xfrm>
          <a:prstGeom prst="rect">
            <a:avLst/>
          </a:prstGeom>
        </p:spPr>
      </p:pic>
    </p:spTree>
    <p:extLst>
      <p:ext uri="{BB962C8B-B14F-4D97-AF65-F5344CB8AC3E}">
        <p14:creationId xmlns:p14="http://schemas.microsoft.com/office/powerpoint/2010/main" val="8786870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88C3B-9532-5686-FEF3-8338E50767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F54254-D243-3055-18B5-FF8FD74E8A18}"/>
              </a:ext>
            </a:extLst>
          </p:cNvPr>
          <p:cNvSpPr>
            <a:spLocks noGrp="1"/>
          </p:cNvSpPr>
          <p:nvPr>
            <p:ph type="title"/>
          </p:nvPr>
        </p:nvSpPr>
        <p:spPr>
          <a:xfrm>
            <a:off x="2115879" y="624110"/>
            <a:ext cx="10430540" cy="1280890"/>
          </a:xfrm>
        </p:spPr>
        <p:txBody>
          <a:bodyPr>
            <a:normAutofit/>
          </a:bodyPr>
          <a:lstStyle/>
          <a:p>
            <a:r>
              <a:rPr lang="it-IT" i="1" dirty="0"/>
              <a:t>Wheeler v. Norfolk Carolina Tel. &amp; Tel. Co.	</a:t>
            </a:r>
            <a:br>
              <a:rPr lang="it-IT" i="1" dirty="0"/>
            </a:br>
            <a:r>
              <a:rPr lang="it-IT" dirty="0"/>
              <a:t>172 N.C. 9 (NC Sup. Ct. 1916)</a:t>
            </a:r>
            <a:endParaRPr lang="en-US" dirty="0"/>
          </a:p>
        </p:txBody>
      </p:sp>
      <p:pic>
        <p:nvPicPr>
          <p:cNvPr id="5" name="Picture 4">
            <a:extLst>
              <a:ext uri="{FF2B5EF4-FFF2-40B4-BE49-F238E27FC236}">
                <a16:creationId xmlns:a16="http://schemas.microsoft.com/office/drawing/2014/main" id="{6C0AB1E5-7AA7-5E0E-F893-09B39BCE83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21321" y="1394682"/>
            <a:ext cx="7454799" cy="5463316"/>
          </a:xfrm>
          <a:prstGeom prst="rect">
            <a:avLst/>
          </a:prstGeom>
        </p:spPr>
      </p:pic>
    </p:spTree>
    <p:extLst>
      <p:ext uri="{BB962C8B-B14F-4D97-AF65-F5344CB8AC3E}">
        <p14:creationId xmlns:p14="http://schemas.microsoft.com/office/powerpoint/2010/main" val="7617800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34616-B8AB-22E0-F2BD-0DA3E73784D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2E3A76-CB34-C238-101C-81B0BB53F276}"/>
              </a:ext>
            </a:extLst>
          </p:cNvPr>
          <p:cNvSpPr>
            <a:spLocks noGrp="1"/>
          </p:cNvSpPr>
          <p:nvPr>
            <p:ph idx="1"/>
          </p:nvPr>
        </p:nvSpPr>
        <p:spPr>
          <a:xfrm>
            <a:off x="1956390" y="2243469"/>
            <a:ext cx="9422839" cy="4327451"/>
          </a:xfrm>
        </p:spPr>
        <p:txBody>
          <a:bodyPr>
            <a:normAutofit/>
          </a:bodyPr>
          <a:lstStyle/>
          <a:p>
            <a:r>
              <a:rPr lang="en-US" sz="2800" dirty="0"/>
              <a:t>Doesn’t matter that CITY owns the streets</a:t>
            </a:r>
          </a:p>
          <a:p>
            <a:r>
              <a:rPr lang="en-US" sz="2800" dirty="0"/>
              <a:t>“[Wheeler] </a:t>
            </a:r>
            <a:r>
              <a:rPr lang="en-US" sz="2800" i="1" u="sng" dirty="0"/>
              <a:t>continued to have</a:t>
            </a:r>
            <a:r>
              <a:rPr lang="en-US" sz="2800" dirty="0"/>
              <a:t> a proprietary interest in a shade tree, standing on or near his sidewalk…”</a:t>
            </a:r>
          </a:p>
        </p:txBody>
      </p:sp>
      <p:sp>
        <p:nvSpPr>
          <p:cNvPr id="7" name="Title 1">
            <a:extLst>
              <a:ext uri="{FF2B5EF4-FFF2-40B4-BE49-F238E27FC236}">
                <a16:creationId xmlns:a16="http://schemas.microsoft.com/office/drawing/2014/main" id="{A5EED593-B2C6-B2DB-DDF1-1CFD43A07994}"/>
              </a:ext>
            </a:extLst>
          </p:cNvPr>
          <p:cNvSpPr>
            <a:spLocks noGrp="1"/>
          </p:cNvSpPr>
          <p:nvPr>
            <p:ph type="title"/>
          </p:nvPr>
        </p:nvSpPr>
        <p:spPr>
          <a:xfrm>
            <a:off x="2115879" y="624110"/>
            <a:ext cx="10430540" cy="1280890"/>
          </a:xfrm>
        </p:spPr>
        <p:txBody>
          <a:bodyPr>
            <a:normAutofit/>
          </a:bodyPr>
          <a:lstStyle/>
          <a:p>
            <a:r>
              <a:rPr lang="it-IT" i="1" dirty="0"/>
              <a:t>Wheeler v. Norfolk Carolina Tel. &amp; Tel. Co.	</a:t>
            </a:r>
            <a:br>
              <a:rPr lang="it-IT" i="1" dirty="0"/>
            </a:br>
            <a:r>
              <a:rPr lang="it-IT" dirty="0"/>
              <a:t>172 N.C. 9 (NC Sup. Ct. 1916)</a:t>
            </a:r>
            <a:endParaRPr lang="sv-SE" dirty="0"/>
          </a:p>
        </p:txBody>
      </p:sp>
    </p:spTree>
    <p:extLst>
      <p:ext uri="{BB962C8B-B14F-4D97-AF65-F5344CB8AC3E}">
        <p14:creationId xmlns:p14="http://schemas.microsoft.com/office/powerpoint/2010/main" val="35602137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2695A-88AD-3D59-B63A-80E722391A1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78185A-6C7F-5BBA-FB31-535A9BDAAE15}"/>
              </a:ext>
            </a:extLst>
          </p:cNvPr>
          <p:cNvSpPr>
            <a:spLocks noGrp="1"/>
          </p:cNvSpPr>
          <p:nvPr>
            <p:ph idx="1"/>
          </p:nvPr>
        </p:nvSpPr>
        <p:spPr>
          <a:xfrm>
            <a:off x="1956390" y="2243469"/>
            <a:ext cx="9422839" cy="4327451"/>
          </a:xfrm>
        </p:spPr>
        <p:txBody>
          <a:bodyPr>
            <a:normAutofit/>
          </a:bodyPr>
          <a:lstStyle/>
          <a:p>
            <a:r>
              <a:rPr lang="en-US" sz="2800" dirty="0"/>
              <a:t>“wretched would be the policy which required the title to be shown in every instance where the peaceable possession was disturbed by an intruder who had no right.”</a:t>
            </a:r>
          </a:p>
        </p:txBody>
      </p:sp>
      <p:sp>
        <p:nvSpPr>
          <p:cNvPr id="7" name="Title 1">
            <a:extLst>
              <a:ext uri="{FF2B5EF4-FFF2-40B4-BE49-F238E27FC236}">
                <a16:creationId xmlns:a16="http://schemas.microsoft.com/office/drawing/2014/main" id="{18B0578C-AF08-8DDB-EC2A-98CA6F27ED66}"/>
              </a:ext>
            </a:extLst>
          </p:cNvPr>
          <p:cNvSpPr>
            <a:spLocks noGrp="1"/>
          </p:cNvSpPr>
          <p:nvPr>
            <p:ph type="title"/>
          </p:nvPr>
        </p:nvSpPr>
        <p:spPr>
          <a:xfrm>
            <a:off x="2115879" y="624110"/>
            <a:ext cx="10430540" cy="1280890"/>
          </a:xfrm>
        </p:spPr>
        <p:txBody>
          <a:bodyPr>
            <a:normAutofit/>
          </a:bodyPr>
          <a:lstStyle/>
          <a:p>
            <a:r>
              <a:rPr lang="it-IT" i="1" dirty="0"/>
              <a:t>Wheeler v. Norfolk Carolina Tel. &amp; Tel. Co.	</a:t>
            </a:r>
            <a:br>
              <a:rPr lang="it-IT" i="1" dirty="0"/>
            </a:br>
            <a:r>
              <a:rPr lang="it-IT" dirty="0"/>
              <a:t>172 N.C. 9 (NC Sup. Ct. 1916)</a:t>
            </a:r>
            <a:endParaRPr lang="sv-SE" dirty="0"/>
          </a:p>
        </p:txBody>
      </p:sp>
    </p:spTree>
    <p:extLst>
      <p:ext uri="{BB962C8B-B14F-4D97-AF65-F5344CB8AC3E}">
        <p14:creationId xmlns:p14="http://schemas.microsoft.com/office/powerpoint/2010/main" val="34530227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08963-B302-3D72-CFD5-F5FF164A9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AE96E1-DC08-9AEB-DCD8-3AF2462482FB}"/>
              </a:ext>
            </a:extLst>
          </p:cNvPr>
          <p:cNvSpPr>
            <a:spLocks noGrp="1"/>
          </p:cNvSpPr>
          <p:nvPr>
            <p:ph type="title"/>
          </p:nvPr>
        </p:nvSpPr>
        <p:spPr/>
        <p:txBody>
          <a:bodyPr>
            <a:normAutofit/>
          </a:bodyPr>
          <a:lstStyle/>
          <a:p>
            <a:r>
              <a:rPr lang="en-US" dirty="0"/>
              <a:t>Street Trees - Summary</a:t>
            </a:r>
          </a:p>
        </p:txBody>
      </p:sp>
      <p:sp>
        <p:nvSpPr>
          <p:cNvPr id="3" name="Content Placeholder 2">
            <a:extLst>
              <a:ext uri="{FF2B5EF4-FFF2-40B4-BE49-F238E27FC236}">
                <a16:creationId xmlns:a16="http://schemas.microsoft.com/office/drawing/2014/main" id="{E4E4A103-4771-86C1-9C15-6FA704DFD752}"/>
              </a:ext>
            </a:extLst>
          </p:cNvPr>
          <p:cNvSpPr>
            <a:spLocks noGrp="1"/>
          </p:cNvSpPr>
          <p:nvPr>
            <p:ph idx="1"/>
          </p:nvPr>
        </p:nvSpPr>
        <p:spPr>
          <a:xfrm>
            <a:off x="1954060" y="2133600"/>
            <a:ext cx="9550552" cy="3777622"/>
          </a:xfrm>
        </p:spPr>
        <p:txBody>
          <a:bodyPr numCol="2">
            <a:normAutofit/>
          </a:bodyPr>
          <a:lstStyle/>
          <a:p>
            <a:r>
              <a:rPr lang="en-US" sz="2800" dirty="0"/>
              <a:t>Obstructions</a:t>
            </a:r>
          </a:p>
          <a:p>
            <a:r>
              <a:rPr lang="en-US" sz="2800" dirty="0"/>
              <a:t>City’s power to remove obstructions</a:t>
            </a:r>
          </a:p>
          <a:p>
            <a:r>
              <a:rPr lang="en-US" sz="2800" dirty="0"/>
              <a:t>Separation of powers</a:t>
            </a:r>
          </a:p>
          <a:p>
            <a:r>
              <a:rPr lang="en-US" sz="2600" dirty="0"/>
              <a:t>Delegation of powers</a:t>
            </a:r>
          </a:p>
          <a:p>
            <a:r>
              <a:rPr lang="en-US" sz="2600" dirty="0"/>
              <a:t>Private rights in off-property ROW trees</a:t>
            </a:r>
          </a:p>
        </p:txBody>
      </p:sp>
      <p:pic>
        <p:nvPicPr>
          <p:cNvPr id="5" name="Picture 4">
            <a:extLst>
              <a:ext uri="{FF2B5EF4-FFF2-40B4-BE49-F238E27FC236}">
                <a16:creationId xmlns:a16="http://schemas.microsoft.com/office/drawing/2014/main" id="{5992D567-6F07-B480-BC2E-499A5C701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400" y="1701800"/>
            <a:ext cx="4978400" cy="4978400"/>
          </a:xfrm>
          <a:prstGeom prst="rect">
            <a:avLst/>
          </a:prstGeom>
        </p:spPr>
      </p:pic>
    </p:spTree>
    <p:extLst>
      <p:ext uri="{BB962C8B-B14F-4D97-AF65-F5344CB8AC3E}">
        <p14:creationId xmlns:p14="http://schemas.microsoft.com/office/powerpoint/2010/main" val="13817114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45751-629D-96C6-A9FC-4D2C408F84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03C662-61A0-597D-57D1-EB46C4FCD65E}"/>
              </a:ext>
            </a:extLst>
          </p:cNvPr>
          <p:cNvSpPr>
            <a:spLocks noGrp="1"/>
          </p:cNvSpPr>
          <p:nvPr>
            <p:ph type="title"/>
          </p:nvPr>
        </p:nvSpPr>
        <p:spPr/>
        <p:txBody>
          <a:bodyPr/>
          <a:lstStyle/>
          <a:p>
            <a:r>
              <a:rPr lang="en-US" dirty="0"/>
              <a:t>Utility Vegetation Management</a:t>
            </a:r>
          </a:p>
        </p:txBody>
      </p:sp>
      <p:sp>
        <p:nvSpPr>
          <p:cNvPr id="3" name="Text Placeholder 2">
            <a:extLst>
              <a:ext uri="{FF2B5EF4-FFF2-40B4-BE49-F238E27FC236}">
                <a16:creationId xmlns:a16="http://schemas.microsoft.com/office/drawing/2014/main" id="{171C3DAE-A5C4-D0F5-8D3A-07C856BF82AF}"/>
              </a:ext>
            </a:extLst>
          </p:cNvPr>
          <p:cNvSpPr>
            <a:spLocks noGrp="1"/>
          </p:cNvSpPr>
          <p:nvPr>
            <p:ph type="body" idx="1"/>
          </p:nvPr>
        </p:nvSpPr>
        <p:spPr>
          <a:xfrm>
            <a:off x="2394282" y="3530129"/>
            <a:ext cx="9797718" cy="3232178"/>
          </a:xfrm>
        </p:spPr>
        <p:txBody>
          <a:bodyPr>
            <a:normAutofit/>
          </a:bodyPr>
          <a:lstStyle/>
          <a:p>
            <a:r>
              <a:rPr lang="nb-NO" i="1" dirty="0"/>
              <a:t>Duke Energy Progress Inc. v. Kane</a:t>
            </a:r>
            <a:r>
              <a:rPr lang="nb-NO" dirty="0"/>
              <a:t> 827 S.E.2d 312 (NC Ct. App. 2019)</a:t>
            </a:r>
          </a:p>
          <a:p>
            <a:r>
              <a:rPr lang="en-US" i="1" dirty="0"/>
              <a:t>Patterson v. Duke Power Co</a:t>
            </a:r>
            <a:r>
              <a:rPr lang="en-US" dirty="0"/>
              <a:t>. 256 S.C. 479 (SC Sup. Ct. 1971)</a:t>
            </a:r>
          </a:p>
          <a:p>
            <a:r>
              <a:rPr lang="en-US" i="1" dirty="0"/>
              <a:t>	SC Pub. Serv. Authority v. Ocean Forest, Inc. </a:t>
            </a:r>
            <a:r>
              <a:rPr lang="en-US" dirty="0"/>
              <a:t>275 S.C. 552 (SC Sup. Ct. 1981)</a:t>
            </a:r>
          </a:p>
          <a:p>
            <a:r>
              <a:rPr lang="en-US" i="1" dirty="0"/>
              <a:t>Weyerhaeuser Co. v. Carolina Power &amp; Light </a:t>
            </a:r>
            <a:r>
              <a:rPr lang="en-US" dirty="0"/>
              <a:t>127 S.E.2d 539 (NC Sup. Ct. 1962)</a:t>
            </a:r>
          </a:p>
          <a:p>
            <a:r>
              <a:rPr lang="it-IT" i="1" dirty="0"/>
              <a:t>Duke Energy Corp. v. Malcolm </a:t>
            </a:r>
            <a:r>
              <a:rPr lang="de-DE" dirty="0"/>
              <a:t>178 N.C. App. 62 (2006)</a:t>
            </a:r>
            <a:endParaRPr lang="it-IT" dirty="0"/>
          </a:p>
        </p:txBody>
      </p:sp>
    </p:spTree>
    <p:extLst>
      <p:ext uri="{BB962C8B-B14F-4D97-AF65-F5344CB8AC3E}">
        <p14:creationId xmlns:p14="http://schemas.microsoft.com/office/powerpoint/2010/main" val="17367502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BF0E7-FE03-40F5-8DFD-B465E6010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822419-71C6-4768-52F4-353967D41FFB}"/>
              </a:ext>
            </a:extLst>
          </p:cNvPr>
          <p:cNvSpPr>
            <a:spLocks noGrp="1"/>
          </p:cNvSpPr>
          <p:nvPr>
            <p:ph type="title"/>
          </p:nvPr>
        </p:nvSpPr>
        <p:spPr>
          <a:xfrm>
            <a:off x="2115879" y="624110"/>
            <a:ext cx="10430540" cy="1280890"/>
          </a:xfrm>
        </p:spPr>
        <p:txBody>
          <a:bodyPr>
            <a:normAutofit/>
          </a:bodyPr>
          <a:lstStyle/>
          <a:p>
            <a:r>
              <a:rPr lang="nb-NO" i="1" dirty="0"/>
              <a:t>Duke Energy Progress Inc. v. Kane</a:t>
            </a:r>
            <a:br>
              <a:rPr lang="nb-NO" i="1" dirty="0"/>
            </a:br>
            <a:r>
              <a:rPr lang="nb-NO" dirty="0"/>
              <a:t>827 S.E.2d 312 (NC Ct. App. 2019)</a:t>
            </a:r>
            <a:endParaRPr lang="it-IT" dirty="0"/>
          </a:p>
        </p:txBody>
      </p:sp>
      <p:pic>
        <p:nvPicPr>
          <p:cNvPr id="4" name="Picture 3">
            <a:extLst>
              <a:ext uri="{FF2B5EF4-FFF2-40B4-BE49-F238E27FC236}">
                <a16:creationId xmlns:a16="http://schemas.microsoft.com/office/drawing/2014/main" id="{E5F1EEA1-A86D-77AD-818F-C9264BC52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003" y="1905000"/>
            <a:ext cx="4957994" cy="4932542"/>
          </a:xfrm>
          <a:prstGeom prst="rect">
            <a:avLst/>
          </a:prstGeom>
        </p:spPr>
      </p:pic>
    </p:spTree>
    <p:extLst>
      <p:ext uri="{BB962C8B-B14F-4D97-AF65-F5344CB8AC3E}">
        <p14:creationId xmlns:p14="http://schemas.microsoft.com/office/powerpoint/2010/main" val="12501179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FC51E-3452-7D84-15DE-8C42872161A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C0BC8-08E4-2159-16E6-438F4B75D70B}"/>
              </a:ext>
            </a:extLst>
          </p:cNvPr>
          <p:cNvSpPr>
            <a:spLocks noGrp="1"/>
          </p:cNvSpPr>
          <p:nvPr>
            <p:ph idx="1"/>
          </p:nvPr>
        </p:nvSpPr>
        <p:spPr>
          <a:xfrm>
            <a:off x="1956390" y="2243469"/>
            <a:ext cx="9422839" cy="4327451"/>
          </a:xfrm>
        </p:spPr>
        <p:txBody>
          <a:bodyPr>
            <a:normAutofit/>
          </a:bodyPr>
          <a:lstStyle/>
          <a:p>
            <a:r>
              <a:rPr lang="en-US" sz="2800" dirty="0"/>
              <a:t>“An easement…is…real property because it implies an interest in the land that grants a degree of control over a specified portion of land.”</a:t>
            </a:r>
          </a:p>
        </p:txBody>
      </p:sp>
      <p:sp>
        <p:nvSpPr>
          <p:cNvPr id="7" name="Title 1">
            <a:extLst>
              <a:ext uri="{FF2B5EF4-FFF2-40B4-BE49-F238E27FC236}">
                <a16:creationId xmlns:a16="http://schemas.microsoft.com/office/drawing/2014/main" id="{1264B376-C667-5940-A5E3-F97E4B4988B1}"/>
              </a:ext>
            </a:extLst>
          </p:cNvPr>
          <p:cNvSpPr>
            <a:spLocks noGrp="1"/>
          </p:cNvSpPr>
          <p:nvPr>
            <p:ph type="title"/>
          </p:nvPr>
        </p:nvSpPr>
        <p:spPr>
          <a:xfrm>
            <a:off x="2115879" y="624110"/>
            <a:ext cx="10430540" cy="1280890"/>
          </a:xfrm>
        </p:spPr>
        <p:txBody>
          <a:bodyPr>
            <a:normAutofit/>
          </a:bodyPr>
          <a:lstStyle/>
          <a:p>
            <a:r>
              <a:rPr lang="nb-NO" i="1" dirty="0"/>
              <a:t>Duke Energy Progress Inc. v. Kane</a:t>
            </a:r>
            <a:br>
              <a:rPr lang="nb-NO" i="1" dirty="0"/>
            </a:br>
            <a:r>
              <a:rPr lang="nb-NO" dirty="0"/>
              <a:t>827 S.E.2d 312 (NC Ct. App. 2019)</a:t>
            </a:r>
            <a:endParaRPr lang="sv-SE" dirty="0"/>
          </a:p>
        </p:txBody>
      </p:sp>
    </p:spTree>
    <p:extLst>
      <p:ext uri="{BB962C8B-B14F-4D97-AF65-F5344CB8AC3E}">
        <p14:creationId xmlns:p14="http://schemas.microsoft.com/office/powerpoint/2010/main" val="5446713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815B9-BC0A-949E-2A1B-9059191F07D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8A0B45-6E2B-22CC-C268-96A284C07C31}"/>
              </a:ext>
            </a:extLst>
          </p:cNvPr>
          <p:cNvSpPr>
            <a:spLocks noGrp="1"/>
          </p:cNvSpPr>
          <p:nvPr>
            <p:ph idx="1"/>
          </p:nvPr>
        </p:nvSpPr>
        <p:spPr>
          <a:xfrm>
            <a:off x="1956390" y="2243469"/>
            <a:ext cx="9422839" cy="4327451"/>
          </a:xfrm>
        </p:spPr>
        <p:txBody>
          <a:bodyPr>
            <a:normAutofit/>
          </a:bodyPr>
          <a:lstStyle/>
          <a:p>
            <a:r>
              <a:rPr lang="en-US" sz="2800" dirty="0"/>
              <a:t>“An easement…is…real property because it implies an interest in the land that grants a degree of control over a specified portion of land.”</a:t>
            </a:r>
          </a:p>
          <a:p>
            <a:r>
              <a:rPr lang="en-US" sz="2800" dirty="0"/>
              <a:t>Duke Energy “forever holds [the] easement right and has the right to maintain the lines.”</a:t>
            </a:r>
          </a:p>
        </p:txBody>
      </p:sp>
      <p:sp>
        <p:nvSpPr>
          <p:cNvPr id="7" name="Title 1">
            <a:extLst>
              <a:ext uri="{FF2B5EF4-FFF2-40B4-BE49-F238E27FC236}">
                <a16:creationId xmlns:a16="http://schemas.microsoft.com/office/drawing/2014/main" id="{6F01E763-07D1-0BB0-9071-0BFD87F5BECB}"/>
              </a:ext>
            </a:extLst>
          </p:cNvPr>
          <p:cNvSpPr>
            <a:spLocks noGrp="1"/>
          </p:cNvSpPr>
          <p:nvPr>
            <p:ph type="title"/>
          </p:nvPr>
        </p:nvSpPr>
        <p:spPr>
          <a:xfrm>
            <a:off x="2115879" y="624110"/>
            <a:ext cx="10430540" cy="1280890"/>
          </a:xfrm>
        </p:spPr>
        <p:txBody>
          <a:bodyPr>
            <a:normAutofit/>
          </a:bodyPr>
          <a:lstStyle/>
          <a:p>
            <a:r>
              <a:rPr lang="nb-NO" i="1" dirty="0"/>
              <a:t>Duke Energy Progress Inc. v. Kane</a:t>
            </a:r>
            <a:br>
              <a:rPr lang="nb-NO" i="1" dirty="0"/>
            </a:br>
            <a:r>
              <a:rPr lang="nb-NO" dirty="0"/>
              <a:t>827 S.E.2d 312 (NC Ct. App. 2019)</a:t>
            </a:r>
            <a:endParaRPr lang="sv-SE" dirty="0"/>
          </a:p>
        </p:txBody>
      </p:sp>
    </p:spTree>
    <p:extLst>
      <p:ext uri="{BB962C8B-B14F-4D97-AF65-F5344CB8AC3E}">
        <p14:creationId xmlns:p14="http://schemas.microsoft.com/office/powerpoint/2010/main" val="3623626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DAD85-8C97-6E34-246F-F495DE85987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B042C-45BB-BBAD-1E28-35A3DF5C6926}"/>
              </a:ext>
            </a:extLst>
          </p:cNvPr>
          <p:cNvSpPr>
            <a:spLocks noGrp="1"/>
          </p:cNvSpPr>
          <p:nvPr>
            <p:ph idx="1"/>
          </p:nvPr>
        </p:nvSpPr>
        <p:spPr>
          <a:xfrm>
            <a:off x="1956390" y="2243470"/>
            <a:ext cx="9422839" cy="3452392"/>
          </a:xfrm>
        </p:spPr>
        <p:txBody>
          <a:bodyPr>
            <a:normAutofit/>
          </a:bodyPr>
          <a:lstStyle/>
          <a:p>
            <a:r>
              <a:rPr lang="en-US" sz="2800" dirty="0"/>
              <a:t>“…a landowner in a residential or urban area has a duty to others outside the property to prevent an unreasonable risk of harm from defective or unsound trees.”</a:t>
            </a:r>
          </a:p>
        </p:txBody>
      </p:sp>
      <p:sp>
        <p:nvSpPr>
          <p:cNvPr id="7" name="Title 1">
            <a:extLst>
              <a:ext uri="{FF2B5EF4-FFF2-40B4-BE49-F238E27FC236}">
                <a16:creationId xmlns:a16="http://schemas.microsoft.com/office/drawing/2014/main" id="{DBFCFF9A-C505-EC5D-F34A-60945D0843B0}"/>
              </a:ext>
            </a:extLst>
          </p:cNvPr>
          <p:cNvSpPr>
            <a:spLocks noGrp="1"/>
          </p:cNvSpPr>
          <p:nvPr>
            <p:ph type="title"/>
          </p:nvPr>
        </p:nvSpPr>
        <p:spPr>
          <a:xfrm>
            <a:off x="2115879" y="624110"/>
            <a:ext cx="10430540" cy="1280890"/>
          </a:xfrm>
        </p:spPr>
        <p:txBody>
          <a:bodyPr>
            <a:normAutofit/>
          </a:bodyPr>
          <a:lstStyle/>
          <a:p>
            <a:r>
              <a:rPr lang="en-US" i="1" dirty="0"/>
              <a:t>Ford v. S.C. Dep't of Transp.</a:t>
            </a:r>
            <a:br>
              <a:rPr lang="en-US" i="1" dirty="0"/>
            </a:br>
            <a:r>
              <a:rPr lang="en-US" dirty="0"/>
              <a:t>492 S.E.2d 811 (SC Ct. App. 1997)</a:t>
            </a:r>
            <a:endParaRPr lang="sv-SE" dirty="0"/>
          </a:p>
        </p:txBody>
      </p:sp>
    </p:spTree>
    <p:extLst>
      <p:ext uri="{BB962C8B-B14F-4D97-AF65-F5344CB8AC3E}">
        <p14:creationId xmlns:p14="http://schemas.microsoft.com/office/powerpoint/2010/main" val="13767863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0A460-1C56-0858-DB49-48CD6D55C04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B56E88-C3A4-357E-9014-4350139A00CA}"/>
              </a:ext>
            </a:extLst>
          </p:cNvPr>
          <p:cNvSpPr>
            <a:spLocks noGrp="1"/>
          </p:cNvSpPr>
          <p:nvPr>
            <p:ph idx="1"/>
          </p:nvPr>
        </p:nvSpPr>
        <p:spPr>
          <a:xfrm>
            <a:off x="1956390" y="2243469"/>
            <a:ext cx="9422839" cy="4327451"/>
          </a:xfrm>
        </p:spPr>
        <p:txBody>
          <a:bodyPr>
            <a:normAutofit/>
          </a:bodyPr>
          <a:lstStyle/>
          <a:p>
            <a:r>
              <a:rPr lang="en-US" sz="2800" dirty="0"/>
              <a:t>“An easement…is…real property because it implies an interest in the land that grants a degree of control over a specified portion of land.”</a:t>
            </a:r>
          </a:p>
          <a:p>
            <a:r>
              <a:rPr lang="en-US" sz="2800" dirty="0"/>
              <a:t>Duke Energy “</a:t>
            </a:r>
            <a:r>
              <a:rPr lang="en-US" sz="2800" b="1" i="1" u="sng" dirty="0"/>
              <a:t>forever</a:t>
            </a:r>
            <a:r>
              <a:rPr lang="en-US" sz="2800" dirty="0"/>
              <a:t> holds [the] easement right and has the right to maintain the lines.”</a:t>
            </a:r>
          </a:p>
        </p:txBody>
      </p:sp>
      <p:sp>
        <p:nvSpPr>
          <p:cNvPr id="7" name="Title 1">
            <a:extLst>
              <a:ext uri="{FF2B5EF4-FFF2-40B4-BE49-F238E27FC236}">
                <a16:creationId xmlns:a16="http://schemas.microsoft.com/office/drawing/2014/main" id="{81AA4643-2FED-3EB7-C674-F3E449834455}"/>
              </a:ext>
            </a:extLst>
          </p:cNvPr>
          <p:cNvSpPr>
            <a:spLocks noGrp="1"/>
          </p:cNvSpPr>
          <p:nvPr>
            <p:ph type="title"/>
          </p:nvPr>
        </p:nvSpPr>
        <p:spPr>
          <a:xfrm>
            <a:off x="2115879" y="624110"/>
            <a:ext cx="10430540" cy="1280890"/>
          </a:xfrm>
        </p:spPr>
        <p:txBody>
          <a:bodyPr>
            <a:normAutofit/>
          </a:bodyPr>
          <a:lstStyle/>
          <a:p>
            <a:r>
              <a:rPr lang="nb-NO" i="1" dirty="0"/>
              <a:t>Duke Energy Progress Inc. v. Kane</a:t>
            </a:r>
            <a:br>
              <a:rPr lang="nb-NO" i="1" dirty="0"/>
            </a:br>
            <a:r>
              <a:rPr lang="nb-NO" dirty="0"/>
              <a:t>827 S.E.2d 312 (NC Ct. App. 2019)</a:t>
            </a:r>
            <a:endParaRPr lang="sv-SE" dirty="0"/>
          </a:p>
        </p:txBody>
      </p:sp>
    </p:spTree>
    <p:extLst>
      <p:ext uri="{BB962C8B-B14F-4D97-AF65-F5344CB8AC3E}">
        <p14:creationId xmlns:p14="http://schemas.microsoft.com/office/powerpoint/2010/main" val="28709497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C8449-3F07-7110-3482-C778717A6C7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3C7120-4EA6-EFE3-0D76-C02951F5C7F7}"/>
              </a:ext>
            </a:extLst>
          </p:cNvPr>
          <p:cNvSpPr>
            <a:spLocks noGrp="1"/>
          </p:cNvSpPr>
          <p:nvPr>
            <p:ph idx="1"/>
          </p:nvPr>
        </p:nvSpPr>
        <p:spPr>
          <a:xfrm>
            <a:off x="1956390" y="2243469"/>
            <a:ext cx="9422839" cy="4327451"/>
          </a:xfrm>
        </p:spPr>
        <p:txBody>
          <a:bodyPr>
            <a:normAutofit/>
          </a:bodyPr>
          <a:lstStyle/>
          <a:p>
            <a:r>
              <a:rPr lang="en-US" sz="2800" dirty="0"/>
              <a:t>Duke Energy’s right to cut “is not absolute”</a:t>
            </a:r>
          </a:p>
          <a:p>
            <a:r>
              <a:rPr lang="en-US" sz="2800" dirty="0"/>
              <a:t>“removal must be justified and reasonable.”</a:t>
            </a:r>
          </a:p>
        </p:txBody>
      </p:sp>
      <p:sp>
        <p:nvSpPr>
          <p:cNvPr id="7" name="Title 1">
            <a:extLst>
              <a:ext uri="{FF2B5EF4-FFF2-40B4-BE49-F238E27FC236}">
                <a16:creationId xmlns:a16="http://schemas.microsoft.com/office/drawing/2014/main" id="{594EFB05-9B0A-19E1-6405-325B8F9C719E}"/>
              </a:ext>
            </a:extLst>
          </p:cNvPr>
          <p:cNvSpPr>
            <a:spLocks noGrp="1"/>
          </p:cNvSpPr>
          <p:nvPr>
            <p:ph type="title"/>
          </p:nvPr>
        </p:nvSpPr>
        <p:spPr>
          <a:xfrm>
            <a:off x="2115879" y="624110"/>
            <a:ext cx="10430540" cy="1280890"/>
          </a:xfrm>
        </p:spPr>
        <p:txBody>
          <a:bodyPr>
            <a:normAutofit/>
          </a:bodyPr>
          <a:lstStyle/>
          <a:p>
            <a:r>
              <a:rPr lang="nb-NO" i="1" dirty="0"/>
              <a:t>Duke Energy Progress Inc. v. Kane</a:t>
            </a:r>
            <a:br>
              <a:rPr lang="nb-NO" i="1" dirty="0"/>
            </a:br>
            <a:r>
              <a:rPr lang="nb-NO" dirty="0"/>
              <a:t>827 S.E.2d 312 (NC Ct. App. 2019)</a:t>
            </a:r>
            <a:endParaRPr lang="sv-SE" dirty="0"/>
          </a:p>
        </p:txBody>
      </p:sp>
    </p:spTree>
    <p:extLst>
      <p:ext uri="{BB962C8B-B14F-4D97-AF65-F5344CB8AC3E}">
        <p14:creationId xmlns:p14="http://schemas.microsoft.com/office/powerpoint/2010/main" val="5040563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CAC06-B7DC-6E7B-FCD4-10F890E35AA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85D36-5697-ED8F-FEFF-E37A2B98C335}"/>
              </a:ext>
            </a:extLst>
          </p:cNvPr>
          <p:cNvSpPr>
            <a:spLocks noGrp="1"/>
          </p:cNvSpPr>
          <p:nvPr>
            <p:ph idx="1"/>
          </p:nvPr>
        </p:nvSpPr>
        <p:spPr>
          <a:xfrm>
            <a:off x="1956390" y="2243469"/>
            <a:ext cx="9422839" cy="4327451"/>
          </a:xfrm>
        </p:spPr>
        <p:txBody>
          <a:bodyPr>
            <a:normAutofit/>
          </a:bodyPr>
          <a:lstStyle/>
          <a:p>
            <a:r>
              <a:rPr lang="en-US" sz="2800" dirty="0"/>
              <a:t>Duke Energy’s right to cut “is not absolute”</a:t>
            </a:r>
          </a:p>
          <a:p>
            <a:r>
              <a:rPr lang="en-US" sz="2800" dirty="0"/>
              <a:t>“removal must be justified and reasonable.”</a:t>
            </a:r>
          </a:p>
          <a:p>
            <a:pPr marL="0" indent="0">
              <a:buNone/>
            </a:pPr>
            <a:r>
              <a:rPr lang="en-US" sz="2800" b="1" dirty="0"/>
              <a:t>HOWEVER</a:t>
            </a:r>
          </a:p>
        </p:txBody>
      </p:sp>
      <p:sp>
        <p:nvSpPr>
          <p:cNvPr id="7" name="Title 1">
            <a:extLst>
              <a:ext uri="{FF2B5EF4-FFF2-40B4-BE49-F238E27FC236}">
                <a16:creationId xmlns:a16="http://schemas.microsoft.com/office/drawing/2014/main" id="{A8135DE0-41D3-62E0-A0FC-BC4533F5D240}"/>
              </a:ext>
            </a:extLst>
          </p:cNvPr>
          <p:cNvSpPr>
            <a:spLocks noGrp="1"/>
          </p:cNvSpPr>
          <p:nvPr>
            <p:ph type="title"/>
          </p:nvPr>
        </p:nvSpPr>
        <p:spPr>
          <a:xfrm>
            <a:off x="2115879" y="624110"/>
            <a:ext cx="10430540" cy="1280890"/>
          </a:xfrm>
        </p:spPr>
        <p:txBody>
          <a:bodyPr>
            <a:normAutofit/>
          </a:bodyPr>
          <a:lstStyle/>
          <a:p>
            <a:r>
              <a:rPr lang="nb-NO" i="1" dirty="0"/>
              <a:t>Duke Energy Progress Inc. v. Kane</a:t>
            </a:r>
            <a:br>
              <a:rPr lang="nb-NO" i="1" dirty="0"/>
            </a:br>
            <a:r>
              <a:rPr lang="nb-NO" dirty="0"/>
              <a:t>827 S.E.2d 312 (NC Ct. App. 2019)</a:t>
            </a:r>
            <a:endParaRPr lang="sv-SE" dirty="0"/>
          </a:p>
        </p:txBody>
      </p:sp>
    </p:spTree>
    <p:extLst>
      <p:ext uri="{BB962C8B-B14F-4D97-AF65-F5344CB8AC3E}">
        <p14:creationId xmlns:p14="http://schemas.microsoft.com/office/powerpoint/2010/main" val="17335676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CAA8D-44D3-6539-97B6-67D841584E8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E0F10B-5B20-C7B0-34CC-939D21213DD3}"/>
              </a:ext>
            </a:extLst>
          </p:cNvPr>
          <p:cNvSpPr>
            <a:spLocks noGrp="1"/>
          </p:cNvSpPr>
          <p:nvPr>
            <p:ph idx="1"/>
          </p:nvPr>
        </p:nvSpPr>
        <p:spPr>
          <a:xfrm>
            <a:off x="1956390" y="2243469"/>
            <a:ext cx="9422839" cy="4327451"/>
          </a:xfrm>
        </p:spPr>
        <p:txBody>
          <a:bodyPr>
            <a:normAutofit/>
          </a:bodyPr>
          <a:lstStyle/>
          <a:p>
            <a:r>
              <a:rPr lang="en-US" sz="2800" dirty="0"/>
              <a:t>Duke Energy’s right to cut “is not absolute”</a:t>
            </a:r>
          </a:p>
          <a:p>
            <a:r>
              <a:rPr lang="en-US" sz="2800" dirty="0"/>
              <a:t>“removal must be justified and reasonable.”</a:t>
            </a:r>
          </a:p>
          <a:p>
            <a:pPr marL="0" indent="0">
              <a:buNone/>
            </a:pPr>
            <a:r>
              <a:rPr lang="en-US" sz="2800" b="1" dirty="0"/>
              <a:t>HOWEVER</a:t>
            </a:r>
          </a:p>
          <a:p>
            <a:r>
              <a:rPr lang="en-US" sz="2800" dirty="0"/>
              <a:t>“…it remains a matter of record that the removal of the redwood tree was necessary to prevent irreparable injury to [Duke’s] easement.”</a:t>
            </a:r>
          </a:p>
        </p:txBody>
      </p:sp>
      <p:sp>
        <p:nvSpPr>
          <p:cNvPr id="7" name="Title 1">
            <a:extLst>
              <a:ext uri="{FF2B5EF4-FFF2-40B4-BE49-F238E27FC236}">
                <a16:creationId xmlns:a16="http://schemas.microsoft.com/office/drawing/2014/main" id="{4BDD7F7D-7E5F-377D-CCEE-F4ABB7EDDA5C}"/>
              </a:ext>
            </a:extLst>
          </p:cNvPr>
          <p:cNvSpPr>
            <a:spLocks noGrp="1"/>
          </p:cNvSpPr>
          <p:nvPr>
            <p:ph type="title"/>
          </p:nvPr>
        </p:nvSpPr>
        <p:spPr>
          <a:xfrm>
            <a:off x="2115879" y="624110"/>
            <a:ext cx="10430540" cy="1280890"/>
          </a:xfrm>
        </p:spPr>
        <p:txBody>
          <a:bodyPr>
            <a:normAutofit/>
          </a:bodyPr>
          <a:lstStyle/>
          <a:p>
            <a:r>
              <a:rPr lang="nb-NO" i="1" dirty="0"/>
              <a:t>Duke Energy Progress Inc. v. Kane</a:t>
            </a:r>
            <a:br>
              <a:rPr lang="nb-NO" i="1" dirty="0"/>
            </a:br>
            <a:r>
              <a:rPr lang="nb-NO" dirty="0"/>
              <a:t>827 S.E.2d 312 (NC Ct. App. 2019)</a:t>
            </a:r>
            <a:endParaRPr lang="sv-SE" dirty="0"/>
          </a:p>
        </p:txBody>
      </p:sp>
    </p:spTree>
    <p:extLst>
      <p:ext uri="{BB962C8B-B14F-4D97-AF65-F5344CB8AC3E}">
        <p14:creationId xmlns:p14="http://schemas.microsoft.com/office/powerpoint/2010/main" val="33944525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F7604-3C7C-BF1B-A00F-4D4166D1FBA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8D7EB8-DB1B-07FC-963B-D0CF2F6A609B}"/>
              </a:ext>
            </a:extLst>
          </p:cNvPr>
          <p:cNvSpPr>
            <a:spLocks noGrp="1"/>
          </p:cNvSpPr>
          <p:nvPr>
            <p:ph idx="1"/>
          </p:nvPr>
        </p:nvSpPr>
        <p:spPr>
          <a:xfrm>
            <a:off x="1956390" y="2243469"/>
            <a:ext cx="9422839" cy="4327451"/>
          </a:xfrm>
        </p:spPr>
        <p:txBody>
          <a:bodyPr>
            <a:normAutofit/>
          </a:bodyPr>
          <a:lstStyle/>
          <a:p>
            <a:r>
              <a:rPr lang="en-US" sz="2800" dirty="0"/>
              <a:t>Duke Energy’s right to cut “is not absolute”</a:t>
            </a:r>
          </a:p>
          <a:p>
            <a:r>
              <a:rPr lang="en-US" sz="2800" dirty="0"/>
              <a:t>“removal must be justified and reasonable.”</a:t>
            </a:r>
          </a:p>
          <a:p>
            <a:pPr marL="0" indent="0">
              <a:buNone/>
            </a:pPr>
            <a:r>
              <a:rPr lang="en-US" sz="2800" b="1" dirty="0"/>
              <a:t>HOWEVER</a:t>
            </a:r>
          </a:p>
          <a:p>
            <a:r>
              <a:rPr lang="en-US" sz="2800" dirty="0"/>
              <a:t>“…it remains a matter of record that the removal of the redwood tree was </a:t>
            </a:r>
            <a:r>
              <a:rPr lang="en-US" sz="2800" b="1" i="1" u="sng" dirty="0"/>
              <a:t>necessary</a:t>
            </a:r>
            <a:r>
              <a:rPr lang="en-US" sz="2800" dirty="0"/>
              <a:t> to prevent </a:t>
            </a:r>
            <a:r>
              <a:rPr lang="en-US" sz="2800" b="1" i="1" u="sng" dirty="0"/>
              <a:t>irreparable injury</a:t>
            </a:r>
            <a:r>
              <a:rPr lang="en-US" sz="2800" dirty="0"/>
              <a:t> to [Duke’s] easement.”</a:t>
            </a:r>
          </a:p>
        </p:txBody>
      </p:sp>
      <p:sp>
        <p:nvSpPr>
          <p:cNvPr id="7" name="Title 1">
            <a:extLst>
              <a:ext uri="{FF2B5EF4-FFF2-40B4-BE49-F238E27FC236}">
                <a16:creationId xmlns:a16="http://schemas.microsoft.com/office/drawing/2014/main" id="{1729ADE2-00F6-1436-9BDA-43E5C6B0F47E}"/>
              </a:ext>
            </a:extLst>
          </p:cNvPr>
          <p:cNvSpPr>
            <a:spLocks noGrp="1"/>
          </p:cNvSpPr>
          <p:nvPr>
            <p:ph type="title"/>
          </p:nvPr>
        </p:nvSpPr>
        <p:spPr>
          <a:xfrm>
            <a:off x="2115879" y="624110"/>
            <a:ext cx="10430540" cy="1280890"/>
          </a:xfrm>
        </p:spPr>
        <p:txBody>
          <a:bodyPr>
            <a:normAutofit/>
          </a:bodyPr>
          <a:lstStyle/>
          <a:p>
            <a:r>
              <a:rPr lang="nb-NO" i="1" dirty="0"/>
              <a:t>Duke Energy Progress Inc. v. Kane</a:t>
            </a:r>
            <a:br>
              <a:rPr lang="nb-NO" i="1" dirty="0"/>
            </a:br>
            <a:r>
              <a:rPr lang="nb-NO" dirty="0"/>
              <a:t>827 S.E.2d 312 (NC Ct. App. 2019)</a:t>
            </a:r>
            <a:endParaRPr lang="sv-SE" dirty="0"/>
          </a:p>
        </p:txBody>
      </p:sp>
    </p:spTree>
    <p:extLst>
      <p:ext uri="{BB962C8B-B14F-4D97-AF65-F5344CB8AC3E}">
        <p14:creationId xmlns:p14="http://schemas.microsoft.com/office/powerpoint/2010/main" val="32056497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F1205-D407-5B42-363B-71B63E05176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3ED4AC-F4D4-9CF7-7EB9-33F61A9F7ED1}"/>
              </a:ext>
            </a:extLst>
          </p:cNvPr>
          <p:cNvSpPr>
            <a:spLocks noGrp="1"/>
          </p:cNvSpPr>
          <p:nvPr>
            <p:ph idx="1"/>
          </p:nvPr>
        </p:nvSpPr>
        <p:spPr>
          <a:xfrm>
            <a:off x="1956390" y="2243469"/>
            <a:ext cx="9422839" cy="4327451"/>
          </a:xfrm>
        </p:spPr>
        <p:txBody>
          <a:bodyPr>
            <a:normAutofit/>
          </a:bodyPr>
          <a:lstStyle/>
          <a:p>
            <a:pPr marL="0" indent="0">
              <a:buNone/>
            </a:pPr>
            <a:r>
              <a:rPr lang="en-US" sz="2800" dirty="0"/>
              <a:t>CONCUR:</a:t>
            </a:r>
          </a:p>
          <a:p>
            <a:r>
              <a:rPr lang="en-US" sz="2800" dirty="0"/>
              <a:t>“[the easement language] does not limit [Duke’s] ‘right to clear and keep cleared’ the right of way by cutting down any trees that are within it.”</a:t>
            </a:r>
          </a:p>
        </p:txBody>
      </p:sp>
      <p:sp>
        <p:nvSpPr>
          <p:cNvPr id="7" name="Title 1">
            <a:extLst>
              <a:ext uri="{FF2B5EF4-FFF2-40B4-BE49-F238E27FC236}">
                <a16:creationId xmlns:a16="http://schemas.microsoft.com/office/drawing/2014/main" id="{4BBC03ED-64D6-2844-AE8E-DB26380E7BBF}"/>
              </a:ext>
            </a:extLst>
          </p:cNvPr>
          <p:cNvSpPr>
            <a:spLocks noGrp="1"/>
          </p:cNvSpPr>
          <p:nvPr>
            <p:ph type="title"/>
          </p:nvPr>
        </p:nvSpPr>
        <p:spPr>
          <a:xfrm>
            <a:off x="2115879" y="624110"/>
            <a:ext cx="10430540" cy="1280890"/>
          </a:xfrm>
        </p:spPr>
        <p:txBody>
          <a:bodyPr>
            <a:normAutofit/>
          </a:bodyPr>
          <a:lstStyle/>
          <a:p>
            <a:r>
              <a:rPr lang="nb-NO" i="1" dirty="0"/>
              <a:t>Duke Energy Progress Inc. v. Kane</a:t>
            </a:r>
            <a:br>
              <a:rPr lang="nb-NO" i="1" dirty="0"/>
            </a:br>
            <a:r>
              <a:rPr lang="nb-NO" dirty="0"/>
              <a:t>827 S.E.2d 312 (NC Ct. App. 2019)</a:t>
            </a:r>
            <a:endParaRPr lang="sv-SE" dirty="0"/>
          </a:p>
        </p:txBody>
      </p:sp>
    </p:spTree>
    <p:extLst>
      <p:ext uri="{BB962C8B-B14F-4D97-AF65-F5344CB8AC3E}">
        <p14:creationId xmlns:p14="http://schemas.microsoft.com/office/powerpoint/2010/main" val="37384935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70A56-BE43-6D1A-3B6C-307E475136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08CF08-4B01-E04B-CD60-96C8AEBCCC18}"/>
              </a:ext>
            </a:extLst>
          </p:cNvPr>
          <p:cNvSpPr>
            <a:spLocks noGrp="1"/>
          </p:cNvSpPr>
          <p:nvPr>
            <p:ph idx="1"/>
          </p:nvPr>
        </p:nvSpPr>
        <p:spPr>
          <a:xfrm>
            <a:off x="1956390" y="2243469"/>
            <a:ext cx="9422839" cy="4327451"/>
          </a:xfrm>
        </p:spPr>
        <p:txBody>
          <a:bodyPr>
            <a:normAutofit/>
          </a:bodyPr>
          <a:lstStyle/>
          <a:p>
            <a:pPr marL="0" indent="0">
              <a:buNone/>
            </a:pPr>
            <a:r>
              <a:rPr lang="en-US" sz="2800" dirty="0"/>
              <a:t>CONCUR:</a:t>
            </a:r>
          </a:p>
          <a:p>
            <a:r>
              <a:rPr lang="en-US" sz="2800" dirty="0"/>
              <a:t>“[the easement language] </a:t>
            </a:r>
            <a:r>
              <a:rPr lang="en-US" sz="2800" b="1" i="1" u="sng" dirty="0"/>
              <a:t>does not limit</a:t>
            </a:r>
            <a:r>
              <a:rPr lang="en-US" sz="2800" dirty="0"/>
              <a:t> [Duke’s] ‘right to clear and keep cleared’ the right of way by cutting down any trees that are within it.”</a:t>
            </a:r>
          </a:p>
        </p:txBody>
      </p:sp>
      <p:sp>
        <p:nvSpPr>
          <p:cNvPr id="7" name="Title 1">
            <a:extLst>
              <a:ext uri="{FF2B5EF4-FFF2-40B4-BE49-F238E27FC236}">
                <a16:creationId xmlns:a16="http://schemas.microsoft.com/office/drawing/2014/main" id="{4EC8A7B5-CBCE-4203-82E5-5F535451B1F8}"/>
              </a:ext>
            </a:extLst>
          </p:cNvPr>
          <p:cNvSpPr>
            <a:spLocks noGrp="1"/>
          </p:cNvSpPr>
          <p:nvPr>
            <p:ph type="title"/>
          </p:nvPr>
        </p:nvSpPr>
        <p:spPr>
          <a:xfrm>
            <a:off x="2115879" y="624110"/>
            <a:ext cx="10430540" cy="1280890"/>
          </a:xfrm>
        </p:spPr>
        <p:txBody>
          <a:bodyPr>
            <a:normAutofit/>
          </a:bodyPr>
          <a:lstStyle/>
          <a:p>
            <a:r>
              <a:rPr lang="nb-NO" i="1" dirty="0"/>
              <a:t>Duke Energy Progress Inc. v. Kane</a:t>
            </a:r>
            <a:br>
              <a:rPr lang="nb-NO" i="1" dirty="0"/>
            </a:br>
            <a:r>
              <a:rPr lang="nb-NO" dirty="0"/>
              <a:t>827 S.E.2d 312 (NC Ct. App. 2019)</a:t>
            </a:r>
            <a:endParaRPr lang="sv-SE" dirty="0"/>
          </a:p>
        </p:txBody>
      </p:sp>
    </p:spTree>
    <p:extLst>
      <p:ext uri="{BB962C8B-B14F-4D97-AF65-F5344CB8AC3E}">
        <p14:creationId xmlns:p14="http://schemas.microsoft.com/office/powerpoint/2010/main" val="29093310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9F12E-F7A7-6565-0DED-BBE3C82C30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BDA175-EFBF-EF6F-0C4B-C82DC7C8D540}"/>
              </a:ext>
            </a:extLst>
          </p:cNvPr>
          <p:cNvSpPr>
            <a:spLocks noGrp="1"/>
          </p:cNvSpPr>
          <p:nvPr>
            <p:ph type="title"/>
          </p:nvPr>
        </p:nvSpPr>
        <p:spPr>
          <a:xfrm>
            <a:off x="2115879" y="624110"/>
            <a:ext cx="10430540" cy="1280890"/>
          </a:xfrm>
        </p:spPr>
        <p:txBody>
          <a:bodyPr>
            <a:normAutofit/>
          </a:bodyPr>
          <a:lstStyle/>
          <a:p>
            <a:r>
              <a:rPr lang="en-US" i="1" dirty="0"/>
              <a:t>Patterson v. Duke Power Co</a:t>
            </a:r>
            <a:r>
              <a:rPr lang="en-US" dirty="0"/>
              <a:t>.</a:t>
            </a:r>
            <a:br>
              <a:rPr lang="en-US" dirty="0"/>
            </a:br>
            <a:r>
              <a:rPr lang="en-US" dirty="0"/>
              <a:t>256 S.C. 479 (SC Sup. Ct. 1971)</a:t>
            </a:r>
            <a:endParaRPr lang="it-IT" dirty="0"/>
          </a:p>
        </p:txBody>
      </p:sp>
      <p:pic>
        <p:nvPicPr>
          <p:cNvPr id="4" name="Picture 3">
            <a:extLst>
              <a:ext uri="{FF2B5EF4-FFF2-40B4-BE49-F238E27FC236}">
                <a16:creationId xmlns:a16="http://schemas.microsoft.com/office/drawing/2014/main" id="{EE88760E-0DC5-6F79-CC36-44AAC176EAE5}"/>
              </a:ext>
            </a:extLst>
          </p:cNvPr>
          <p:cNvPicPr>
            <a:picLocks noChangeAspect="1"/>
          </p:cNvPicPr>
          <p:nvPr/>
        </p:nvPicPr>
        <p:blipFill>
          <a:blip r:embed="rId3">
            <a:extLst>
              <a:ext uri="{28A0092B-C50C-407E-A947-70E740481C1C}">
                <a14:useLocalDpi xmlns:a14="http://schemas.microsoft.com/office/drawing/2010/main" val="0"/>
              </a:ext>
            </a:extLst>
          </a:blip>
          <a:srcRect t="21969" b="12410"/>
          <a:stretch>
            <a:fillRect/>
          </a:stretch>
        </p:blipFill>
        <p:spPr>
          <a:xfrm>
            <a:off x="3683000" y="1905000"/>
            <a:ext cx="4826000" cy="4750273"/>
          </a:xfrm>
          <a:prstGeom prst="rect">
            <a:avLst/>
          </a:prstGeom>
        </p:spPr>
      </p:pic>
    </p:spTree>
    <p:extLst>
      <p:ext uri="{BB962C8B-B14F-4D97-AF65-F5344CB8AC3E}">
        <p14:creationId xmlns:p14="http://schemas.microsoft.com/office/powerpoint/2010/main" val="33142347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CE700-4610-D61D-DA95-7358E88CEA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C78955-9531-574E-0F63-441B680718ED}"/>
              </a:ext>
            </a:extLst>
          </p:cNvPr>
          <p:cNvSpPr>
            <a:spLocks noGrp="1"/>
          </p:cNvSpPr>
          <p:nvPr>
            <p:ph type="title"/>
          </p:nvPr>
        </p:nvSpPr>
        <p:spPr>
          <a:xfrm>
            <a:off x="2115879" y="624110"/>
            <a:ext cx="10430540" cy="1280890"/>
          </a:xfrm>
        </p:spPr>
        <p:txBody>
          <a:bodyPr>
            <a:normAutofit/>
          </a:bodyPr>
          <a:lstStyle/>
          <a:p>
            <a:r>
              <a:rPr lang="en-US" i="1" dirty="0"/>
              <a:t>Patterson v. Duke Power Co</a:t>
            </a:r>
            <a:r>
              <a:rPr lang="en-US" dirty="0"/>
              <a:t>.</a:t>
            </a:r>
            <a:br>
              <a:rPr lang="en-US" dirty="0"/>
            </a:br>
            <a:r>
              <a:rPr lang="en-US" dirty="0"/>
              <a:t>256 S.C. 479 (SC Sup. Ct. 1971)</a:t>
            </a:r>
            <a:endParaRPr lang="it-IT" dirty="0"/>
          </a:p>
        </p:txBody>
      </p:sp>
      <p:pic>
        <p:nvPicPr>
          <p:cNvPr id="4" name="Picture 3">
            <a:extLst>
              <a:ext uri="{FF2B5EF4-FFF2-40B4-BE49-F238E27FC236}">
                <a16:creationId xmlns:a16="http://schemas.microsoft.com/office/drawing/2014/main" id="{166F514D-E275-EE11-E51D-5B4C645AEC6B}"/>
              </a:ext>
            </a:extLst>
          </p:cNvPr>
          <p:cNvPicPr>
            <a:picLocks noChangeAspect="1"/>
          </p:cNvPicPr>
          <p:nvPr/>
        </p:nvPicPr>
        <p:blipFill>
          <a:blip r:embed="rId3">
            <a:extLst>
              <a:ext uri="{28A0092B-C50C-407E-A947-70E740481C1C}">
                <a14:useLocalDpi xmlns:a14="http://schemas.microsoft.com/office/drawing/2010/main" val="0"/>
              </a:ext>
            </a:extLst>
          </a:blip>
          <a:srcRect t="21969" b="12410"/>
          <a:stretch>
            <a:fillRect/>
          </a:stretch>
        </p:blipFill>
        <p:spPr>
          <a:xfrm>
            <a:off x="3683000" y="1905000"/>
            <a:ext cx="4826000" cy="4750273"/>
          </a:xfrm>
          <a:prstGeom prst="rect">
            <a:avLst/>
          </a:prstGeom>
        </p:spPr>
      </p:pic>
      <p:cxnSp>
        <p:nvCxnSpPr>
          <p:cNvPr id="6" name="Straight Connector 5">
            <a:extLst>
              <a:ext uri="{FF2B5EF4-FFF2-40B4-BE49-F238E27FC236}">
                <a16:creationId xmlns:a16="http://schemas.microsoft.com/office/drawing/2014/main" id="{2BC340A4-6206-F951-CF62-1E241D2CA219}"/>
              </a:ext>
            </a:extLst>
          </p:cNvPr>
          <p:cNvCxnSpPr/>
          <p:nvPr/>
        </p:nvCxnSpPr>
        <p:spPr>
          <a:xfrm>
            <a:off x="5537200" y="1816100"/>
            <a:ext cx="0" cy="488950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47ABCCE-F6DB-7BED-1232-AA343022120D}"/>
              </a:ext>
            </a:extLst>
          </p:cNvPr>
          <p:cNvCxnSpPr/>
          <p:nvPr/>
        </p:nvCxnSpPr>
        <p:spPr>
          <a:xfrm>
            <a:off x="3683000" y="4102100"/>
            <a:ext cx="185420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016075C-19DC-9586-5300-F79D8ED6EB69}"/>
              </a:ext>
            </a:extLst>
          </p:cNvPr>
          <p:cNvSpPr txBox="1"/>
          <p:nvPr/>
        </p:nvSpPr>
        <p:spPr>
          <a:xfrm>
            <a:off x="4425665" y="4102100"/>
            <a:ext cx="655949" cy="369332"/>
          </a:xfrm>
          <a:prstGeom prst="rect">
            <a:avLst/>
          </a:prstGeom>
          <a:noFill/>
        </p:spPr>
        <p:txBody>
          <a:bodyPr wrap="none" rtlCol="0">
            <a:spAutoFit/>
          </a:bodyPr>
          <a:lstStyle/>
          <a:p>
            <a:r>
              <a:rPr lang="en-US" b="1" dirty="0">
                <a:solidFill>
                  <a:srgbClr val="FF0000"/>
                </a:solidFill>
              </a:rPr>
              <a:t>25 ft</a:t>
            </a:r>
          </a:p>
        </p:txBody>
      </p:sp>
    </p:spTree>
    <p:extLst>
      <p:ext uri="{BB962C8B-B14F-4D97-AF65-F5344CB8AC3E}">
        <p14:creationId xmlns:p14="http://schemas.microsoft.com/office/powerpoint/2010/main" val="26666764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89D12-AA36-6FB5-01BD-012AA3EC26C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9D2F63-AF74-76F0-7D1E-A8D7FFBDD56F}"/>
              </a:ext>
            </a:extLst>
          </p:cNvPr>
          <p:cNvSpPr>
            <a:spLocks noGrp="1"/>
          </p:cNvSpPr>
          <p:nvPr>
            <p:ph idx="1"/>
          </p:nvPr>
        </p:nvSpPr>
        <p:spPr>
          <a:xfrm>
            <a:off x="1956390" y="2243469"/>
            <a:ext cx="9422839" cy="4327451"/>
          </a:xfrm>
        </p:spPr>
        <p:txBody>
          <a:bodyPr>
            <a:normAutofit/>
          </a:bodyPr>
          <a:lstStyle/>
          <a:p>
            <a:r>
              <a:rPr lang="en-US" sz="2800" dirty="0"/>
              <a:t>“Danger Trees” = “trees which, by reason of size or condition, and contiguity to [Duke’s] right of way, involve a concrete threat of injury to [Duke’s] transmission or telephone lines”</a:t>
            </a:r>
          </a:p>
        </p:txBody>
      </p:sp>
      <p:sp>
        <p:nvSpPr>
          <p:cNvPr id="7" name="Title 1">
            <a:extLst>
              <a:ext uri="{FF2B5EF4-FFF2-40B4-BE49-F238E27FC236}">
                <a16:creationId xmlns:a16="http://schemas.microsoft.com/office/drawing/2014/main" id="{06391077-0243-6903-DAC2-DB2A0068DDA2}"/>
              </a:ext>
            </a:extLst>
          </p:cNvPr>
          <p:cNvSpPr>
            <a:spLocks noGrp="1"/>
          </p:cNvSpPr>
          <p:nvPr>
            <p:ph type="title"/>
          </p:nvPr>
        </p:nvSpPr>
        <p:spPr>
          <a:xfrm>
            <a:off x="2115879" y="624110"/>
            <a:ext cx="10430540" cy="1280890"/>
          </a:xfrm>
        </p:spPr>
        <p:txBody>
          <a:bodyPr>
            <a:normAutofit/>
          </a:bodyPr>
          <a:lstStyle/>
          <a:p>
            <a:r>
              <a:rPr lang="en-US" i="1" dirty="0"/>
              <a:t>Patterson v. Duke Power Co</a:t>
            </a:r>
            <a:r>
              <a:rPr lang="en-US" dirty="0"/>
              <a:t>.</a:t>
            </a:r>
            <a:br>
              <a:rPr lang="en-US" dirty="0"/>
            </a:br>
            <a:r>
              <a:rPr lang="en-US" dirty="0"/>
              <a:t>256 S.C. 479 (SC Sup. Ct. 1971)</a:t>
            </a:r>
            <a:endParaRPr lang="it-IT" dirty="0"/>
          </a:p>
        </p:txBody>
      </p:sp>
    </p:spTree>
    <p:extLst>
      <p:ext uri="{BB962C8B-B14F-4D97-AF65-F5344CB8AC3E}">
        <p14:creationId xmlns:p14="http://schemas.microsoft.com/office/powerpoint/2010/main" val="584332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A439C-FE26-0863-418A-DF6472983BE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65A161-8D15-1BAF-3347-E2EDEB415E6C}"/>
              </a:ext>
            </a:extLst>
          </p:cNvPr>
          <p:cNvSpPr>
            <a:spLocks noGrp="1"/>
          </p:cNvSpPr>
          <p:nvPr>
            <p:ph idx="1"/>
          </p:nvPr>
        </p:nvSpPr>
        <p:spPr>
          <a:xfrm>
            <a:off x="1956390" y="2243470"/>
            <a:ext cx="9422839" cy="3452392"/>
          </a:xfrm>
        </p:spPr>
        <p:txBody>
          <a:bodyPr>
            <a:normAutofit/>
          </a:bodyPr>
          <a:lstStyle/>
          <a:p>
            <a:r>
              <a:rPr lang="en-US" sz="2800" dirty="0"/>
              <a:t>“…a landowner in a </a:t>
            </a:r>
            <a:r>
              <a:rPr lang="en-US" sz="2800" b="1" i="1" u="sng" dirty="0"/>
              <a:t>residential or urban area</a:t>
            </a:r>
            <a:r>
              <a:rPr lang="en-US" sz="2800" dirty="0"/>
              <a:t> has a duty to others outside the property to prevent an unreasonable risk of harm from defective or unsound trees.”</a:t>
            </a:r>
          </a:p>
        </p:txBody>
      </p:sp>
      <p:sp>
        <p:nvSpPr>
          <p:cNvPr id="7" name="Title 1">
            <a:extLst>
              <a:ext uri="{FF2B5EF4-FFF2-40B4-BE49-F238E27FC236}">
                <a16:creationId xmlns:a16="http://schemas.microsoft.com/office/drawing/2014/main" id="{BD830DF5-F0AE-FCE7-B21B-25206A18474B}"/>
              </a:ext>
            </a:extLst>
          </p:cNvPr>
          <p:cNvSpPr>
            <a:spLocks noGrp="1"/>
          </p:cNvSpPr>
          <p:nvPr>
            <p:ph type="title"/>
          </p:nvPr>
        </p:nvSpPr>
        <p:spPr>
          <a:xfrm>
            <a:off x="2115879" y="624110"/>
            <a:ext cx="10430540" cy="1280890"/>
          </a:xfrm>
        </p:spPr>
        <p:txBody>
          <a:bodyPr>
            <a:normAutofit/>
          </a:bodyPr>
          <a:lstStyle/>
          <a:p>
            <a:r>
              <a:rPr lang="en-US" i="1" dirty="0"/>
              <a:t>Ford v. S.C. Dep't of Transp.</a:t>
            </a:r>
            <a:br>
              <a:rPr lang="en-US" i="1" dirty="0"/>
            </a:br>
            <a:r>
              <a:rPr lang="en-US" dirty="0"/>
              <a:t>492 S.E.2d 811 (SC Ct. App. 1997)</a:t>
            </a:r>
            <a:endParaRPr lang="sv-SE" dirty="0"/>
          </a:p>
        </p:txBody>
      </p:sp>
    </p:spTree>
    <p:extLst>
      <p:ext uri="{BB962C8B-B14F-4D97-AF65-F5344CB8AC3E}">
        <p14:creationId xmlns:p14="http://schemas.microsoft.com/office/powerpoint/2010/main" val="41089453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12AE2-725F-52E7-B8F4-6F8EB491B6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D67C6C-F0E3-E528-FFC2-9432B77D8A55}"/>
              </a:ext>
            </a:extLst>
          </p:cNvPr>
          <p:cNvSpPr>
            <a:spLocks noGrp="1"/>
          </p:cNvSpPr>
          <p:nvPr>
            <p:ph idx="1"/>
          </p:nvPr>
        </p:nvSpPr>
        <p:spPr>
          <a:xfrm>
            <a:off x="1956390" y="2243469"/>
            <a:ext cx="9422839" cy="4327451"/>
          </a:xfrm>
        </p:spPr>
        <p:txBody>
          <a:bodyPr>
            <a:normAutofit/>
          </a:bodyPr>
          <a:lstStyle/>
          <a:p>
            <a:r>
              <a:rPr lang="en-US" sz="2800" dirty="0"/>
              <a:t>“…the right to…keep the transmission lines clear of danger trees does not limit [Duke] to trim…only trees or branches that overhang the transmission lines in a vertical plane,</a:t>
            </a:r>
          </a:p>
        </p:txBody>
      </p:sp>
      <p:sp>
        <p:nvSpPr>
          <p:cNvPr id="7" name="Title 1">
            <a:extLst>
              <a:ext uri="{FF2B5EF4-FFF2-40B4-BE49-F238E27FC236}">
                <a16:creationId xmlns:a16="http://schemas.microsoft.com/office/drawing/2014/main" id="{FE753DA2-1468-3AA6-1C34-78677A9A3ED6}"/>
              </a:ext>
            </a:extLst>
          </p:cNvPr>
          <p:cNvSpPr>
            <a:spLocks noGrp="1"/>
          </p:cNvSpPr>
          <p:nvPr>
            <p:ph type="title"/>
          </p:nvPr>
        </p:nvSpPr>
        <p:spPr>
          <a:xfrm>
            <a:off x="2115879" y="624110"/>
            <a:ext cx="10430540" cy="1280890"/>
          </a:xfrm>
        </p:spPr>
        <p:txBody>
          <a:bodyPr>
            <a:normAutofit/>
          </a:bodyPr>
          <a:lstStyle/>
          <a:p>
            <a:r>
              <a:rPr lang="en-US" i="1" dirty="0"/>
              <a:t>Patterson v. Duke Power Co</a:t>
            </a:r>
            <a:r>
              <a:rPr lang="en-US" dirty="0"/>
              <a:t>.</a:t>
            </a:r>
            <a:br>
              <a:rPr lang="en-US" dirty="0"/>
            </a:br>
            <a:r>
              <a:rPr lang="en-US" dirty="0"/>
              <a:t>256 S.C. 479 (SC Sup. Ct. 1971)</a:t>
            </a:r>
            <a:endParaRPr lang="it-IT" dirty="0"/>
          </a:p>
        </p:txBody>
      </p:sp>
    </p:spTree>
    <p:extLst>
      <p:ext uri="{BB962C8B-B14F-4D97-AF65-F5344CB8AC3E}">
        <p14:creationId xmlns:p14="http://schemas.microsoft.com/office/powerpoint/2010/main" val="8594443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5D220-1D5C-AE18-037F-BF00D66C6E5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36688F-EC27-8032-262B-692B8D69AA9C}"/>
              </a:ext>
            </a:extLst>
          </p:cNvPr>
          <p:cNvSpPr>
            <a:spLocks noGrp="1"/>
          </p:cNvSpPr>
          <p:nvPr>
            <p:ph idx="1"/>
          </p:nvPr>
        </p:nvSpPr>
        <p:spPr>
          <a:xfrm>
            <a:off x="1956390" y="2243469"/>
            <a:ext cx="9422839" cy="4327451"/>
          </a:xfrm>
        </p:spPr>
        <p:txBody>
          <a:bodyPr>
            <a:normAutofit/>
          </a:bodyPr>
          <a:lstStyle/>
          <a:p>
            <a:r>
              <a:rPr lang="en-US" sz="2800" dirty="0"/>
              <a:t>“…the right to…keep the transmission lines clear of danger trees does not limit [Duke] to trim…only trees or branches that overhang the transmission lines in a vertical plane, but the right is granted to cut away </a:t>
            </a:r>
            <a:r>
              <a:rPr lang="en-US" sz="2800" i="1" dirty="0"/>
              <a:t>all </a:t>
            </a:r>
            <a:r>
              <a:rPr lang="en-US" sz="2800" dirty="0"/>
              <a:t>trees that may in any way endanger the proper operation of the said transmission lines.”</a:t>
            </a:r>
          </a:p>
        </p:txBody>
      </p:sp>
      <p:sp>
        <p:nvSpPr>
          <p:cNvPr id="7" name="Title 1">
            <a:extLst>
              <a:ext uri="{FF2B5EF4-FFF2-40B4-BE49-F238E27FC236}">
                <a16:creationId xmlns:a16="http://schemas.microsoft.com/office/drawing/2014/main" id="{C6436A7E-08DB-CF48-E417-BA3DDE1BC436}"/>
              </a:ext>
            </a:extLst>
          </p:cNvPr>
          <p:cNvSpPr>
            <a:spLocks noGrp="1"/>
          </p:cNvSpPr>
          <p:nvPr>
            <p:ph type="title"/>
          </p:nvPr>
        </p:nvSpPr>
        <p:spPr>
          <a:xfrm>
            <a:off x="2115879" y="624110"/>
            <a:ext cx="10430540" cy="1280890"/>
          </a:xfrm>
        </p:spPr>
        <p:txBody>
          <a:bodyPr>
            <a:normAutofit/>
          </a:bodyPr>
          <a:lstStyle/>
          <a:p>
            <a:r>
              <a:rPr lang="en-US" i="1" dirty="0"/>
              <a:t>Patterson v. Duke Power Co</a:t>
            </a:r>
            <a:r>
              <a:rPr lang="en-US" dirty="0"/>
              <a:t>.</a:t>
            </a:r>
            <a:br>
              <a:rPr lang="en-US" dirty="0"/>
            </a:br>
            <a:r>
              <a:rPr lang="en-US" dirty="0"/>
              <a:t>256 S.C. 479 (SC Sup. Ct. 1971)</a:t>
            </a:r>
            <a:endParaRPr lang="it-IT" dirty="0"/>
          </a:p>
        </p:txBody>
      </p:sp>
    </p:spTree>
    <p:extLst>
      <p:ext uri="{BB962C8B-B14F-4D97-AF65-F5344CB8AC3E}">
        <p14:creationId xmlns:p14="http://schemas.microsoft.com/office/powerpoint/2010/main" val="3607386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0AD74-CA61-60CC-75C2-A53ADFE896F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20BE8F-E695-392A-5840-42DE20164DA0}"/>
              </a:ext>
            </a:extLst>
          </p:cNvPr>
          <p:cNvSpPr>
            <a:spLocks noGrp="1"/>
          </p:cNvSpPr>
          <p:nvPr>
            <p:ph idx="1"/>
          </p:nvPr>
        </p:nvSpPr>
        <p:spPr>
          <a:xfrm>
            <a:off x="1956390" y="2243469"/>
            <a:ext cx="9422839" cy="4327451"/>
          </a:xfrm>
        </p:spPr>
        <p:txBody>
          <a:bodyPr>
            <a:normAutofit/>
          </a:bodyPr>
          <a:lstStyle/>
          <a:p>
            <a:r>
              <a:rPr lang="en-US" sz="2800" dirty="0"/>
              <a:t>“[Duke] had a right to remove any and all trees which would endanger the proper operation of the transmission lines whether such trees were within or without the normal right-of-way”</a:t>
            </a:r>
          </a:p>
        </p:txBody>
      </p:sp>
      <p:sp>
        <p:nvSpPr>
          <p:cNvPr id="7" name="Title 1">
            <a:extLst>
              <a:ext uri="{FF2B5EF4-FFF2-40B4-BE49-F238E27FC236}">
                <a16:creationId xmlns:a16="http://schemas.microsoft.com/office/drawing/2014/main" id="{50EBB1C1-3B0A-A367-A12D-6B6AA0EE0096}"/>
              </a:ext>
            </a:extLst>
          </p:cNvPr>
          <p:cNvSpPr>
            <a:spLocks noGrp="1"/>
          </p:cNvSpPr>
          <p:nvPr>
            <p:ph type="title"/>
          </p:nvPr>
        </p:nvSpPr>
        <p:spPr>
          <a:xfrm>
            <a:off x="2115879" y="624110"/>
            <a:ext cx="10430540" cy="1280890"/>
          </a:xfrm>
        </p:spPr>
        <p:txBody>
          <a:bodyPr>
            <a:normAutofit/>
          </a:bodyPr>
          <a:lstStyle/>
          <a:p>
            <a:r>
              <a:rPr lang="en-US" i="1" dirty="0"/>
              <a:t>Patterson v. Duke Power Co</a:t>
            </a:r>
            <a:r>
              <a:rPr lang="en-US" dirty="0"/>
              <a:t>.</a:t>
            </a:r>
            <a:br>
              <a:rPr lang="en-US" dirty="0"/>
            </a:br>
            <a:r>
              <a:rPr lang="en-US" dirty="0"/>
              <a:t>256 S.C. 479 (SC Sup. Ct. 1971)</a:t>
            </a:r>
            <a:endParaRPr lang="it-IT" dirty="0"/>
          </a:p>
        </p:txBody>
      </p:sp>
    </p:spTree>
    <p:extLst>
      <p:ext uri="{BB962C8B-B14F-4D97-AF65-F5344CB8AC3E}">
        <p14:creationId xmlns:p14="http://schemas.microsoft.com/office/powerpoint/2010/main" val="35507765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A7E67-BB5E-60C6-5C20-5E51300EA42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65483C-FA63-36DB-5CDA-55B682D5BFD5}"/>
              </a:ext>
            </a:extLst>
          </p:cNvPr>
          <p:cNvSpPr>
            <a:spLocks noGrp="1"/>
          </p:cNvSpPr>
          <p:nvPr>
            <p:ph idx="1"/>
          </p:nvPr>
        </p:nvSpPr>
        <p:spPr>
          <a:xfrm>
            <a:off x="1956390" y="2243469"/>
            <a:ext cx="9422839" cy="4327451"/>
          </a:xfrm>
        </p:spPr>
        <p:txBody>
          <a:bodyPr>
            <a:normAutofit/>
          </a:bodyPr>
          <a:lstStyle/>
          <a:p>
            <a:r>
              <a:rPr lang="en-US" sz="2800" dirty="0"/>
              <a:t>“[Duke] had a right to remove any and all trees which would endanger the proper operation of the transmission lines </a:t>
            </a:r>
            <a:r>
              <a:rPr lang="en-US" sz="2800" b="1" i="1" u="sng" dirty="0"/>
              <a:t>whether such trees were within or without the normal right-of-way</a:t>
            </a:r>
            <a:r>
              <a:rPr lang="en-US" sz="2800" dirty="0"/>
              <a:t>”</a:t>
            </a:r>
          </a:p>
        </p:txBody>
      </p:sp>
      <p:sp>
        <p:nvSpPr>
          <p:cNvPr id="7" name="Title 1">
            <a:extLst>
              <a:ext uri="{FF2B5EF4-FFF2-40B4-BE49-F238E27FC236}">
                <a16:creationId xmlns:a16="http://schemas.microsoft.com/office/drawing/2014/main" id="{56612A18-BC72-7BD2-00E9-8D11B15ADFB9}"/>
              </a:ext>
            </a:extLst>
          </p:cNvPr>
          <p:cNvSpPr>
            <a:spLocks noGrp="1"/>
          </p:cNvSpPr>
          <p:nvPr>
            <p:ph type="title"/>
          </p:nvPr>
        </p:nvSpPr>
        <p:spPr>
          <a:xfrm>
            <a:off x="2115879" y="624110"/>
            <a:ext cx="10430540" cy="1280890"/>
          </a:xfrm>
        </p:spPr>
        <p:txBody>
          <a:bodyPr>
            <a:normAutofit/>
          </a:bodyPr>
          <a:lstStyle/>
          <a:p>
            <a:r>
              <a:rPr lang="en-US" i="1" dirty="0"/>
              <a:t>Patterson v. Duke Power Co</a:t>
            </a:r>
            <a:r>
              <a:rPr lang="en-US" dirty="0"/>
              <a:t>.</a:t>
            </a:r>
            <a:br>
              <a:rPr lang="en-US" dirty="0"/>
            </a:br>
            <a:r>
              <a:rPr lang="en-US" dirty="0"/>
              <a:t>256 S.C. 479 (SC Sup. Ct. 1971)</a:t>
            </a:r>
            <a:endParaRPr lang="it-IT" dirty="0"/>
          </a:p>
        </p:txBody>
      </p:sp>
    </p:spTree>
    <p:extLst>
      <p:ext uri="{BB962C8B-B14F-4D97-AF65-F5344CB8AC3E}">
        <p14:creationId xmlns:p14="http://schemas.microsoft.com/office/powerpoint/2010/main" val="38578338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5C44A-7128-BB9F-606F-0C9E5C4635B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62F959-62EF-A045-1D16-9C9A0E511B65}"/>
              </a:ext>
            </a:extLst>
          </p:cNvPr>
          <p:cNvSpPr>
            <a:spLocks noGrp="1"/>
          </p:cNvSpPr>
          <p:nvPr>
            <p:ph idx="1"/>
          </p:nvPr>
        </p:nvSpPr>
        <p:spPr>
          <a:xfrm>
            <a:off x="1956390" y="2243469"/>
            <a:ext cx="9422839" cy="4327451"/>
          </a:xfrm>
        </p:spPr>
        <p:txBody>
          <a:bodyPr>
            <a:normAutofit/>
          </a:bodyPr>
          <a:lstStyle/>
          <a:p>
            <a:pPr marL="0" indent="0">
              <a:buNone/>
            </a:pPr>
            <a:r>
              <a:rPr lang="en-US" sz="2800" b="1" dirty="0"/>
              <a:t>HOWEVER</a:t>
            </a:r>
          </a:p>
          <a:p>
            <a:r>
              <a:rPr lang="en-US" sz="2800" dirty="0"/>
              <a:t>If Duke cuts beyond what is “reasonably sufficient,” then “[Patterson] may recover damages”</a:t>
            </a:r>
          </a:p>
        </p:txBody>
      </p:sp>
      <p:sp>
        <p:nvSpPr>
          <p:cNvPr id="7" name="Title 1">
            <a:extLst>
              <a:ext uri="{FF2B5EF4-FFF2-40B4-BE49-F238E27FC236}">
                <a16:creationId xmlns:a16="http://schemas.microsoft.com/office/drawing/2014/main" id="{AD59B42A-8F59-56AD-F389-7A97E9DCBA37}"/>
              </a:ext>
            </a:extLst>
          </p:cNvPr>
          <p:cNvSpPr>
            <a:spLocks noGrp="1"/>
          </p:cNvSpPr>
          <p:nvPr>
            <p:ph type="title"/>
          </p:nvPr>
        </p:nvSpPr>
        <p:spPr>
          <a:xfrm>
            <a:off x="2115879" y="624110"/>
            <a:ext cx="10430540" cy="1280890"/>
          </a:xfrm>
        </p:spPr>
        <p:txBody>
          <a:bodyPr>
            <a:normAutofit/>
          </a:bodyPr>
          <a:lstStyle/>
          <a:p>
            <a:r>
              <a:rPr lang="en-US" i="1" dirty="0"/>
              <a:t>Patterson v. Duke Power Co</a:t>
            </a:r>
            <a:r>
              <a:rPr lang="en-US" dirty="0"/>
              <a:t>.</a:t>
            </a:r>
            <a:br>
              <a:rPr lang="en-US" dirty="0"/>
            </a:br>
            <a:r>
              <a:rPr lang="en-US" dirty="0"/>
              <a:t>256 S.C. 479 (SC Sup. Ct. 1971)</a:t>
            </a:r>
            <a:endParaRPr lang="it-IT" dirty="0"/>
          </a:p>
        </p:txBody>
      </p:sp>
    </p:spTree>
    <p:extLst>
      <p:ext uri="{BB962C8B-B14F-4D97-AF65-F5344CB8AC3E}">
        <p14:creationId xmlns:p14="http://schemas.microsoft.com/office/powerpoint/2010/main" val="3510591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FCD64-6B03-9969-E73D-58046C768B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3E362E-6DEF-73FF-899F-79C28A3C5960}"/>
              </a:ext>
            </a:extLst>
          </p:cNvPr>
          <p:cNvSpPr>
            <a:spLocks noGrp="1"/>
          </p:cNvSpPr>
          <p:nvPr>
            <p:ph type="title"/>
          </p:nvPr>
        </p:nvSpPr>
        <p:spPr>
          <a:xfrm>
            <a:off x="2115879" y="624110"/>
            <a:ext cx="10430540" cy="1280890"/>
          </a:xfrm>
        </p:spPr>
        <p:txBody>
          <a:bodyPr>
            <a:normAutofit/>
          </a:bodyPr>
          <a:lstStyle/>
          <a:p>
            <a:r>
              <a:rPr lang="en-US" i="1" dirty="0"/>
              <a:t>SC Pub. Serv. Authority v. Ocean Forest, Inc.</a:t>
            </a:r>
            <a:br>
              <a:rPr lang="en-US" dirty="0"/>
            </a:br>
            <a:r>
              <a:rPr lang="en-US" dirty="0"/>
              <a:t>275 S.C. 552 (SC Sup. Ct. 1981)</a:t>
            </a:r>
            <a:endParaRPr lang="it-IT" dirty="0"/>
          </a:p>
        </p:txBody>
      </p:sp>
      <p:pic>
        <p:nvPicPr>
          <p:cNvPr id="11" name="Picture 10">
            <a:extLst>
              <a:ext uri="{FF2B5EF4-FFF2-40B4-BE49-F238E27FC236}">
                <a16:creationId xmlns:a16="http://schemas.microsoft.com/office/drawing/2014/main" id="{2940FE8E-C01D-AE16-51E3-375EED27C6C4}"/>
              </a:ext>
            </a:extLst>
          </p:cNvPr>
          <p:cNvPicPr>
            <a:picLocks noChangeAspect="1"/>
          </p:cNvPicPr>
          <p:nvPr/>
        </p:nvPicPr>
        <p:blipFill>
          <a:blip r:embed="rId3">
            <a:extLst>
              <a:ext uri="{28A0092B-C50C-407E-A947-70E740481C1C}">
                <a14:useLocalDpi xmlns:a14="http://schemas.microsoft.com/office/drawing/2010/main" val="0"/>
              </a:ext>
            </a:extLst>
          </a:blip>
          <a:srcRect t="26482" b="9100"/>
          <a:stretch>
            <a:fillRect/>
          </a:stretch>
        </p:blipFill>
        <p:spPr>
          <a:xfrm>
            <a:off x="3937000" y="1816100"/>
            <a:ext cx="5080000" cy="4908656"/>
          </a:xfrm>
          <a:prstGeom prst="rect">
            <a:avLst/>
          </a:prstGeom>
        </p:spPr>
      </p:pic>
    </p:spTree>
    <p:extLst>
      <p:ext uri="{BB962C8B-B14F-4D97-AF65-F5344CB8AC3E}">
        <p14:creationId xmlns:p14="http://schemas.microsoft.com/office/powerpoint/2010/main" val="30926429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56584-5CBB-3C7A-E713-693D84C1157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4B50E6-1E70-D1D6-4F06-B8CA31F0AD03}"/>
              </a:ext>
            </a:extLst>
          </p:cNvPr>
          <p:cNvSpPr>
            <a:spLocks noGrp="1"/>
          </p:cNvSpPr>
          <p:nvPr>
            <p:ph idx="1"/>
          </p:nvPr>
        </p:nvSpPr>
        <p:spPr>
          <a:xfrm>
            <a:off x="1956390" y="2243469"/>
            <a:ext cx="9422839" cy="4327451"/>
          </a:xfrm>
        </p:spPr>
        <p:txBody>
          <a:bodyPr>
            <a:normAutofit/>
          </a:bodyPr>
          <a:lstStyle/>
          <a:p>
            <a:r>
              <a:rPr lang="en-US" sz="2800" dirty="0"/>
              <a:t>“…the right to clear…a strip 25 feet wide…as well as all danger trees at a greater distance which would injure the transmission line in falling.”</a:t>
            </a:r>
          </a:p>
        </p:txBody>
      </p:sp>
      <p:sp>
        <p:nvSpPr>
          <p:cNvPr id="7" name="Title 1">
            <a:extLst>
              <a:ext uri="{FF2B5EF4-FFF2-40B4-BE49-F238E27FC236}">
                <a16:creationId xmlns:a16="http://schemas.microsoft.com/office/drawing/2014/main" id="{47A54C5B-A449-ECBF-3433-73771E27BF4C}"/>
              </a:ext>
            </a:extLst>
          </p:cNvPr>
          <p:cNvSpPr>
            <a:spLocks noGrp="1"/>
          </p:cNvSpPr>
          <p:nvPr>
            <p:ph type="title"/>
          </p:nvPr>
        </p:nvSpPr>
        <p:spPr>
          <a:xfrm>
            <a:off x="2115879" y="624110"/>
            <a:ext cx="10430540" cy="1280890"/>
          </a:xfrm>
        </p:spPr>
        <p:txBody>
          <a:bodyPr>
            <a:normAutofit/>
          </a:bodyPr>
          <a:lstStyle/>
          <a:p>
            <a:r>
              <a:rPr lang="en-US" i="1" dirty="0"/>
              <a:t>SC Pub. Serv. Authority v. Ocean Forest, Inc.</a:t>
            </a:r>
            <a:br>
              <a:rPr lang="en-US" dirty="0"/>
            </a:br>
            <a:r>
              <a:rPr lang="en-US" dirty="0"/>
              <a:t>275 S.C. 552 (SC Sup. Ct. 1981)</a:t>
            </a:r>
            <a:endParaRPr lang="it-IT" dirty="0"/>
          </a:p>
        </p:txBody>
      </p:sp>
    </p:spTree>
    <p:extLst>
      <p:ext uri="{BB962C8B-B14F-4D97-AF65-F5344CB8AC3E}">
        <p14:creationId xmlns:p14="http://schemas.microsoft.com/office/powerpoint/2010/main" val="8128303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B75AD-3051-EB84-9DC4-CB3D2E77E10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B36444-3A2C-A49C-009F-9E6C1DE053D8}"/>
              </a:ext>
            </a:extLst>
          </p:cNvPr>
          <p:cNvSpPr>
            <a:spLocks noGrp="1"/>
          </p:cNvSpPr>
          <p:nvPr>
            <p:ph idx="1"/>
          </p:nvPr>
        </p:nvSpPr>
        <p:spPr>
          <a:xfrm>
            <a:off x="1956390" y="2243469"/>
            <a:ext cx="9422839" cy="4327451"/>
          </a:xfrm>
        </p:spPr>
        <p:txBody>
          <a:bodyPr>
            <a:normAutofit/>
          </a:bodyPr>
          <a:lstStyle/>
          <a:p>
            <a:r>
              <a:rPr lang="en-US" sz="2800" dirty="0"/>
              <a:t>“Danger Trees” = “trees which, by reason of size or condition, and contiguity to [the] right of way, involve a concrete threat of injury to [the] transmission or telephone lines”</a:t>
            </a:r>
          </a:p>
          <a:p>
            <a:endParaRPr lang="en-US" sz="2800" dirty="0"/>
          </a:p>
        </p:txBody>
      </p:sp>
      <p:sp>
        <p:nvSpPr>
          <p:cNvPr id="7" name="Title 1">
            <a:extLst>
              <a:ext uri="{FF2B5EF4-FFF2-40B4-BE49-F238E27FC236}">
                <a16:creationId xmlns:a16="http://schemas.microsoft.com/office/drawing/2014/main" id="{CC487A91-DD55-CD3B-AB89-1B3494850781}"/>
              </a:ext>
            </a:extLst>
          </p:cNvPr>
          <p:cNvSpPr>
            <a:spLocks noGrp="1"/>
          </p:cNvSpPr>
          <p:nvPr>
            <p:ph type="title"/>
          </p:nvPr>
        </p:nvSpPr>
        <p:spPr>
          <a:xfrm>
            <a:off x="2115879" y="624110"/>
            <a:ext cx="10430540" cy="1280890"/>
          </a:xfrm>
        </p:spPr>
        <p:txBody>
          <a:bodyPr>
            <a:normAutofit/>
          </a:bodyPr>
          <a:lstStyle/>
          <a:p>
            <a:r>
              <a:rPr lang="en-US" i="1" dirty="0"/>
              <a:t>SC Pub. Serv. Authority v. Ocean Forest, Inc.</a:t>
            </a:r>
            <a:br>
              <a:rPr lang="en-US" dirty="0"/>
            </a:br>
            <a:r>
              <a:rPr lang="en-US" dirty="0"/>
              <a:t>275 S.C. 552 (SC Sup. Ct. 1981)</a:t>
            </a:r>
            <a:endParaRPr lang="it-IT" dirty="0"/>
          </a:p>
        </p:txBody>
      </p:sp>
    </p:spTree>
    <p:extLst>
      <p:ext uri="{BB962C8B-B14F-4D97-AF65-F5344CB8AC3E}">
        <p14:creationId xmlns:p14="http://schemas.microsoft.com/office/powerpoint/2010/main" val="12593919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00B0E-0022-D136-0AB1-CF265151AB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B476F8-5EA9-91B5-9FA6-368F049B77F3}"/>
              </a:ext>
            </a:extLst>
          </p:cNvPr>
          <p:cNvSpPr>
            <a:spLocks noGrp="1"/>
          </p:cNvSpPr>
          <p:nvPr>
            <p:ph idx="1"/>
          </p:nvPr>
        </p:nvSpPr>
        <p:spPr>
          <a:xfrm>
            <a:off x="1956390" y="2243469"/>
            <a:ext cx="9422839" cy="4327451"/>
          </a:xfrm>
        </p:spPr>
        <p:txBody>
          <a:bodyPr>
            <a:normAutofit/>
          </a:bodyPr>
          <a:lstStyle/>
          <a:p>
            <a:r>
              <a:rPr lang="en-US" sz="2800" dirty="0"/>
              <a:t>“Danger Trees” = “trees which, by reason of size or condition, and contiguity to [the] right of way, involve a concrete threat of injury to [the] transmission or telephone lines”</a:t>
            </a:r>
          </a:p>
          <a:p>
            <a:r>
              <a:rPr lang="en-US" sz="2800" dirty="0"/>
              <a:t>“trees which have come to be dangerous since the grant are to be included in the class guarded against.”</a:t>
            </a:r>
          </a:p>
          <a:p>
            <a:endParaRPr lang="en-US" sz="2800" dirty="0"/>
          </a:p>
        </p:txBody>
      </p:sp>
      <p:sp>
        <p:nvSpPr>
          <p:cNvPr id="7" name="Title 1">
            <a:extLst>
              <a:ext uri="{FF2B5EF4-FFF2-40B4-BE49-F238E27FC236}">
                <a16:creationId xmlns:a16="http://schemas.microsoft.com/office/drawing/2014/main" id="{A284B3E6-580F-6F6C-ABA4-3BA3BC962EEE}"/>
              </a:ext>
            </a:extLst>
          </p:cNvPr>
          <p:cNvSpPr>
            <a:spLocks noGrp="1"/>
          </p:cNvSpPr>
          <p:nvPr>
            <p:ph type="title"/>
          </p:nvPr>
        </p:nvSpPr>
        <p:spPr>
          <a:xfrm>
            <a:off x="2115879" y="624110"/>
            <a:ext cx="10430540" cy="1280890"/>
          </a:xfrm>
        </p:spPr>
        <p:txBody>
          <a:bodyPr>
            <a:normAutofit/>
          </a:bodyPr>
          <a:lstStyle/>
          <a:p>
            <a:r>
              <a:rPr lang="en-US" i="1" dirty="0"/>
              <a:t>SC Pub. Serv. Authority v. Ocean Forest, Inc.</a:t>
            </a:r>
            <a:br>
              <a:rPr lang="en-US" dirty="0"/>
            </a:br>
            <a:r>
              <a:rPr lang="en-US" dirty="0"/>
              <a:t>275 S.C. 552 (SC Sup. Ct. 1981)</a:t>
            </a:r>
            <a:endParaRPr lang="it-IT" dirty="0"/>
          </a:p>
        </p:txBody>
      </p:sp>
    </p:spTree>
    <p:extLst>
      <p:ext uri="{BB962C8B-B14F-4D97-AF65-F5344CB8AC3E}">
        <p14:creationId xmlns:p14="http://schemas.microsoft.com/office/powerpoint/2010/main" val="13036865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C4982-854A-4276-2DAC-F18F87C6A23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004D4B-C3CC-60C2-E1B2-5AA48658A354}"/>
              </a:ext>
            </a:extLst>
          </p:cNvPr>
          <p:cNvSpPr>
            <a:spLocks noGrp="1"/>
          </p:cNvSpPr>
          <p:nvPr>
            <p:ph idx="1"/>
          </p:nvPr>
        </p:nvSpPr>
        <p:spPr>
          <a:xfrm>
            <a:off x="1956390" y="2243469"/>
            <a:ext cx="9422839" cy="4327451"/>
          </a:xfrm>
        </p:spPr>
        <p:txBody>
          <a:bodyPr>
            <a:normAutofit/>
          </a:bodyPr>
          <a:lstStyle/>
          <a:p>
            <a:r>
              <a:rPr lang="en-US" sz="2800" dirty="0"/>
              <a:t>“[Ocean Forest] has a remedy at law or in equity for damages…if the Authority exceeded the scope of its easement.”</a:t>
            </a:r>
          </a:p>
        </p:txBody>
      </p:sp>
      <p:sp>
        <p:nvSpPr>
          <p:cNvPr id="7" name="Title 1">
            <a:extLst>
              <a:ext uri="{FF2B5EF4-FFF2-40B4-BE49-F238E27FC236}">
                <a16:creationId xmlns:a16="http://schemas.microsoft.com/office/drawing/2014/main" id="{947014B5-F486-9816-EE94-3D201E78FD36}"/>
              </a:ext>
            </a:extLst>
          </p:cNvPr>
          <p:cNvSpPr>
            <a:spLocks noGrp="1"/>
          </p:cNvSpPr>
          <p:nvPr>
            <p:ph type="title"/>
          </p:nvPr>
        </p:nvSpPr>
        <p:spPr>
          <a:xfrm>
            <a:off x="2115879" y="624110"/>
            <a:ext cx="10430540" cy="1280890"/>
          </a:xfrm>
        </p:spPr>
        <p:txBody>
          <a:bodyPr>
            <a:normAutofit/>
          </a:bodyPr>
          <a:lstStyle/>
          <a:p>
            <a:r>
              <a:rPr lang="en-US" i="1" dirty="0"/>
              <a:t>SC Pub. Serv. Authority v. Ocean Forest, Inc.</a:t>
            </a:r>
            <a:br>
              <a:rPr lang="en-US" dirty="0"/>
            </a:br>
            <a:r>
              <a:rPr lang="en-US" dirty="0"/>
              <a:t>275 S.C. 552 (SC Sup. Ct. 1981)</a:t>
            </a:r>
            <a:endParaRPr lang="it-IT" dirty="0"/>
          </a:p>
        </p:txBody>
      </p:sp>
    </p:spTree>
    <p:extLst>
      <p:ext uri="{BB962C8B-B14F-4D97-AF65-F5344CB8AC3E}">
        <p14:creationId xmlns:p14="http://schemas.microsoft.com/office/powerpoint/2010/main" val="1590125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DBFF9-0E71-452A-6D06-DD002331AD8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869531-B2E8-0198-9DAA-3F2FEFA3B9B8}"/>
              </a:ext>
            </a:extLst>
          </p:cNvPr>
          <p:cNvSpPr>
            <a:spLocks noGrp="1"/>
          </p:cNvSpPr>
          <p:nvPr>
            <p:ph idx="1"/>
          </p:nvPr>
        </p:nvSpPr>
        <p:spPr>
          <a:xfrm>
            <a:off x="1956390" y="2243470"/>
            <a:ext cx="9422839" cy="3452392"/>
          </a:xfrm>
        </p:spPr>
        <p:txBody>
          <a:bodyPr>
            <a:normAutofit/>
          </a:bodyPr>
          <a:lstStyle/>
          <a:p>
            <a:r>
              <a:rPr lang="en-US" sz="2800" dirty="0"/>
              <a:t>“The rule of non-liability for natural conditions remains to a considerable extent a necessity in rural communities, where the burden of inspecting and improving the land is likely to be entirely disproportionate not only to any threatened harm but even to the value of the land itself.”</a:t>
            </a:r>
          </a:p>
        </p:txBody>
      </p:sp>
      <p:sp>
        <p:nvSpPr>
          <p:cNvPr id="7" name="Title 1">
            <a:extLst>
              <a:ext uri="{FF2B5EF4-FFF2-40B4-BE49-F238E27FC236}">
                <a16:creationId xmlns:a16="http://schemas.microsoft.com/office/drawing/2014/main" id="{712407CB-DE8A-E5D2-93AE-4F8B4E23B160}"/>
              </a:ext>
            </a:extLst>
          </p:cNvPr>
          <p:cNvSpPr>
            <a:spLocks noGrp="1"/>
          </p:cNvSpPr>
          <p:nvPr>
            <p:ph type="title"/>
          </p:nvPr>
        </p:nvSpPr>
        <p:spPr>
          <a:xfrm>
            <a:off x="2115879" y="624110"/>
            <a:ext cx="10430540" cy="1280890"/>
          </a:xfrm>
        </p:spPr>
        <p:txBody>
          <a:bodyPr>
            <a:normAutofit/>
          </a:bodyPr>
          <a:lstStyle/>
          <a:p>
            <a:r>
              <a:rPr lang="en-US" i="1" dirty="0"/>
              <a:t>Ford v. S.C. Dep't of Transp.</a:t>
            </a:r>
            <a:br>
              <a:rPr lang="en-US" i="1" dirty="0"/>
            </a:br>
            <a:r>
              <a:rPr lang="en-US" dirty="0"/>
              <a:t>492 S.E.2d 811 (SC Ct. App. 1997)</a:t>
            </a:r>
            <a:endParaRPr lang="sv-SE" dirty="0"/>
          </a:p>
        </p:txBody>
      </p:sp>
    </p:spTree>
    <p:extLst>
      <p:ext uri="{BB962C8B-B14F-4D97-AF65-F5344CB8AC3E}">
        <p14:creationId xmlns:p14="http://schemas.microsoft.com/office/powerpoint/2010/main" val="1008974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DEBF4-682B-799C-1708-BFE3F8D1AD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88BDA6-2A3C-1C61-1F65-6658069B5F2D}"/>
              </a:ext>
            </a:extLst>
          </p:cNvPr>
          <p:cNvSpPr>
            <a:spLocks noGrp="1"/>
          </p:cNvSpPr>
          <p:nvPr>
            <p:ph type="title"/>
          </p:nvPr>
        </p:nvSpPr>
        <p:spPr>
          <a:xfrm>
            <a:off x="2115879" y="624110"/>
            <a:ext cx="10430540" cy="1280890"/>
          </a:xfrm>
        </p:spPr>
        <p:txBody>
          <a:bodyPr>
            <a:normAutofit/>
          </a:bodyPr>
          <a:lstStyle/>
          <a:p>
            <a:r>
              <a:rPr lang="en-US" i="1" dirty="0"/>
              <a:t>Weyerhaeuser Co. v. Carolina Power &amp; Light </a:t>
            </a:r>
            <a:r>
              <a:rPr lang="en-US" dirty="0"/>
              <a:t>127 S.E.2d 539 (NC Sup. Ct. 1962)</a:t>
            </a:r>
            <a:endParaRPr lang="it-IT" dirty="0"/>
          </a:p>
        </p:txBody>
      </p:sp>
      <p:pic>
        <p:nvPicPr>
          <p:cNvPr id="4" name="Picture 3">
            <a:extLst>
              <a:ext uri="{FF2B5EF4-FFF2-40B4-BE49-F238E27FC236}">
                <a16:creationId xmlns:a16="http://schemas.microsoft.com/office/drawing/2014/main" id="{3A490513-5E5E-D591-1D73-2960AF3B3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1854200"/>
            <a:ext cx="11226800" cy="5003800"/>
          </a:xfrm>
          <a:prstGeom prst="rect">
            <a:avLst/>
          </a:prstGeom>
        </p:spPr>
      </p:pic>
    </p:spTree>
    <p:extLst>
      <p:ext uri="{BB962C8B-B14F-4D97-AF65-F5344CB8AC3E}">
        <p14:creationId xmlns:p14="http://schemas.microsoft.com/office/powerpoint/2010/main" val="27525205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96271-A9A6-FCAB-AAB2-ADD865BDD5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C0991C-BBF6-1595-82F8-C86D4778D830}"/>
              </a:ext>
            </a:extLst>
          </p:cNvPr>
          <p:cNvSpPr>
            <a:spLocks noGrp="1"/>
          </p:cNvSpPr>
          <p:nvPr>
            <p:ph type="title"/>
          </p:nvPr>
        </p:nvSpPr>
        <p:spPr>
          <a:xfrm>
            <a:off x="2115879" y="624110"/>
            <a:ext cx="10430540" cy="1280890"/>
          </a:xfrm>
        </p:spPr>
        <p:txBody>
          <a:bodyPr>
            <a:normAutofit/>
          </a:bodyPr>
          <a:lstStyle/>
          <a:p>
            <a:r>
              <a:rPr lang="en-US" i="1" dirty="0"/>
              <a:t>Weyerhaeuser Co. v. Carolina Power &amp; Light </a:t>
            </a:r>
            <a:r>
              <a:rPr lang="en-US" dirty="0"/>
              <a:t>127 S.E.2d 539 (NC Sup. Ct. 1962)</a:t>
            </a:r>
            <a:endParaRPr lang="it-IT" dirty="0"/>
          </a:p>
        </p:txBody>
      </p:sp>
      <p:pic>
        <p:nvPicPr>
          <p:cNvPr id="4" name="Picture 3">
            <a:extLst>
              <a:ext uri="{FF2B5EF4-FFF2-40B4-BE49-F238E27FC236}">
                <a16:creationId xmlns:a16="http://schemas.microsoft.com/office/drawing/2014/main" id="{88A7C776-246A-9733-CF80-D78AA51466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5200" y="1854200"/>
            <a:ext cx="11226799" cy="5003800"/>
          </a:xfrm>
          <a:prstGeom prst="rect">
            <a:avLst/>
          </a:prstGeom>
        </p:spPr>
      </p:pic>
    </p:spTree>
    <p:extLst>
      <p:ext uri="{BB962C8B-B14F-4D97-AF65-F5344CB8AC3E}">
        <p14:creationId xmlns:p14="http://schemas.microsoft.com/office/powerpoint/2010/main" val="12765188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23C28-B95E-4E91-4B88-C1117374CC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41EDAB-81B5-FBF4-4F96-AB8467E63503}"/>
              </a:ext>
            </a:extLst>
          </p:cNvPr>
          <p:cNvSpPr>
            <a:spLocks noGrp="1"/>
          </p:cNvSpPr>
          <p:nvPr>
            <p:ph type="title"/>
          </p:nvPr>
        </p:nvSpPr>
        <p:spPr>
          <a:xfrm>
            <a:off x="2115879" y="624110"/>
            <a:ext cx="10430540" cy="1280890"/>
          </a:xfrm>
        </p:spPr>
        <p:txBody>
          <a:bodyPr>
            <a:normAutofit/>
          </a:bodyPr>
          <a:lstStyle/>
          <a:p>
            <a:r>
              <a:rPr lang="en-US" i="1" dirty="0"/>
              <a:t>Weyerhaeuser Co. v. Carolina Power &amp; Light </a:t>
            </a:r>
            <a:r>
              <a:rPr lang="en-US" dirty="0"/>
              <a:t>127 S.E.2d 539 (NC Sup. Ct. 1962)</a:t>
            </a:r>
            <a:endParaRPr lang="it-IT" dirty="0"/>
          </a:p>
        </p:txBody>
      </p:sp>
      <p:pic>
        <p:nvPicPr>
          <p:cNvPr id="4" name="Picture 3">
            <a:extLst>
              <a:ext uri="{FF2B5EF4-FFF2-40B4-BE49-F238E27FC236}">
                <a16:creationId xmlns:a16="http://schemas.microsoft.com/office/drawing/2014/main" id="{5329414A-CC2F-FA31-8D7E-A360E17BA1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5200" y="1854200"/>
            <a:ext cx="11226799" cy="5003800"/>
          </a:xfrm>
          <a:prstGeom prst="rect">
            <a:avLst/>
          </a:prstGeom>
        </p:spPr>
      </p:pic>
    </p:spTree>
    <p:extLst>
      <p:ext uri="{BB962C8B-B14F-4D97-AF65-F5344CB8AC3E}">
        <p14:creationId xmlns:p14="http://schemas.microsoft.com/office/powerpoint/2010/main" val="2770353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85BD2-67B9-7EA1-932B-87DB450FB97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E5EC28-61EE-E1B5-6DD9-397711295762}"/>
              </a:ext>
            </a:extLst>
          </p:cNvPr>
          <p:cNvSpPr>
            <a:spLocks noGrp="1"/>
          </p:cNvSpPr>
          <p:nvPr>
            <p:ph idx="1"/>
          </p:nvPr>
        </p:nvSpPr>
        <p:spPr>
          <a:xfrm>
            <a:off x="1956390" y="2243469"/>
            <a:ext cx="9422839" cy="4327451"/>
          </a:xfrm>
        </p:spPr>
        <p:txBody>
          <a:bodyPr>
            <a:normAutofit/>
          </a:bodyPr>
          <a:lstStyle/>
          <a:p>
            <a:r>
              <a:rPr lang="en-US" sz="2800" dirty="0"/>
              <a:t>“The mere right-of-way…would be of little value without the right to maintain and protect the line.”</a:t>
            </a:r>
          </a:p>
          <a:p>
            <a:r>
              <a:rPr lang="en-US" sz="2800" dirty="0"/>
              <a:t>The right to cut danger trees was </a:t>
            </a:r>
            <a:r>
              <a:rPr lang="en-US" sz="2800" i="1" dirty="0"/>
              <a:t>already included</a:t>
            </a:r>
            <a:r>
              <a:rPr lang="en-US" sz="2800" dirty="0"/>
              <a:t> in the easement, so no new compensation is required.</a:t>
            </a:r>
          </a:p>
        </p:txBody>
      </p:sp>
      <p:sp>
        <p:nvSpPr>
          <p:cNvPr id="7" name="Title 1">
            <a:extLst>
              <a:ext uri="{FF2B5EF4-FFF2-40B4-BE49-F238E27FC236}">
                <a16:creationId xmlns:a16="http://schemas.microsoft.com/office/drawing/2014/main" id="{43963591-4D56-507C-BEEE-912AD4D61EEB}"/>
              </a:ext>
            </a:extLst>
          </p:cNvPr>
          <p:cNvSpPr>
            <a:spLocks noGrp="1"/>
          </p:cNvSpPr>
          <p:nvPr>
            <p:ph type="title"/>
          </p:nvPr>
        </p:nvSpPr>
        <p:spPr>
          <a:xfrm>
            <a:off x="2115879" y="624110"/>
            <a:ext cx="10430540" cy="1280890"/>
          </a:xfrm>
        </p:spPr>
        <p:txBody>
          <a:bodyPr>
            <a:normAutofit/>
          </a:bodyPr>
          <a:lstStyle/>
          <a:p>
            <a:r>
              <a:rPr lang="en-US" i="1" dirty="0"/>
              <a:t>Weyerhaeuser Co. v. Carolina Power &amp; Light </a:t>
            </a:r>
            <a:r>
              <a:rPr lang="en-US" dirty="0"/>
              <a:t>127 S.E.2d 539 (NC Sup. Ct. 1962)</a:t>
            </a:r>
            <a:endParaRPr lang="it-IT" dirty="0"/>
          </a:p>
        </p:txBody>
      </p:sp>
    </p:spTree>
    <p:extLst>
      <p:ext uri="{BB962C8B-B14F-4D97-AF65-F5344CB8AC3E}">
        <p14:creationId xmlns:p14="http://schemas.microsoft.com/office/powerpoint/2010/main" val="25469656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E512A-039E-6BE9-A98D-CC419CB627E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39F26E-093F-66F6-FEE3-DA02D44C47E0}"/>
              </a:ext>
            </a:extLst>
          </p:cNvPr>
          <p:cNvSpPr>
            <a:spLocks noGrp="1"/>
          </p:cNvSpPr>
          <p:nvPr>
            <p:ph idx="1"/>
          </p:nvPr>
        </p:nvSpPr>
        <p:spPr>
          <a:xfrm>
            <a:off x="1956390" y="2243469"/>
            <a:ext cx="9422839" cy="4327451"/>
          </a:xfrm>
        </p:spPr>
        <p:txBody>
          <a:bodyPr>
            <a:normAutofit/>
          </a:bodyPr>
          <a:lstStyle/>
          <a:p>
            <a:pPr marL="0" indent="0">
              <a:buNone/>
            </a:pPr>
            <a:r>
              <a:rPr lang="en-US" sz="2800" b="1" dirty="0"/>
              <a:t>HOWEVER</a:t>
            </a:r>
          </a:p>
          <a:p>
            <a:r>
              <a:rPr lang="en-US" sz="2800" dirty="0"/>
              <a:t>“[Weyerhaeuser] may anticipate cutting by [Carolina Power] and…dispose of the trees at a time and in a manner which will best serve [Weyerhaeuser’s] advantage.”</a:t>
            </a:r>
          </a:p>
          <a:p>
            <a:endParaRPr lang="en-US" sz="2800" dirty="0"/>
          </a:p>
        </p:txBody>
      </p:sp>
      <p:sp>
        <p:nvSpPr>
          <p:cNvPr id="7" name="Title 1">
            <a:extLst>
              <a:ext uri="{FF2B5EF4-FFF2-40B4-BE49-F238E27FC236}">
                <a16:creationId xmlns:a16="http://schemas.microsoft.com/office/drawing/2014/main" id="{2235A004-572F-48ED-13BC-86FBDE1D1FD3}"/>
              </a:ext>
            </a:extLst>
          </p:cNvPr>
          <p:cNvSpPr>
            <a:spLocks noGrp="1"/>
          </p:cNvSpPr>
          <p:nvPr>
            <p:ph type="title"/>
          </p:nvPr>
        </p:nvSpPr>
        <p:spPr>
          <a:xfrm>
            <a:off x="2115879" y="624110"/>
            <a:ext cx="10430540" cy="1280890"/>
          </a:xfrm>
        </p:spPr>
        <p:txBody>
          <a:bodyPr>
            <a:normAutofit/>
          </a:bodyPr>
          <a:lstStyle/>
          <a:p>
            <a:r>
              <a:rPr lang="en-US" i="1" dirty="0"/>
              <a:t>Weyerhaeuser Co. v. Carolina Power &amp; Light </a:t>
            </a:r>
            <a:r>
              <a:rPr lang="en-US" dirty="0"/>
              <a:t>127 S.E.2d 539 (NC Sup. Ct. 1962)</a:t>
            </a:r>
            <a:endParaRPr lang="it-IT" dirty="0"/>
          </a:p>
        </p:txBody>
      </p:sp>
    </p:spTree>
    <p:extLst>
      <p:ext uri="{BB962C8B-B14F-4D97-AF65-F5344CB8AC3E}">
        <p14:creationId xmlns:p14="http://schemas.microsoft.com/office/powerpoint/2010/main" val="29970183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C1492-F038-F659-CE62-5CB0ACB965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95A4D-83AF-5785-E73B-2480038100A1}"/>
              </a:ext>
            </a:extLst>
          </p:cNvPr>
          <p:cNvSpPr>
            <a:spLocks noGrp="1"/>
          </p:cNvSpPr>
          <p:nvPr>
            <p:ph type="title"/>
          </p:nvPr>
        </p:nvSpPr>
        <p:spPr>
          <a:xfrm>
            <a:off x="2115879" y="624110"/>
            <a:ext cx="10430540" cy="1280890"/>
          </a:xfrm>
        </p:spPr>
        <p:txBody>
          <a:bodyPr>
            <a:normAutofit/>
          </a:bodyPr>
          <a:lstStyle/>
          <a:p>
            <a:r>
              <a:rPr lang="it-IT" i="1" dirty="0"/>
              <a:t>Duke Energy Corp. v. Malcolm</a:t>
            </a:r>
            <a:br>
              <a:rPr lang="it-IT" i="1" dirty="0"/>
            </a:br>
            <a:r>
              <a:rPr lang="de-DE" dirty="0"/>
              <a:t>178 N.C. App. 62 (NC Ct. App. 2006)</a:t>
            </a:r>
            <a:endParaRPr lang="it-IT" dirty="0"/>
          </a:p>
        </p:txBody>
      </p:sp>
      <p:pic>
        <p:nvPicPr>
          <p:cNvPr id="5" name="Picture 4">
            <a:extLst>
              <a:ext uri="{FF2B5EF4-FFF2-40B4-BE49-F238E27FC236}">
                <a16:creationId xmlns:a16="http://schemas.microsoft.com/office/drawing/2014/main" id="{123E1F46-1F47-6891-61FC-C007744E19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35519" y="1905000"/>
            <a:ext cx="11010899" cy="4907573"/>
          </a:xfrm>
          <a:prstGeom prst="rect">
            <a:avLst/>
          </a:prstGeom>
        </p:spPr>
      </p:pic>
    </p:spTree>
    <p:extLst>
      <p:ext uri="{BB962C8B-B14F-4D97-AF65-F5344CB8AC3E}">
        <p14:creationId xmlns:p14="http://schemas.microsoft.com/office/powerpoint/2010/main" val="37202267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9BCEF-76C7-8529-3BD7-86C4318CB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BEAFA3-F9DD-2FDA-1114-A727224564CC}"/>
              </a:ext>
            </a:extLst>
          </p:cNvPr>
          <p:cNvSpPr>
            <a:spLocks noGrp="1"/>
          </p:cNvSpPr>
          <p:nvPr>
            <p:ph type="title"/>
          </p:nvPr>
        </p:nvSpPr>
        <p:spPr>
          <a:xfrm>
            <a:off x="2115879" y="624110"/>
            <a:ext cx="10430540" cy="1280890"/>
          </a:xfrm>
        </p:spPr>
        <p:txBody>
          <a:bodyPr>
            <a:normAutofit/>
          </a:bodyPr>
          <a:lstStyle/>
          <a:p>
            <a:r>
              <a:rPr lang="it-IT" i="1" dirty="0"/>
              <a:t>Duke Energy Corp. v. Malcolm</a:t>
            </a:r>
            <a:br>
              <a:rPr lang="it-IT" i="1" dirty="0"/>
            </a:br>
            <a:r>
              <a:rPr lang="de-DE" dirty="0"/>
              <a:t>178 N.C. App. 62 (NC Ct. App. 2006)</a:t>
            </a:r>
            <a:endParaRPr lang="it-IT" dirty="0"/>
          </a:p>
        </p:txBody>
      </p:sp>
      <p:pic>
        <p:nvPicPr>
          <p:cNvPr id="5" name="Picture 4">
            <a:extLst>
              <a:ext uri="{FF2B5EF4-FFF2-40B4-BE49-F238E27FC236}">
                <a16:creationId xmlns:a16="http://schemas.microsoft.com/office/drawing/2014/main" id="{B964C5B6-1DD0-0D0B-287F-C19B5B475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519" y="1905000"/>
            <a:ext cx="11010900" cy="4907573"/>
          </a:xfrm>
          <a:prstGeom prst="rect">
            <a:avLst/>
          </a:prstGeom>
        </p:spPr>
      </p:pic>
    </p:spTree>
    <p:extLst>
      <p:ext uri="{BB962C8B-B14F-4D97-AF65-F5344CB8AC3E}">
        <p14:creationId xmlns:p14="http://schemas.microsoft.com/office/powerpoint/2010/main" val="170824732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1E532-3FC6-EAE5-EA79-BF40D01A12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6D6533-E0BE-8467-65C3-40D0E980F949}"/>
              </a:ext>
            </a:extLst>
          </p:cNvPr>
          <p:cNvSpPr>
            <a:spLocks noGrp="1"/>
          </p:cNvSpPr>
          <p:nvPr>
            <p:ph type="title"/>
          </p:nvPr>
        </p:nvSpPr>
        <p:spPr>
          <a:xfrm>
            <a:off x="2115879" y="624110"/>
            <a:ext cx="10430540" cy="1280890"/>
          </a:xfrm>
        </p:spPr>
        <p:txBody>
          <a:bodyPr>
            <a:normAutofit/>
          </a:bodyPr>
          <a:lstStyle/>
          <a:p>
            <a:r>
              <a:rPr lang="it-IT" i="1" dirty="0"/>
              <a:t>Duke Energy Corp. v. Malcolm</a:t>
            </a:r>
            <a:br>
              <a:rPr lang="it-IT" i="1" dirty="0"/>
            </a:br>
            <a:r>
              <a:rPr lang="de-DE" dirty="0"/>
              <a:t>178 N.C. App. 62 (NC Ct. App. 2006)</a:t>
            </a:r>
            <a:endParaRPr lang="it-IT" dirty="0"/>
          </a:p>
        </p:txBody>
      </p:sp>
      <p:pic>
        <p:nvPicPr>
          <p:cNvPr id="5" name="Picture 4">
            <a:extLst>
              <a:ext uri="{FF2B5EF4-FFF2-40B4-BE49-F238E27FC236}">
                <a16:creationId xmlns:a16="http://schemas.microsoft.com/office/drawing/2014/main" id="{8E1DA8EB-7C7E-7F32-AF0D-F230754963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275" y="1905000"/>
            <a:ext cx="8601588" cy="4907573"/>
          </a:xfrm>
          <a:prstGeom prst="rect">
            <a:avLst/>
          </a:prstGeom>
        </p:spPr>
      </p:pic>
    </p:spTree>
    <p:extLst>
      <p:ext uri="{BB962C8B-B14F-4D97-AF65-F5344CB8AC3E}">
        <p14:creationId xmlns:p14="http://schemas.microsoft.com/office/powerpoint/2010/main" val="36639791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A400E-1BD4-90D0-7AFA-DCD78D925EC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0C062-EB2D-5E5E-51F8-9F4D15B2FD26}"/>
              </a:ext>
            </a:extLst>
          </p:cNvPr>
          <p:cNvSpPr>
            <a:spLocks noGrp="1"/>
          </p:cNvSpPr>
          <p:nvPr>
            <p:ph idx="1"/>
          </p:nvPr>
        </p:nvSpPr>
        <p:spPr>
          <a:xfrm>
            <a:off x="1956390" y="2243469"/>
            <a:ext cx="9422839" cy="4327451"/>
          </a:xfrm>
        </p:spPr>
        <p:txBody>
          <a:bodyPr>
            <a:normAutofit/>
          </a:bodyPr>
          <a:lstStyle/>
          <a:p>
            <a:r>
              <a:rPr lang="en-US" sz="2800" dirty="0"/>
              <a:t>“…the right for [Duke] at any time to…keep said strip clear of any and all structures, trees, fire hazards and other objects of any nature”</a:t>
            </a:r>
          </a:p>
        </p:txBody>
      </p:sp>
      <p:sp>
        <p:nvSpPr>
          <p:cNvPr id="7" name="Title 1">
            <a:extLst>
              <a:ext uri="{FF2B5EF4-FFF2-40B4-BE49-F238E27FC236}">
                <a16:creationId xmlns:a16="http://schemas.microsoft.com/office/drawing/2014/main" id="{5804F8AC-7A56-5F51-64DA-235817CD0BB8}"/>
              </a:ext>
            </a:extLst>
          </p:cNvPr>
          <p:cNvSpPr>
            <a:spLocks noGrp="1"/>
          </p:cNvSpPr>
          <p:nvPr>
            <p:ph type="title"/>
          </p:nvPr>
        </p:nvSpPr>
        <p:spPr>
          <a:xfrm>
            <a:off x="2115879" y="624110"/>
            <a:ext cx="10430540" cy="1280890"/>
          </a:xfrm>
        </p:spPr>
        <p:txBody>
          <a:bodyPr>
            <a:normAutofit/>
          </a:bodyPr>
          <a:lstStyle/>
          <a:p>
            <a:r>
              <a:rPr lang="it-IT" i="1" dirty="0"/>
              <a:t>Duke Energy Corp. v. Malcolm</a:t>
            </a:r>
            <a:br>
              <a:rPr lang="it-IT" i="1" dirty="0"/>
            </a:br>
            <a:r>
              <a:rPr lang="de-DE" dirty="0"/>
              <a:t>178 N.C. App. 62 (NC Ct. App. 2006)</a:t>
            </a:r>
            <a:endParaRPr lang="sv-SE" dirty="0"/>
          </a:p>
        </p:txBody>
      </p:sp>
    </p:spTree>
    <p:extLst>
      <p:ext uri="{BB962C8B-B14F-4D97-AF65-F5344CB8AC3E}">
        <p14:creationId xmlns:p14="http://schemas.microsoft.com/office/powerpoint/2010/main" val="39737853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4421F-5343-9A3F-96EE-02D3FAF8255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2DB487-DEE8-1234-473B-C6F92F23F24B}"/>
              </a:ext>
            </a:extLst>
          </p:cNvPr>
          <p:cNvSpPr>
            <a:spLocks noGrp="1"/>
          </p:cNvSpPr>
          <p:nvPr>
            <p:ph idx="1"/>
          </p:nvPr>
        </p:nvSpPr>
        <p:spPr>
          <a:xfrm>
            <a:off x="1956390" y="2243469"/>
            <a:ext cx="9422839" cy="4327451"/>
          </a:xfrm>
        </p:spPr>
        <p:txBody>
          <a:bodyPr>
            <a:normAutofit/>
          </a:bodyPr>
          <a:lstStyle/>
          <a:p>
            <a:r>
              <a:rPr lang="en-US" sz="2800" dirty="0"/>
              <a:t>“planting of trees…is necessarily inconsistent with the enumerated right…to keep the land clear of such trees”</a:t>
            </a:r>
          </a:p>
        </p:txBody>
      </p:sp>
      <p:sp>
        <p:nvSpPr>
          <p:cNvPr id="7" name="Title 1">
            <a:extLst>
              <a:ext uri="{FF2B5EF4-FFF2-40B4-BE49-F238E27FC236}">
                <a16:creationId xmlns:a16="http://schemas.microsoft.com/office/drawing/2014/main" id="{AE3312A6-EDA3-09B7-F6F0-059497E997AE}"/>
              </a:ext>
            </a:extLst>
          </p:cNvPr>
          <p:cNvSpPr>
            <a:spLocks noGrp="1"/>
          </p:cNvSpPr>
          <p:nvPr>
            <p:ph type="title"/>
          </p:nvPr>
        </p:nvSpPr>
        <p:spPr>
          <a:xfrm>
            <a:off x="2115879" y="624110"/>
            <a:ext cx="10430540" cy="1280890"/>
          </a:xfrm>
        </p:spPr>
        <p:txBody>
          <a:bodyPr>
            <a:normAutofit/>
          </a:bodyPr>
          <a:lstStyle/>
          <a:p>
            <a:r>
              <a:rPr lang="it-IT" i="1" dirty="0"/>
              <a:t>Duke Energy Corp. v. Malcolm</a:t>
            </a:r>
            <a:br>
              <a:rPr lang="it-IT" i="1" dirty="0"/>
            </a:br>
            <a:r>
              <a:rPr lang="de-DE" dirty="0"/>
              <a:t>178 N.C. App. 62 (NC Ct. App. 2006)</a:t>
            </a:r>
            <a:endParaRPr lang="sv-SE" dirty="0"/>
          </a:p>
        </p:txBody>
      </p:sp>
    </p:spTree>
    <p:extLst>
      <p:ext uri="{BB962C8B-B14F-4D97-AF65-F5344CB8AC3E}">
        <p14:creationId xmlns:p14="http://schemas.microsoft.com/office/powerpoint/2010/main" val="1390319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9443-049C-9501-A6D5-87E4F62F90F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5A112E-6729-B597-7C50-4D32C62B862F}"/>
              </a:ext>
            </a:extLst>
          </p:cNvPr>
          <p:cNvSpPr>
            <a:spLocks noGrp="1"/>
          </p:cNvSpPr>
          <p:nvPr>
            <p:ph idx="1"/>
          </p:nvPr>
        </p:nvSpPr>
        <p:spPr>
          <a:xfrm>
            <a:off x="1956390" y="2243470"/>
            <a:ext cx="9422839" cy="3452392"/>
          </a:xfrm>
        </p:spPr>
        <p:txBody>
          <a:bodyPr>
            <a:normAutofit/>
          </a:bodyPr>
          <a:lstStyle/>
          <a:p>
            <a:r>
              <a:rPr lang="en-US" sz="2800" dirty="0"/>
              <a:t>“The rule of non-liability for natural conditions remains to a considerable extent a necessity in </a:t>
            </a:r>
            <a:r>
              <a:rPr lang="en-US" sz="2800" b="1" i="1" u="sng" dirty="0"/>
              <a:t>rural communities</a:t>
            </a:r>
            <a:r>
              <a:rPr lang="en-US" sz="2800" dirty="0"/>
              <a:t>, where the burden of inspecting and improving the land is likely to be entirely disproportionate not only to any threatened harm but even to the value of the land itself.”</a:t>
            </a:r>
          </a:p>
        </p:txBody>
      </p:sp>
      <p:sp>
        <p:nvSpPr>
          <p:cNvPr id="7" name="Title 1">
            <a:extLst>
              <a:ext uri="{FF2B5EF4-FFF2-40B4-BE49-F238E27FC236}">
                <a16:creationId xmlns:a16="http://schemas.microsoft.com/office/drawing/2014/main" id="{9F2A00B7-8769-06E0-C470-C26C4A1357FE}"/>
              </a:ext>
            </a:extLst>
          </p:cNvPr>
          <p:cNvSpPr>
            <a:spLocks noGrp="1"/>
          </p:cNvSpPr>
          <p:nvPr>
            <p:ph type="title"/>
          </p:nvPr>
        </p:nvSpPr>
        <p:spPr>
          <a:xfrm>
            <a:off x="2115879" y="624110"/>
            <a:ext cx="10430540" cy="1280890"/>
          </a:xfrm>
        </p:spPr>
        <p:txBody>
          <a:bodyPr>
            <a:normAutofit/>
          </a:bodyPr>
          <a:lstStyle/>
          <a:p>
            <a:r>
              <a:rPr lang="en-US" i="1" dirty="0"/>
              <a:t>Ford v. S.C. Dep't of Transp.</a:t>
            </a:r>
            <a:br>
              <a:rPr lang="en-US" i="1" dirty="0"/>
            </a:br>
            <a:r>
              <a:rPr lang="en-US" dirty="0"/>
              <a:t>492 S.E.2d 811 (SC Ct. App. 1997)</a:t>
            </a:r>
            <a:endParaRPr lang="sv-SE" dirty="0"/>
          </a:p>
        </p:txBody>
      </p:sp>
    </p:spTree>
    <p:extLst>
      <p:ext uri="{BB962C8B-B14F-4D97-AF65-F5344CB8AC3E}">
        <p14:creationId xmlns:p14="http://schemas.microsoft.com/office/powerpoint/2010/main" val="225323496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09A1D-2916-3140-5F73-F99E9AFE709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495E39-9D2B-C5E1-41AD-6135711E6843}"/>
              </a:ext>
            </a:extLst>
          </p:cNvPr>
          <p:cNvSpPr>
            <a:spLocks noGrp="1"/>
          </p:cNvSpPr>
          <p:nvPr>
            <p:ph idx="1"/>
          </p:nvPr>
        </p:nvSpPr>
        <p:spPr>
          <a:xfrm>
            <a:off x="1956390" y="2243469"/>
            <a:ext cx="9422839" cy="4327451"/>
          </a:xfrm>
        </p:spPr>
        <p:txBody>
          <a:bodyPr>
            <a:normAutofit/>
          </a:bodyPr>
          <a:lstStyle/>
          <a:p>
            <a:r>
              <a:rPr lang="en-US" sz="2800" dirty="0"/>
              <a:t>“planting of trees…is necessarily inconsistent with the enumerated right…to keep the land clear of such trees”</a:t>
            </a:r>
          </a:p>
          <a:p>
            <a:r>
              <a:rPr lang="en-US" sz="2800" dirty="0"/>
              <a:t>“It would be nonsensical to…permit [Malcolm] to plant trees…and simultaneously…allow [Duke] to clear [them]”</a:t>
            </a:r>
          </a:p>
        </p:txBody>
      </p:sp>
      <p:sp>
        <p:nvSpPr>
          <p:cNvPr id="7" name="Title 1">
            <a:extLst>
              <a:ext uri="{FF2B5EF4-FFF2-40B4-BE49-F238E27FC236}">
                <a16:creationId xmlns:a16="http://schemas.microsoft.com/office/drawing/2014/main" id="{0A906193-B784-D4F8-762F-E0BF0EDE6B62}"/>
              </a:ext>
            </a:extLst>
          </p:cNvPr>
          <p:cNvSpPr>
            <a:spLocks noGrp="1"/>
          </p:cNvSpPr>
          <p:nvPr>
            <p:ph type="title"/>
          </p:nvPr>
        </p:nvSpPr>
        <p:spPr>
          <a:xfrm>
            <a:off x="2115879" y="624110"/>
            <a:ext cx="10430540" cy="1280890"/>
          </a:xfrm>
        </p:spPr>
        <p:txBody>
          <a:bodyPr>
            <a:normAutofit/>
          </a:bodyPr>
          <a:lstStyle/>
          <a:p>
            <a:r>
              <a:rPr lang="it-IT" i="1" dirty="0"/>
              <a:t>Duke Energy Corp. v. Malcolm</a:t>
            </a:r>
            <a:br>
              <a:rPr lang="it-IT" i="1" dirty="0"/>
            </a:br>
            <a:r>
              <a:rPr lang="de-DE" dirty="0"/>
              <a:t>178 N.C. App. 62 (NC Ct. App. 2006)</a:t>
            </a:r>
            <a:endParaRPr lang="sv-SE" dirty="0"/>
          </a:p>
        </p:txBody>
      </p:sp>
    </p:spTree>
    <p:extLst>
      <p:ext uri="{BB962C8B-B14F-4D97-AF65-F5344CB8AC3E}">
        <p14:creationId xmlns:p14="http://schemas.microsoft.com/office/powerpoint/2010/main" val="33585456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00809-368F-7129-6E10-00F7D702879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0F71A2-5859-878F-3F48-679995BF33CE}"/>
              </a:ext>
            </a:extLst>
          </p:cNvPr>
          <p:cNvSpPr>
            <a:spLocks noGrp="1"/>
          </p:cNvSpPr>
          <p:nvPr>
            <p:ph idx="1"/>
          </p:nvPr>
        </p:nvSpPr>
        <p:spPr>
          <a:xfrm>
            <a:off x="1956390" y="2243469"/>
            <a:ext cx="9422839" cy="4327451"/>
          </a:xfrm>
        </p:spPr>
        <p:txBody>
          <a:bodyPr>
            <a:normAutofit/>
          </a:bodyPr>
          <a:lstStyle/>
          <a:p>
            <a:pPr marL="0" indent="0">
              <a:buNone/>
            </a:pPr>
            <a:r>
              <a:rPr lang="en-US" sz="2800" b="1" dirty="0"/>
              <a:t>DISSENT</a:t>
            </a:r>
            <a:r>
              <a:rPr lang="en-US" sz="2800" dirty="0"/>
              <a:t>:</a:t>
            </a:r>
          </a:p>
        </p:txBody>
      </p:sp>
      <p:sp>
        <p:nvSpPr>
          <p:cNvPr id="7" name="Title 1">
            <a:extLst>
              <a:ext uri="{FF2B5EF4-FFF2-40B4-BE49-F238E27FC236}">
                <a16:creationId xmlns:a16="http://schemas.microsoft.com/office/drawing/2014/main" id="{01EC63B3-F1E1-3906-B701-5433BC5AE0C7}"/>
              </a:ext>
            </a:extLst>
          </p:cNvPr>
          <p:cNvSpPr>
            <a:spLocks noGrp="1"/>
          </p:cNvSpPr>
          <p:nvPr>
            <p:ph type="title"/>
          </p:nvPr>
        </p:nvSpPr>
        <p:spPr>
          <a:xfrm>
            <a:off x="2115879" y="624110"/>
            <a:ext cx="10430540" cy="1280890"/>
          </a:xfrm>
        </p:spPr>
        <p:txBody>
          <a:bodyPr>
            <a:normAutofit/>
          </a:bodyPr>
          <a:lstStyle/>
          <a:p>
            <a:r>
              <a:rPr lang="it-IT" i="1" dirty="0"/>
              <a:t>Duke Energy Corp. v. Malcolm</a:t>
            </a:r>
            <a:br>
              <a:rPr lang="it-IT" i="1" dirty="0"/>
            </a:br>
            <a:r>
              <a:rPr lang="de-DE" dirty="0"/>
              <a:t>178 N.C. App. 62 (NC Ct. App. 2006)</a:t>
            </a:r>
            <a:endParaRPr lang="sv-SE" dirty="0"/>
          </a:p>
        </p:txBody>
      </p:sp>
    </p:spTree>
    <p:extLst>
      <p:ext uri="{BB962C8B-B14F-4D97-AF65-F5344CB8AC3E}">
        <p14:creationId xmlns:p14="http://schemas.microsoft.com/office/powerpoint/2010/main" val="6833739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90710-E574-00F7-B258-C3ECC235BDF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2F360C-179F-026D-902A-D969F839AFBE}"/>
              </a:ext>
            </a:extLst>
          </p:cNvPr>
          <p:cNvSpPr>
            <a:spLocks noGrp="1"/>
          </p:cNvSpPr>
          <p:nvPr>
            <p:ph idx="1"/>
          </p:nvPr>
        </p:nvSpPr>
        <p:spPr>
          <a:xfrm>
            <a:off x="1956390" y="2243469"/>
            <a:ext cx="9422839" cy="4327451"/>
          </a:xfrm>
        </p:spPr>
        <p:txBody>
          <a:bodyPr>
            <a:normAutofit/>
          </a:bodyPr>
          <a:lstStyle/>
          <a:p>
            <a:pPr marL="0" indent="0">
              <a:buNone/>
            </a:pPr>
            <a:r>
              <a:rPr lang="en-US" sz="2800" b="1" dirty="0"/>
              <a:t>DISSENT</a:t>
            </a:r>
            <a:r>
              <a:rPr lang="en-US" sz="2800" dirty="0"/>
              <a:t>:</a:t>
            </a:r>
          </a:p>
          <a:p>
            <a:r>
              <a:rPr lang="en-US" sz="2800" dirty="0"/>
              <a:t>“The appropriate balance…is whether the landowner’s use of the easement materially impairs the set of rights given to the utility company.”</a:t>
            </a:r>
          </a:p>
        </p:txBody>
      </p:sp>
      <p:sp>
        <p:nvSpPr>
          <p:cNvPr id="7" name="Title 1">
            <a:extLst>
              <a:ext uri="{FF2B5EF4-FFF2-40B4-BE49-F238E27FC236}">
                <a16:creationId xmlns:a16="http://schemas.microsoft.com/office/drawing/2014/main" id="{BEF54B84-585C-7360-0614-40134A62B966}"/>
              </a:ext>
            </a:extLst>
          </p:cNvPr>
          <p:cNvSpPr>
            <a:spLocks noGrp="1"/>
          </p:cNvSpPr>
          <p:nvPr>
            <p:ph type="title"/>
          </p:nvPr>
        </p:nvSpPr>
        <p:spPr>
          <a:xfrm>
            <a:off x="2115879" y="624110"/>
            <a:ext cx="10430540" cy="1280890"/>
          </a:xfrm>
        </p:spPr>
        <p:txBody>
          <a:bodyPr>
            <a:normAutofit/>
          </a:bodyPr>
          <a:lstStyle/>
          <a:p>
            <a:r>
              <a:rPr lang="it-IT" i="1" dirty="0"/>
              <a:t>Duke Energy Corp. v. Malcolm</a:t>
            </a:r>
            <a:br>
              <a:rPr lang="it-IT" i="1" dirty="0"/>
            </a:br>
            <a:r>
              <a:rPr lang="de-DE" dirty="0"/>
              <a:t>178 N.C. App. 62 (NC Ct. App. 2006)</a:t>
            </a:r>
            <a:endParaRPr lang="sv-SE" dirty="0"/>
          </a:p>
        </p:txBody>
      </p:sp>
    </p:spTree>
    <p:extLst>
      <p:ext uri="{BB962C8B-B14F-4D97-AF65-F5344CB8AC3E}">
        <p14:creationId xmlns:p14="http://schemas.microsoft.com/office/powerpoint/2010/main" val="7628027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88274-2264-CF0D-A6E6-F6E6BB5E790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436568-602F-B30F-9288-DCD70B028BCB}"/>
              </a:ext>
            </a:extLst>
          </p:cNvPr>
          <p:cNvSpPr>
            <a:spLocks noGrp="1"/>
          </p:cNvSpPr>
          <p:nvPr>
            <p:ph idx="1"/>
          </p:nvPr>
        </p:nvSpPr>
        <p:spPr>
          <a:xfrm>
            <a:off x="1956390" y="2243469"/>
            <a:ext cx="9422839" cy="4327451"/>
          </a:xfrm>
        </p:spPr>
        <p:txBody>
          <a:bodyPr>
            <a:normAutofit/>
          </a:bodyPr>
          <a:lstStyle/>
          <a:p>
            <a:pPr marL="0" indent="0">
              <a:buNone/>
            </a:pPr>
            <a:r>
              <a:rPr lang="en-US" sz="2800" b="1" dirty="0"/>
              <a:t>DISSENT</a:t>
            </a:r>
            <a:r>
              <a:rPr lang="en-US" sz="2800" dirty="0"/>
              <a:t>:</a:t>
            </a:r>
          </a:p>
          <a:p>
            <a:r>
              <a:rPr lang="en-US" sz="2800" dirty="0"/>
              <a:t>“The appropriate balance…is whether the landowner’s use of the easement materially impairs the set of rights given to the utility company.”</a:t>
            </a:r>
          </a:p>
          <a:p>
            <a:r>
              <a:rPr lang="en-US" sz="2800" dirty="0"/>
              <a:t>The crape myrtles aren’t interfering with the utility company’s </a:t>
            </a:r>
            <a:r>
              <a:rPr lang="en-US" sz="2800" i="1" u="sng" dirty="0"/>
              <a:t>use</a:t>
            </a:r>
            <a:r>
              <a:rPr lang="en-US" sz="2800" dirty="0"/>
              <a:t> of the land</a:t>
            </a:r>
          </a:p>
        </p:txBody>
      </p:sp>
      <p:sp>
        <p:nvSpPr>
          <p:cNvPr id="7" name="Title 1">
            <a:extLst>
              <a:ext uri="{FF2B5EF4-FFF2-40B4-BE49-F238E27FC236}">
                <a16:creationId xmlns:a16="http://schemas.microsoft.com/office/drawing/2014/main" id="{1CD60BAD-AC0B-B6C3-A001-29252AB700E7}"/>
              </a:ext>
            </a:extLst>
          </p:cNvPr>
          <p:cNvSpPr>
            <a:spLocks noGrp="1"/>
          </p:cNvSpPr>
          <p:nvPr>
            <p:ph type="title"/>
          </p:nvPr>
        </p:nvSpPr>
        <p:spPr>
          <a:xfrm>
            <a:off x="2115879" y="624110"/>
            <a:ext cx="10430540" cy="1280890"/>
          </a:xfrm>
        </p:spPr>
        <p:txBody>
          <a:bodyPr>
            <a:normAutofit/>
          </a:bodyPr>
          <a:lstStyle/>
          <a:p>
            <a:r>
              <a:rPr lang="it-IT" i="1" dirty="0"/>
              <a:t>Duke Energy Corp. v. Malcolm</a:t>
            </a:r>
            <a:br>
              <a:rPr lang="it-IT" i="1" dirty="0"/>
            </a:br>
            <a:r>
              <a:rPr lang="de-DE" dirty="0"/>
              <a:t>178 N.C. App. 62 (NC Ct. App. 2006)</a:t>
            </a:r>
            <a:endParaRPr lang="sv-SE" dirty="0"/>
          </a:p>
        </p:txBody>
      </p:sp>
    </p:spTree>
    <p:extLst>
      <p:ext uri="{BB962C8B-B14F-4D97-AF65-F5344CB8AC3E}">
        <p14:creationId xmlns:p14="http://schemas.microsoft.com/office/powerpoint/2010/main" val="193520842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6E14B-09A3-90E4-4E10-AE485CF39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1C2F92-0289-4977-6983-6E7E449875D3}"/>
              </a:ext>
            </a:extLst>
          </p:cNvPr>
          <p:cNvSpPr>
            <a:spLocks noGrp="1"/>
          </p:cNvSpPr>
          <p:nvPr>
            <p:ph type="title"/>
          </p:nvPr>
        </p:nvSpPr>
        <p:spPr/>
        <p:txBody>
          <a:bodyPr>
            <a:normAutofit/>
          </a:bodyPr>
          <a:lstStyle/>
          <a:p>
            <a:r>
              <a:rPr lang="en-US" dirty="0"/>
              <a:t>UVM - Summary</a:t>
            </a:r>
          </a:p>
        </p:txBody>
      </p:sp>
      <p:sp>
        <p:nvSpPr>
          <p:cNvPr id="3" name="Content Placeholder 2">
            <a:extLst>
              <a:ext uri="{FF2B5EF4-FFF2-40B4-BE49-F238E27FC236}">
                <a16:creationId xmlns:a16="http://schemas.microsoft.com/office/drawing/2014/main" id="{B902539F-4DC7-D052-9F05-6939F27AFA0B}"/>
              </a:ext>
            </a:extLst>
          </p:cNvPr>
          <p:cNvSpPr>
            <a:spLocks noGrp="1"/>
          </p:cNvSpPr>
          <p:nvPr>
            <p:ph idx="1"/>
          </p:nvPr>
        </p:nvSpPr>
        <p:spPr>
          <a:xfrm>
            <a:off x="1954060" y="2133600"/>
            <a:ext cx="9550552" cy="3777622"/>
          </a:xfrm>
        </p:spPr>
        <p:txBody>
          <a:bodyPr numCol="2">
            <a:normAutofit/>
          </a:bodyPr>
          <a:lstStyle/>
          <a:p>
            <a:r>
              <a:rPr lang="en-US" sz="2800" dirty="0"/>
              <a:t>Absolute Right to Cut vs. “Reasonably Necessary”</a:t>
            </a:r>
          </a:p>
          <a:p>
            <a:r>
              <a:rPr lang="en-US" sz="2800" dirty="0"/>
              <a:t>Danger Trees</a:t>
            </a:r>
          </a:p>
          <a:p>
            <a:r>
              <a:rPr lang="en-US" sz="2800" dirty="0"/>
              <a:t>Off-ROW vs. In-ROW</a:t>
            </a:r>
          </a:p>
          <a:p>
            <a:r>
              <a:rPr lang="en-US" sz="2800" dirty="0"/>
              <a:t>Damages vs. Injunction</a:t>
            </a:r>
          </a:p>
          <a:p>
            <a:endParaRPr lang="en-US" sz="2800" dirty="0"/>
          </a:p>
          <a:p>
            <a:endParaRPr lang="en-US" sz="2600" dirty="0"/>
          </a:p>
        </p:txBody>
      </p:sp>
      <p:pic>
        <p:nvPicPr>
          <p:cNvPr id="5" name="Picture 4">
            <a:extLst>
              <a:ext uri="{FF2B5EF4-FFF2-40B4-BE49-F238E27FC236}">
                <a16:creationId xmlns:a16="http://schemas.microsoft.com/office/drawing/2014/main" id="{50F785B2-029F-C408-9839-0297806C95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83400" y="1714578"/>
            <a:ext cx="4978400" cy="4952843"/>
          </a:xfrm>
          <a:prstGeom prst="rect">
            <a:avLst/>
          </a:prstGeom>
        </p:spPr>
      </p:pic>
    </p:spTree>
    <p:extLst>
      <p:ext uri="{BB962C8B-B14F-4D97-AF65-F5344CB8AC3E}">
        <p14:creationId xmlns:p14="http://schemas.microsoft.com/office/powerpoint/2010/main" val="234112436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D2742-0D73-90D5-918B-C58EB381A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AEEAF-443E-E81B-8BDC-3352FD69E3A2}"/>
              </a:ext>
            </a:extLst>
          </p:cNvPr>
          <p:cNvSpPr>
            <a:spLocks noGrp="1"/>
          </p:cNvSpPr>
          <p:nvPr>
            <p:ph type="title"/>
          </p:nvPr>
        </p:nvSpPr>
        <p:spPr/>
        <p:txBody>
          <a:bodyPr/>
          <a:lstStyle/>
          <a:p>
            <a:r>
              <a:rPr lang="en-US" dirty="0"/>
              <a:t>Valuation</a:t>
            </a:r>
          </a:p>
        </p:txBody>
      </p:sp>
      <p:sp>
        <p:nvSpPr>
          <p:cNvPr id="3" name="Text Placeholder 2">
            <a:extLst>
              <a:ext uri="{FF2B5EF4-FFF2-40B4-BE49-F238E27FC236}">
                <a16:creationId xmlns:a16="http://schemas.microsoft.com/office/drawing/2014/main" id="{733F89C6-235E-BB5D-FC8B-D36139F0A9FD}"/>
              </a:ext>
            </a:extLst>
          </p:cNvPr>
          <p:cNvSpPr>
            <a:spLocks noGrp="1"/>
          </p:cNvSpPr>
          <p:nvPr>
            <p:ph type="body" idx="1"/>
          </p:nvPr>
        </p:nvSpPr>
        <p:spPr>
          <a:xfrm>
            <a:off x="2394282" y="3530129"/>
            <a:ext cx="9797718" cy="3232178"/>
          </a:xfrm>
        </p:spPr>
        <p:txBody>
          <a:bodyPr>
            <a:normAutofit/>
          </a:bodyPr>
          <a:lstStyle/>
          <a:p>
            <a:r>
              <a:rPr lang="nb-NO" i="1" dirty="0"/>
              <a:t>King v. Duke Energy Progress, LLC </a:t>
            </a:r>
            <a:r>
              <a:rPr lang="de-DE" dirty="0"/>
              <a:t>276 N.C. App. 36 (NC Ct. App. 2021)</a:t>
            </a:r>
          </a:p>
          <a:p>
            <a:r>
              <a:rPr lang="it-IT" i="1" dirty="0"/>
              <a:t>Huberth v. Holly </a:t>
            </a:r>
            <a:r>
              <a:rPr lang="de-DE" dirty="0"/>
              <a:t>120 N.C. App. 348 (NC Ct. App. 1995)</a:t>
            </a:r>
          </a:p>
          <a:p>
            <a:r>
              <a:rPr lang="de-DE" i="1" dirty="0"/>
              <a:t>Steele v. Steele</a:t>
            </a:r>
            <a:r>
              <a:rPr lang="de-DE" dirty="0"/>
              <a:t> </a:t>
            </a:r>
            <a:r>
              <a:rPr lang="en-US" dirty="0"/>
              <a:t>2008 S.C. App. Unpub. LEXIS 22 (SC Ct. App. 2008)</a:t>
            </a:r>
            <a:endParaRPr lang="de-DE" i="1" dirty="0"/>
          </a:p>
          <a:p>
            <a:r>
              <a:rPr lang="en-US" i="1" dirty="0"/>
              <a:t>City of Hillsborough v. Hughes </a:t>
            </a:r>
            <a:r>
              <a:rPr lang="en-US" dirty="0"/>
              <a:t>140 N.C.App. 714 (NC Ct. App. 2000)</a:t>
            </a:r>
            <a:endParaRPr lang="it-IT" dirty="0"/>
          </a:p>
        </p:txBody>
      </p:sp>
    </p:spTree>
    <p:extLst>
      <p:ext uri="{BB962C8B-B14F-4D97-AF65-F5344CB8AC3E}">
        <p14:creationId xmlns:p14="http://schemas.microsoft.com/office/powerpoint/2010/main" val="34066547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2E2FF-CD5C-8FBF-8A56-42B6E2A32D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0A68E7-43CE-5694-3252-DC8C030A0425}"/>
              </a:ext>
            </a:extLst>
          </p:cNvPr>
          <p:cNvSpPr>
            <a:spLocks noGrp="1"/>
          </p:cNvSpPr>
          <p:nvPr>
            <p:ph type="title"/>
          </p:nvPr>
        </p:nvSpPr>
        <p:spPr>
          <a:xfrm>
            <a:off x="2115879" y="624110"/>
            <a:ext cx="10430540" cy="1280890"/>
          </a:xfrm>
        </p:spPr>
        <p:txBody>
          <a:bodyPr>
            <a:normAutofit/>
          </a:bodyPr>
          <a:lstStyle/>
          <a:p>
            <a:r>
              <a:rPr lang="nb-NO" i="1" dirty="0"/>
              <a:t>King v. Duke Energy Progress, LLC</a:t>
            </a:r>
            <a:br>
              <a:rPr lang="nb-NO" i="1" dirty="0"/>
            </a:br>
            <a:r>
              <a:rPr lang="de-DE" dirty="0"/>
              <a:t>276 N.C. App. 36 (NC Ct. App. 2021)</a:t>
            </a:r>
            <a:endParaRPr lang="it-IT" dirty="0"/>
          </a:p>
        </p:txBody>
      </p:sp>
      <p:pic>
        <p:nvPicPr>
          <p:cNvPr id="4" name="Picture 3">
            <a:extLst>
              <a:ext uri="{FF2B5EF4-FFF2-40B4-BE49-F238E27FC236}">
                <a16:creationId xmlns:a16="http://schemas.microsoft.com/office/drawing/2014/main" id="{7637EA03-6BE6-41D6-D1D8-7C25845DF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1707029"/>
            <a:ext cx="11557000" cy="5150971"/>
          </a:xfrm>
          <a:prstGeom prst="rect">
            <a:avLst/>
          </a:prstGeom>
        </p:spPr>
      </p:pic>
    </p:spTree>
    <p:extLst>
      <p:ext uri="{BB962C8B-B14F-4D97-AF65-F5344CB8AC3E}">
        <p14:creationId xmlns:p14="http://schemas.microsoft.com/office/powerpoint/2010/main" val="107248411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F5393-A11C-353E-9A0C-3585907C5E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843576-7046-C518-AD05-19EF9E112BDF}"/>
              </a:ext>
            </a:extLst>
          </p:cNvPr>
          <p:cNvSpPr>
            <a:spLocks noGrp="1"/>
          </p:cNvSpPr>
          <p:nvPr>
            <p:ph type="title"/>
          </p:nvPr>
        </p:nvSpPr>
        <p:spPr>
          <a:xfrm>
            <a:off x="2115879" y="624110"/>
            <a:ext cx="10430540" cy="1280890"/>
          </a:xfrm>
        </p:spPr>
        <p:txBody>
          <a:bodyPr>
            <a:normAutofit/>
          </a:bodyPr>
          <a:lstStyle/>
          <a:p>
            <a:r>
              <a:rPr lang="nb-NO" i="1" dirty="0"/>
              <a:t>King v. Duke Energy Progress, LLC</a:t>
            </a:r>
            <a:br>
              <a:rPr lang="nb-NO" i="1" dirty="0"/>
            </a:br>
            <a:r>
              <a:rPr lang="de-DE" dirty="0"/>
              <a:t>276 N.C. App. 36 (NC Ct. App. 2021)</a:t>
            </a:r>
            <a:endParaRPr lang="it-IT" dirty="0"/>
          </a:p>
        </p:txBody>
      </p:sp>
      <p:pic>
        <p:nvPicPr>
          <p:cNvPr id="4" name="Picture 3">
            <a:extLst>
              <a:ext uri="{FF2B5EF4-FFF2-40B4-BE49-F238E27FC236}">
                <a16:creationId xmlns:a16="http://schemas.microsoft.com/office/drawing/2014/main" id="{242B17DD-4414-6424-27E3-9270D78F6B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6100" y="1707029"/>
            <a:ext cx="11557000" cy="5150970"/>
          </a:xfrm>
          <a:prstGeom prst="rect">
            <a:avLst/>
          </a:prstGeom>
        </p:spPr>
      </p:pic>
    </p:spTree>
    <p:extLst>
      <p:ext uri="{BB962C8B-B14F-4D97-AF65-F5344CB8AC3E}">
        <p14:creationId xmlns:p14="http://schemas.microsoft.com/office/powerpoint/2010/main" val="11640594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4286A-1BD3-5341-6A88-4E88DECF4B8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C61BBA-75C9-FFEA-CB8E-B87A1AA63ADB}"/>
              </a:ext>
            </a:extLst>
          </p:cNvPr>
          <p:cNvSpPr>
            <a:spLocks noGrp="1"/>
          </p:cNvSpPr>
          <p:nvPr>
            <p:ph idx="1"/>
          </p:nvPr>
        </p:nvSpPr>
        <p:spPr>
          <a:xfrm>
            <a:off x="1956390" y="2243469"/>
            <a:ext cx="9422839" cy="4327451"/>
          </a:xfrm>
        </p:spPr>
        <p:txBody>
          <a:bodyPr>
            <a:normAutofit/>
          </a:bodyPr>
          <a:lstStyle/>
          <a:p>
            <a:r>
              <a:rPr lang="en-US" sz="2800" dirty="0"/>
              <a:t>“Two alternative measures of damages are available in a suit claiming unlawful cutting of timber”:</a:t>
            </a:r>
          </a:p>
          <a:p>
            <a:pPr lvl="1"/>
            <a:r>
              <a:rPr lang="en-US" sz="2600" dirty="0"/>
              <a:t>“difference in the value of his property” OR</a:t>
            </a:r>
          </a:p>
          <a:p>
            <a:pPr lvl="1"/>
            <a:r>
              <a:rPr lang="en-US" sz="2600" dirty="0"/>
              <a:t>“the value of the timber itself”</a:t>
            </a:r>
          </a:p>
        </p:txBody>
      </p:sp>
      <p:sp>
        <p:nvSpPr>
          <p:cNvPr id="7" name="Title 1">
            <a:extLst>
              <a:ext uri="{FF2B5EF4-FFF2-40B4-BE49-F238E27FC236}">
                <a16:creationId xmlns:a16="http://schemas.microsoft.com/office/drawing/2014/main" id="{F9D8913B-B29A-8691-C917-05F747D37329}"/>
              </a:ext>
            </a:extLst>
          </p:cNvPr>
          <p:cNvSpPr>
            <a:spLocks noGrp="1"/>
          </p:cNvSpPr>
          <p:nvPr>
            <p:ph type="title"/>
          </p:nvPr>
        </p:nvSpPr>
        <p:spPr>
          <a:xfrm>
            <a:off x="2115879" y="624110"/>
            <a:ext cx="10430540" cy="1280890"/>
          </a:xfrm>
        </p:spPr>
        <p:txBody>
          <a:bodyPr>
            <a:normAutofit/>
          </a:bodyPr>
          <a:lstStyle/>
          <a:p>
            <a:r>
              <a:rPr lang="nb-NO" i="1" dirty="0"/>
              <a:t>King v. Duke Energy Progress, LLC</a:t>
            </a:r>
            <a:br>
              <a:rPr lang="nb-NO" i="1" dirty="0"/>
            </a:br>
            <a:r>
              <a:rPr lang="de-DE" dirty="0"/>
              <a:t>276 N.C. App. 36 (NC Ct. App. 2021)</a:t>
            </a:r>
            <a:endParaRPr lang="it-IT" dirty="0"/>
          </a:p>
        </p:txBody>
      </p:sp>
    </p:spTree>
    <p:extLst>
      <p:ext uri="{BB962C8B-B14F-4D97-AF65-F5344CB8AC3E}">
        <p14:creationId xmlns:p14="http://schemas.microsoft.com/office/powerpoint/2010/main" val="153954023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6CD2F-0742-6CDB-A835-4C794FE3F08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2F4AB5-A354-3402-10B7-3C321E7F20A7}"/>
              </a:ext>
            </a:extLst>
          </p:cNvPr>
          <p:cNvSpPr>
            <a:spLocks noGrp="1"/>
          </p:cNvSpPr>
          <p:nvPr>
            <p:ph idx="1"/>
          </p:nvPr>
        </p:nvSpPr>
        <p:spPr>
          <a:xfrm>
            <a:off x="1956390" y="2243469"/>
            <a:ext cx="9422839" cy="4327451"/>
          </a:xfrm>
        </p:spPr>
        <p:txBody>
          <a:bodyPr>
            <a:normAutofit/>
          </a:bodyPr>
          <a:lstStyle/>
          <a:p>
            <a:pPr marL="0" indent="0">
              <a:buNone/>
            </a:pPr>
            <a:r>
              <a:rPr lang="en-US" sz="2800" b="1" dirty="0"/>
              <a:t>HOWEVER</a:t>
            </a:r>
          </a:p>
        </p:txBody>
      </p:sp>
      <p:sp>
        <p:nvSpPr>
          <p:cNvPr id="7" name="Title 1">
            <a:extLst>
              <a:ext uri="{FF2B5EF4-FFF2-40B4-BE49-F238E27FC236}">
                <a16:creationId xmlns:a16="http://schemas.microsoft.com/office/drawing/2014/main" id="{740CD95A-EE7D-87FF-D360-76FCBD5B57EF}"/>
              </a:ext>
            </a:extLst>
          </p:cNvPr>
          <p:cNvSpPr>
            <a:spLocks noGrp="1"/>
          </p:cNvSpPr>
          <p:nvPr>
            <p:ph type="title"/>
          </p:nvPr>
        </p:nvSpPr>
        <p:spPr>
          <a:xfrm>
            <a:off x="2115879" y="624110"/>
            <a:ext cx="10430540" cy="1280890"/>
          </a:xfrm>
        </p:spPr>
        <p:txBody>
          <a:bodyPr>
            <a:normAutofit/>
          </a:bodyPr>
          <a:lstStyle/>
          <a:p>
            <a:r>
              <a:rPr lang="nb-NO" i="1" dirty="0"/>
              <a:t>King v. Duke Energy Progress, LLC</a:t>
            </a:r>
            <a:br>
              <a:rPr lang="nb-NO" i="1" dirty="0"/>
            </a:br>
            <a:r>
              <a:rPr lang="de-DE" dirty="0"/>
              <a:t>276 N.C. App. 36 (NC Ct. App. 2021)</a:t>
            </a:r>
            <a:endParaRPr lang="it-IT" dirty="0"/>
          </a:p>
        </p:txBody>
      </p:sp>
    </p:spTree>
    <p:extLst>
      <p:ext uri="{BB962C8B-B14F-4D97-AF65-F5344CB8AC3E}">
        <p14:creationId xmlns:p14="http://schemas.microsoft.com/office/powerpoint/2010/main" val="2795849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B868F-AF3A-B981-DD72-0C6FC116AB3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2C20B6-FC34-00FA-3033-60005CA0ADBE}"/>
              </a:ext>
            </a:extLst>
          </p:cNvPr>
          <p:cNvSpPr>
            <a:spLocks noGrp="1"/>
          </p:cNvSpPr>
          <p:nvPr>
            <p:ph idx="1"/>
          </p:nvPr>
        </p:nvSpPr>
        <p:spPr>
          <a:xfrm>
            <a:off x="1956390" y="2243470"/>
            <a:ext cx="9422839" cy="3452392"/>
          </a:xfrm>
        </p:spPr>
        <p:txBody>
          <a:bodyPr>
            <a:normAutofit/>
          </a:bodyPr>
          <a:lstStyle/>
          <a:p>
            <a:r>
              <a:rPr lang="en-US" sz="2800" dirty="0"/>
              <a:t>“…even though a </a:t>
            </a:r>
            <a:r>
              <a:rPr lang="en-US" sz="2800" i="1" dirty="0"/>
              <a:t>landowner</a:t>
            </a:r>
            <a:r>
              <a:rPr lang="en-US" sz="2800" dirty="0"/>
              <a:t> is not liable to persons travelling on adjacent highways for harm resulting from natural conditions of the land, the </a:t>
            </a:r>
            <a:r>
              <a:rPr lang="en-US" sz="2800" i="1" dirty="0"/>
              <a:t>Department</a:t>
            </a:r>
            <a:r>
              <a:rPr lang="en-US" sz="2800" dirty="0"/>
              <a:t> has the privilege to enter the land and do what is necessary to remedy the harm resulting from such natural conditions.”</a:t>
            </a:r>
          </a:p>
        </p:txBody>
      </p:sp>
      <p:sp>
        <p:nvSpPr>
          <p:cNvPr id="7" name="Title 1">
            <a:extLst>
              <a:ext uri="{FF2B5EF4-FFF2-40B4-BE49-F238E27FC236}">
                <a16:creationId xmlns:a16="http://schemas.microsoft.com/office/drawing/2014/main" id="{DC280C8C-E173-4E36-14DF-692D53F53A2B}"/>
              </a:ext>
            </a:extLst>
          </p:cNvPr>
          <p:cNvSpPr>
            <a:spLocks noGrp="1"/>
          </p:cNvSpPr>
          <p:nvPr>
            <p:ph type="title"/>
          </p:nvPr>
        </p:nvSpPr>
        <p:spPr>
          <a:xfrm>
            <a:off x="2115879" y="624110"/>
            <a:ext cx="10430540" cy="1280890"/>
          </a:xfrm>
        </p:spPr>
        <p:txBody>
          <a:bodyPr>
            <a:normAutofit/>
          </a:bodyPr>
          <a:lstStyle/>
          <a:p>
            <a:r>
              <a:rPr lang="en-US" i="1" dirty="0"/>
              <a:t>Ford v. S.C. Dep't of Transp.</a:t>
            </a:r>
            <a:br>
              <a:rPr lang="en-US" i="1" dirty="0"/>
            </a:br>
            <a:r>
              <a:rPr lang="en-US" dirty="0"/>
              <a:t>492 S.E.2d 811 (SC Ct. App. 1997)</a:t>
            </a:r>
            <a:endParaRPr lang="sv-SE" dirty="0"/>
          </a:p>
        </p:txBody>
      </p:sp>
    </p:spTree>
    <p:extLst>
      <p:ext uri="{BB962C8B-B14F-4D97-AF65-F5344CB8AC3E}">
        <p14:creationId xmlns:p14="http://schemas.microsoft.com/office/powerpoint/2010/main" val="31378413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4F53B-64A6-DAE6-E104-9FD7E10B4D7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E4D352-272B-4DA9-5A0A-403E98B1D0A6}"/>
              </a:ext>
            </a:extLst>
          </p:cNvPr>
          <p:cNvSpPr>
            <a:spLocks noGrp="1"/>
          </p:cNvSpPr>
          <p:nvPr>
            <p:ph idx="1"/>
          </p:nvPr>
        </p:nvSpPr>
        <p:spPr>
          <a:xfrm>
            <a:off x="1956390" y="2243469"/>
            <a:ext cx="9422839" cy="4327451"/>
          </a:xfrm>
        </p:spPr>
        <p:txBody>
          <a:bodyPr>
            <a:normAutofit/>
          </a:bodyPr>
          <a:lstStyle/>
          <a:p>
            <a:pPr marL="0" indent="0">
              <a:buNone/>
            </a:pPr>
            <a:r>
              <a:rPr lang="en-US" sz="2800" b="1" dirty="0"/>
              <a:t>HOWEVER</a:t>
            </a:r>
          </a:p>
          <a:p>
            <a:r>
              <a:rPr lang="en-US" sz="2800" dirty="0"/>
              <a:t>“…replacement cost of trees can be used to establish the diminution in value of real property”</a:t>
            </a:r>
          </a:p>
        </p:txBody>
      </p:sp>
      <p:sp>
        <p:nvSpPr>
          <p:cNvPr id="7" name="Title 1">
            <a:extLst>
              <a:ext uri="{FF2B5EF4-FFF2-40B4-BE49-F238E27FC236}">
                <a16:creationId xmlns:a16="http://schemas.microsoft.com/office/drawing/2014/main" id="{C500020D-9420-165A-C996-D1159583D194}"/>
              </a:ext>
            </a:extLst>
          </p:cNvPr>
          <p:cNvSpPr>
            <a:spLocks noGrp="1"/>
          </p:cNvSpPr>
          <p:nvPr>
            <p:ph type="title"/>
          </p:nvPr>
        </p:nvSpPr>
        <p:spPr>
          <a:xfrm>
            <a:off x="2115879" y="624110"/>
            <a:ext cx="10430540" cy="1280890"/>
          </a:xfrm>
        </p:spPr>
        <p:txBody>
          <a:bodyPr>
            <a:normAutofit/>
          </a:bodyPr>
          <a:lstStyle/>
          <a:p>
            <a:r>
              <a:rPr lang="nb-NO" i="1" dirty="0"/>
              <a:t>King v. Duke Energy Progress, LLC</a:t>
            </a:r>
            <a:br>
              <a:rPr lang="nb-NO" i="1" dirty="0"/>
            </a:br>
            <a:r>
              <a:rPr lang="de-DE" dirty="0"/>
              <a:t>276 N.C. App. 36 (NC Ct. App. 2021)</a:t>
            </a:r>
            <a:endParaRPr lang="it-IT" dirty="0"/>
          </a:p>
        </p:txBody>
      </p:sp>
    </p:spTree>
    <p:extLst>
      <p:ext uri="{BB962C8B-B14F-4D97-AF65-F5344CB8AC3E}">
        <p14:creationId xmlns:p14="http://schemas.microsoft.com/office/powerpoint/2010/main" val="337795362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7DD4B-E5F7-94E6-E7FE-2C1F15FFEDD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611498-6F43-6CD2-6B20-FE4853E8DA00}"/>
              </a:ext>
            </a:extLst>
          </p:cNvPr>
          <p:cNvSpPr>
            <a:spLocks noGrp="1"/>
          </p:cNvSpPr>
          <p:nvPr>
            <p:ph idx="1"/>
          </p:nvPr>
        </p:nvSpPr>
        <p:spPr>
          <a:xfrm>
            <a:off x="1956390" y="2243469"/>
            <a:ext cx="9422839" cy="4327451"/>
          </a:xfrm>
        </p:spPr>
        <p:txBody>
          <a:bodyPr>
            <a:normAutofit/>
          </a:bodyPr>
          <a:lstStyle/>
          <a:p>
            <a:pPr marL="0" indent="0">
              <a:buNone/>
            </a:pPr>
            <a:r>
              <a:rPr lang="en-US" sz="2800" b="1" dirty="0"/>
              <a:t>HOWEVER</a:t>
            </a:r>
          </a:p>
          <a:p>
            <a:r>
              <a:rPr lang="en-US" sz="2800" dirty="0"/>
              <a:t>“…replacement cost of trees can be used to establish the diminution in value of real property”</a:t>
            </a:r>
          </a:p>
          <a:p>
            <a:r>
              <a:rPr lang="en-US" sz="2800" dirty="0"/>
              <a:t>“…evidence of the cost of reasonable remedial measures…constitutes competent evidence of the diminution in value of the real property, provided it is owned for personal use.”</a:t>
            </a:r>
          </a:p>
        </p:txBody>
      </p:sp>
      <p:sp>
        <p:nvSpPr>
          <p:cNvPr id="7" name="Title 1">
            <a:extLst>
              <a:ext uri="{FF2B5EF4-FFF2-40B4-BE49-F238E27FC236}">
                <a16:creationId xmlns:a16="http://schemas.microsoft.com/office/drawing/2014/main" id="{7160397A-2411-32C9-3CCE-D18681ED64C1}"/>
              </a:ext>
            </a:extLst>
          </p:cNvPr>
          <p:cNvSpPr>
            <a:spLocks noGrp="1"/>
          </p:cNvSpPr>
          <p:nvPr>
            <p:ph type="title"/>
          </p:nvPr>
        </p:nvSpPr>
        <p:spPr>
          <a:xfrm>
            <a:off x="2115879" y="624110"/>
            <a:ext cx="10430540" cy="1280890"/>
          </a:xfrm>
        </p:spPr>
        <p:txBody>
          <a:bodyPr>
            <a:normAutofit/>
          </a:bodyPr>
          <a:lstStyle/>
          <a:p>
            <a:r>
              <a:rPr lang="nb-NO" i="1" dirty="0"/>
              <a:t>King v. Duke Energy Progress, LLC</a:t>
            </a:r>
            <a:br>
              <a:rPr lang="nb-NO" i="1" dirty="0"/>
            </a:br>
            <a:r>
              <a:rPr lang="de-DE" dirty="0"/>
              <a:t>276 N.C. App. 36 (NC Ct. App. 2021)</a:t>
            </a:r>
            <a:endParaRPr lang="it-IT" dirty="0"/>
          </a:p>
        </p:txBody>
      </p:sp>
    </p:spTree>
    <p:extLst>
      <p:ext uri="{BB962C8B-B14F-4D97-AF65-F5344CB8AC3E}">
        <p14:creationId xmlns:p14="http://schemas.microsoft.com/office/powerpoint/2010/main" val="36164556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01313-FE39-7B17-0883-593A1014B14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910B73-7473-30B3-0B85-EEE04EE5E534}"/>
              </a:ext>
            </a:extLst>
          </p:cNvPr>
          <p:cNvSpPr>
            <a:spLocks noGrp="1"/>
          </p:cNvSpPr>
          <p:nvPr>
            <p:ph idx="1"/>
          </p:nvPr>
        </p:nvSpPr>
        <p:spPr>
          <a:xfrm>
            <a:off x="1956390" y="2243469"/>
            <a:ext cx="9422839" cy="4327451"/>
          </a:xfrm>
        </p:spPr>
        <p:txBody>
          <a:bodyPr>
            <a:normAutofit/>
          </a:bodyPr>
          <a:lstStyle/>
          <a:p>
            <a:pPr marL="0" indent="0">
              <a:buNone/>
            </a:pPr>
            <a:r>
              <a:rPr lang="en-US" sz="2800" b="1" dirty="0"/>
              <a:t>HOWEVER</a:t>
            </a:r>
          </a:p>
          <a:p>
            <a:r>
              <a:rPr lang="en-US" sz="2800" dirty="0"/>
              <a:t>“…replacement cost of trees can be used to establish the diminution in value of real property”</a:t>
            </a:r>
          </a:p>
          <a:p>
            <a:r>
              <a:rPr lang="en-US" sz="2800" dirty="0"/>
              <a:t>“…evidence of the cost of </a:t>
            </a:r>
            <a:r>
              <a:rPr lang="en-US" sz="2800" b="1" i="1" u="sng" dirty="0"/>
              <a:t>reasonable remedial measures</a:t>
            </a:r>
            <a:r>
              <a:rPr lang="en-US" sz="2800" dirty="0"/>
              <a:t>…constitutes competent evidence of the diminution in value of the real property, provided it is owned for </a:t>
            </a:r>
            <a:r>
              <a:rPr lang="en-US" sz="2800" b="1" i="1" u="sng" dirty="0"/>
              <a:t>personal use</a:t>
            </a:r>
            <a:r>
              <a:rPr lang="en-US" sz="2800" dirty="0"/>
              <a:t>.”</a:t>
            </a:r>
          </a:p>
        </p:txBody>
      </p:sp>
      <p:sp>
        <p:nvSpPr>
          <p:cNvPr id="7" name="Title 1">
            <a:extLst>
              <a:ext uri="{FF2B5EF4-FFF2-40B4-BE49-F238E27FC236}">
                <a16:creationId xmlns:a16="http://schemas.microsoft.com/office/drawing/2014/main" id="{F5CC1FB7-3E7B-F392-AD7E-789D6A63CDD4}"/>
              </a:ext>
            </a:extLst>
          </p:cNvPr>
          <p:cNvSpPr>
            <a:spLocks noGrp="1"/>
          </p:cNvSpPr>
          <p:nvPr>
            <p:ph type="title"/>
          </p:nvPr>
        </p:nvSpPr>
        <p:spPr>
          <a:xfrm>
            <a:off x="2115879" y="624110"/>
            <a:ext cx="10430540" cy="1280890"/>
          </a:xfrm>
        </p:spPr>
        <p:txBody>
          <a:bodyPr>
            <a:normAutofit/>
          </a:bodyPr>
          <a:lstStyle/>
          <a:p>
            <a:r>
              <a:rPr lang="nb-NO" i="1" dirty="0"/>
              <a:t>King v. Duke Energy Progress, LLC</a:t>
            </a:r>
            <a:br>
              <a:rPr lang="nb-NO" i="1" dirty="0"/>
            </a:br>
            <a:r>
              <a:rPr lang="de-DE" dirty="0"/>
              <a:t>276 N.C. App. 36 (NC Ct. App. 2021)</a:t>
            </a:r>
            <a:endParaRPr lang="it-IT" dirty="0"/>
          </a:p>
        </p:txBody>
      </p:sp>
    </p:spTree>
    <p:extLst>
      <p:ext uri="{BB962C8B-B14F-4D97-AF65-F5344CB8AC3E}">
        <p14:creationId xmlns:p14="http://schemas.microsoft.com/office/powerpoint/2010/main" val="11205109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1995-0205-246C-CD43-29D09FF4D9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5D2660-BF7E-10E8-7530-6D969587CC32}"/>
              </a:ext>
            </a:extLst>
          </p:cNvPr>
          <p:cNvSpPr>
            <a:spLocks noGrp="1"/>
          </p:cNvSpPr>
          <p:nvPr>
            <p:ph type="title"/>
          </p:nvPr>
        </p:nvSpPr>
        <p:spPr>
          <a:xfrm>
            <a:off x="2115879" y="624110"/>
            <a:ext cx="10430540" cy="1280890"/>
          </a:xfrm>
        </p:spPr>
        <p:txBody>
          <a:bodyPr>
            <a:normAutofit/>
          </a:bodyPr>
          <a:lstStyle/>
          <a:p>
            <a:r>
              <a:rPr lang="it-IT" i="1" dirty="0"/>
              <a:t>Huberth v. Holly</a:t>
            </a:r>
            <a:br>
              <a:rPr lang="it-IT" i="1" dirty="0"/>
            </a:br>
            <a:r>
              <a:rPr lang="de-DE" dirty="0"/>
              <a:t>120 N.C. App. 348 (NC Ct. App. 1995)</a:t>
            </a:r>
          </a:p>
        </p:txBody>
      </p:sp>
      <p:pic>
        <p:nvPicPr>
          <p:cNvPr id="3" name="Picture 2">
            <a:extLst>
              <a:ext uri="{FF2B5EF4-FFF2-40B4-BE49-F238E27FC236}">
                <a16:creationId xmlns:a16="http://schemas.microsoft.com/office/drawing/2014/main" id="{D3AA910E-ACCA-356A-7969-B0142209E1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6100" y="1707029"/>
            <a:ext cx="11557000" cy="5150970"/>
          </a:xfrm>
          <a:prstGeom prst="rect">
            <a:avLst/>
          </a:prstGeom>
        </p:spPr>
      </p:pic>
    </p:spTree>
    <p:extLst>
      <p:ext uri="{BB962C8B-B14F-4D97-AF65-F5344CB8AC3E}">
        <p14:creationId xmlns:p14="http://schemas.microsoft.com/office/powerpoint/2010/main" val="23128648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EAF87-F4A9-FFDD-7F20-BEB1683890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C28BF4-0333-45A0-AD63-983DDF95D6AC}"/>
              </a:ext>
            </a:extLst>
          </p:cNvPr>
          <p:cNvSpPr>
            <a:spLocks noGrp="1"/>
          </p:cNvSpPr>
          <p:nvPr>
            <p:ph type="title"/>
          </p:nvPr>
        </p:nvSpPr>
        <p:spPr>
          <a:xfrm>
            <a:off x="2115879" y="624110"/>
            <a:ext cx="10430540" cy="1280890"/>
          </a:xfrm>
        </p:spPr>
        <p:txBody>
          <a:bodyPr>
            <a:normAutofit/>
          </a:bodyPr>
          <a:lstStyle/>
          <a:p>
            <a:r>
              <a:rPr lang="it-IT" i="1" dirty="0"/>
              <a:t>Huberth v. Holly</a:t>
            </a:r>
            <a:br>
              <a:rPr lang="it-IT" i="1" dirty="0"/>
            </a:br>
            <a:r>
              <a:rPr lang="de-DE" dirty="0"/>
              <a:t>120 N.C. App. 348 (NC Ct. App. 1995)</a:t>
            </a:r>
          </a:p>
        </p:txBody>
      </p:sp>
      <p:pic>
        <p:nvPicPr>
          <p:cNvPr id="3" name="Picture 2">
            <a:extLst>
              <a:ext uri="{FF2B5EF4-FFF2-40B4-BE49-F238E27FC236}">
                <a16:creationId xmlns:a16="http://schemas.microsoft.com/office/drawing/2014/main" id="{0BCD86E7-6CE5-A906-CA43-064BB07769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6101" y="1707029"/>
            <a:ext cx="11556998" cy="5150970"/>
          </a:xfrm>
          <a:prstGeom prst="rect">
            <a:avLst/>
          </a:prstGeom>
        </p:spPr>
      </p:pic>
    </p:spTree>
    <p:extLst>
      <p:ext uri="{BB962C8B-B14F-4D97-AF65-F5344CB8AC3E}">
        <p14:creationId xmlns:p14="http://schemas.microsoft.com/office/powerpoint/2010/main" val="21399772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20DB0-1724-6C78-2D4B-A79D2C21AA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5C3DCC-B46E-8F8D-3444-095F766A8C3A}"/>
              </a:ext>
            </a:extLst>
          </p:cNvPr>
          <p:cNvSpPr>
            <a:spLocks noGrp="1"/>
          </p:cNvSpPr>
          <p:nvPr>
            <p:ph idx="1"/>
          </p:nvPr>
        </p:nvSpPr>
        <p:spPr>
          <a:xfrm>
            <a:off x="1956390" y="2243469"/>
            <a:ext cx="9422839" cy="4327451"/>
          </a:xfrm>
        </p:spPr>
        <p:txBody>
          <a:bodyPr>
            <a:normAutofit/>
          </a:bodyPr>
          <a:lstStyle/>
          <a:p>
            <a:r>
              <a:rPr lang="en-US" sz="2800" dirty="0"/>
              <a:t>“the measure of damages ‘is the difference between the market value of the property before and after the injury.’”</a:t>
            </a:r>
          </a:p>
        </p:txBody>
      </p:sp>
      <p:sp>
        <p:nvSpPr>
          <p:cNvPr id="7" name="Title 1">
            <a:extLst>
              <a:ext uri="{FF2B5EF4-FFF2-40B4-BE49-F238E27FC236}">
                <a16:creationId xmlns:a16="http://schemas.microsoft.com/office/drawing/2014/main" id="{83EF97C6-729C-C49A-7648-DE8126DC22F4}"/>
              </a:ext>
            </a:extLst>
          </p:cNvPr>
          <p:cNvSpPr>
            <a:spLocks noGrp="1"/>
          </p:cNvSpPr>
          <p:nvPr>
            <p:ph type="title"/>
          </p:nvPr>
        </p:nvSpPr>
        <p:spPr>
          <a:xfrm>
            <a:off x="2115879" y="624110"/>
            <a:ext cx="10430540" cy="1280890"/>
          </a:xfrm>
        </p:spPr>
        <p:txBody>
          <a:bodyPr>
            <a:normAutofit/>
          </a:bodyPr>
          <a:lstStyle/>
          <a:p>
            <a:r>
              <a:rPr lang="it-IT" i="1" dirty="0"/>
              <a:t>Huberth v. Holly</a:t>
            </a:r>
            <a:br>
              <a:rPr lang="it-IT" i="1" dirty="0"/>
            </a:br>
            <a:r>
              <a:rPr lang="de-DE" dirty="0"/>
              <a:t>120 N.C. App. 348 (NC Ct. App. 1995)</a:t>
            </a:r>
            <a:endParaRPr lang="it-IT" dirty="0"/>
          </a:p>
        </p:txBody>
      </p:sp>
    </p:spTree>
    <p:extLst>
      <p:ext uri="{BB962C8B-B14F-4D97-AF65-F5344CB8AC3E}">
        <p14:creationId xmlns:p14="http://schemas.microsoft.com/office/powerpoint/2010/main" val="28163540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4D1A1-D1D1-AB85-D475-91AA5979F46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834AE-724E-3220-EF63-FC61592E427E}"/>
              </a:ext>
            </a:extLst>
          </p:cNvPr>
          <p:cNvSpPr>
            <a:spLocks noGrp="1"/>
          </p:cNvSpPr>
          <p:nvPr>
            <p:ph idx="1"/>
          </p:nvPr>
        </p:nvSpPr>
        <p:spPr>
          <a:xfrm>
            <a:off x="1956390" y="2243469"/>
            <a:ext cx="9422839" cy="4327451"/>
          </a:xfrm>
        </p:spPr>
        <p:txBody>
          <a:bodyPr>
            <a:normAutofit/>
          </a:bodyPr>
          <a:lstStyle/>
          <a:p>
            <a:r>
              <a:rPr lang="en-US" sz="2800" dirty="0"/>
              <a:t>“the measure of damages ‘is the difference between the market value of the property before and after the injury.’”</a:t>
            </a:r>
          </a:p>
          <a:p>
            <a:r>
              <a:rPr lang="en-US" sz="2800" dirty="0"/>
              <a:t>“When…land is used for a purpose that is personal to the owner, the replacement cost is an acceptable measure of damages.”</a:t>
            </a:r>
          </a:p>
        </p:txBody>
      </p:sp>
      <p:sp>
        <p:nvSpPr>
          <p:cNvPr id="7" name="Title 1">
            <a:extLst>
              <a:ext uri="{FF2B5EF4-FFF2-40B4-BE49-F238E27FC236}">
                <a16:creationId xmlns:a16="http://schemas.microsoft.com/office/drawing/2014/main" id="{F4EA04A4-D790-06E6-445E-158AD93F1058}"/>
              </a:ext>
            </a:extLst>
          </p:cNvPr>
          <p:cNvSpPr>
            <a:spLocks noGrp="1"/>
          </p:cNvSpPr>
          <p:nvPr>
            <p:ph type="title"/>
          </p:nvPr>
        </p:nvSpPr>
        <p:spPr>
          <a:xfrm>
            <a:off x="2115879" y="624110"/>
            <a:ext cx="10430540" cy="1280890"/>
          </a:xfrm>
        </p:spPr>
        <p:txBody>
          <a:bodyPr>
            <a:normAutofit/>
          </a:bodyPr>
          <a:lstStyle/>
          <a:p>
            <a:r>
              <a:rPr lang="it-IT" i="1" dirty="0"/>
              <a:t>Huberth v. Holly</a:t>
            </a:r>
            <a:br>
              <a:rPr lang="it-IT" i="1" dirty="0"/>
            </a:br>
            <a:r>
              <a:rPr lang="de-DE" dirty="0"/>
              <a:t>120 N.C. App. 348 (NC Ct. App. 1995)</a:t>
            </a:r>
            <a:endParaRPr lang="it-IT" dirty="0"/>
          </a:p>
        </p:txBody>
      </p:sp>
    </p:spTree>
    <p:extLst>
      <p:ext uri="{BB962C8B-B14F-4D97-AF65-F5344CB8AC3E}">
        <p14:creationId xmlns:p14="http://schemas.microsoft.com/office/powerpoint/2010/main" val="140310983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F3B83-8218-937B-EE6A-2BC31AB10F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56F503-7741-6F05-1CC6-311FDF2847A6}"/>
              </a:ext>
            </a:extLst>
          </p:cNvPr>
          <p:cNvSpPr>
            <a:spLocks noGrp="1"/>
          </p:cNvSpPr>
          <p:nvPr>
            <p:ph idx="1"/>
          </p:nvPr>
        </p:nvSpPr>
        <p:spPr>
          <a:xfrm>
            <a:off x="1956390" y="2243469"/>
            <a:ext cx="9422839" cy="4327451"/>
          </a:xfrm>
        </p:spPr>
        <p:txBody>
          <a:bodyPr>
            <a:normAutofit/>
          </a:bodyPr>
          <a:lstStyle/>
          <a:p>
            <a:pPr marL="0" indent="0">
              <a:buNone/>
            </a:pPr>
            <a:r>
              <a:rPr lang="en-US" sz="2800" b="1" dirty="0"/>
              <a:t>HOWEVER</a:t>
            </a:r>
          </a:p>
        </p:txBody>
      </p:sp>
      <p:sp>
        <p:nvSpPr>
          <p:cNvPr id="7" name="Title 1">
            <a:extLst>
              <a:ext uri="{FF2B5EF4-FFF2-40B4-BE49-F238E27FC236}">
                <a16:creationId xmlns:a16="http://schemas.microsoft.com/office/drawing/2014/main" id="{EA25C5E9-36D4-738F-08BE-6A0AA25422A0}"/>
              </a:ext>
            </a:extLst>
          </p:cNvPr>
          <p:cNvSpPr>
            <a:spLocks noGrp="1"/>
          </p:cNvSpPr>
          <p:nvPr>
            <p:ph type="title"/>
          </p:nvPr>
        </p:nvSpPr>
        <p:spPr>
          <a:xfrm>
            <a:off x="2115879" y="624110"/>
            <a:ext cx="10430540" cy="1280890"/>
          </a:xfrm>
        </p:spPr>
        <p:txBody>
          <a:bodyPr>
            <a:normAutofit/>
          </a:bodyPr>
          <a:lstStyle/>
          <a:p>
            <a:r>
              <a:rPr lang="it-IT" i="1" dirty="0"/>
              <a:t>Huberth v. Holly</a:t>
            </a:r>
            <a:br>
              <a:rPr lang="it-IT" i="1" dirty="0"/>
            </a:br>
            <a:r>
              <a:rPr lang="de-DE" dirty="0"/>
              <a:t>120 N.C. App. 348 (NC Ct. App. 1995)</a:t>
            </a:r>
            <a:endParaRPr lang="it-IT" dirty="0"/>
          </a:p>
        </p:txBody>
      </p:sp>
    </p:spTree>
    <p:extLst>
      <p:ext uri="{BB962C8B-B14F-4D97-AF65-F5344CB8AC3E}">
        <p14:creationId xmlns:p14="http://schemas.microsoft.com/office/powerpoint/2010/main" val="345057554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6683D-804B-60D4-0771-43DF086B0FE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B9DFD-665B-E079-B9C6-530658BAF6FA}"/>
              </a:ext>
            </a:extLst>
          </p:cNvPr>
          <p:cNvSpPr>
            <a:spLocks noGrp="1"/>
          </p:cNvSpPr>
          <p:nvPr>
            <p:ph idx="1"/>
          </p:nvPr>
        </p:nvSpPr>
        <p:spPr>
          <a:xfrm>
            <a:off x="1956390" y="2243469"/>
            <a:ext cx="9422839" cy="4327451"/>
          </a:xfrm>
        </p:spPr>
        <p:txBody>
          <a:bodyPr>
            <a:normAutofit/>
          </a:bodyPr>
          <a:lstStyle/>
          <a:p>
            <a:pPr marL="0" indent="0">
              <a:buNone/>
            </a:pPr>
            <a:r>
              <a:rPr lang="en-US" sz="2800" b="1" dirty="0"/>
              <a:t>HOWEVER</a:t>
            </a:r>
          </a:p>
          <a:p>
            <a:r>
              <a:rPr lang="en-US" sz="2800" dirty="0"/>
              <a:t>“there is no evidence that the property was used for a purpose that was personal to the [</a:t>
            </a:r>
            <a:r>
              <a:rPr lang="en-US" sz="2800" dirty="0" err="1"/>
              <a:t>Huberths</a:t>
            </a:r>
            <a:r>
              <a:rPr lang="en-US" sz="2800" dirty="0"/>
              <a:t>].”</a:t>
            </a:r>
          </a:p>
        </p:txBody>
      </p:sp>
      <p:sp>
        <p:nvSpPr>
          <p:cNvPr id="7" name="Title 1">
            <a:extLst>
              <a:ext uri="{FF2B5EF4-FFF2-40B4-BE49-F238E27FC236}">
                <a16:creationId xmlns:a16="http://schemas.microsoft.com/office/drawing/2014/main" id="{4C8F09E2-BFF5-56EE-98BA-E1BFAD248956}"/>
              </a:ext>
            </a:extLst>
          </p:cNvPr>
          <p:cNvSpPr>
            <a:spLocks noGrp="1"/>
          </p:cNvSpPr>
          <p:nvPr>
            <p:ph type="title"/>
          </p:nvPr>
        </p:nvSpPr>
        <p:spPr>
          <a:xfrm>
            <a:off x="2115879" y="624110"/>
            <a:ext cx="10430540" cy="1280890"/>
          </a:xfrm>
        </p:spPr>
        <p:txBody>
          <a:bodyPr>
            <a:normAutofit/>
          </a:bodyPr>
          <a:lstStyle/>
          <a:p>
            <a:r>
              <a:rPr lang="it-IT" i="1" dirty="0"/>
              <a:t>Huberth v. Holly</a:t>
            </a:r>
            <a:br>
              <a:rPr lang="it-IT" i="1" dirty="0"/>
            </a:br>
            <a:r>
              <a:rPr lang="de-DE" dirty="0"/>
              <a:t>120 N.C. App. 348 (NC Ct. App. 1995)</a:t>
            </a:r>
            <a:endParaRPr lang="it-IT" dirty="0"/>
          </a:p>
        </p:txBody>
      </p:sp>
    </p:spTree>
    <p:extLst>
      <p:ext uri="{BB962C8B-B14F-4D97-AF65-F5344CB8AC3E}">
        <p14:creationId xmlns:p14="http://schemas.microsoft.com/office/powerpoint/2010/main" val="35603830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20422-6836-0D1D-9A48-46ED3192CC4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6B36A4-5E8F-D1D1-75E3-04E1AFE9FF87}"/>
              </a:ext>
            </a:extLst>
          </p:cNvPr>
          <p:cNvSpPr>
            <a:spLocks noGrp="1"/>
          </p:cNvSpPr>
          <p:nvPr>
            <p:ph idx="1"/>
          </p:nvPr>
        </p:nvSpPr>
        <p:spPr>
          <a:xfrm>
            <a:off x="1956390" y="2243469"/>
            <a:ext cx="9422839" cy="4327451"/>
          </a:xfrm>
        </p:spPr>
        <p:txBody>
          <a:bodyPr>
            <a:normAutofit/>
          </a:bodyPr>
          <a:lstStyle/>
          <a:p>
            <a:pPr marL="0" indent="0">
              <a:buNone/>
            </a:pPr>
            <a:r>
              <a:rPr lang="en-US" sz="2800" b="1" dirty="0"/>
              <a:t>HOWEVER</a:t>
            </a:r>
          </a:p>
          <a:p>
            <a:r>
              <a:rPr lang="en-US" sz="2800" dirty="0"/>
              <a:t>“there is no evidence that the property was used for a purpose that was personal to the [</a:t>
            </a:r>
            <a:r>
              <a:rPr lang="en-US" sz="2800" dirty="0" err="1"/>
              <a:t>Huberths</a:t>
            </a:r>
            <a:r>
              <a:rPr lang="en-US" sz="2800" dirty="0"/>
              <a:t>].”</a:t>
            </a:r>
          </a:p>
          <a:p>
            <a:r>
              <a:rPr lang="en-US" sz="2800" dirty="0"/>
              <a:t>“the [</a:t>
            </a:r>
            <a:r>
              <a:rPr lang="en-US" sz="2800" dirty="0" err="1"/>
              <a:t>Huberths</a:t>
            </a:r>
            <a:r>
              <a:rPr lang="en-US" sz="2800" dirty="0"/>
              <a:t>] presented no evidence of diminution in value”</a:t>
            </a:r>
          </a:p>
        </p:txBody>
      </p:sp>
      <p:sp>
        <p:nvSpPr>
          <p:cNvPr id="7" name="Title 1">
            <a:extLst>
              <a:ext uri="{FF2B5EF4-FFF2-40B4-BE49-F238E27FC236}">
                <a16:creationId xmlns:a16="http://schemas.microsoft.com/office/drawing/2014/main" id="{839C5E68-92E3-FFAD-3F28-7D8EF323DCBD}"/>
              </a:ext>
            </a:extLst>
          </p:cNvPr>
          <p:cNvSpPr>
            <a:spLocks noGrp="1"/>
          </p:cNvSpPr>
          <p:nvPr>
            <p:ph type="title"/>
          </p:nvPr>
        </p:nvSpPr>
        <p:spPr>
          <a:xfrm>
            <a:off x="2115879" y="624110"/>
            <a:ext cx="10430540" cy="1280890"/>
          </a:xfrm>
        </p:spPr>
        <p:txBody>
          <a:bodyPr>
            <a:normAutofit/>
          </a:bodyPr>
          <a:lstStyle/>
          <a:p>
            <a:r>
              <a:rPr lang="it-IT" i="1" dirty="0"/>
              <a:t>Huberth v. Holly</a:t>
            </a:r>
            <a:br>
              <a:rPr lang="it-IT" i="1" dirty="0"/>
            </a:br>
            <a:r>
              <a:rPr lang="de-DE" dirty="0"/>
              <a:t>120 N.C. App. 348 (NC Ct. App. 1995)</a:t>
            </a:r>
            <a:endParaRPr lang="it-IT" dirty="0"/>
          </a:p>
        </p:txBody>
      </p:sp>
    </p:spTree>
    <p:extLst>
      <p:ext uri="{BB962C8B-B14F-4D97-AF65-F5344CB8AC3E}">
        <p14:creationId xmlns:p14="http://schemas.microsoft.com/office/powerpoint/2010/main" val="2110536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8B4CA-D2A2-D404-CD8C-35422A99770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16A7D7-C215-6AD3-2882-073B2DE805B8}"/>
              </a:ext>
            </a:extLst>
          </p:cNvPr>
          <p:cNvSpPr>
            <a:spLocks noGrp="1"/>
          </p:cNvSpPr>
          <p:nvPr>
            <p:ph idx="1"/>
          </p:nvPr>
        </p:nvSpPr>
        <p:spPr>
          <a:xfrm>
            <a:off x="1956390" y="2243470"/>
            <a:ext cx="9422839" cy="3452392"/>
          </a:xfrm>
        </p:spPr>
        <p:txBody>
          <a:bodyPr>
            <a:normAutofit/>
          </a:bodyPr>
          <a:lstStyle/>
          <a:p>
            <a:r>
              <a:rPr lang="en-US" sz="2800" dirty="0"/>
              <a:t>“The Department…has a higher duty of care than did the Carrolls, to discover and remedy potential obstructions, even those obstructions originating on private property.”</a:t>
            </a:r>
          </a:p>
        </p:txBody>
      </p:sp>
      <p:sp>
        <p:nvSpPr>
          <p:cNvPr id="7" name="Title 1">
            <a:extLst>
              <a:ext uri="{FF2B5EF4-FFF2-40B4-BE49-F238E27FC236}">
                <a16:creationId xmlns:a16="http://schemas.microsoft.com/office/drawing/2014/main" id="{5F1895A8-A0FE-4557-D941-2D909DA3DDC7}"/>
              </a:ext>
            </a:extLst>
          </p:cNvPr>
          <p:cNvSpPr>
            <a:spLocks noGrp="1"/>
          </p:cNvSpPr>
          <p:nvPr>
            <p:ph type="title"/>
          </p:nvPr>
        </p:nvSpPr>
        <p:spPr>
          <a:xfrm>
            <a:off x="2115879" y="624110"/>
            <a:ext cx="10430540" cy="1280890"/>
          </a:xfrm>
        </p:spPr>
        <p:txBody>
          <a:bodyPr>
            <a:normAutofit/>
          </a:bodyPr>
          <a:lstStyle/>
          <a:p>
            <a:r>
              <a:rPr lang="en-US" i="1" dirty="0"/>
              <a:t>Ford v. S.C. Dep't of Transp.</a:t>
            </a:r>
            <a:br>
              <a:rPr lang="en-US" i="1" dirty="0"/>
            </a:br>
            <a:r>
              <a:rPr lang="en-US" dirty="0"/>
              <a:t>492 S.E.2d 811 (SC Ct. App. 1997)</a:t>
            </a:r>
            <a:endParaRPr lang="sv-SE" dirty="0"/>
          </a:p>
        </p:txBody>
      </p:sp>
    </p:spTree>
    <p:extLst>
      <p:ext uri="{BB962C8B-B14F-4D97-AF65-F5344CB8AC3E}">
        <p14:creationId xmlns:p14="http://schemas.microsoft.com/office/powerpoint/2010/main" val="200859940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D821D-4F64-C10C-26E5-D2EC0D6497F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7CC-D0F9-0BF6-10E8-962A54E237E1}"/>
              </a:ext>
            </a:extLst>
          </p:cNvPr>
          <p:cNvSpPr>
            <a:spLocks noGrp="1"/>
          </p:cNvSpPr>
          <p:nvPr>
            <p:ph idx="1"/>
          </p:nvPr>
        </p:nvSpPr>
        <p:spPr>
          <a:xfrm>
            <a:off x="1956390" y="2243469"/>
            <a:ext cx="9422839" cy="4327451"/>
          </a:xfrm>
        </p:spPr>
        <p:txBody>
          <a:bodyPr>
            <a:normAutofit/>
          </a:bodyPr>
          <a:lstStyle/>
          <a:p>
            <a:pPr marL="0" indent="0">
              <a:buNone/>
            </a:pPr>
            <a:r>
              <a:rPr lang="en-US" sz="2800" b="1" dirty="0"/>
              <a:t>HOWEVER</a:t>
            </a:r>
          </a:p>
          <a:p>
            <a:r>
              <a:rPr lang="en-US" sz="2800" dirty="0"/>
              <a:t>“there is no evidence that the property was used for a purpose that was personal to the [</a:t>
            </a:r>
            <a:r>
              <a:rPr lang="en-US" sz="2800" dirty="0" err="1"/>
              <a:t>Huberths</a:t>
            </a:r>
            <a:r>
              <a:rPr lang="en-US" sz="2800" dirty="0"/>
              <a:t>].”</a:t>
            </a:r>
          </a:p>
          <a:p>
            <a:r>
              <a:rPr lang="en-US" sz="2800" dirty="0"/>
              <a:t>“the [</a:t>
            </a:r>
            <a:r>
              <a:rPr lang="en-US" sz="2800" dirty="0" err="1"/>
              <a:t>Huberths</a:t>
            </a:r>
            <a:r>
              <a:rPr lang="en-US" sz="2800" dirty="0"/>
              <a:t>] presented no evidence of diminution in value”</a:t>
            </a:r>
          </a:p>
          <a:p>
            <a:r>
              <a:rPr lang="en-US" sz="2800" dirty="0"/>
              <a:t>NOMINAL DAMAGES ONLY</a:t>
            </a:r>
          </a:p>
        </p:txBody>
      </p:sp>
      <p:sp>
        <p:nvSpPr>
          <p:cNvPr id="7" name="Title 1">
            <a:extLst>
              <a:ext uri="{FF2B5EF4-FFF2-40B4-BE49-F238E27FC236}">
                <a16:creationId xmlns:a16="http://schemas.microsoft.com/office/drawing/2014/main" id="{2DC0F7BF-6DB4-0803-54E3-597F6D5440AB}"/>
              </a:ext>
            </a:extLst>
          </p:cNvPr>
          <p:cNvSpPr>
            <a:spLocks noGrp="1"/>
          </p:cNvSpPr>
          <p:nvPr>
            <p:ph type="title"/>
          </p:nvPr>
        </p:nvSpPr>
        <p:spPr>
          <a:xfrm>
            <a:off x="2115879" y="624110"/>
            <a:ext cx="10430540" cy="1280890"/>
          </a:xfrm>
        </p:spPr>
        <p:txBody>
          <a:bodyPr>
            <a:normAutofit/>
          </a:bodyPr>
          <a:lstStyle/>
          <a:p>
            <a:r>
              <a:rPr lang="it-IT" i="1" dirty="0"/>
              <a:t>Huberth v. Holly</a:t>
            </a:r>
            <a:br>
              <a:rPr lang="it-IT" i="1" dirty="0"/>
            </a:br>
            <a:r>
              <a:rPr lang="de-DE" dirty="0"/>
              <a:t>120 N.C. App. 348 (NC Ct. App. 1995)</a:t>
            </a:r>
            <a:endParaRPr lang="it-IT" dirty="0"/>
          </a:p>
        </p:txBody>
      </p:sp>
    </p:spTree>
    <p:extLst>
      <p:ext uri="{BB962C8B-B14F-4D97-AF65-F5344CB8AC3E}">
        <p14:creationId xmlns:p14="http://schemas.microsoft.com/office/powerpoint/2010/main" val="302614103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84EC5-4EAB-71D1-8B10-1CCC354E47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3E6DD3-D2E4-DAF0-DAA3-91CEB494DDB5}"/>
              </a:ext>
            </a:extLst>
          </p:cNvPr>
          <p:cNvSpPr>
            <a:spLocks noGrp="1"/>
          </p:cNvSpPr>
          <p:nvPr>
            <p:ph type="title"/>
          </p:nvPr>
        </p:nvSpPr>
        <p:spPr>
          <a:xfrm>
            <a:off x="2115879" y="624110"/>
            <a:ext cx="10430540" cy="1280890"/>
          </a:xfrm>
        </p:spPr>
        <p:txBody>
          <a:bodyPr>
            <a:normAutofit fontScale="90000"/>
          </a:bodyPr>
          <a:lstStyle/>
          <a:p>
            <a:r>
              <a:rPr lang="de-DE" i="1" dirty="0"/>
              <a:t>Steele v. Steele</a:t>
            </a:r>
            <a:br>
              <a:rPr lang="de-DE" i="1" dirty="0"/>
            </a:br>
            <a:r>
              <a:rPr lang="en-US" dirty="0"/>
              <a:t>2008 S.C. App. Unpub. LEXIS 22 (SC Ct. App. 2008)</a:t>
            </a:r>
            <a:endParaRPr lang="de-DE" i="1" dirty="0"/>
          </a:p>
        </p:txBody>
      </p:sp>
      <p:pic>
        <p:nvPicPr>
          <p:cNvPr id="4" name="Picture 3">
            <a:extLst>
              <a:ext uri="{FF2B5EF4-FFF2-40B4-BE49-F238E27FC236}">
                <a16:creationId xmlns:a16="http://schemas.microsoft.com/office/drawing/2014/main" id="{5E0CE2AC-1878-1D38-6433-390CE840BEEF}"/>
              </a:ext>
            </a:extLst>
          </p:cNvPr>
          <p:cNvPicPr>
            <a:picLocks noChangeAspect="1"/>
          </p:cNvPicPr>
          <p:nvPr/>
        </p:nvPicPr>
        <p:blipFill>
          <a:blip r:embed="rId3">
            <a:extLst>
              <a:ext uri="{28A0092B-C50C-407E-A947-70E740481C1C}">
                <a14:useLocalDpi xmlns:a14="http://schemas.microsoft.com/office/drawing/2010/main" val="0"/>
              </a:ext>
            </a:extLst>
          </a:blip>
          <a:srcRect t="31973" b="24600"/>
          <a:stretch>
            <a:fillRect/>
          </a:stretch>
        </p:blipFill>
        <p:spPr>
          <a:xfrm>
            <a:off x="1242646" y="1905000"/>
            <a:ext cx="10949354" cy="4754880"/>
          </a:xfrm>
          <a:prstGeom prst="rect">
            <a:avLst/>
          </a:prstGeom>
        </p:spPr>
      </p:pic>
    </p:spTree>
    <p:extLst>
      <p:ext uri="{BB962C8B-B14F-4D97-AF65-F5344CB8AC3E}">
        <p14:creationId xmlns:p14="http://schemas.microsoft.com/office/powerpoint/2010/main" val="152280791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EDBEA-CCDE-E6F8-4C48-DBF288ABE8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9BC7DA-F29A-0A9F-C517-3F1CB4C81C76}"/>
              </a:ext>
            </a:extLst>
          </p:cNvPr>
          <p:cNvSpPr>
            <a:spLocks noGrp="1"/>
          </p:cNvSpPr>
          <p:nvPr>
            <p:ph type="title"/>
          </p:nvPr>
        </p:nvSpPr>
        <p:spPr>
          <a:xfrm>
            <a:off x="2115879" y="624110"/>
            <a:ext cx="10430540" cy="1280890"/>
          </a:xfrm>
        </p:spPr>
        <p:txBody>
          <a:bodyPr>
            <a:normAutofit fontScale="90000"/>
          </a:bodyPr>
          <a:lstStyle/>
          <a:p>
            <a:r>
              <a:rPr lang="de-DE" i="1" dirty="0"/>
              <a:t>Steele v. Steele</a:t>
            </a:r>
            <a:br>
              <a:rPr lang="de-DE" i="1" dirty="0"/>
            </a:br>
            <a:r>
              <a:rPr lang="en-US" dirty="0"/>
              <a:t>2008 S.C. App. Unpub. LEXIS 22 (SC Ct. App. 2008)</a:t>
            </a:r>
            <a:endParaRPr lang="de-DE" i="1" dirty="0"/>
          </a:p>
        </p:txBody>
      </p:sp>
      <p:pic>
        <p:nvPicPr>
          <p:cNvPr id="4" name="Picture 3">
            <a:extLst>
              <a:ext uri="{FF2B5EF4-FFF2-40B4-BE49-F238E27FC236}">
                <a16:creationId xmlns:a16="http://schemas.microsoft.com/office/drawing/2014/main" id="{E7C565C6-9B8D-1117-5A5C-5265EBA2AC87}"/>
              </a:ext>
            </a:extLst>
          </p:cNvPr>
          <p:cNvPicPr>
            <a:picLocks noChangeAspect="1"/>
          </p:cNvPicPr>
          <p:nvPr/>
        </p:nvPicPr>
        <p:blipFill>
          <a:blip r:embed="rId3">
            <a:extLst>
              <a:ext uri="{28A0092B-C50C-407E-A947-70E740481C1C}">
                <a14:useLocalDpi xmlns:a14="http://schemas.microsoft.com/office/drawing/2010/main" val="0"/>
              </a:ext>
            </a:extLst>
          </a:blip>
          <a:srcRect t="30720" b="24044"/>
          <a:stretch>
            <a:fillRect/>
          </a:stretch>
        </p:blipFill>
        <p:spPr>
          <a:xfrm>
            <a:off x="1242646" y="1767840"/>
            <a:ext cx="10949354" cy="4953000"/>
          </a:xfrm>
          <a:prstGeom prst="rect">
            <a:avLst/>
          </a:prstGeom>
        </p:spPr>
      </p:pic>
    </p:spTree>
    <p:extLst>
      <p:ext uri="{BB962C8B-B14F-4D97-AF65-F5344CB8AC3E}">
        <p14:creationId xmlns:p14="http://schemas.microsoft.com/office/powerpoint/2010/main" val="421379798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5665D-8053-6A03-D468-37B3EAC05DC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FEECB9-1930-F4C5-6513-633B66516F46}"/>
              </a:ext>
            </a:extLst>
          </p:cNvPr>
          <p:cNvSpPr>
            <a:spLocks noGrp="1"/>
          </p:cNvSpPr>
          <p:nvPr>
            <p:ph idx="1"/>
          </p:nvPr>
        </p:nvSpPr>
        <p:spPr>
          <a:xfrm>
            <a:off x="1956390" y="2243469"/>
            <a:ext cx="9422839" cy="4327451"/>
          </a:xfrm>
        </p:spPr>
        <p:txBody>
          <a:bodyPr>
            <a:normAutofit/>
          </a:bodyPr>
          <a:lstStyle/>
          <a:p>
            <a:r>
              <a:rPr lang="en-US" sz="2800" dirty="0"/>
              <a:t>“Generally, a court may measure damages to property by determining the cost of restoring damaged or destroyed trees, shrubs, and other vegetation.”</a:t>
            </a:r>
          </a:p>
        </p:txBody>
      </p:sp>
      <p:sp>
        <p:nvSpPr>
          <p:cNvPr id="7" name="Title 1">
            <a:extLst>
              <a:ext uri="{FF2B5EF4-FFF2-40B4-BE49-F238E27FC236}">
                <a16:creationId xmlns:a16="http://schemas.microsoft.com/office/drawing/2014/main" id="{6AB8698C-C974-00D5-7F1A-9089BA945CB5}"/>
              </a:ext>
            </a:extLst>
          </p:cNvPr>
          <p:cNvSpPr>
            <a:spLocks noGrp="1"/>
          </p:cNvSpPr>
          <p:nvPr>
            <p:ph type="title"/>
          </p:nvPr>
        </p:nvSpPr>
        <p:spPr>
          <a:xfrm>
            <a:off x="2115879" y="624110"/>
            <a:ext cx="10430540" cy="1280890"/>
          </a:xfrm>
        </p:spPr>
        <p:txBody>
          <a:bodyPr>
            <a:normAutofit fontScale="90000"/>
          </a:bodyPr>
          <a:lstStyle/>
          <a:p>
            <a:r>
              <a:rPr lang="de-DE" i="1" dirty="0"/>
              <a:t>Steele v. Steele</a:t>
            </a:r>
            <a:br>
              <a:rPr lang="de-DE" i="1" dirty="0"/>
            </a:br>
            <a:r>
              <a:rPr lang="en-US" dirty="0"/>
              <a:t>2008 S.C. App. Unpub. LEXIS 22 (SC Ct. App. 2008)</a:t>
            </a:r>
            <a:endParaRPr lang="it-IT" dirty="0"/>
          </a:p>
        </p:txBody>
      </p:sp>
    </p:spTree>
    <p:extLst>
      <p:ext uri="{BB962C8B-B14F-4D97-AF65-F5344CB8AC3E}">
        <p14:creationId xmlns:p14="http://schemas.microsoft.com/office/powerpoint/2010/main" val="371921183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62442-88EE-702D-0C6E-A79C719BA1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D2A2FC-7368-3FFA-A37C-D7A3A5D6C1DA}"/>
              </a:ext>
            </a:extLst>
          </p:cNvPr>
          <p:cNvSpPr>
            <a:spLocks noGrp="1"/>
          </p:cNvSpPr>
          <p:nvPr>
            <p:ph idx="1"/>
          </p:nvPr>
        </p:nvSpPr>
        <p:spPr>
          <a:xfrm>
            <a:off x="1956390" y="2243469"/>
            <a:ext cx="9422839" cy="4327451"/>
          </a:xfrm>
        </p:spPr>
        <p:txBody>
          <a:bodyPr>
            <a:normAutofit/>
          </a:bodyPr>
          <a:lstStyle/>
          <a:p>
            <a:r>
              <a:rPr lang="en-US" sz="2800" dirty="0"/>
              <a:t>“Generally, a court may measure damages to property by determining the cost of restoring damaged or destroyed trees, shrubs, and other vegetation.”</a:t>
            </a:r>
          </a:p>
          <a:p>
            <a:r>
              <a:rPr lang="en-US" sz="2800" dirty="0"/>
              <a:t>“If the restoration cost is disproportionate to the diminution in value of the land, the proper measure of damages is the lost value of the land, unless the owner has a personal reason for restoration.”</a:t>
            </a:r>
          </a:p>
        </p:txBody>
      </p:sp>
      <p:sp>
        <p:nvSpPr>
          <p:cNvPr id="7" name="Title 1">
            <a:extLst>
              <a:ext uri="{FF2B5EF4-FFF2-40B4-BE49-F238E27FC236}">
                <a16:creationId xmlns:a16="http://schemas.microsoft.com/office/drawing/2014/main" id="{2E4AA152-81B8-600B-651D-9E3FFF00844B}"/>
              </a:ext>
            </a:extLst>
          </p:cNvPr>
          <p:cNvSpPr>
            <a:spLocks noGrp="1"/>
          </p:cNvSpPr>
          <p:nvPr>
            <p:ph type="title"/>
          </p:nvPr>
        </p:nvSpPr>
        <p:spPr>
          <a:xfrm>
            <a:off x="2115879" y="624110"/>
            <a:ext cx="10430540" cy="1280890"/>
          </a:xfrm>
        </p:spPr>
        <p:txBody>
          <a:bodyPr>
            <a:normAutofit fontScale="90000"/>
          </a:bodyPr>
          <a:lstStyle/>
          <a:p>
            <a:r>
              <a:rPr lang="de-DE" i="1" dirty="0"/>
              <a:t>Steele v. Steele</a:t>
            </a:r>
            <a:br>
              <a:rPr lang="de-DE" i="1" dirty="0"/>
            </a:br>
            <a:r>
              <a:rPr lang="en-US" dirty="0"/>
              <a:t>2008 S.C. App. Unpub. LEXIS 22 (SC Ct. App. 2008)</a:t>
            </a:r>
            <a:endParaRPr lang="it-IT" dirty="0"/>
          </a:p>
        </p:txBody>
      </p:sp>
    </p:spTree>
    <p:extLst>
      <p:ext uri="{BB962C8B-B14F-4D97-AF65-F5344CB8AC3E}">
        <p14:creationId xmlns:p14="http://schemas.microsoft.com/office/powerpoint/2010/main" val="211086908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B3B5E-83A5-9F5D-FFA0-BE755215507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90720A-6B7B-CF86-AD79-A7D50CB945D3}"/>
              </a:ext>
            </a:extLst>
          </p:cNvPr>
          <p:cNvSpPr>
            <a:spLocks noGrp="1"/>
          </p:cNvSpPr>
          <p:nvPr>
            <p:ph idx="1"/>
          </p:nvPr>
        </p:nvSpPr>
        <p:spPr>
          <a:xfrm>
            <a:off x="1956390" y="2243469"/>
            <a:ext cx="9422839" cy="4327451"/>
          </a:xfrm>
        </p:spPr>
        <p:txBody>
          <a:bodyPr>
            <a:normAutofit/>
          </a:bodyPr>
          <a:lstStyle/>
          <a:p>
            <a:r>
              <a:rPr lang="en-US" sz="2800" dirty="0"/>
              <a:t>“Generally, a court may measure damages to property by determining the cost of restoring damaged or destroyed trees, shrubs, and other vegetation.”</a:t>
            </a:r>
          </a:p>
          <a:p>
            <a:r>
              <a:rPr lang="en-US" sz="2800" dirty="0"/>
              <a:t>“If the restoration cost is disproportionate to the diminution in value of the land, the proper measure of damages is the lost value of the land, unless the owner has a </a:t>
            </a:r>
            <a:r>
              <a:rPr lang="en-US" sz="2800" b="1" i="1" u="sng" dirty="0"/>
              <a:t>personal reason</a:t>
            </a:r>
            <a:r>
              <a:rPr lang="en-US" sz="2800" dirty="0"/>
              <a:t> for restoration.”</a:t>
            </a:r>
          </a:p>
        </p:txBody>
      </p:sp>
      <p:sp>
        <p:nvSpPr>
          <p:cNvPr id="7" name="Title 1">
            <a:extLst>
              <a:ext uri="{FF2B5EF4-FFF2-40B4-BE49-F238E27FC236}">
                <a16:creationId xmlns:a16="http://schemas.microsoft.com/office/drawing/2014/main" id="{86DFC12D-DEEA-A763-BED5-FD908F17BA7B}"/>
              </a:ext>
            </a:extLst>
          </p:cNvPr>
          <p:cNvSpPr>
            <a:spLocks noGrp="1"/>
          </p:cNvSpPr>
          <p:nvPr>
            <p:ph type="title"/>
          </p:nvPr>
        </p:nvSpPr>
        <p:spPr>
          <a:xfrm>
            <a:off x="2115879" y="624110"/>
            <a:ext cx="10430540" cy="1280890"/>
          </a:xfrm>
        </p:spPr>
        <p:txBody>
          <a:bodyPr>
            <a:normAutofit fontScale="90000"/>
          </a:bodyPr>
          <a:lstStyle/>
          <a:p>
            <a:r>
              <a:rPr lang="de-DE" i="1" dirty="0"/>
              <a:t>Steele v. Steele</a:t>
            </a:r>
            <a:br>
              <a:rPr lang="de-DE" i="1" dirty="0"/>
            </a:br>
            <a:r>
              <a:rPr lang="en-US" dirty="0"/>
              <a:t>2008 S.C. App. Unpub. LEXIS 22 (SC Ct. App. 2008)</a:t>
            </a:r>
            <a:endParaRPr lang="it-IT" dirty="0"/>
          </a:p>
        </p:txBody>
      </p:sp>
    </p:spTree>
    <p:extLst>
      <p:ext uri="{BB962C8B-B14F-4D97-AF65-F5344CB8AC3E}">
        <p14:creationId xmlns:p14="http://schemas.microsoft.com/office/powerpoint/2010/main" val="230052662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D0863-FC94-D571-8F57-4AA561CB900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0D66B9-537D-F103-498A-01020027B05A}"/>
              </a:ext>
            </a:extLst>
          </p:cNvPr>
          <p:cNvSpPr>
            <a:spLocks noGrp="1"/>
          </p:cNvSpPr>
          <p:nvPr>
            <p:ph idx="1"/>
          </p:nvPr>
        </p:nvSpPr>
        <p:spPr>
          <a:xfrm>
            <a:off x="1956390" y="2243469"/>
            <a:ext cx="9422839" cy="4327451"/>
          </a:xfrm>
        </p:spPr>
        <p:txBody>
          <a:bodyPr>
            <a:normAutofit/>
          </a:bodyPr>
          <a:lstStyle/>
          <a:p>
            <a:r>
              <a:rPr lang="en-US" sz="2800" dirty="0"/>
              <a:t>“Husband’s desire to restore the landscaping he personally labored to create around his home constitutes ‘a </a:t>
            </a:r>
            <a:r>
              <a:rPr lang="en-US" sz="2800" b="1" i="1" u="sng" dirty="0"/>
              <a:t>personal reason</a:t>
            </a:r>
            <a:r>
              <a:rPr lang="en-US" sz="2800" dirty="0"/>
              <a:t>’”</a:t>
            </a:r>
          </a:p>
        </p:txBody>
      </p:sp>
      <p:sp>
        <p:nvSpPr>
          <p:cNvPr id="7" name="Title 1">
            <a:extLst>
              <a:ext uri="{FF2B5EF4-FFF2-40B4-BE49-F238E27FC236}">
                <a16:creationId xmlns:a16="http://schemas.microsoft.com/office/drawing/2014/main" id="{219ABA11-8C86-3FC1-7364-3C1620DBB13A}"/>
              </a:ext>
            </a:extLst>
          </p:cNvPr>
          <p:cNvSpPr>
            <a:spLocks noGrp="1"/>
          </p:cNvSpPr>
          <p:nvPr>
            <p:ph type="title"/>
          </p:nvPr>
        </p:nvSpPr>
        <p:spPr>
          <a:xfrm>
            <a:off x="2115879" y="624110"/>
            <a:ext cx="10430540" cy="1280890"/>
          </a:xfrm>
        </p:spPr>
        <p:txBody>
          <a:bodyPr>
            <a:normAutofit fontScale="90000"/>
          </a:bodyPr>
          <a:lstStyle/>
          <a:p>
            <a:r>
              <a:rPr lang="de-DE" i="1" dirty="0"/>
              <a:t>Steele v. Steele</a:t>
            </a:r>
            <a:br>
              <a:rPr lang="de-DE" i="1" dirty="0"/>
            </a:br>
            <a:r>
              <a:rPr lang="en-US" dirty="0"/>
              <a:t>2008 S.C. App. Unpub. LEXIS 22 (SC Ct. App. 2008)</a:t>
            </a:r>
            <a:endParaRPr lang="it-IT" dirty="0"/>
          </a:p>
        </p:txBody>
      </p:sp>
    </p:spTree>
    <p:extLst>
      <p:ext uri="{BB962C8B-B14F-4D97-AF65-F5344CB8AC3E}">
        <p14:creationId xmlns:p14="http://schemas.microsoft.com/office/powerpoint/2010/main" val="3968120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07A89-6989-F7F2-9C86-47EAC8B063F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DB97AC-9EC2-01EC-3732-BD2F115F3F53}"/>
              </a:ext>
            </a:extLst>
          </p:cNvPr>
          <p:cNvSpPr>
            <a:spLocks noGrp="1"/>
          </p:cNvSpPr>
          <p:nvPr>
            <p:ph idx="1"/>
          </p:nvPr>
        </p:nvSpPr>
        <p:spPr>
          <a:xfrm>
            <a:off x="1956390" y="2243469"/>
            <a:ext cx="9422839" cy="4327451"/>
          </a:xfrm>
        </p:spPr>
        <p:txBody>
          <a:bodyPr>
            <a:normAutofit/>
          </a:bodyPr>
          <a:lstStyle/>
          <a:p>
            <a:r>
              <a:rPr lang="en-US" sz="2800" dirty="0"/>
              <a:t>“Husband’s desire to restore the landscaping he personally labored to create around his home constitutes ‘a </a:t>
            </a:r>
            <a:r>
              <a:rPr lang="en-US" sz="2800" b="1" i="1" u="sng" dirty="0"/>
              <a:t>personal reason</a:t>
            </a:r>
            <a:r>
              <a:rPr lang="en-US" sz="2800" dirty="0"/>
              <a:t>’”</a:t>
            </a:r>
          </a:p>
          <a:p>
            <a:r>
              <a:rPr lang="en-US" sz="2800" dirty="0"/>
              <a:t>“the family court did not err in awarding Husband damages based on the cost of restoring the lost plants and trees.”</a:t>
            </a:r>
          </a:p>
        </p:txBody>
      </p:sp>
      <p:sp>
        <p:nvSpPr>
          <p:cNvPr id="7" name="Title 1">
            <a:extLst>
              <a:ext uri="{FF2B5EF4-FFF2-40B4-BE49-F238E27FC236}">
                <a16:creationId xmlns:a16="http://schemas.microsoft.com/office/drawing/2014/main" id="{2F4BCD22-5FA7-3AFE-E66D-78AD71EA7258}"/>
              </a:ext>
            </a:extLst>
          </p:cNvPr>
          <p:cNvSpPr>
            <a:spLocks noGrp="1"/>
          </p:cNvSpPr>
          <p:nvPr>
            <p:ph type="title"/>
          </p:nvPr>
        </p:nvSpPr>
        <p:spPr>
          <a:xfrm>
            <a:off x="2115879" y="624110"/>
            <a:ext cx="10430540" cy="1280890"/>
          </a:xfrm>
        </p:spPr>
        <p:txBody>
          <a:bodyPr>
            <a:normAutofit fontScale="90000"/>
          </a:bodyPr>
          <a:lstStyle/>
          <a:p>
            <a:r>
              <a:rPr lang="de-DE" i="1" dirty="0"/>
              <a:t>Steele v. Steele</a:t>
            </a:r>
            <a:br>
              <a:rPr lang="de-DE" i="1" dirty="0"/>
            </a:br>
            <a:r>
              <a:rPr lang="en-US" dirty="0"/>
              <a:t>2008 S.C. App. Unpub. LEXIS 22 (SC Ct. App. 2008)</a:t>
            </a:r>
            <a:endParaRPr lang="it-IT" dirty="0"/>
          </a:p>
        </p:txBody>
      </p:sp>
    </p:spTree>
    <p:extLst>
      <p:ext uri="{BB962C8B-B14F-4D97-AF65-F5344CB8AC3E}">
        <p14:creationId xmlns:p14="http://schemas.microsoft.com/office/powerpoint/2010/main" val="76846891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5CFBC-9DED-34B5-156D-94B62B1FAD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BDF8FB-5D29-0BE1-ED0C-EE15DC40FBF8}"/>
              </a:ext>
            </a:extLst>
          </p:cNvPr>
          <p:cNvSpPr>
            <a:spLocks noGrp="1"/>
          </p:cNvSpPr>
          <p:nvPr>
            <p:ph type="title"/>
          </p:nvPr>
        </p:nvSpPr>
        <p:spPr>
          <a:xfrm>
            <a:off x="2115879" y="624110"/>
            <a:ext cx="10430540" cy="1280890"/>
          </a:xfrm>
        </p:spPr>
        <p:txBody>
          <a:bodyPr>
            <a:normAutofit/>
          </a:bodyPr>
          <a:lstStyle/>
          <a:p>
            <a:r>
              <a:rPr lang="en-US" i="1" dirty="0"/>
              <a:t>City of Hillsborough v. Hughes</a:t>
            </a:r>
            <a:br>
              <a:rPr lang="en-US" i="1" dirty="0"/>
            </a:br>
            <a:r>
              <a:rPr lang="en-US" dirty="0"/>
              <a:t>140 N.C.App. 714 (NC Ct. App. 2000)</a:t>
            </a:r>
            <a:endParaRPr lang="it-IT" dirty="0"/>
          </a:p>
        </p:txBody>
      </p:sp>
      <p:pic>
        <p:nvPicPr>
          <p:cNvPr id="6" name="Picture 5">
            <a:extLst>
              <a:ext uri="{FF2B5EF4-FFF2-40B4-BE49-F238E27FC236}">
                <a16:creationId xmlns:a16="http://schemas.microsoft.com/office/drawing/2014/main" id="{40675F3C-FA55-F61A-EADB-3C2BE61234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25231" y="1905000"/>
            <a:ext cx="6451256" cy="4839626"/>
          </a:xfrm>
          <a:prstGeom prst="rect">
            <a:avLst/>
          </a:prstGeom>
        </p:spPr>
      </p:pic>
    </p:spTree>
    <p:extLst>
      <p:ext uri="{BB962C8B-B14F-4D97-AF65-F5344CB8AC3E}">
        <p14:creationId xmlns:p14="http://schemas.microsoft.com/office/powerpoint/2010/main" val="206640987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6ADE3-0F1B-969E-E797-13F6641C2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5889F-41D4-1B89-73CE-A1B0391A5854}"/>
              </a:ext>
            </a:extLst>
          </p:cNvPr>
          <p:cNvSpPr>
            <a:spLocks noGrp="1"/>
          </p:cNvSpPr>
          <p:nvPr>
            <p:ph idx="1"/>
          </p:nvPr>
        </p:nvSpPr>
        <p:spPr>
          <a:xfrm>
            <a:off x="1956390" y="2243469"/>
            <a:ext cx="9422839" cy="4327451"/>
          </a:xfrm>
        </p:spPr>
        <p:txBody>
          <a:bodyPr>
            <a:normAutofit/>
          </a:bodyPr>
          <a:lstStyle/>
          <a:p>
            <a:r>
              <a:rPr lang="en-US" sz="2800" dirty="0"/>
              <a:t>“the ‘Unit Rule’…prevents an award of just compensation from assigning separate values to component parts of the property and requires that the improved property be valued as a whole.”</a:t>
            </a:r>
          </a:p>
        </p:txBody>
      </p:sp>
      <p:sp>
        <p:nvSpPr>
          <p:cNvPr id="7" name="Title 1">
            <a:extLst>
              <a:ext uri="{FF2B5EF4-FFF2-40B4-BE49-F238E27FC236}">
                <a16:creationId xmlns:a16="http://schemas.microsoft.com/office/drawing/2014/main" id="{7F1B6170-0E8C-EF78-E46F-BA13C342F4AB}"/>
              </a:ext>
            </a:extLst>
          </p:cNvPr>
          <p:cNvSpPr>
            <a:spLocks noGrp="1"/>
          </p:cNvSpPr>
          <p:nvPr>
            <p:ph type="title"/>
          </p:nvPr>
        </p:nvSpPr>
        <p:spPr>
          <a:xfrm>
            <a:off x="2115879" y="624110"/>
            <a:ext cx="10430540" cy="1280890"/>
          </a:xfrm>
        </p:spPr>
        <p:txBody>
          <a:bodyPr>
            <a:normAutofit/>
          </a:bodyPr>
          <a:lstStyle/>
          <a:p>
            <a:r>
              <a:rPr lang="en-US" i="1" dirty="0"/>
              <a:t>City of Hillsborough v. Hughes</a:t>
            </a:r>
            <a:br>
              <a:rPr lang="en-US" i="1" dirty="0"/>
            </a:br>
            <a:r>
              <a:rPr lang="en-US" dirty="0"/>
              <a:t>140 N.C.App. 714 (NC Ct. App. 2000)</a:t>
            </a:r>
            <a:endParaRPr lang="it-IT" dirty="0"/>
          </a:p>
        </p:txBody>
      </p:sp>
    </p:spTree>
    <p:extLst>
      <p:ext uri="{BB962C8B-B14F-4D97-AF65-F5344CB8AC3E}">
        <p14:creationId xmlns:p14="http://schemas.microsoft.com/office/powerpoint/2010/main" val="888514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41221-CA57-6ECD-103F-64344C90633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768733-7B6A-5432-B55F-40054BA5C78F}"/>
              </a:ext>
            </a:extLst>
          </p:cNvPr>
          <p:cNvSpPr>
            <a:spLocks noGrp="1"/>
          </p:cNvSpPr>
          <p:nvPr>
            <p:ph idx="1"/>
          </p:nvPr>
        </p:nvSpPr>
        <p:spPr>
          <a:xfrm>
            <a:off x="1956390" y="2243470"/>
            <a:ext cx="9422839" cy="3452392"/>
          </a:xfrm>
        </p:spPr>
        <p:txBody>
          <a:bodyPr>
            <a:normAutofit/>
          </a:bodyPr>
          <a:lstStyle/>
          <a:p>
            <a:r>
              <a:rPr lang="en-US" sz="2800" dirty="0"/>
              <a:t>“The Department…has a higher duty of care than did the Carrolls, to discover and remedy potential obstructions, </a:t>
            </a:r>
            <a:r>
              <a:rPr lang="en-US" sz="2800" b="1" i="1" u="sng" dirty="0"/>
              <a:t>even those obstructions originating on private property</a:t>
            </a:r>
            <a:r>
              <a:rPr lang="en-US" sz="2800" dirty="0"/>
              <a:t>.”</a:t>
            </a:r>
          </a:p>
        </p:txBody>
      </p:sp>
      <p:sp>
        <p:nvSpPr>
          <p:cNvPr id="7" name="Title 1">
            <a:extLst>
              <a:ext uri="{FF2B5EF4-FFF2-40B4-BE49-F238E27FC236}">
                <a16:creationId xmlns:a16="http://schemas.microsoft.com/office/drawing/2014/main" id="{EFB7B409-33AF-D8E9-FC61-2A37126A79B5}"/>
              </a:ext>
            </a:extLst>
          </p:cNvPr>
          <p:cNvSpPr>
            <a:spLocks noGrp="1"/>
          </p:cNvSpPr>
          <p:nvPr>
            <p:ph type="title"/>
          </p:nvPr>
        </p:nvSpPr>
        <p:spPr>
          <a:xfrm>
            <a:off x="2115879" y="624110"/>
            <a:ext cx="10430540" cy="1280890"/>
          </a:xfrm>
        </p:spPr>
        <p:txBody>
          <a:bodyPr>
            <a:normAutofit/>
          </a:bodyPr>
          <a:lstStyle/>
          <a:p>
            <a:r>
              <a:rPr lang="en-US" i="1" dirty="0"/>
              <a:t>Ford v. S.C. Dep't of Transp.</a:t>
            </a:r>
            <a:br>
              <a:rPr lang="en-US" i="1" dirty="0"/>
            </a:br>
            <a:r>
              <a:rPr lang="en-US" dirty="0"/>
              <a:t>492 S.E.2d 811 (SC Ct. App. 1997)</a:t>
            </a:r>
            <a:endParaRPr lang="sv-SE" dirty="0"/>
          </a:p>
        </p:txBody>
      </p:sp>
    </p:spTree>
    <p:extLst>
      <p:ext uri="{BB962C8B-B14F-4D97-AF65-F5344CB8AC3E}">
        <p14:creationId xmlns:p14="http://schemas.microsoft.com/office/powerpoint/2010/main" val="56791739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8F7CB-8E1E-0DED-424B-6437A2FE42C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C2DE85-DB92-DEDC-55D2-A327B2176310}"/>
              </a:ext>
            </a:extLst>
          </p:cNvPr>
          <p:cNvSpPr>
            <a:spLocks noGrp="1"/>
          </p:cNvSpPr>
          <p:nvPr>
            <p:ph idx="1"/>
          </p:nvPr>
        </p:nvSpPr>
        <p:spPr>
          <a:xfrm>
            <a:off x="1956390" y="2243469"/>
            <a:ext cx="9422839" cy="4327451"/>
          </a:xfrm>
        </p:spPr>
        <p:txBody>
          <a:bodyPr>
            <a:normAutofit/>
          </a:bodyPr>
          <a:lstStyle/>
          <a:p>
            <a:r>
              <a:rPr lang="en-US" sz="2800" dirty="0"/>
              <a:t>“the ‘Unit Rule’…prevents an award of just compensation from assigning separate values to component parts of the property and requires that the improved property be valued as a whole.”</a:t>
            </a:r>
          </a:p>
          <a:p>
            <a:r>
              <a:rPr lang="en-US" sz="2800" dirty="0"/>
              <a:t>“may not </a:t>
            </a:r>
            <a:r>
              <a:rPr lang="en-US" sz="2800" b="1" i="1" u="sng" dirty="0"/>
              <a:t>add</a:t>
            </a:r>
            <a:r>
              <a:rPr lang="en-US" sz="2800" dirty="0"/>
              <a:t> the timber that might have been or could have been removed from this property.”</a:t>
            </a:r>
          </a:p>
        </p:txBody>
      </p:sp>
      <p:sp>
        <p:nvSpPr>
          <p:cNvPr id="7" name="Title 1">
            <a:extLst>
              <a:ext uri="{FF2B5EF4-FFF2-40B4-BE49-F238E27FC236}">
                <a16:creationId xmlns:a16="http://schemas.microsoft.com/office/drawing/2014/main" id="{FE9F42A9-B893-8819-4A4E-200A9B874150}"/>
              </a:ext>
            </a:extLst>
          </p:cNvPr>
          <p:cNvSpPr>
            <a:spLocks noGrp="1"/>
          </p:cNvSpPr>
          <p:nvPr>
            <p:ph type="title"/>
          </p:nvPr>
        </p:nvSpPr>
        <p:spPr>
          <a:xfrm>
            <a:off x="2115879" y="624110"/>
            <a:ext cx="10430540" cy="1280890"/>
          </a:xfrm>
        </p:spPr>
        <p:txBody>
          <a:bodyPr>
            <a:normAutofit/>
          </a:bodyPr>
          <a:lstStyle/>
          <a:p>
            <a:r>
              <a:rPr lang="en-US" i="1" dirty="0"/>
              <a:t>City of Hillsborough v. Hughes</a:t>
            </a:r>
            <a:br>
              <a:rPr lang="en-US" i="1" dirty="0"/>
            </a:br>
            <a:r>
              <a:rPr lang="en-US" dirty="0"/>
              <a:t>140 N.C.App. 714 (NC Ct. App. 2000)</a:t>
            </a:r>
            <a:endParaRPr lang="it-IT" dirty="0"/>
          </a:p>
        </p:txBody>
      </p:sp>
    </p:spTree>
    <p:extLst>
      <p:ext uri="{BB962C8B-B14F-4D97-AF65-F5344CB8AC3E}">
        <p14:creationId xmlns:p14="http://schemas.microsoft.com/office/powerpoint/2010/main" val="74888230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9FD06-23F9-E55D-C9A4-021CE811555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215FDC-BC9E-CD95-F8DC-95B1A7E56E7F}"/>
              </a:ext>
            </a:extLst>
          </p:cNvPr>
          <p:cNvSpPr>
            <a:spLocks noGrp="1"/>
          </p:cNvSpPr>
          <p:nvPr>
            <p:ph idx="1"/>
          </p:nvPr>
        </p:nvSpPr>
        <p:spPr>
          <a:xfrm>
            <a:off x="1956390" y="2243469"/>
            <a:ext cx="9422839" cy="4327451"/>
          </a:xfrm>
        </p:spPr>
        <p:txBody>
          <a:bodyPr>
            <a:normAutofit/>
          </a:bodyPr>
          <a:lstStyle/>
          <a:p>
            <a:r>
              <a:rPr lang="en-US" sz="2800" dirty="0"/>
              <a:t>“the property should be valued as a whole for the purpose of assessing compensation for the taking</a:t>
            </a:r>
          </a:p>
        </p:txBody>
      </p:sp>
      <p:sp>
        <p:nvSpPr>
          <p:cNvPr id="7" name="Title 1">
            <a:extLst>
              <a:ext uri="{FF2B5EF4-FFF2-40B4-BE49-F238E27FC236}">
                <a16:creationId xmlns:a16="http://schemas.microsoft.com/office/drawing/2014/main" id="{759052B2-A28F-7756-22BE-A91302AF78DD}"/>
              </a:ext>
            </a:extLst>
          </p:cNvPr>
          <p:cNvSpPr>
            <a:spLocks noGrp="1"/>
          </p:cNvSpPr>
          <p:nvPr>
            <p:ph type="title"/>
          </p:nvPr>
        </p:nvSpPr>
        <p:spPr>
          <a:xfrm>
            <a:off x="2115879" y="624110"/>
            <a:ext cx="10430540" cy="1280890"/>
          </a:xfrm>
        </p:spPr>
        <p:txBody>
          <a:bodyPr>
            <a:normAutofit/>
          </a:bodyPr>
          <a:lstStyle/>
          <a:p>
            <a:r>
              <a:rPr lang="en-US" i="1" dirty="0"/>
              <a:t>City of Hillsborough v. Hughes</a:t>
            </a:r>
            <a:br>
              <a:rPr lang="en-US" i="1" dirty="0"/>
            </a:br>
            <a:r>
              <a:rPr lang="en-US" dirty="0"/>
              <a:t>140 N.C.App. 714 (NC Ct. App. 2000)</a:t>
            </a:r>
            <a:endParaRPr lang="it-IT" dirty="0"/>
          </a:p>
        </p:txBody>
      </p:sp>
    </p:spTree>
    <p:extLst>
      <p:ext uri="{BB962C8B-B14F-4D97-AF65-F5344CB8AC3E}">
        <p14:creationId xmlns:p14="http://schemas.microsoft.com/office/powerpoint/2010/main" val="165012645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28BF4-DEAF-BBB9-E6DF-59A6EAD6A3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B42D51-E5D9-ADC5-D941-380682B9491A}"/>
              </a:ext>
            </a:extLst>
          </p:cNvPr>
          <p:cNvSpPr>
            <a:spLocks noGrp="1"/>
          </p:cNvSpPr>
          <p:nvPr>
            <p:ph idx="1"/>
          </p:nvPr>
        </p:nvSpPr>
        <p:spPr>
          <a:xfrm>
            <a:off x="1956390" y="2243469"/>
            <a:ext cx="9422839" cy="4327451"/>
          </a:xfrm>
        </p:spPr>
        <p:txBody>
          <a:bodyPr>
            <a:normAutofit/>
          </a:bodyPr>
          <a:lstStyle/>
          <a:p>
            <a:r>
              <a:rPr lang="en-US" sz="2800" dirty="0"/>
              <a:t>“the property should be valued as a whole for the purpose of assessing compensation for the taking</a:t>
            </a:r>
          </a:p>
          <a:p>
            <a:pPr marL="400050" lvl="1" indent="0">
              <a:buNone/>
            </a:pPr>
            <a:r>
              <a:rPr lang="en-US" sz="2800" b="1" dirty="0"/>
              <a:t>BUT</a:t>
            </a:r>
          </a:p>
          <a:p>
            <a:pPr marL="400050" lvl="1" indent="0">
              <a:buNone/>
            </a:pPr>
            <a:r>
              <a:rPr lang="en-US" sz="2800" dirty="0"/>
              <a:t>This does not preclude the admission of testimony showing particular elements of value for consideration by the jury.”</a:t>
            </a:r>
          </a:p>
        </p:txBody>
      </p:sp>
      <p:sp>
        <p:nvSpPr>
          <p:cNvPr id="7" name="Title 1">
            <a:extLst>
              <a:ext uri="{FF2B5EF4-FFF2-40B4-BE49-F238E27FC236}">
                <a16:creationId xmlns:a16="http://schemas.microsoft.com/office/drawing/2014/main" id="{A4466FD4-6D10-77C7-61AA-BA970DC5BBAD}"/>
              </a:ext>
            </a:extLst>
          </p:cNvPr>
          <p:cNvSpPr>
            <a:spLocks noGrp="1"/>
          </p:cNvSpPr>
          <p:nvPr>
            <p:ph type="title"/>
          </p:nvPr>
        </p:nvSpPr>
        <p:spPr>
          <a:xfrm>
            <a:off x="2115879" y="624110"/>
            <a:ext cx="10430540" cy="1280890"/>
          </a:xfrm>
        </p:spPr>
        <p:txBody>
          <a:bodyPr>
            <a:normAutofit/>
          </a:bodyPr>
          <a:lstStyle/>
          <a:p>
            <a:r>
              <a:rPr lang="en-US" i="1" dirty="0"/>
              <a:t>City of Hillsborough v. Hughes</a:t>
            </a:r>
            <a:br>
              <a:rPr lang="en-US" i="1" dirty="0"/>
            </a:br>
            <a:r>
              <a:rPr lang="en-US" dirty="0"/>
              <a:t>140 N.C.App. 714 (NC Ct. App. 2000)</a:t>
            </a:r>
            <a:endParaRPr lang="it-IT" dirty="0"/>
          </a:p>
        </p:txBody>
      </p:sp>
    </p:spTree>
    <p:extLst>
      <p:ext uri="{BB962C8B-B14F-4D97-AF65-F5344CB8AC3E}">
        <p14:creationId xmlns:p14="http://schemas.microsoft.com/office/powerpoint/2010/main" val="266989784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E7986-1A60-9E41-4F51-5BD38C124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1CED7C-1FDA-193C-DD8E-5710A84AA0C4}"/>
              </a:ext>
            </a:extLst>
          </p:cNvPr>
          <p:cNvSpPr>
            <a:spLocks noGrp="1"/>
          </p:cNvSpPr>
          <p:nvPr>
            <p:ph type="title"/>
          </p:nvPr>
        </p:nvSpPr>
        <p:spPr/>
        <p:txBody>
          <a:bodyPr>
            <a:normAutofit/>
          </a:bodyPr>
          <a:lstStyle/>
          <a:p>
            <a:r>
              <a:rPr lang="en-US" dirty="0"/>
              <a:t>Valuation - Summary</a:t>
            </a:r>
          </a:p>
        </p:txBody>
      </p:sp>
      <p:sp>
        <p:nvSpPr>
          <p:cNvPr id="3" name="Content Placeholder 2">
            <a:extLst>
              <a:ext uri="{FF2B5EF4-FFF2-40B4-BE49-F238E27FC236}">
                <a16:creationId xmlns:a16="http://schemas.microsoft.com/office/drawing/2014/main" id="{9214A2CD-0B6A-D578-587B-7818321873E6}"/>
              </a:ext>
            </a:extLst>
          </p:cNvPr>
          <p:cNvSpPr>
            <a:spLocks noGrp="1"/>
          </p:cNvSpPr>
          <p:nvPr>
            <p:ph idx="1"/>
          </p:nvPr>
        </p:nvSpPr>
        <p:spPr>
          <a:xfrm>
            <a:off x="1533930" y="2133600"/>
            <a:ext cx="6016048" cy="4600832"/>
          </a:xfrm>
        </p:spPr>
        <p:txBody>
          <a:bodyPr numCol="1">
            <a:normAutofit/>
          </a:bodyPr>
          <a:lstStyle/>
          <a:p>
            <a:r>
              <a:rPr lang="en-US" sz="2800" dirty="0"/>
              <a:t>Change in Value vs. Restoration Cost</a:t>
            </a:r>
            <a:endParaRPr lang="en-US" sz="2000" dirty="0"/>
          </a:p>
          <a:p>
            <a:r>
              <a:rPr lang="en-US" sz="2600" dirty="0"/>
              <a:t>“Personal Reason”</a:t>
            </a:r>
          </a:p>
          <a:p>
            <a:r>
              <a:rPr lang="en-US" sz="2800" dirty="0"/>
              <a:t>Tort vs. Condemnation</a:t>
            </a:r>
          </a:p>
          <a:p>
            <a:r>
              <a:rPr lang="en-US" sz="2800" dirty="0"/>
              <a:t>Unit Rule</a:t>
            </a:r>
          </a:p>
          <a:p>
            <a:endParaRPr lang="en-US" sz="2800" dirty="0"/>
          </a:p>
          <a:p>
            <a:endParaRPr lang="en-US" sz="2600" dirty="0"/>
          </a:p>
        </p:txBody>
      </p:sp>
      <p:pic>
        <p:nvPicPr>
          <p:cNvPr id="4" name="Picture 3">
            <a:extLst>
              <a:ext uri="{FF2B5EF4-FFF2-40B4-BE49-F238E27FC236}">
                <a16:creationId xmlns:a16="http://schemas.microsoft.com/office/drawing/2014/main" id="{A12741C7-E3EC-9C28-BD22-3A588454C055}"/>
              </a:ext>
            </a:extLst>
          </p:cNvPr>
          <p:cNvPicPr>
            <a:picLocks noChangeAspect="1"/>
          </p:cNvPicPr>
          <p:nvPr/>
        </p:nvPicPr>
        <p:blipFill>
          <a:blip r:embed="rId3">
            <a:extLst>
              <a:ext uri="{28A0092B-C50C-407E-A947-70E740481C1C}">
                <a14:useLocalDpi xmlns:a14="http://schemas.microsoft.com/office/drawing/2010/main" val="0"/>
              </a:ext>
            </a:extLst>
          </a:blip>
          <a:srcRect t="30720" b="24044"/>
          <a:stretch>
            <a:fillRect/>
          </a:stretch>
        </p:blipFill>
        <p:spPr>
          <a:xfrm>
            <a:off x="6734433" y="2706130"/>
            <a:ext cx="5729416" cy="2591733"/>
          </a:xfrm>
          <a:prstGeom prst="rect">
            <a:avLst/>
          </a:prstGeom>
        </p:spPr>
      </p:pic>
    </p:spTree>
    <p:extLst>
      <p:ext uri="{BB962C8B-B14F-4D97-AF65-F5344CB8AC3E}">
        <p14:creationId xmlns:p14="http://schemas.microsoft.com/office/powerpoint/2010/main" val="48550659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5DD2A-AA2C-C48D-69C6-48B14E4F9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2D7A73-ABC1-9402-CD17-556CFC87963D}"/>
              </a:ext>
            </a:extLst>
          </p:cNvPr>
          <p:cNvSpPr>
            <a:spLocks noGrp="1"/>
          </p:cNvSpPr>
          <p:nvPr>
            <p:ph type="title"/>
          </p:nvPr>
        </p:nvSpPr>
        <p:spPr/>
        <p:txBody>
          <a:bodyPr/>
          <a:lstStyle/>
          <a:p>
            <a:r>
              <a:rPr lang="en-US" dirty="0"/>
              <a:t>Trip and Fall</a:t>
            </a:r>
          </a:p>
        </p:txBody>
      </p:sp>
      <p:sp>
        <p:nvSpPr>
          <p:cNvPr id="3" name="Text Placeholder 2">
            <a:extLst>
              <a:ext uri="{FF2B5EF4-FFF2-40B4-BE49-F238E27FC236}">
                <a16:creationId xmlns:a16="http://schemas.microsoft.com/office/drawing/2014/main" id="{9C0936CE-48C7-7B66-C405-C37A9E0753A4}"/>
              </a:ext>
            </a:extLst>
          </p:cNvPr>
          <p:cNvSpPr>
            <a:spLocks noGrp="1"/>
          </p:cNvSpPr>
          <p:nvPr>
            <p:ph type="body" idx="1"/>
          </p:nvPr>
        </p:nvSpPr>
        <p:spPr>
          <a:xfrm>
            <a:off x="2394282" y="3530129"/>
            <a:ext cx="9797718" cy="3232178"/>
          </a:xfrm>
        </p:spPr>
        <p:txBody>
          <a:bodyPr>
            <a:normAutofit/>
          </a:bodyPr>
          <a:lstStyle/>
          <a:p>
            <a:r>
              <a:rPr lang="it-IT" i="1" dirty="0"/>
              <a:t>Joyce v. City of High Point  </a:t>
            </a:r>
            <a:r>
              <a:rPr lang="it-IT" dirty="0"/>
              <a:t>226 S.E.2d 856 (NC Ct. App. 1976)</a:t>
            </a:r>
          </a:p>
          <a:p>
            <a:r>
              <a:rPr lang="en-US" i="1" dirty="0"/>
              <a:t>Henderson v. St. Francis Comm. Hospital  </a:t>
            </a:r>
            <a:r>
              <a:rPr lang="en-US" dirty="0"/>
              <a:t>399 S.E.2d 767 (SC Sup. Ct. 1990)</a:t>
            </a:r>
            <a:endParaRPr lang="it-IT" dirty="0"/>
          </a:p>
        </p:txBody>
      </p:sp>
    </p:spTree>
    <p:extLst>
      <p:ext uri="{BB962C8B-B14F-4D97-AF65-F5344CB8AC3E}">
        <p14:creationId xmlns:p14="http://schemas.microsoft.com/office/powerpoint/2010/main" val="289423583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C3B9E-FC15-27FF-1A7D-0FCECE29F9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36D24F-783C-A634-750D-8551CCB590A6}"/>
              </a:ext>
            </a:extLst>
          </p:cNvPr>
          <p:cNvSpPr>
            <a:spLocks noGrp="1"/>
          </p:cNvSpPr>
          <p:nvPr>
            <p:ph type="title"/>
          </p:nvPr>
        </p:nvSpPr>
        <p:spPr>
          <a:xfrm>
            <a:off x="2115879" y="624110"/>
            <a:ext cx="10430540" cy="1280890"/>
          </a:xfrm>
        </p:spPr>
        <p:txBody>
          <a:bodyPr>
            <a:normAutofit/>
          </a:bodyPr>
          <a:lstStyle/>
          <a:p>
            <a:r>
              <a:rPr lang="it-IT" i="1" dirty="0"/>
              <a:t>Joyce v. City of High Point </a:t>
            </a:r>
            <a:br>
              <a:rPr lang="it-IT" i="1" dirty="0"/>
            </a:br>
            <a:r>
              <a:rPr lang="it-IT" dirty="0"/>
              <a:t>226 S.E.2d 856 (NC Ct. App. 1976)</a:t>
            </a:r>
          </a:p>
        </p:txBody>
      </p:sp>
      <p:pic>
        <p:nvPicPr>
          <p:cNvPr id="3" name="Picture 2">
            <a:extLst>
              <a:ext uri="{FF2B5EF4-FFF2-40B4-BE49-F238E27FC236}">
                <a16:creationId xmlns:a16="http://schemas.microsoft.com/office/drawing/2014/main" id="{F8B99BF1-C825-B69E-F5A5-F8CD38F38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879" y="2014380"/>
            <a:ext cx="9398295" cy="4219510"/>
          </a:xfrm>
          <a:prstGeom prst="rect">
            <a:avLst/>
          </a:prstGeom>
        </p:spPr>
      </p:pic>
    </p:spTree>
    <p:extLst>
      <p:ext uri="{BB962C8B-B14F-4D97-AF65-F5344CB8AC3E}">
        <p14:creationId xmlns:p14="http://schemas.microsoft.com/office/powerpoint/2010/main" val="322374062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DA6B8-5489-7F2F-C433-45545524507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D5F38C-9FC0-C31E-D258-A71DE6CE307C}"/>
              </a:ext>
            </a:extLst>
          </p:cNvPr>
          <p:cNvSpPr>
            <a:spLocks noGrp="1"/>
          </p:cNvSpPr>
          <p:nvPr>
            <p:ph idx="1"/>
          </p:nvPr>
        </p:nvSpPr>
        <p:spPr>
          <a:xfrm>
            <a:off x="1956390" y="2243469"/>
            <a:ext cx="9422839" cy="4327451"/>
          </a:xfrm>
        </p:spPr>
        <p:txBody>
          <a:bodyPr>
            <a:normAutofit/>
          </a:bodyPr>
          <a:lstStyle/>
          <a:p>
            <a:r>
              <a:rPr lang="en-US" sz="2800" dirty="0"/>
              <a:t>“difference in elevation of approximation one inch…did not constitute a breach of [City’s]…duty”</a:t>
            </a:r>
          </a:p>
        </p:txBody>
      </p:sp>
      <p:sp>
        <p:nvSpPr>
          <p:cNvPr id="7" name="Title 1">
            <a:extLst>
              <a:ext uri="{FF2B5EF4-FFF2-40B4-BE49-F238E27FC236}">
                <a16:creationId xmlns:a16="http://schemas.microsoft.com/office/drawing/2014/main" id="{3669EC34-9988-7603-669F-110A728047D1}"/>
              </a:ext>
            </a:extLst>
          </p:cNvPr>
          <p:cNvSpPr>
            <a:spLocks noGrp="1"/>
          </p:cNvSpPr>
          <p:nvPr>
            <p:ph type="title"/>
          </p:nvPr>
        </p:nvSpPr>
        <p:spPr>
          <a:xfrm>
            <a:off x="2115879" y="624110"/>
            <a:ext cx="10430540" cy="1280890"/>
          </a:xfrm>
        </p:spPr>
        <p:txBody>
          <a:bodyPr>
            <a:normAutofit/>
          </a:bodyPr>
          <a:lstStyle/>
          <a:p>
            <a:r>
              <a:rPr lang="it-IT" i="1" dirty="0"/>
              <a:t>Joyce v. City of High Point </a:t>
            </a:r>
            <a:br>
              <a:rPr lang="it-IT" i="1" dirty="0"/>
            </a:br>
            <a:r>
              <a:rPr lang="it-IT" dirty="0"/>
              <a:t>226 S.E.2d 856 (NC Ct. App. 1976)</a:t>
            </a:r>
          </a:p>
        </p:txBody>
      </p:sp>
    </p:spTree>
    <p:extLst>
      <p:ext uri="{BB962C8B-B14F-4D97-AF65-F5344CB8AC3E}">
        <p14:creationId xmlns:p14="http://schemas.microsoft.com/office/powerpoint/2010/main" val="285077854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AED75-9B93-EF2F-A7F2-F84C4C6DC13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553A83-27DA-6615-8735-110D5EB81F27}"/>
              </a:ext>
            </a:extLst>
          </p:cNvPr>
          <p:cNvSpPr>
            <a:spLocks noGrp="1"/>
          </p:cNvSpPr>
          <p:nvPr>
            <p:ph idx="1"/>
          </p:nvPr>
        </p:nvSpPr>
        <p:spPr>
          <a:xfrm>
            <a:off x="1956390" y="2243469"/>
            <a:ext cx="9422839" cy="4327451"/>
          </a:xfrm>
        </p:spPr>
        <p:txBody>
          <a:bodyPr>
            <a:normAutofit/>
          </a:bodyPr>
          <a:lstStyle/>
          <a:p>
            <a:r>
              <a:rPr lang="en-US" sz="2800" dirty="0"/>
              <a:t>“difference in elevation of approximation one inch…did not constitute a breach of [City’s]…duty”</a:t>
            </a:r>
          </a:p>
          <a:p>
            <a:pPr marL="0" indent="0">
              <a:buNone/>
            </a:pPr>
            <a:r>
              <a:rPr lang="en-US" sz="2800" b="1" dirty="0"/>
              <a:t>MOREOVER</a:t>
            </a:r>
          </a:p>
          <a:p>
            <a:r>
              <a:rPr lang="en-US" sz="2800" dirty="0"/>
              <a:t>“[Joyce] was guilty of contributory negligence as a matter of law.”</a:t>
            </a:r>
          </a:p>
        </p:txBody>
      </p:sp>
      <p:sp>
        <p:nvSpPr>
          <p:cNvPr id="7" name="Title 1">
            <a:extLst>
              <a:ext uri="{FF2B5EF4-FFF2-40B4-BE49-F238E27FC236}">
                <a16:creationId xmlns:a16="http://schemas.microsoft.com/office/drawing/2014/main" id="{C5EFEEA0-BCE7-BD14-88DC-9790AAFB5EB3}"/>
              </a:ext>
            </a:extLst>
          </p:cNvPr>
          <p:cNvSpPr>
            <a:spLocks noGrp="1"/>
          </p:cNvSpPr>
          <p:nvPr>
            <p:ph type="title"/>
          </p:nvPr>
        </p:nvSpPr>
        <p:spPr>
          <a:xfrm>
            <a:off x="2115879" y="624110"/>
            <a:ext cx="10430540" cy="1280890"/>
          </a:xfrm>
        </p:spPr>
        <p:txBody>
          <a:bodyPr>
            <a:normAutofit/>
          </a:bodyPr>
          <a:lstStyle/>
          <a:p>
            <a:r>
              <a:rPr lang="it-IT" i="1" dirty="0"/>
              <a:t>Joyce v. City of High Point </a:t>
            </a:r>
            <a:br>
              <a:rPr lang="it-IT" i="1" dirty="0"/>
            </a:br>
            <a:r>
              <a:rPr lang="it-IT" dirty="0"/>
              <a:t>226 S.E.2d 856 (NC Ct. App. 1976)</a:t>
            </a:r>
          </a:p>
        </p:txBody>
      </p:sp>
    </p:spTree>
    <p:extLst>
      <p:ext uri="{BB962C8B-B14F-4D97-AF65-F5344CB8AC3E}">
        <p14:creationId xmlns:p14="http://schemas.microsoft.com/office/powerpoint/2010/main" val="129993704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42B2C-1C93-A56A-7645-3DBB31CEC9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D163B-C87A-9E11-6BE6-FB28AC67BC10}"/>
              </a:ext>
            </a:extLst>
          </p:cNvPr>
          <p:cNvSpPr>
            <a:spLocks noGrp="1"/>
          </p:cNvSpPr>
          <p:nvPr>
            <p:ph type="title"/>
          </p:nvPr>
        </p:nvSpPr>
        <p:spPr>
          <a:xfrm>
            <a:off x="2115879" y="624110"/>
            <a:ext cx="10430540" cy="1280890"/>
          </a:xfrm>
        </p:spPr>
        <p:txBody>
          <a:bodyPr>
            <a:normAutofit/>
          </a:bodyPr>
          <a:lstStyle/>
          <a:p>
            <a:r>
              <a:rPr lang="en-US" i="1" dirty="0"/>
              <a:t>Henderson v. St. Francis Comm. Hospital</a:t>
            </a:r>
            <a:br>
              <a:rPr lang="en-US" i="1" dirty="0"/>
            </a:br>
            <a:r>
              <a:rPr lang="en-US" dirty="0"/>
              <a:t>399 S.E.2d 767 (SC Sup. Ct. 1990)</a:t>
            </a:r>
            <a:endParaRPr lang="it-IT" dirty="0"/>
          </a:p>
        </p:txBody>
      </p:sp>
      <p:pic>
        <p:nvPicPr>
          <p:cNvPr id="6" name="Picture 5">
            <a:extLst>
              <a:ext uri="{FF2B5EF4-FFF2-40B4-BE49-F238E27FC236}">
                <a16:creationId xmlns:a16="http://schemas.microsoft.com/office/drawing/2014/main" id="{71F0A03B-B4A1-8AF2-DBC2-62B240FB8ED6}"/>
              </a:ext>
            </a:extLst>
          </p:cNvPr>
          <p:cNvPicPr>
            <a:picLocks noChangeAspect="1"/>
          </p:cNvPicPr>
          <p:nvPr/>
        </p:nvPicPr>
        <p:blipFill>
          <a:blip r:embed="rId3">
            <a:extLst>
              <a:ext uri="{28A0092B-C50C-407E-A947-70E740481C1C}">
                <a14:useLocalDpi xmlns:a14="http://schemas.microsoft.com/office/drawing/2010/main" val="0"/>
              </a:ext>
            </a:extLst>
          </a:blip>
          <a:srcRect t="27778" b="25946"/>
          <a:stretch>
            <a:fillRect/>
          </a:stretch>
        </p:blipFill>
        <p:spPr>
          <a:xfrm>
            <a:off x="3242617" y="1991497"/>
            <a:ext cx="6469793" cy="4490969"/>
          </a:xfrm>
          <a:prstGeom prst="rect">
            <a:avLst/>
          </a:prstGeom>
        </p:spPr>
      </p:pic>
    </p:spTree>
    <p:extLst>
      <p:ext uri="{BB962C8B-B14F-4D97-AF65-F5344CB8AC3E}">
        <p14:creationId xmlns:p14="http://schemas.microsoft.com/office/powerpoint/2010/main" val="81732151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ACDDC-9B9F-30C9-5272-8A221B29F1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9AD474-8E84-3503-49F9-7246D027FA12}"/>
              </a:ext>
            </a:extLst>
          </p:cNvPr>
          <p:cNvSpPr>
            <a:spLocks noGrp="1"/>
          </p:cNvSpPr>
          <p:nvPr>
            <p:ph idx="1"/>
          </p:nvPr>
        </p:nvSpPr>
        <p:spPr>
          <a:xfrm>
            <a:off x="1956390" y="2243469"/>
            <a:ext cx="9422839" cy="4327451"/>
          </a:xfrm>
        </p:spPr>
        <p:txBody>
          <a:bodyPr>
            <a:normAutofit/>
          </a:bodyPr>
          <a:lstStyle/>
          <a:p>
            <a:r>
              <a:rPr lang="en-US" sz="2800" dirty="0"/>
              <a:t>“gum balls are hard and round, take years to deteriorate and are dangerous to pedestrians.”</a:t>
            </a:r>
          </a:p>
        </p:txBody>
      </p:sp>
      <p:sp>
        <p:nvSpPr>
          <p:cNvPr id="7" name="Title 1">
            <a:extLst>
              <a:ext uri="{FF2B5EF4-FFF2-40B4-BE49-F238E27FC236}">
                <a16:creationId xmlns:a16="http://schemas.microsoft.com/office/drawing/2014/main" id="{5EB45164-6819-B2EC-1DD4-F98C04FD3963}"/>
              </a:ext>
            </a:extLst>
          </p:cNvPr>
          <p:cNvSpPr>
            <a:spLocks noGrp="1"/>
          </p:cNvSpPr>
          <p:nvPr>
            <p:ph type="title"/>
          </p:nvPr>
        </p:nvSpPr>
        <p:spPr>
          <a:xfrm>
            <a:off x="2115879" y="624110"/>
            <a:ext cx="10430540" cy="1280890"/>
          </a:xfrm>
        </p:spPr>
        <p:txBody>
          <a:bodyPr>
            <a:normAutofit/>
          </a:bodyPr>
          <a:lstStyle/>
          <a:p>
            <a:r>
              <a:rPr lang="en-US" i="1" dirty="0"/>
              <a:t>Henderson v. St. Francis Comm. Hospital</a:t>
            </a:r>
            <a:br>
              <a:rPr lang="en-US" i="1" dirty="0"/>
            </a:br>
            <a:r>
              <a:rPr lang="en-US" dirty="0"/>
              <a:t>399 S.E.2d 767 (SC Sup. Ct. 1990)</a:t>
            </a:r>
            <a:endParaRPr lang="it-IT" dirty="0"/>
          </a:p>
        </p:txBody>
      </p:sp>
    </p:spTree>
    <p:extLst>
      <p:ext uri="{BB962C8B-B14F-4D97-AF65-F5344CB8AC3E}">
        <p14:creationId xmlns:p14="http://schemas.microsoft.com/office/powerpoint/2010/main" val="3507976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29109-C4B9-6005-CE6D-F34FBF1A12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BBAB30-5D56-A1D4-F4A9-FE87579498E2}"/>
              </a:ext>
            </a:extLst>
          </p:cNvPr>
          <p:cNvSpPr>
            <a:spLocks noGrp="1"/>
          </p:cNvSpPr>
          <p:nvPr>
            <p:ph type="title"/>
          </p:nvPr>
        </p:nvSpPr>
        <p:spPr>
          <a:xfrm>
            <a:off x="2115879" y="624110"/>
            <a:ext cx="10430540" cy="1280890"/>
          </a:xfrm>
        </p:spPr>
        <p:txBody>
          <a:bodyPr>
            <a:normAutofit/>
          </a:bodyPr>
          <a:lstStyle/>
          <a:p>
            <a:r>
              <a:rPr lang="en-US" i="1" dirty="0"/>
              <a:t>Wallen v. Riverside Sports Ctr.</a:t>
            </a:r>
            <a:br>
              <a:rPr lang="en-US" i="1" dirty="0"/>
            </a:br>
            <a:r>
              <a:rPr lang="en-US" dirty="0"/>
              <a:t>173 N.C. App. 408 (NC Ct. App. 2005)</a:t>
            </a:r>
          </a:p>
        </p:txBody>
      </p:sp>
      <p:pic>
        <p:nvPicPr>
          <p:cNvPr id="4" name="Picture 3">
            <a:extLst>
              <a:ext uri="{FF2B5EF4-FFF2-40B4-BE49-F238E27FC236}">
                <a16:creationId xmlns:a16="http://schemas.microsoft.com/office/drawing/2014/main" id="{90682797-54B4-A332-0F27-9C7706859E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782" y="1883212"/>
            <a:ext cx="9346018" cy="4974788"/>
          </a:xfrm>
          <a:prstGeom prst="rect">
            <a:avLst/>
          </a:prstGeom>
        </p:spPr>
      </p:pic>
    </p:spTree>
    <p:extLst>
      <p:ext uri="{BB962C8B-B14F-4D97-AF65-F5344CB8AC3E}">
        <p14:creationId xmlns:p14="http://schemas.microsoft.com/office/powerpoint/2010/main" val="427581189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C3029-F229-6665-43DA-88C7F9194F2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50B519-6FD8-5FE0-10CD-F27CC3A6AB17}"/>
              </a:ext>
            </a:extLst>
          </p:cNvPr>
          <p:cNvSpPr>
            <a:spLocks noGrp="1"/>
          </p:cNvSpPr>
          <p:nvPr>
            <p:ph idx="1"/>
          </p:nvPr>
        </p:nvSpPr>
        <p:spPr>
          <a:xfrm>
            <a:off x="1956390" y="2243469"/>
            <a:ext cx="9422839" cy="4327451"/>
          </a:xfrm>
        </p:spPr>
        <p:txBody>
          <a:bodyPr>
            <a:normAutofit/>
          </a:bodyPr>
          <a:lstStyle/>
          <a:p>
            <a:r>
              <a:rPr lang="en-US" sz="2800" dirty="0"/>
              <a:t>“gum balls are hard and round, take years to deteriorate and are dangerous to pedestrians.”</a:t>
            </a:r>
          </a:p>
          <a:p>
            <a:r>
              <a:rPr lang="en-US" sz="2800" dirty="0"/>
              <a:t>“The hospital was specifically advised to remove the trees because they produced debris.”</a:t>
            </a:r>
          </a:p>
        </p:txBody>
      </p:sp>
      <p:sp>
        <p:nvSpPr>
          <p:cNvPr id="7" name="Title 1">
            <a:extLst>
              <a:ext uri="{FF2B5EF4-FFF2-40B4-BE49-F238E27FC236}">
                <a16:creationId xmlns:a16="http://schemas.microsoft.com/office/drawing/2014/main" id="{9619FCCB-0B0E-C777-8E0E-B12C2BB11DD9}"/>
              </a:ext>
            </a:extLst>
          </p:cNvPr>
          <p:cNvSpPr>
            <a:spLocks noGrp="1"/>
          </p:cNvSpPr>
          <p:nvPr>
            <p:ph type="title"/>
          </p:nvPr>
        </p:nvSpPr>
        <p:spPr>
          <a:xfrm>
            <a:off x="2115879" y="624110"/>
            <a:ext cx="10430540" cy="1280890"/>
          </a:xfrm>
        </p:spPr>
        <p:txBody>
          <a:bodyPr>
            <a:normAutofit/>
          </a:bodyPr>
          <a:lstStyle/>
          <a:p>
            <a:r>
              <a:rPr lang="en-US" i="1" dirty="0"/>
              <a:t>Henderson v. St. Francis Comm. Hospital</a:t>
            </a:r>
            <a:br>
              <a:rPr lang="en-US" i="1" dirty="0"/>
            </a:br>
            <a:r>
              <a:rPr lang="en-US" dirty="0"/>
              <a:t>399 S.E.2d 767 (SC Sup. Ct. 1990)</a:t>
            </a:r>
            <a:endParaRPr lang="it-IT" dirty="0"/>
          </a:p>
        </p:txBody>
      </p:sp>
    </p:spTree>
    <p:extLst>
      <p:ext uri="{BB962C8B-B14F-4D97-AF65-F5344CB8AC3E}">
        <p14:creationId xmlns:p14="http://schemas.microsoft.com/office/powerpoint/2010/main" val="14427296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CB185-A466-E63D-21CA-098793C930B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39832-0162-970B-2774-789552F12744}"/>
              </a:ext>
            </a:extLst>
          </p:cNvPr>
          <p:cNvSpPr>
            <a:spLocks noGrp="1"/>
          </p:cNvSpPr>
          <p:nvPr>
            <p:ph idx="1"/>
          </p:nvPr>
        </p:nvSpPr>
        <p:spPr>
          <a:xfrm>
            <a:off x="1956390" y="2243469"/>
            <a:ext cx="9422839" cy="4327451"/>
          </a:xfrm>
        </p:spPr>
        <p:txBody>
          <a:bodyPr>
            <a:normAutofit/>
          </a:bodyPr>
          <a:lstStyle/>
          <a:p>
            <a:r>
              <a:rPr lang="en-US" sz="2800" dirty="0"/>
              <a:t>“gum balls are hard and round, take years to deteriorate and are dangerous to pedestrians.”</a:t>
            </a:r>
          </a:p>
          <a:p>
            <a:r>
              <a:rPr lang="en-US" sz="2800" dirty="0"/>
              <a:t>“The hospital was specifically advised to remove the trees because they produced debris.”</a:t>
            </a:r>
          </a:p>
          <a:p>
            <a:r>
              <a:rPr lang="en-US" sz="2800" dirty="0"/>
              <a:t>“Rather than correct this dangerous condition,…the hospital built a stairway immediately adjacent to one of the trees [and] failed to use a regular maintenance program.”</a:t>
            </a:r>
          </a:p>
        </p:txBody>
      </p:sp>
      <p:sp>
        <p:nvSpPr>
          <p:cNvPr id="7" name="Title 1">
            <a:extLst>
              <a:ext uri="{FF2B5EF4-FFF2-40B4-BE49-F238E27FC236}">
                <a16:creationId xmlns:a16="http://schemas.microsoft.com/office/drawing/2014/main" id="{00DED229-4932-20F1-BA57-0EE28D28E193}"/>
              </a:ext>
            </a:extLst>
          </p:cNvPr>
          <p:cNvSpPr>
            <a:spLocks noGrp="1"/>
          </p:cNvSpPr>
          <p:nvPr>
            <p:ph type="title"/>
          </p:nvPr>
        </p:nvSpPr>
        <p:spPr>
          <a:xfrm>
            <a:off x="2115879" y="624110"/>
            <a:ext cx="10430540" cy="1280890"/>
          </a:xfrm>
        </p:spPr>
        <p:txBody>
          <a:bodyPr>
            <a:normAutofit/>
          </a:bodyPr>
          <a:lstStyle/>
          <a:p>
            <a:r>
              <a:rPr lang="en-US" i="1" dirty="0"/>
              <a:t>Henderson v. St. Francis Comm. Hospital</a:t>
            </a:r>
            <a:br>
              <a:rPr lang="en-US" i="1" dirty="0"/>
            </a:br>
            <a:r>
              <a:rPr lang="en-US" dirty="0"/>
              <a:t>399 S.E.2d 767 (SC Sup. Ct. 1990)</a:t>
            </a:r>
            <a:endParaRPr lang="it-IT" dirty="0"/>
          </a:p>
        </p:txBody>
      </p:sp>
    </p:spTree>
    <p:extLst>
      <p:ext uri="{BB962C8B-B14F-4D97-AF65-F5344CB8AC3E}">
        <p14:creationId xmlns:p14="http://schemas.microsoft.com/office/powerpoint/2010/main" val="32961329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F0C7F-7A35-192A-0673-F659A86F87A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5EF144-1984-02EF-874D-E54DED74B5FA}"/>
              </a:ext>
            </a:extLst>
          </p:cNvPr>
          <p:cNvSpPr>
            <a:spLocks noGrp="1"/>
          </p:cNvSpPr>
          <p:nvPr>
            <p:ph idx="1"/>
          </p:nvPr>
        </p:nvSpPr>
        <p:spPr>
          <a:xfrm>
            <a:off x="1956390" y="2243469"/>
            <a:ext cx="9422839" cy="4327451"/>
          </a:xfrm>
        </p:spPr>
        <p:txBody>
          <a:bodyPr>
            <a:normAutofit/>
          </a:bodyPr>
          <a:lstStyle/>
          <a:p>
            <a:r>
              <a:rPr lang="en-US" sz="2800" dirty="0"/>
              <a:t>“the jury might reasonably have inferred…the hospital was negligent…by not removing the trees or employing an adequate maintenance program”</a:t>
            </a:r>
          </a:p>
        </p:txBody>
      </p:sp>
      <p:sp>
        <p:nvSpPr>
          <p:cNvPr id="7" name="Title 1">
            <a:extLst>
              <a:ext uri="{FF2B5EF4-FFF2-40B4-BE49-F238E27FC236}">
                <a16:creationId xmlns:a16="http://schemas.microsoft.com/office/drawing/2014/main" id="{81E27FB9-9A83-B414-244B-4226DFC85762}"/>
              </a:ext>
            </a:extLst>
          </p:cNvPr>
          <p:cNvSpPr>
            <a:spLocks noGrp="1"/>
          </p:cNvSpPr>
          <p:nvPr>
            <p:ph type="title"/>
          </p:nvPr>
        </p:nvSpPr>
        <p:spPr>
          <a:xfrm>
            <a:off x="2115879" y="624110"/>
            <a:ext cx="10430540" cy="1280890"/>
          </a:xfrm>
        </p:spPr>
        <p:txBody>
          <a:bodyPr>
            <a:normAutofit/>
          </a:bodyPr>
          <a:lstStyle/>
          <a:p>
            <a:r>
              <a:rPr lang="en-US" i="1" dirty="0"/>
              <a:t>Henderson v. St. Francis Comm. Hospital</a:t>
            </a:r>
            <a:br>
              <a:rPr lang="en-US" i="1" dirty="0"/>
            </a:br>
            <a:r>
              <a:rPr lang="en-US" dirty="0"/>
              <a:t>399 S.E.2d 767 (SC Sup. Ct. 1990)</a:t>
            </a:r>
            <a:endParaRPr lang="it-IT" dirty="0"/>
          </a:p>
        </p:txBody>
      </p:sp>
    </p:spTree>
    <p:extLst>
      <p:ext uri="{BB962C8B-B14F-4D97-AF65-F5344CB8AC3E}">
        <p14:creationId xmlns:p14="http://schemas.microsoft.com/office/powerpoint/2010/main" val="216986015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788E3-2543-40B2-EC76-60DE10C1C29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6D04F-A0EB-F872-7385-C94E86E7472C}"/>
              </a:ext>
            </a:extLst>
          </p:cNvPr>
          <p:cNvSpPr>
            <a:spLocks noGrp="1"/>
          </p:cNvSpPr>
          <p:nvPr>
            <p:ph idx="1"/>
          </p:nvPr>
        </p:nvSpPr>
        <p:spPr>
          <a:xfrm>
            <a:off x="1956390" y="2243469"/>
            <a:ext cx="9422839" cy="4327451"/>
          </a:xfrm>
        </p:spPr>
        <p:txBody>
          <a:bodyPr>
            <a:normAutofit/>
          </a:bodyPr>
          <a:lstStyle/>
          <a:p>
            <a:pPr marL="0" indent="0">
              <a:buNone/>
            </a:pPr>
            <a:r>
              <a:rPr lang="en-US" sz="2800" b="1" dirty="0"/>
              <a:t>DISSENT</a:t>
            </a:r>
          </a:p>
          <a:p>
            <a:r>
              <a:rPr lang="en-US" sz="2800" dirty="0"/>
              <a:t>“The mere fact that sweet gum balls were present in the lot does not establish negligent maintenance.”</a:t>
            </a:r>
          </a:p>
        </p:txBody>
      </p:sp>
      <p:sp>
        <p:nvSpPr>
          <p:cNvPr id="7" name="Title 1">
            <a:extLst>
              <a:ext uri="{FF2B5EF4-FFF2-40B4-BE49-F238E27FC236}">
                <a16:creationId xmlns:a16="http://schemas.microsoft.com/office/drawing/2014/main" id="{69C25D26-56D8-6CC5-03B9-5A0E9138FC67}"/>
              </a:ext>
            </a:extLst>
          </p:cNvPr>
          <p:cNvSpPr>
            <a:spLocks noGrp="1"/>
          </p:cNvSpPr>
          <p:nvPr>
            <p:ph type="title"/>
          </p:nvPr>
        </p:nvSpPr>
        <p:spPr>
          <a:xfrm>
            <a:off x="2115879" y="624110"/>
            <a:ext cx="10430540" cy="1280890"/>
          </a:xfrm>
        </p:spPr>
        <p:txBody>
          <a:bodyPr>
            <a:normAutofit/>
          </a:bodyPr>
          <a:lstStyle/>
          <a:p>
            <a:r>
              <a:rPr lang="en-US" i="1" dirty="0"/>
              <a:t>Henderson v. St. Francis Comm. Hospital</a:t>
            </a:r>
            <a:br>
              <a:rPr lang="en-US" i="1" dirty="0"/>
            </a:br>
            <a:r>
              <a:rPr lang="en-US" dirty="0"/>
              <a:t>399 S.E.2d 767 (SC Sup. Ct. 1990)</a:t>
            </a:r>
            <a:endParaRPr lang="it-IT" dirty="0"/>
          </a:p>
        </p:txBody>
      </p:sp>
    </p:spTree>
    <p:extLst>
      <p:ext uri="{BB962C8B-B14F-4D97-AF65-F5344CB8AC3E}">
        <p14:creationId xmlns:p14="http://schemas.microsoft.com/office/powerpoint/2010/main" val="151783133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8DBF7-9817-C3A6-0B3D-C9FF4E118E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A22E0A-499D-B89A-CCBC-4B772192C371}"/>
              </a:ext>
            </a:extLst>
          </p:cNvPr>
          <p:cNvSpPr>
            <a:spLocks noGrp="1"/>
          </p:cNvSpPr>
          <p:nvPr>
            <p:ph type="title"/>
          </p:nvPr>
        </p:nvSpPr>
        <p:spPr/>
        <p:txBody>
          <a:bodyPr>
            <a:normAutofit/>
          </a:bodyPr>
          <a:lstStyle/>
          <a:p>
            <a:r>
              <a:rPr lang="en-US" dirty="0"/>
              <a:t>Trip and Fall - Summary</a:t>
            </a:r>
          </a:p>
        </p:txBody>
      </p:sp>
      <p:sp>
        <p:nvSpPr>
          <p:cNvPr id="3" name="Content Placeholder 2">
            <a:extLst>
              <a:ext uri="{FF2B5EF4-FFF2-40B4-BE49-F238E27FC236}">
                <a16:creationId xmlns:a16="http://schemas.microsoft.com/office/drawing/2014/main" id="{809BAEB3-1BAF-4476-4689-9A21593A1777}"/>
              </a:ext>
            </a:extLst>
          </p:cNvPr>
          <p:cNvSpPr>
            <a:spLocks noGrp="1"/>
          </p:cNvSpPr>
          <p:nvPr>
            <p:ph idx="1"/>
          </p:nvPr>
        </p:nvSpPr>
        <p:spPr>
          <a:xfrm>
            <a:off x="1954060" y="2133600"/>
            <a:ext cx="9550552" cy="3777622"/>
          </a:xfrm>
        </p:spPr>
        <p:txBody>
          <a:bodyPr numCol="2">
            <a:normAutofit/>
          </a:bodyPr>
          <a:lstStyle/>
          <a:p>
            <a:r>
              <a:rPr lang="en-US" sz="2800" dirty="0"/>
              <a:t>Actual vs. Constructive Notice</a:t>
            </a:r>
          </a:p>
          <a:p>
            <a:r>
              <a:rPr lang="en-US" sz="2800" i="1" dirty="0"/>
              <a:t>De minimis</a:t>
            </a:r>
          </a:p>
          <a:p>
            <a:r>
              <a:rPr lang="en-US" sz="2800" dirty="0"/>
              <a:t>Contributory Negligence</a:t>
            </a:r>
          </a:p>
          <a:p>
            <a:endParaRPr lang="en-US" sz="2800" dirty="0"/>
          </a:p>
          <a:p>
            <a:endParaRPr lang="en-US" sz="2600" dirty="0"/>
          </a:p>
        </p:txBody>
      </p:sp>
      <p:pic>
        <p:nvPicPr>
          <p:cNvPr id="6" name="Picture 5">
            <a:extLst>
              <a:ext uri="{FF2B5EF4-FFF2-40B4-BE49-F238E27FC236}">
                <a16:creationId xmlns:a16="http://schemas.microsoft.com/office/drawing/2014/main" id="{B4AC55C9-51A6-B726-8DD4-8C8236BE65ED}"/>
              </a:ext>
            </a:extLst>
          </p:cNvPr>
          <p:cNvPicPr>
            <a:picLocks noChangeAspect="1"/>
          </p:cNvPicPr>
          <p:nvPr/>
        </p:nvPicPr>
        <p:blipFill>
          <a:blip r:embed="rId3">
            <a:extLst>
              <a:ext uri="{28A0092B-C50C-407E-A947-70E740481C1C}">
                <a14:useLocalDpi xmlns:a14="http://schemas.microsoft.com/office/drawing/2010/main" val="0"/>
              </a:ext>
            </a:extLst>
          </a:blip>
          <a:srcRect t="23834" b="15857"/>
          <a:stretch>
            <a:fillRect/>
          </a:stretch>
        </p:blipFill>
        <p:spPr>
          <a:xfrm>
            <a:off x="7171038" y="1861751"/>
            <a:ext cx="4572000" cy="4135968"/>
          </a:xfrm>
          <a:prstGeom prst="rect">
            <a:avLst/>
          </a:prstGeom>
        </p:spPr>
      </p:pic>
    </p:spTree>
    <p:extLst>
      <p:ext uri="{BB962C8B-B14F-4D97-AF65-F5344CB8AC3E}">
        <p14:creationId xmlns:p14="http://schemas.microsoft.com/office/powerpoint/2010/main" val="305214659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154C5-FA32-B8FD-21B5-7546A8E89B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9F10B-7227-CB4C-60F1-BD60DD71F16B}"/>
              </a:ext>
            </a:extLst>
          </p:cNvPr>
          <p:cNvSpPr>
            <a:spLocks noGrp="1"/>
          </p:cNvSpPr>
          <p:nvPr>
            <p:ph type="title"/>
          </p:nvPr>
        </p:nvSpPr>
        <p:spPr/>
        <p:txBody>
          <a:bodyPr/>
          <a:lstStyle/>
          <a:p>
            <a:r>
              <a:rPr lang="en-US" dirty="0"/>
              <a:t>Tree Regulations</a:t>
            </a:r>
          </a:p>
        </p:txBody>
      </p:sp>
      <p:sp>
        <p:nvSpPr>
          <p:cNvPr id="3" name="Text Placeholder 2">
            <a:extLst>
              <a:ext uri="{FF2B5EF4-FFF2-40B4-BE49-F238E27FC236}">
                <a16:creationId xmlns:a16="http://schemas.microsoft.com/office/drawing/2014/main" id="{D2FC0CCB-3C12-2A1C-3BCA-B535A62F8033}"/>
              </a:ext>
            </a:extLst>
          </p:cNvPr>
          <p:cNvSpPr>
            <a:spLocks noGrp="1"/>
          </p:cNvSpPr>
          <p:nvPr>
            <p:ph type="body" idx="1"/>
          </p:nvPr>
        </p:nvSpPr>
        <p:spPr>
          <a:xfrm>
            <a:off x="2394282" y="3530129"/>
            <a:ext cx="9797718" cy="3232178"/>
          </a:xfrm>
        </p:spPr>
        <p:txBody>
          <a:bodyPr>
            <a:normAutofit/>
          </a:bodyPr>
          <a:lstStyle/>
          <a:p>
            <a:r>
              <a:rPr lang="en-US" i="1" dirty="0"/>
              <a:t>Dunbar v. City of Spartanburg  </a:t>
            </a:r>
            <a:r>
              <a:rPr lang="en-US" dirty="0"/>
              <a:t>266 S.C. 113 (SC Sup. Ct. 1976)</a:t>
            </a:r>
          </a:p>
          <a:p>
            <a:r>
              <a:rPr lang="en-US" i="1" dirty="0"/>
              <a:t>County of Charleston v. Dept. of Transp</a:t>
            </a:r>
            <a:r>
              <a:rPr lang="en-US" dirty="0"/>
              <a:t>. 420 S.C. 405 (SC Ct. App. 2017)</a:t>
            </a:r>
            <a:endParaRPr lang="it-IT" dirty="0"/>
          </a:p>
        </p:txBody>
      </p:sp>
    </p:spTree>
    <p:extLst>
      <p:ext uri="{BB962C8B-B14F-4D97-AF65-F5344CB8AC3E}">
        <p14:creationId xmlns:p14="http://schemas.microsoft.com/office/powerpoint/2010/main" val="369766149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78BCB-5E36-1A0F-341D-931BB86BAA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631D9-3775-71B7-3DDA-8D6084E9552C}"/>
              </a:ext>
            </a:extLst>
          </p:cNvPr>
          <p:cNvSpPr>
            <a:spLocks noGrp="1"/>
          </p:cNvSpPr>
          <p:nvPr>
            <p:ph type="title"/>
          </p:nvPr>
        </p:nvSpPr>
        <p:spPr>
          <a:xfrm>
            <a:off x="2115879" y="624110"/>
            <a:ext cx="10430540" cy="1280890"/>
          </a:xfrm>
        </p:spPr>
        <p:txBody>
          <a:bodyPr>
            <a:normAutofit/>
          </a:bodyPr>
          <a:lstStyle/>
          <a:p>
            <a:r>
              <a:rPr lang="en-US" i="1" dirty="0"/>
              <a:t>Dunbar v. City of Spartanburg </a:t>
            </a:r>
            <a:br>
              <a:rPr lang="en-US" i="1" dirty="0"/>
            </a:br>
            <a:r>
              <a:rPr lang="en-US" dirty="0"/>
              <a:t>266 S.C. 113 (SC Sup. Ct. 1976)</a:t>
            </a:r>
          </a:p>
        </p:txBody>
      </p:sp>
      <p:pic>
        <p:nvPicPr>
          <p:cNvPr id="4" name="Picture 3">
            <a:extLst>
              <a:ext uri="{FF2B5EF4-FFF2-40B4-BE49-F238E27FC236}">
                <a16:creationId xmlns:a16="http://schemas.microsoft.com/office/drawing/2014/main" id="{02682541-E814-32E0-A6B5-435A4BF0B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9071" y="1905000"/>
            <a:ext cx="7238812" cy="4397773"/>
          </a:xfrm>
          <a:prstGeom prst="rect">
            <a:avLst/>
          </a:prstGeom>
        </p:spPr>
      </p:pic>
    </p:spTree>
    <p:extLst>
      <p:ext uri="{BB962C8B-B14F-4D97-AF65-F5344CB8AC3E}">
        <p14:creationId xmlns:p14="http://schemas.microsoft.com/office/powerpoint/2010/main" val="43365511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C664C-EA77-5D42-D456-14B19163C60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85C65F-7B3A-CAA8-9BB1-81390C7C0A16}"/>
              </a:ext>
            </a:extLst>
          </p:cNvPr>
          <p:cNvSpPr>
            <a:spLocks noGrp="1"/>
          </p:cNvSpPr>
          <p:nvPr>
            <p:ph idx="1"/>
          </p:nvPr>
        </p:nvSpPr>
        <p:spPr>
          <a:xfrm>
            <a:off x="1956390" y="2243469"/>
            <a:ext cx="9422839" cy="4327451"/>
          </a:xfrm>
        </p:spPr>
        <p:txBody>
          <a:bodyPr>
            <a:normAutofit/>
          </a:bodyPr>
          <a:lstStyle/>
          <a:p>
            <a:r>
              <a:rPr lang="en-US" sz="2800" dirty="0"/>
              <a:t>“…a municipality, being a creature of the legislature, may exercise only such authority as is granted to it.”</a:t>
            </a:r>
          </a:p>
        </p:txBody>
      </p:sp>
      <p:sp>
        <p:nvSpPr>
          <p:cNvPr id="7" name="Title 1">
            <a:extLst>
              <a:ext uri="{FF2B5EF4-FFF2-40B4-BE49-F238E27FC236}">
                <a16:creationId xmlns:a16="http://schemas.microsoft.com/office/drawing/2014/main" id="{D5060302-58E3-8E46-F4E6-A79170D83951}"/>
              </a:ext>
            </a:extLst>
          </p:cNvPr>
          <p:cNvSpPr>
            <a:spLocks noGrp="1"/>
          </p:cNvSpPr>
          <p:nvPr>
            <p:ph type="title"/>
          </p:nvPr>
        </p:nvSpPr>
        <p:spPr>
          <a:xfrm>
            <a:off x="2115879" y="624110"/>
            <a:ext cx="10430540" cy="1280890"/>
          </a:xfrm>
        </p:spPr>
        <p:txBody>
          <a:bodyPr>
            <a:normAutofit/>
          </a:bodyPr>
          <a:lstStyle/>
          <a:p>
            <a:r>
              <a:rPr lang="en-US" i="1" dirty="0"/>
              <a:t>Dunbar v. City of Spartanburg </a:t>
            </a:r>
            <a:br>
              <a:rPr lang="en-US" i="1" dirty="0"/>
            </a:br>
            <a:r>
              <a:rPr lang="en-US" dirty="0"/>
              <a:t>266 S.C. 113 (SC Sup. Ct. 1976)</a:t>
            </a:r>
            <a:endParaRPr lang="it-IT" dirty="0"/>
          </a:p>
        </p:txBody>
      </p:sp>
    </p:spTree>
    <p:extLst>
      <p:ext uri="{BB962C8B-B14F-4D97-AF65-F5344CB8AC3E}">
        <p14:creationId xmlns:p14="http://schemas.microsoft.com/office/powerpoint/2010/main" val="191064888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40824-9589-BE90-79C8-2F5F07A8022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5CA5E-0457-D1D7-FCE1-E0480AFED5A6}"/>
              </a:ext>
            </a:extLst>
          </p:cNvPr>
          <p:cNvSpPr>
            <a:spLocks noGrp="1"/>
          </p:cNvSpPr>
          <p:nvPr>
            <p:ph idx="1"/>
          </p:nvPr>
        </p:nvSpPr>
        <p:spPr>
          <a:xfrm>
            <a:off x="1956390" y="2243469"/>
            <a:ext cx="9422839" cy="4327451"/>
          </a:xfrm>
        </p:spPr>
        <p:txBody>
          <a:bodyPr>
            <a:normAutofit/>
          </a:bodyPr>
          <a:lstStyle/>
          <a:p>
            <a:r>
              <a:rPr lang="en-US" sz="2800" dirty="0"/>
              <a:t>“…a municipality, being a creature of the legislature, may exercise only such authority as is granted to it.”</a:t>
            </a:r>
          </a:p>
          <a:p>
            <a:r>
              <a:rPr lang="en-US" sz="2800" dirty="0"/>
              <a:t>“…the tree protective ordinance is constitutionally invalid because it is not authorized by the Act of the General Assembly.”</a:t>
            </a:r>
          </a:p>
        </p:txBody>
      </p:sp>
      <p:sp>
        <p:nvSpPr>
          <p:cNvPr id="7" name="Title 1">
            <a:extLst>
              <a:ext uri="{FF2B5EF4-FFF2-40B4-BE49-F238E27FC236}">
                <a16:creationId xmlns:a16="http://schemas.microsoft.com/office/drawing/2014/main" id="{7C528D80-46FC-F4E2-DD90-C7910B8C9802}"/>
              </a:ext>
            </a:extLst>
          </p:cNvPr>
          <p:cNvSpPr>
            <a:spLocks noGrp="1"/>
          </p:cNvSpPr>
          <p:nvPr>
            <p:ph type="title"/>
          </p:nvPr>
        </p:nvSpPr>
        <p:spPr>
          <a:xfrm>
            <a:off x="2115879" y="624110"/>
            <a:ext cx="10430540" cy="1280890"/>
          </a:xfrm>
        </p:spPr>
        <p:txBody>
          <a:bodyPr>
            <a:normAutofit/>
          </a:bodyPr>
          <a:lstStyle/>
          <a:p>
            <a:r>
              <a:rPr lang="en-US" i="1" dirty="0"/>
              <a:t>Dunbar v. City of Spartanburg </a:t>
            </a:r>
            <a:br>
              <a:rPr lang="en-US" i="1" dirty="0"/>
            </a:br>
            <a:r>
              <a:rPr lang="en-US" dirty="0"/>
              <a:t>266 S.C. 113 (SC Sup. Ct. 1976)</a:t>
            </a:r>
            <a:endParaRPr lang="it-IT" dirty="0"/>
          </a:p>
        </p:txBody>
      </p:sp>
    </p:spTree>
    <p:extLst>
      <p:ext uri="{BB962C8B-B14F-4D97-AF65-F5344CB8AC3E}">
        <p14:creationId xmlns:p14="http://schemas.microsoft.com/office/powerpoint/2010/main" val="316537889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2ECC8-8087-C6FE-6CB8-B22D74DBA5D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1F4994-4CCA-28A5-FF83-6691253C3ECE}"/>
              </a:ext>
            </a:extLst>
          </p:cNvPr>
          <p:cNvSpPr>
            <a:spLocks noGrp="1"/>
          </p:cNvSpPr>
          <p:nvPr>
            <p:ph idx="1"/>
          </p:nvPr>
        </p:nvSpPr>
        <p:spPr>
          <a:xfrm>
            <a:off x="1956390" y="2243469"/>
            <a:ext cx="9422839" cy="4327451"/>
          </a:xfrm>
        </p:spPr>
        <p:txBody>
          <a:bodyPr>
            <a:normAutofit/>
          </a:bodyPr>
          <a:lstStyle/>
          <a:p>
            <a:r>
              <a:rPr lang="en-US" sz="2800" dirty="0"/>
              <a:t>“In the absence of language clearly indicating that the legislature intended that the City could forbid landowners to cut trees and require landowners to plant trees in replacement we hold that the tree protection ordinance, as written, has not been authorized by the General Assembly.”</a:t>
            </a:r>
          </a:p>
        </p:txBody>
      </p:sp>
      <p:sp>
        <p:nvSpPr>
          <p:cNvPr id="7" name="Title 1">
            <a:extLst>
              <a:ext uri="{FF2B5EF4-FFF2-40B4-BE49-F238E27FC236}">
                <a16:creationId xmlns:a16="http://schemas.microsoft.com/office/drawing/2014/main" id="{7AEA9B8F-EDED-3898-014F-431505C655EE}"/>
              </a:ext>
            </a:extLst>
          </p:cNvPr>
          <p:cNvSpPr>
            <a:spLocks noGrp="1"/>
          </p:cNvSpPr>
          <p:nvPr>
            <p:ph type="title"/>
          </p:nvPr>
        </p:nvSpPr>
        <p:spPr>
          <a:xfrm>
            <a:off x="2115879" y="624110"/>
            <a:ext cx="10430540" cy="1280890"/>
          </a:xfrm>
        </p:spPr>
        <p:txBody>
          <a:bodyPr>
            <a:normAutofit/>
          </a:bodyPr>
          <a:lstStyle/>
          <a:p>
            <a:r>
              <a:rPr lang="en-US" i="1" dirty="0"/>
              <a:t>Dunbar v. City of Spartanburg </a:t>
            </a:r>
            <a:br>
              <a:rPr lang="en-US" i="1" dirty="0"/>
            </a:br>
            <a:r>
              <a:rPr lang="en-US" dirty="0"/>
              <a:t>266 S.C. 113 (SC Sup. Ct. 1976)</a:t>
            </a:r>
            <a:endParaRPr lang="it-IT" dirty="0"/>
          </a:p>
        </p:txBody>
      </p:sp>
    </p:spTree>
    <p:extLst>
      <p:ext uri="{BB962C8B-B14F-4D97-AF65-F5344CB8AC3E}">
        <p14:creationId xmlns:p14="http://schemas.microsoft.com/office/powerpoint/2010/main" val="1135647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1FCD7-6B24-E13C-6640-97EEB78915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4822FB-2377-144E-4C06-2D80E7D8E3DC}"/>
              </a:ext>
            </a:extLst>
          </p:cNvPr>
          <p:cNvSpPr>
            <a:spLocks noGrp="1"/>
          </p:cNvSpPr>
          <p:nvPr>
            <p:ph type="title"/>
          </p:nvPr>
        </p:nvSpPr>
        <p:spPr>
          <a:xfrm>
            <a:off x="2115879" y="624110"/>
            <a:ext cx="10430540" cy="1280890"/>
          </a:xfrm>
        </p:spPr>
        <p:txBody>
          <a:bodyPr>
            <a:normAutofit/>
          </a:bodyPr>
          <a:lstStyle/>
          <a:p>
            <a:r>
              <a:rPr lang="en-US" i="1" dirty="0"/>
              <a:t>Wallen v. Riverside Sports Ctr.</a:t>
            </a:r>
            <a:br>
              <a:rPr lang="en-US" i="1" dirty="0"/>
            </a:br>
            <a:r>
              <a:rPr lang="en-US" dirty="0"/>
              <a:t>173 N.C. App. 408 (NC Ct. App. 2005)</a:t>
            </a:r>
          </a:p>
        </p:txBody>
      </p:sp>
      <p:pic>
        <p:nvPicPr>
          <p:cNvPr id="4" name="Picture 3">
            <a:extLst>
              <a:ext uri="{FF2B5EF4-FFF2-40B4-BE49-F238E27FC236}">
                <a16:creationId xmlns:a16="http://schemas.microsoft.com/office/drawing/2014/main" id="{D02EEAD1-D75F-C863-1717-A63D4AC905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76166" y="1803821"/>
            <a:ext cx="8798923" cy="5054179"/>
          </a:xfrm>
          <a:prstGeom prst="rect">
            <a:avLst/>
          </a:prstGeom>
        </p:spPr>
      </p:pic>
    </p:spTree>
    <p:extLst>
      <p:ext uri="{BB962C8B-B14F-4D97-AF65-F5344CB8AC3E}">
        <p14:creationId xmlns:p14="http://schemas.microsoft.com/office/powerpoint/2010/main" val="350663575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34C7E-F4AE-3D32-FD81-A1452C24D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0AA8B-D9EC-8BCD-318D-02D85329AC6A}"/>
              </a:ext>
            </a:extLst>
          </p:cNvPr>
          <p:cNvSpPr>
            <a:spLocks noGrp="1"/>
          </p:cNvSpPr>
          <p:nvPr>
            <p:ph type="title"/>
          </p:nvPr>
        </p:nvSpPr>
        <p:spPr>
          <a:xfrm>
            <a:off x="2115879" y="624110"/>
            <a:ext cx="10430540" cy="1280890"/>
          </a:xfrm>
        </p:spPr>
        <p:txBody>
          <a:bodyPr>
            <a:normAutofit/>
          </a:bodyPr>
          <a:lstStyle/>
          <a:p>
            <a:r>
              <a:rPr lang="en-US" i="1" dirty="0"/>
              <a:t>Dunbar v. City of Spartanburg </a:t>
            </a:r>
            <a:br>
              <a:rPr lang="en-US" i="1" dirty="0"/>
            </a:br>
            <a:endParaRPr lang="en-US" dirty="0"/>
          </a:p>
        </p:txBody>
      </p:sp>
      <p:pic>
        <p:nvPicPr>
          <p:cNvPr id="5" name="Picture 4">
            <a:extLst>
              <a:ext uri="{FF2B5EF4-FFF2-40B4-BE49-F238E27FC236}">
                <a16:creationId xmlns:a16="http://schemas.microsoft.com/office/drawing/2014/main" id="{4AE5D003-B616-7AC3-3603-50EE85B8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3071" y="1905000"/>
            <a:ext cx="8122300" cy="4708579"/>
          </a:xfrm>
          <a:prstGeom prst="rect">
            <a:avLst/>
          </a:prstGeom>
        </p:spPr>
      </p:pic>
    </p:spTree>
    <p:extLst>
      <p:ext uri="{BB962C8B-B14F-4D97-AF65-F5344CB8AC3E}">
        <p14:creationId xmlns:p14="http://schemas.microsoft.com/office/powerpoint/2010/main" val="178295137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13033-CEF8-B042-C794-DE300F7D59C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6F88E-1AE8-661B-E375-6350BD383C1B}"/>
              </a:ext>
            </a:extLst>
          </p:cNvPr>
          <p:cNvSpPr>
            <a:spLocks noGrp="1"/>
          </p:cNvSpPr>
          <p:nvPr>
            <p:ph idx="1"/>
          </p:nvPr>
        </p:nvSpPr>
        <p:spPr>
          <a:xfrm>
            <a:off x="1956390" y="2243469"/>
            <a:ext cx="9422839" cy="4327451"/>
          </a:xfrm>
        </p:spPr>
        <p:txBody>
          <a:bodyPr>
            <a:normAutofit/>
          </a:bodyPr>
          <a:lstStyle/>
          <a:p>
            <a:r>
              <a:rPr lang="en-US" b="1" dirty="0"/>
              <a:t>SECTION 6-29-340.</a:t>
            </a:r>
            <a:r>
              <a:rPr lang="en-US" dirty="0"/>
              <a:t> Functions, powers, and duties of local planning commissions.</a:t>
            </a:r>
          </a:p>
          <a:p>
            <a:pPr marL="0" indent="0">
              <a:buNone/>
            </a:pPr>
            <a:r>
              <a:rPr lang="en-US" dirty="0"/>
              <a:t>…</a:t>
            </a:r>
          </a:p>
          <a:p>
            <a:r>
              <a:rPr lang="en-US" dirty="0"/>
              <a:t>(B) In the discharge of its responsibilities, the local planning commission has the power and duty to:</a:t>
            </a:r>
          </a:p>
          <a:p>
            <a:pPr marL="0" indent="0">
              <a:buNone/>
            </a:pPr>
            <a:r>
              <a:rPr lang="en-US" dirty="0"/>
              <a:t>…</a:t>
            </a:r>
          </a:p>
          <a:p>
            <a:r>
              <a:rPr lang="en-US" dirty="0"/>
              <a:t>(2) prepare and recommend for adoption to the appropriate governing authority or authorities as a means for implementing the plans and programs in its area:</a:t>
            </a:r>
          </a:p>
          <a:p>
            <a:pPr marL="0" indent="0">
              <a:buNone/>
            </a:pPr>
            <a:r>
              <a:rPr lang="en-US" dirty="0"/>
              <a:t>…</a:t>
            </a:r>
          </a:p>
          <a:p>
            <a:r>
              <a:rPr lang="en-US" dirty="0"/>
              <a:t>(d) a landscaping ordinance setting forth required planting, tree preservation, and other aesthetic considerations for land and structures;</a:t>
            </a:r>
          </a:p>
        </p:txBody>
      </p:sp>
      <p:sp>
        <p:nvSpPr>
          <p:cNvPr id="7" name="Title 1">
            <a:extLst>
              <a:ext uri="{FF2B5EF4-FFF2-40B4-BE49-F238E27FC236}">
                <a16:creationId xmlns:a16="http://schemas.microsoft.com/office/drawing/2014/main" id="{5CE2C035-73BB-021D-9B6A-5AC79D5434CF}"/>
              </a:ext>
            </a:extLst>
          </p:cNvPr>
          <p:cNvSpPr>
            <a:spLocks noGrp="1"/>
          </p:cNvSpPr>
          <p:nvPr>
            <p:ph type="title"/>
          </p:nvPr>
        </p:nvSpPr>
        <p:spPr>
          <a:xfrm>
            <a:off x="2115879" y="624110"/>
            <a:ext cx="10430540" cy="1280890"/>
          </a:xfrm>
        </p:spPr>
        <p:txBody>
          <a:bodyPr>
            <a:normAutofit/>
          </a:bodyPr>
          <a:lstStyle/>
          <a:p>
            <a:r>
              <a:rPr lang="en-US" i="1" dirty="0"/>
              <a:t>Dunbar v. City of Spartanburg </a:t>
            </a:r>
            <a:br>
              <a:rPr lang="en-US" i="1" dirty="0"/>
            </a:br>
            <a:endParaRPr lang="it-IT" dirty="0"/>
          </a:p>
        </p:txBody>
      </p:sp>
    </p:spTree>
    <p:extLst>
      <p:ext uri="{BB962C8B-B14F-4D97-AF65-F5344CB8AC3E}">
        <p14:creationId xmlns:p14="http://schemas.microsoft.com/office/powerpoint/2010/main" val="23233019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35EB5-0A61-F768-1A43-69D099DF380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491023-6C59-BBF5-AAE5-7745EC51F756}"/>
              </a:ext>
            </a:extLst>
          </p:cNvPr>
          <p:cNvSpPr>
            <a:spLocks noGrp="1"/>
          </p:cNvSpPr>
          <p:nvPr>
            <p:ph idx="1"/>
          </p:nvPr>
        </p:nvSpPr>
        <p:spPr>
          <a:xfrm>
            <a:off x="1956390" y="2243469"/>
            <a:ext cx="9422839" cy="4327451"/>
          </a:xfrm>
        </p:spPr>
        <p:txBody>
          <a:bodyPr>
            <a:normAutofit/>
          </a:bodyPr>
          <a:lstStyle/>
          <a:p>
            <a:r>
              <a:rPr lang="en-US" b="1" dirty="0"/>
              <a:t>SECTION 6-29-340.</a:t>
            </a:r>
            <a:r>
              <a:rPr lang="en-US" dirty="0"/>
              <a:t> Functions, powers, and duties of local planning commissions.</a:t>
            </a:r>
          </a:p>
          <a:p>
            <a:pPr marL="0" indent="0">
              <a:buNone/>
            </a:pPr>
            <a:r>
              <a:rPr lang="en-US" dirty="0"/>
              <a:t>…</a:t>
            </a:r>
          </a:p>
          <a:p>
            <a:r>
              <a:rPr lang="en-US" dirty="0"/>
              <a:t>(B) In the discharge of its responsibilities, the local planning commission has the power and duty to:</a:t>
            </a:r>
          </a:p>
          <a:p>
            <a:pPr marL="0" indent="0">
              <a:buNone/>
            </a:pPr>
            <a:r>
              <a:rPr lang="en-US" dirty="0"/>
              <a:t>…</a:t>
            </a:r>
          </a:p>
          <a:p>
            <a:r>
              <a:rPr lang="en-US" dirty="0"/>
              <a:t>(2) prepare and recommend for adoption to the appropriate governing authority or authorities as a means for implementing the plans and programs in its area:</a:t>
            </a:r>
          </a:p>
          <a:p>
            <a:pPr marL="0" indent="0">
              <a:buNone/>
            </a:pPr>
            <a:r>
              <a:rPr lang="en-US" dirty="0"/>
              <a:t>…</a:t>
            </a:r>
          </a:p>
          <a:p>
            <a:r>
              <a:rPr lang="en-US" dirty="0"/>
              <a:t>(d) </a:t>
            </a:r>
            <a:r>
              <a:rPr lang="en-US" b="1" i="1" u="sng" dirty="0"/>
              <a:t>a landscaping ordinance</a:t>
            </a:r>
            <a:r>
              <a:rPr lang="en-US" dirty="0"/>
              <a:t> setting forth required planting, </a:t>
            </a:r>
            <a:r>
              <a:rPr lang="en-US" b="1" i="1" u="sng" dirty="0"/>
              <a:t>tree preservation</a:t>
            </a:r>
            <a:r>
              <a:rPr lang="en-US" dirty="0"/>
              <a:t>, and other aesthetic considerations for land and structures;</a:t>
            </a:r>
          </a:p>
        </p:txBody>
      </p:sp>
      <p:sp>
        <p:nvSpPr>
          <p:cNvPr id="7" name="Title 1">
            <a:extLst>
              <a:ext uri="{FF2B5EF4-FFF2-40B4-BE49-F238E27FC236}">
                <a16:creationId xmlns:a16="http://schemas.microsoft.com/office/drawing/2014/main" id="{60009370-3132-4EE7-242D-31F7010C00B5}"/>
              </a:ext>
            </a:extLst>
          </p:cNvPr>
          <p:cNvSpPr>
            <a:spLocks noGrp="1"/>
          </p:cNvSpPr>
          <p:nvPr>
            <p:ph type="title"/>
          </p:nvPr>
        </p:nvSpPr>
        <p:spPr>
          <a:xfrm>
            <a:off x="2115879" y="624110"/>
            <a:ext cx="10430540" cy="1280890"/>
          </a:xfrm>
        </p:spPr>
        <p:txBody>
          <a:bodyPr>
            <a:normAutofit/>
          </a:bodyPr>
          <a:lstStyle/>
          <a:p>
            <a:r>
              <a:rPr lang="en-US" i="1" dirty="0"/>
              <a:t>Dunbar v. City of Spartanburg </a:t>
            </a:r>
            <a:br>
              <a:rPr lang="en-US" i="1" dirty="0"/>
            </a:br>
            <a:endParaRPr lang="it-IT" dirty="0"/>
          </a:p>
        </p:txBody>
      </p:sp>
    </p:spTree>
    <p:extLst>
      <p:ext uri="{BB962C8B-B14F-4D97-AF65-F5344CB8AC3E}">
        <p14:creationId xmlns:p14="http://schemas.microsoft.com/office/powerpoint/2010/main" val="26843026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F33DA-DB24-FA0E-7ABD-9DBC3044F7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180D75-BDA4-B0EA-3BAB-E744A785DE23}"/>
              </a:ext>
            </a:extLst>
          </p:cNvPr>
          <p:cNvSpPr>
            <a:spLocks noGrp="1"/>
          </p:cNvSpPr>
          <p:nvPr>
            <p:ph type="title"/>
          </p:nvPr>
        </p:nvSpPr>
        <p:spPr>
          <a:xfrm>
            <a:off x="2115879" y="624110"/>
            <a:ext cx="10430540" cy="1280890"/>
          </a:xfrm>
        </p:spPr>
        <p:txBody>
          <a:bodyPr>
            <a:normAutofit/>
          </a:bodyPr>
          <a:lstStyle/>
          <a:p>
            <a:r>
              <a:rPr lang="en-US" i="1" dirty="0"/>
              <a:t>County of Charleston v. Dept. of Transp</a:t>
            </a:r>
            <a:r>
              <a:rPr lang="en-US" dirty="0"/>
              <a:t>.</a:t>
            </a:r>
            <a:br>
              <a:rPr lang="en-US" dirty="0"/>
            </a:br>
            <a:r>
              <a:rPr lang="en-US" dirty="0"/>
              <a:t>420 S.C. 405 (SC Ct. App. 2017)</a:t>
            </a:r>
            <a:endParaRPr lang="it-IT" dirty="0"/>
          </a:p>
        </p:txBody>
      </p:sp>
      <p:pic>
        <p:nvPicPr>
          <p:cNvPr id="4" name="Picture 3">
            <a:extLst>
              <a:ext uri="{FF2B5EF4-FFF2-40B4-BE49-F238E27FC236}">
                <a16:creationId xmlns:a16="http://schemas.microsoft.com/office/drawing/2014/main" id="{41D9A8DF-6157-D6D2-73FC-7887343EB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8716" y="1825711"/>
            <a:ext cx="5032289" cy="5032289"/>
          </a:xfrm>
          <a:prstGeom prst="rect">
            <a:avLst/>
          </a:prstGeom>
        </p:spPr>
      </p:pic>
    </p:spTree>
    <p:extLst>
      <p:ext uri="{BB962C8B-B14F-4D97-AF65-F5344CB8AC3E}">
        <p14:creationId xmlns:p14="http://schemas.microsoft.com/office/powerpoint/2010/main" val="175545513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E44F5-1E3D-F844-4FC0-B6C8D1D6110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45BA64-5960-0F02-BA56-E6A38CDF3B3C}"/>
              </a:ext>
            </a:extLst>
          </p:cNvPr>
          <p:cNvSpPr>
            <a:spLocks noGrp="1"/>
          </p:cNvSpPr>
          <p:nvPr>
            <p:ph idx="1"/>
          </p:nvPr>
        </p:nvSpPr>
        <p:spPr>
          <a:xfrm>
            <a:off x="1956390" y="2243469"/>
            <a:ext cx="9422839" cy="4327451"/>
          </a:xfrm>
        </p:spPr>
        <p:txBody>
          <a:bodyPr>
            <a:normAutofit/>
          </a:bodyPr>
          <a:lstStyle/>
          <a:p>
            <a:r>
              <a:rPr lang="en-US" sz="2800" dirty="0"/>
              <a:t>“[the Department] has exclusive authority over the state highway system, and any ordinances which conflict with this authority are void.”</a:t>
            </a:r>
          </a:p>
        </p:txBody>
      </p:sp>
      <p:sp>
        <p:nvSpPr>
          <p:cNvPr id="7" name="Title 1">
            <a:extLst>
              <a:ext uri="{FF2B5EF4-FFF2-40B4-BE49-F238E27FC236}">
                <a16:creationId xmlns:a16="http://schemas.microsoft.com/office/drawing/2014/main" id="{013D6DF1-954A-E4EF-59E6-1C37AA73DA0A}"/>
              </a:ext>
            </a:extLst>
          </p:cNvPr>
          <p:cNvSpPr>
            <a:spLocks noGrp="1"/>
          </p:cNvSpPr>
          <p:nvPr>
            <p:ph type="title"/>
          </p:nvPr>
        </p:nvSpPr>
        <p:spPr>
          <a:xfrm>
            <a:off x="2115879" y="624110"/>
            <a:ext cx="10430540" cy="1280890"/>
          </a:xfrm>
        </p:spPr>
        <p:txBody>
          <a:bodyPr>
            <a:normAutofit/>
          </a:bodyPr>
          <a:lstStyle/>
          <a:p>
            <a:r>
              <a:rPr lang="en-US" i="1" dirty="0"/>
              <a:t>County of Charleston v. Dept. of Transp</a:t>
            </a:r>
            <a:r>
              <a:rPr lang="en-US" dirty="0"/>
              <a:t>.</a:t>
            </a:r>
            <a:br>
              <a:rPr lang="en-US" dirty="0"/>
            </a:br>
            <a:r>
              <a:rPr lang="en-US" dirty="0"/>
              <a:t>420 S.C. 405 (SC Ct. App. 2017)</a:t>
            </a:r>
            <a:endParaRPr lang="it-IT" dirty="0"/>
          </a:p>
        </p:txBody>
      </p:sp>
    </p:spTree>
    <p:extLst>
      <p:ext uri="{BB962C8B-B14F-4D97-AF65-F5344CB8AC3E}">
        <p14:creationId xmlns:p14="http://schemas.microsoft.com/office/powerpoint/2010/main" val="251329462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76C4D-5827-2287-F470-0146833724F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B3492-D7E2-E029-8AE4-ADD1279F6622}"/>
              </a:ext>
            </a:extLst>
          </p:cNvPr>
          <p:cNvSpPr>
            <a:spLocks noGrp="1"/>
          </p:cNvSpPr>
          <p:nvPr>
            <p:ph idx="1"/>
          </p:nvPr>
        </p:nvSpPr>
        <p:spPr>
          <a:xfrm>
            <a:off x="1956390" y="2243469"/>
            <a:ext cx="9422839" cy="4327451"/>
          </a:xfrm>
        </p:spPr>
        <p:txBody>
          <a:bodyPr>
            <a:normAutofit/>
          </a:bodyPr>
          <a:lstStyle/>
          <a:p>
            <a:r>
              <a:rPr lang="en-US" sz="2800" dirty="0"/>
              <a:t>“[the Department] has exclusive authority over the state highway system, and any ordinances which conflict with this authority are void.”</a:t>
            </a:r>
          </a:p>
          <a:p>
            <a:r>
              <a:rPr lang="en-US" sz="2800" dirty="0"/>
              <a:t>“the Department is exempt from complying with the [tree ordinance] because the [tree ordinance] attempts to limit the Department’s exclusive authority to construct and maintain a uniform state highway system.”</a:t>
            </a:r>
          </a:p>
        </p:txBody>
      </p:sp>
      <p:sp>
        <p:nvSpPr>
          <p:cNvPr id="7" name="Title 1">
            <a:extLst>
              <a:ext uri="{FF2B5EF4-FFF2-40B4-BE49-F238E27FC236}">
                <a16:creationId xmlns:a16="http://schemas.microsoft.com/office/drawing/2014/main" id="{110D735D-6C73-0651-853C-9FEE7D7E1539}"/>
              </a:ext>
            </a:extLst>
          </p:cNvPr>
          <p:cNvSpPr>
            <a:spLocks noGrp="1"/>
          </p:cNvSpPr>
          <p:nvPr>
            <p:ph type="title"/>
          </p:nvPr>
        </p:nvSpPr>
        <p:spPr>
          <a:xfrm>
            <a:off x="2115879" y="624110"/>
            <a:ext cx="10430540" cy="1280890"/>
          </a:xfrm>
        </p:spPr>
        <p:txBody>
          <a:bodyPr>
            <a:normAutofit/>
          </a:bodyPr>
          <a:lstStyle/>
          <a:p>
            <a:r>
              <a:rPr lang="en-US" i="1" dirty="0"/>
              <a:t>County of Charleston v. Dept. of Transp</a:t>
            </a:r>
            <a:r>
              <a:rPr lang="en-US" dirty="0"/>
              <a:t>.</a:t>
            </a:r>
            <a:br>
              <a:rPr lang="en-US" dirty="0"/>
            </a:br>
            <a:r>
              <a:rPr lang="en-US" dirty="0"/>
              <a:t>420 S.C. 405 (SC Ct. App. 2017)</a:t>
            </a:r>
            <a:endParaRPr lang="it-IT" dirty="0"/>
          </a:p>
        </p:txBody>
      </p:sp>
    </p:spTree>
    <p:extLst>
      <p:ext uri="{BB962C8B-B14F-4D97-AF65-F5344CB8AC3E}">
        <p14:creationId xmlns:p14="http://schemas.microsoft.com/office/powerpoint/2010/main" val="133412506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DE657-4746-34EE-C75B-95A3A0249D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88F0BF-40D1-07A1-F5E3-45139BC4DA25}"/>
              </a:ext>
            </a:extLst>
          </p:cNvPr>
          <p:cNvSpPr>
            <a:spLocks noGrp="1"/>
          </p:cNvSpPr>
          <p:nvPr>
            <p:ph type="title"/>
          </p:nvPr>
        </p:nvSpPr>
        <p:spPr/>
        <p:txBody>
          <a:bodyPr>
            <a:normAutofit/>
          </a:bodyPr>
          <a:lstStyle/>
          <a:p>
            <a:r>
              <a:rPr lang="en-US" dirty="0"/>
              <a:t>Tree Regulations - Summary</a:t>
            </a:r>
          </a:p>
        </p:txBody>
      </p:sp>
      <p:sp>
        <p:nvSpPr>
          <p:cNvPr id="3" name="Content Placeholder 2">
            <a:extLst>
              <a:ext uri="{FF2B5EF4-FFF2-40B4-BE49-F238E27FC236}">
                <a16:creationId xmlns:a16="http://schemas.microsoft.com/office/drawing/2014/main" id="{5FB1BCEF-66F0-74DE-D567-25C018B9418A}"/>
              </a:ext>
            </a:extLst>
          </p:cNvPr>
          <p:cNvSpPr>
            <a:spLocks noGrp="1"/>
          </p:cNvSpPr>
          <p:nvPr>
            <p:ph idx="1"/>
          </p:nvPr>
        </p:nvSpPr>
        <p:spPr>
          <a:xfrm>
            <a:off x="1954060" y="2133600"/>
            <a:ext cx="4792729" cy="3777622"/>
          </a:xfrm>
        </p:spPr>
        <p:txBody>
          <a:bodyPr numCol="1">
            <a:normAutofit/>
          </a:bodyPr>
          <a:lstStyle/>
          <a:p>
            <a:r>
              <a:rPr lang="en-US" sz="2800" dirty="0"/>
              <a:t>Municipal Authority</a:t>
            </a:r>
          </a:p>
          <a:p>
            <a:r>
              <a:rPr lang="en-US" sz="2800" dirty="0"/>
              <a:t>Zoning Enabling Act</a:t>
            </a:r>
          </a:p>
          <a:p>
            <a:r>
              <a:rPr lang="en-US" sz="2800" dirty="0"/>
              <a:t>Preemption</a:t>
            </a:r>
          </a:p>
          <a:p>
            <a:endParaRPr lang="en-US" sz="2800" dirty="0"/>
          </a:p>
          <a:p>
            <a:endParaRPr lang="en-US" sz="2600" dirty="0"/>
          </a:p>
        </p:txBody>
      </p:sp>
    </p:spTree>
    <p:extLst>
      <p:ext uri="{BB962C8B-B14F-4D97-AF65-F5344CB8AC3E}">
        <p14:creationId xmlns:p14="http://schemas.microsoft.com/office/powerpoint/2010/main" val="206098070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A065-1D0B-776D-3905-E98CE45C942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9AF920D-EC9B-392B-FF11-1E93BD0BCCF7}"/>
              </a:ext>
            </a:extLst>
          </p:cNvPr>
          <p:cNvSpPr>
            <a:spLocks noGrp="1"/>
          </p:cNvSpPr>
          <p:nvPr>
            <p:ph idx="1"/>
          </p:nvPr>
        </p:nvSpPr>
        <p:spPr>
          <a:xfrm>
            <a:off x="1954060" y="2133600"/>
            <a:ext cx="9550552" cy="3777622"/>
          </a:xfrm>
        </p:spPr>
        <p:txBody>
          <a:bodyPr numCol="2">
            <a:normAutofit/>
          </a:bodyPr>
          <a:lstStyle/>
          <a:p>
            <a:r>
              <a:rPr lang="en-US" sz="2800" dirty="0"/>
              <a:t>Tree Failure</a:t>
            </a:r>
          </a:p>
          <a:p>
            <a:pPr lvl="1"/>
            <a:r>
              <a:rPr lang="en-US" sz="2600" dirty="0"/>
              <a:t>Natural vs. Artificial Conditions</a:t>
            </a:r>
          </a:p>
          <a:p>
            <a:pPr lvl="1"/>
            <a:r>
              <a:rPr lang="en-US" sz="2600" dirty="0"/>
              <a:t>Urban vs. Rural Land</a:t>
            </a:r>
          </a:p>
          <a:p>
            <a:pPr lvl="1"/>
            <a:r>
              <a:rPr lang="en-US" sz="2600" dirty="0"/>
              <a:t>Private vs. Public duty</a:t>
            </a:r>
          </a:p>
          <a:p>
            <a:r>
              <a:rPr lang="en-US" sz="2800" dirty="0"/>
              <a:t>Street Trees</a:t>
            </a:r>
            <a:br>
              <a:rPr lang="en-US" sz="2800" dirty="0"/>
            </a:br>
            <a:endParaRPr lang="en-US" sz="2800" dirty="0"/>
          </a:p>
          <a:p>
            <a:r>
              <a:rPr lang="en-US" sz="2800" dirty="0"/>
              <a:t>UVM</a:t>
            </a:r>
          </a:p>
          <a:p>
            <a:r>
              <a:rPr lang="en-US" sz="2800" dirty="0"/>
              <a:t>Valuation</a:t>
            </a:r>
          </a:p>
          <a:p>
            <a:r>
              <a:rPr lang="en-US" sz="2800" dirty="0"/>
              <a:t>Trip &amp; Fall</a:t>
            </a:r>
          </a:p>
          <a:p>
            <a:r>
              <a:rPr lang="en-US" sz="2800" dirty="0"/>
              <a:t>Tree Regulation</a:t>
            </a:r>
          </a:p>
        </p:txBody>
      </p:sp>
    </p:spTree>
    <p:extLst>
      <p:ext uri="{BB962C8B-B14F-4D97-AF65-F5344CB8AC3E}">
        <p14:creationId xmlns:p14="http://schemas.microsoft.com/office/powerpoint/2010/main" val="280302257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6F6C2-8323-98D1-9CEA-C5462B8027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48299F-2213-D38E-FC64-82086D678663}"/>
              </a:ext>
            </a:extLst>
          </p:cNvPr>
          <p:cNvSpPr>
            <a:spLocks noGrp="1"/>
          </p:cNvSpPr>
          <p:nvPr>
            <p:ph type="ctrTitle"/>
          </p:nvPr>
        </p:nvSpPr>
        <p:spPr/>
        <p:txBody>
          <a:bodyPr>
            <a:normAutofit/>
          </a:bodyPr>
          <a:lstStyle/>
          <a:p>
            <a:r>
              <a:rPr lang="en-US" dirty="0"/>
              <a:t>Case Illustrations from</a:t>
            </a:r>
            <a:br>
              <a:rPr lang="en-US" dirty="0"/>
            </a:br>
            <a:r>
              <a:rPr lang="en-US" dirty="0"/>
              <a:t>Carolina Tree Law</a:t>
            </a:r>
          </a:p>
        </p:txBody>
      </p:sp>
      <p:sp>
        <p:nvSpPr>
          <p:cNvPr id="3" name="Subtitle 2">
            <a:extLst>
              <a:ext uri="{FF2B5EF4-FFF2-40B4-BE49-F238E27FC236}">
                <a16:creationId xmlns:a16="http://schemas.microsoft.com/office/drawing/2014/main" id="{458A3423-2ABE-D11E-EC8D-978A58080518}"/>
              </a:ext>
            </a:extLst>
          </p:cNvPr>
          <p:cNvSpPr>
            <a:spLocks noGrp="1"/>
          </p:cNvSpPr>
          <p:nvPr>
            <p:ph type="subTitle" idx="1"/>
          </p:nvPr>
        </p:nvSpPr>
        <p:spPr/>
        <p:txBody>
          <a:bodyPr>
            <a:normAutofit lnSpcReduction="10000"/>
          </a:bodyPr>
          <a:lstStyle/>
          <a:p>
            <a:r>
              <a:rPr lang="en-US" dirty="0"/>
              <a:t>James Komen</a:t>
            </a:r>
          </a:p>
          <a:p>
            <a:r>
              <a:rPr lang="en-US" dirty="0"/>
              <a:t>BCMA #WE-9909B</a:t>
            </a:r>
          </a:p>
          <a:p>
            <a:r>
              <a:rPr lang="en-US" dirty="0"/>
              <a:t>RCA #555</a:t>
            </a:r>
          </a:p>
        </p:txBody>
      </p:sp>
    </p:spTree>
    <p:extLst>
      <p:ext uri="{BB962C8B-B14F-4D97-AF65-F5344CB8AC3E}">
        <p14:creationId xmlns:p14="http://schemas.microsoft.com/office/powerpoint/2010/main" val="255838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A05D4-3479-2366-C6C6-33782C32678F}"/>
              </a:ext>
            </a:extLst>
          </p:cNvPr>
          <p:cNvSpPr>
            <a:spLocks noGrp="1"/>
          </p:cNvSpPr>
          <p:nvPr>
            <p:ph type="title"/>
          </p:nvPr>
        </p:nvSpPr>
        <p:spPr/>
        <p:txBody>
          <a:bodyPr/>
          <a:lstStyle/>
          <a:p>
            <a:r>
              <a:rPr lang="en-US" sz="6600" dirty="0"/>
              <a:t>WIFI</a:t>
            </a:r>
            <a:endParaRPr lang="en-US" dirty="0"/>
          </a:p>
        </p:txBody>
      </p:sp>
      <p:sp>
        <p:nvSpPr>
          <p:cNvPr id="3" name="Content Placeholder 2">
            <a:extLst>
              <a:ext uri="{FF2B5EF4-FFF2-40B4-BE49-F238E27FC236}">
                <a16:creationId xmlns:a16="http://schemas.microsoft.com/office/drawing/2014/main" id="{894A9980-E4E1-914A-0572-1D85B71B8145}"/>
              </a:ext>
            </a:extLst>
          </p:cNvPr>
          <p:cNvSpPr>
            <a:spLocks noGrp="1"/>
          </p:cNvSpPr>
          <p:nvPr>
            <p:ph idx="1"/>
          </p:nvPr>
        </p:nvSpPr>
        <p:spPr/>
        <p:txBody>
          <a:bodyPr>
            <a:normAutofit/>
          </a:bodyPr>
          <a:lstStyle/>
          <a:p>
            <a:r>
              <a:rPr lang="en-US" sz="3600" dirty="0"/>
              <a:t>SSID: ISASC</a:t>
            </a:r>
          </a:p>
          <a:p>
            <a:r>
              <a:rPr lang="en-US" sz="3600" dirty="0"/>
              <a:t>Password: 26palm3tto</a:t>
            </a:r>
          </a:p>
        </p:txBody>
      </p:sp>
    </p:spTree>
    <p:extLst>
      <p:ext uri="{BB962C8B-B14F-4D97-AF65-F5344CB8AC3E}">
        <p14:creationId xmlns:p14="http://schemas.microsoft.com/office/powerpoint/2010/main" val="4082783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8044D-52E0-0E81-A651-89FA6923A5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FF99A5-6B46-ED04-9C3C-64E1A51BDE36}"/>
              </a:ext>
            </a:extLst>
          </p:cNvPr>
          <p:cNvSpPr>
            <a:spLocks noGrp="1"/>
          </p:cNvSpPr>
          <p:nvPr>
            <p:ph type="title"/>
          </p:nvPr>
        </p:nvSpPr>
        <p:spPr>
          <a:xfrm>
            <a:off x="2115879" y="624110"/>
            <a:ext cx="10430540" cy="1280890"/>
          </a:xfrm>
        </p:spPr>
        <p:txBody>
          <a:bodyPr>
            <a:normAutofit/>
          </a:bodyPr>
          <a:lstStyle/>
          <a:p>
            <a:r>
              <a:rPr lang="en-US" i="1" dirty="0"/>
              <a:t>Wallen v. Riverside Sports Ctr.</a:t>
            </a:r>
            <a:br>
              <a:rPr lang="en-US" i="1" dirty="0"/>
            </a:br>
            <a:r>
              <a:rPr lang="en-US" dirty="0"/>
              <a:t>173 N.C. App. 408 (NC Ct. App. 2005)</a:t>
            </a:r>
          </a:p>
        </p:txBody>
      </p:sp>
      <p:pic>
        <p:nvPicPr>
          <p:cNvPr id="4" name="Picture 3">
            <a:extLst>
              <a:ext uri="{FF2B5EF4-FFF2-40B4-BE49-F238E27FC236}">
                <a16:creationId xmlns:a16="http://schemas.microsoft.com/office/drawing/2014/main" id="{7B467F5B-CD75-6EC0-FC00-B572D1D837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76166" y="1931204"/>
            <a:ext cx="8798923" cy="4799412"/>
          </a:xfrm>
          <a:prstGeom prst="rect">
            <a:avLst/>
          </a:prstGeom>
        </p:spPr>
      </p:pic>
    </p:spTree>
    <p:extLst>
      <p:ext uri="{BB962C8B-B14F-4D97-AF65-F5344CB8AC3E}">
        <p14:creationId xmlns:p14="http://schemas.microsoft.com/office/powerpoint/2010/main" val="1185153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4BE2A-16AB-3FC1-3BA2-F7041100958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E1D4C8-D710-AF64-0B25-26735F3D3BC0}"/>
              </a:ext>
            </a:extLst>
          </p:cNvPr>
          <p:cNvSpPr>
            <a:spLocks noGrp="1"/>
          </p:cNvSpPr>
          <p:nvPr>
            <p:ph idx="1"/>
          </p:nvPr>
        </p:nvSpPr>
        <p:spPr>
          <a:xfrm>
            <a:off x="1956390" y="2243470"/>
            <a:ext cx="9422839" cy="3452392"/>
          </a:xfrm>
        </p:spPr>
        <p:txBody>
          <a:bodyPr>
            <a:normAutofit/>
          </a:bodyPr>
          <a:lstStyle/>
          <a:p>
            <a:r>
              <a:rPr lang="en-US" sz="2800" dirty="0"/>
              <a:t>R2D §363:</a:t>
            </a:r>
          </a:p>
          <a:p>
            <a:pPr lvl="1"/>
            <a:r>
              <a:rPr lang="en-US" sz="2600" dirty="0"/>
              <a:t>Generally, no liability for harm caused by </a:t>
            </a:r>
            <a:r>
              <a:rPr lang="en-US" sz="2600" i="1" u="sng" dirty="0"/>
              <a:t>natural conditions</a:t>
            </a:r>
            <a:r>
              <a:rPr lang="en-US" sz="2600" dirty="0"/>
              <a:t> of the land</a:t>
            </a:r>
          </a:p>
          <a:p>
            <a:pPr lvl="1"/>
            <a:r>
              <a:rPr lang="en-US" sz="2600" dirty="0"/>
              <a:t>MAY be liable for harm to persons using a </a:t>
            </a:r>
            <a:r>
              <a:rPr lang="en-US" sz="2600" i="1" u="sng" dirty="0"/>
              <a:t>public highway</a:t>
            </a:r>
            <a:r>
              <a:rPr lang="en-US" sz="2600" dirty="0"/>
              <a:t> in an </a:t>
            </a:r>
            <a:r>
              <a:rPr lang="en-US" sz="2600" i="1" u="sng" dirty="0"/>
              <a:t>urban area</a:t>
            </a:r>
            <a:r>
              <a:rPr lang="en-US" sz="2600" dirty="0"/>
              <a:t> caused by trees</a:t>
            </a:r>
          </a:p>
          <a:p>
            <a:pPr lvl="1"/>
            <a:endParaRPr lang="en-US" sz="2600" dirty="0"/>
          </a:p>
          <a:p>
            <a:r>
              <a:rPr lang="en-US" sz="2800" dirty="0"/>
              <a:t>“Navigable waters constitute a public highway”</a:t>
            </a:r>
          </a:p>
        </p:txBody>
      </p:sp>
      <p:sp>
        <p:nvSpPr>
          <p:cNvPr id="7" name="Title 1">
            <a:extLst>
              <a:ext uri="{FF2B5EF4-FFF2-40B4-BE49-F238E27FC236}">
                <a16:creationId xmlns:a16="http://schemas.microsoft.com/office/drawing/2014/main" id="{6D611827-2229-BD6B-71A7-6DA3945CC10D}"/>
              </a:ext>
            </a:extLst>
          </p:cNvPr>
          <p:cNvSpPr>
            <a:spLocks noGrp="1"/>
          </p:cNvSpPr>
          <p:nvPr>
            <p:ph type="title"/>
          </p:nvPr>
        </p:nvSpPr>
        <p:spPr>
          <a:xfrm>
            <a:off x="2115879" y="624110"/>
            <a:ext cx="10430540" cy="1280890"/>
          </a:xfrm>
        </p:spPr>
        <p:txBody>
          <a:bodyPr>
            <a:normAutofit/>
          </a:bodyPr>
          <a:lstStyle/>
          <a:p>
            <a:r>
              <a:rPr lang="en-US" i="1" dirty="0"/>
              <a:t>Wallen v. Riverside Sports Ctr.</a:t>
            </a:r>
            <a:br>
              <a:rPr lang="en-US" i="1" dirty="0"/>
            </a:br>
            <a:r>
              <a:rPr lang="en-US" dirty="0"/>
              <a:t>173 N.C. App. 408 (NC Ct. App. 2005)</a:t>
            </a:r>
            <a:endParaRPr lang="sv-SE" dirty="0"/>
          </a:p>
        </p:txBody>
      </p:sp>
    </p:spTree>
    <p:extLst>
      <p:ext uri="{BB962C8B-B14F-4D97-AF65-F5344CB8AC3E}">
        <p14:creationId xmlns:p14="http://schemas.microsoft.com/office/powerpoint/2010/main" val="1255581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A03D1-5808-3A09-09A3-4D63A86B78F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B56BAB-4E24-2F5D-BCBA-B18FFC3CBB2D}"/>
              </a:ext>
            </a:extLst>
          </p:cNvPr>
          <p:cNvSpPr>
            <a:spLocks noGrp="1"/>
          </p:cNvSpPr>
          <p:nvPr>
            <p:ph sz="half" idx="1"/>
          </p:nvPr>
        </p:nvSpPr>
        <p:spPr/>
        <p:txBody>
          <a:bodyPr>
            <a:normAutofit/>
          </a:bodyPr>
          <a:lstStyle/>
          <a:p>
            <a:r>
              <a:rPr lang="en-US" sz="2400" b="1" u="sng" dirty="0"/>
              <a:t>Urban</a:t>
            </a:r>
          </a:p>
          <a:p>
            <a:pPr lvl="1"/>
            <a:r>
              <a:rPr lang="en-US" sz="2000" dirty="0"/>
              <a:t>Within Fayetteville</a:t>
            </a:r>
          </a:p>
          <a:p>
            <a:pPr lvl="1"/>
            <a:r>
              <a:rPr lang="en-US" sz="2000" dirty="0"/>
              <a:t>Zoned industrial</a:t>
            </a:r>
          </a:p>
          <a:p>
            <a:pPr lvl="1"/>
            <a:r>
              <a:rPr lang="en-US" sz="2000" dirty="0"/>
              <a:t>Along major thoroughfare</a:t>
            </a:r>
          </a:p>
          <a:p>
            <a:pPr lvl="1"/>
            <a:r>
              <a:rPr lang="en-US" sz="2000" dirty="0"/>
              <a:t>Adjacent to railroad tracks</a:t>
            </a:r>
          </a:p>
        </p:txBody>
      </p:sp>
      <p:sp>
        <p:nvSpPr>
          <p:cNvPr id="4" name="Content Placeholder 3">
            <a:extLst>
              <a:ext uri="{FF2B5EF4-FFF2-40B4-BE49-F238E27FC236}">
                <a16:creationId xmlns:a16="http://schemas.microsoft.com/office/drawing/2014/main" id="{DFF50273-B692-0238-8AB7-CC01461CD9BB}"/>
              </a:ext>
            </a:extLst>
          </p:cNvPr>
          <p:cNvSpPr>
            <a:spLocks noGrp="1"/>
          </p:cNvSpPr>
          <p:nvPr>
            <p:ph sz="half" idx="2"/>
          </p:nvPr>
        </p:nvSpPr>
        <p:spPr/>
        <p:txBody>
          <a:bodyPr>
            <a:normAutofit/>
          </a:bodyPr>
          <a:lstStyle/>
          <a:p>
            <a:r>
              <a:rPr lang="en-US" sz="2400" b="1" u="sng" dirty="0"/>
              <a:t>Rural</a:t>
            </a:r>
          </a:p>
          <a:p>
            <a:pPr lvl="1"/>
            <a:r>
              <a:rPr lang="en-US" sz="2000" dirty="0"/>
              <a:t>Along Cape Fear River</a:t>
            </a:r>
          </a:p>
          <a:p>
            <a:pPr lvl="1"/>
            <a:r>
              <a:rPr lang="en-US" sz="2000" dirty="0"/>
              <a:t>Heavily wooded</a:t>
            </a:r>
          </a:p>
          <a:p>
            <a:pPr lvl="1"/>
            <a:r>
              <a:rPr lang="en-US" sz="2000" dirty="0"/>
              <a:t>Primary use is recreational</a:t>
            </a:r>
          </a:p>
        </p:txBody>
      </p:sp>
      <p:sp>
        <p:nvSpPr>
          <p:cNvPr id="8" name="Title 1">
            <a:extLst>
              <a:ext uri="{FF2B5EF4-FFF2-40B4-BE49-F238E27FC236}">
                <a16:creationId xmlns:a16="http://schemas.microsoft.com/office/drawing/2014/main" id="{0AA2D954-C6E1-BAAB-EA5B-7122CE53F34D}"/>
              </a:ext>
            </a:extLst>
          </p:cNvPr>
          <p:cNvSpPr>
            <a:spLocks noGrp="1"/>
          </p:cNvSpPr>
          <p:nvPr>
            <p:ph type="title"/>
          </p:nvPr>
        </p:nvSpPr>
        <p:spPr>
          <a:xfrm>
            <a:off x="2115879" y="624110"/>
            <a:ext cx="10430540" cy="1280890"/>
          </a:xfrm>
        </p:spPr>
        <p:txBody>
          <a:bodyPr>
            <a:normAutofit/>
          </a:bodyPr>
          <a:lstStyle/>
          <a:p>
            <a:r>
              <a:rPr lang="en-US" i="1" dirty="0"/>
              <a:t>Wallen v. Riverside Sports Ctr.</a:t>
            </a:r>
            <a:br>
              <a:rPr lang="en-US" i="1" dirty="0"/>
            </a:br>
            <a:r>
              <a:rPr lang="en-US" dirty="0"/>
              <a:t>173 N.C. App. 408 (NC Ct. App. 2005)</a:t>
            </a:r>
            <a:endParaRPr lang="sv-SE" dirty="0"/>
          </a:p>
        </p:txBody>
      </p:sp>
    </p:spTree>
    <p:extLst>
      <p:ext uri="{BB962C8B-B14F-4D97-AF65-F5344CB8AC3E}">
        <p14:creationId xmlns:p14="http://schemas.microsoft.com/office/powerpoint/2010/main" val="1648983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998ED-C864-7448-9EF3-B5A928F67B6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D7346B-837C-17FC-6F3F-21C17F08A503}"/>
              </a:ext>
            </a:extLst>
          </p:cNvPr>
          <p:cNvSpPr>
            <a:spLocks noGrp="1"/>
          </p:cNvSpPr>
          <p:nvPr>
            <p:ph idx="1"/>
          </p:nvPr>
        </p:nvSpPr>
        <p:spPr>
          <a:xfrm>
            <a:off x="1956390" y="2243470"/>
            <a:ext cx="9422839" cy="3452392"/>
          </a:xfrm>
        </p:spPr>
        <p:txBody>
          <a:bodyPr>
            <a:normAutofit/>
          </a:bodyPr>
          <a:lstStyle/>
          <a:p>
            <a:r>
              <a:rPr lang="en-US" sz="2800" dirty="0"/>
              <a:t>“[Riverside] had a duty to exercise reasonable care with respect to natural conditions” </a:t>
            </a:r>
            <a:r>
              <a:rPr lang="en-US" sz="2800" i="1" u="sng" dirty="0"/>
              <a:t>regardless</a:t>
            </a:r>
            <a:r>
              <a:rPr lang="en-US" sz="2800" dirty="0"/>
              <a:t> of whether land is </a:t>
            </a:r>
            <a:r>
              <a:rPr lang="en-US" sz="2800" i="1" u="sng" dirty="0"/>
              <a:t>rural</a:t>
            </a:r>
            <a:r>
              <a:rPr lang="en-US" sz="2800" dirty="0"/>
              <a:t> or </a:t>
            </a:r>
            <a:r>
              <a:rPr lang="en-US" sz="2800" i="1" u="sng" dirty="0"/>
              <a:t>urban</a:t>
            </a:r>
            <a:r>
              <a:rPr lang="en-US" sz="2800" dirty="0"/>
              <a:t>. </a:t>
            </a:r>
          </a:p>
          <a:p>
            <a:r>
              <a:rPr lang="en-US" sz="2800" dirty="0"/>
              <a:t>Rejects R2D §363 rural/urban distinction</a:t>
            </a:r>
          </a:p>
        </p:txBody>
      </p:sp>
      <p:sp>
        <p:nvSpPr>
          <p:cNvPr id="7" name="Title 1">
            <a:extLst>
              <a:ext uri="{FF2B5EF4-FFF2-40B4-BE49-F238E27FC236}">
                <a16:creationId xmlns:a16="http://schemas.microsoft.com/office/drawing/2014/main" id="{94BFC543-835D-20AE-41BB-EF28E7CAB6F3}"/>
              </a:ext>
            </a:extLst>
          </p:cNvPr>
          <p:cNvSpPr>
            <a:spLocks noGrp="1"/>
          </p:cNvSpPr>
          <p:nvPr>
            <p:ph type="title"/>
          </p:nvPr>
        </p:nvSpPr>
        <p:spPr>
          <a:xfrm>
            <a:off x="2115879" y="624110"/>
            <a:ext cx="10430540" cy="1280890"/>
          </a:xfrm>
        </p:spPr>
        <p:txBody>
          <a:bodyPr>
            <a:normAutofit/>
          </a:bodyPr>
          <a:lstStyle/>
          <a:p>
            <a:r>
              <a:rPr lang="en-US" i="1" dirty="0"/>
              <a:t>Wallen v. Riverside Sports Ctr.</a:t>
            </a:r>
            <a:br>
              <a:rPr lang="en-US" i="1" dirty="0"/>
            </a:br>
            <a:r>
              <a:rPr lang="en-US" dirty="0"/>
              <a:t>173 N.C. App. 408 (NC Ct. App. 2005)</a:t>
            </a:r>
            <a:endParaRPr lang="sv-SE" dirty="0"/>
          </a:p>
        </p:txBody>
      </p:sp>
    </p:spTree>
    <p:extLst>
      <p:ext uri="{BB962C8B-B14F-4D97-AF65-F5344CB8AC3E}">
        <p14:creationId xmlns:p14="http://schemas.microsoft.com/office/powerpoint/2010/main" val="690338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4D72C-FB06-55ED-DF3D-2EA997E246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E1FE3A-B7B3-6155-7E05-08C51DD1E17E}"/>
              </a:ext>
            </a:extLst>
          </p:cNvPr>
          <p:cNvSpPr>
            <a:spLocks noGrp="1"/>
          </p:cNvSpPr>
          <p:nvPr>
            <p:ph idx="1"/>
          </p:nvPr>
        </p:nvSpPr>
        <p:spPr>
          <a:xfrm>
            <a:off x="1956390" y="2243469"/>
            <a:ext cx="9422839" cy="4338083"/>
          </a:xfrm>
        </p:spPr>
        <p:txBody>
          <a:bodyPr>
            <a:normAutofit/>
          </a:bodyPr>
          <a:lstStyle/>
          <a:p>
            <a:r>
              <a:rPr lang="en-US" sz="2800" dirty="0"/>
              <a:t>“[Riverside] had a duty to exercise reasonable care with respect to natural conditions” </a:t>
            </a:r>
            <a:r>
              <a:rPr lang="en-US" sz="2800" i="1" u="sng" dirty="0"/>
              <a:t>regardless</a:t>
            </a:r>
            <a:r>
              <a:rPr lang="en-US" sz="2800" dirty="0"/>
              <a:t> of whether land is </a:t>
            </a:r>
            <a:r>
              <a:rPr lang="en-US" sz="2800" i="1" u="sng" dirty="0"/>
              <a:t>rural</a:t>
            </a:r>
            <a:r>
              <a:rPr lang="en-US" sz="2800" dirty="0"/>
              <a:t> or </a:t>
            </a:r>
            <a:r>
              <a:rPr lang="en-US" sz="2800" i="1" u="sng" dirty="0"/>
              <a:t>urban</a:t>
            </a:r>
            <a:r>
              <a:rPr lang="en-US" sz="2800" dirty="0"/>
              <a:t>.</a:t>
            </a:r>
          </a:p>
          <a:p>
            <a:r>
              <a:rPr lang="en-US" sz="2800" dirty="0"/>
              <a:t>Rejects R2D §363 rural/urban distinction</a:t>
            </a:r>
          </a:p>
          <a:p>
            <a:r>
              <a:rPr lang="en-US" sz="2800" dirty="0"/>
              <a:t>“We caution that [this case] is not intended to place an </a:t>
            </a:r>
            <a:r>
              <a:rPr lang="en-US" sz="2800" i="1" u="sng" dirty="0"/>
              <a:t>absolute duty</a:t>
            </a:r>
            <a:r>
              <a:rPr lang="en-US" sz="2800" dirty="0"/>
              <a:t> upon persons owning property located along a river or other public highway to inspect or trim trees.”</a:t>
            </a:r>
          </a:p>
          <a:p>
            <a:endParaRPr lang="en-US" sz="2800" dirty="0"/>
          </a:p>
        </p:txBody>
      </p:sp>
      <p:sp>
        <p:nvSpPr>
          <p:cNvPr id="7" name="Title 1">
            <a:extLst>
              <a:ext uri="{FF2B5EF4-FFF2-40B4-BE49-F238E27FC236}">
                <a16:creationId xmlns:a16="http://schemas.microsoft.com/office/drawing/2014/main" id="{5C5CEB59-D6FC-B247-94B2-557280221983}"/>
              </a:ext>
            </a:extLst>
          </p:cNvPr>
          <p:cNvSpPr>
            <a:spLocks noGrp="1"/>
          </p:cNvSpPr>
          <p:nvPr>
            <p:ph type="title"/>
          </p:nvPr>
        </p:nvSpPr>
        <p:spPr>
          <a:xfrm>
            <a:off x="2115879" y="624110"/>
            <a:ext cx="10430540" cy="1280890"/>
          </a:xfrm>
        </p:spPr>
        <p:txBody>
          <a:bodyPr>
            <a:normAutofit/>
          </a:bodyPr>
          <a:lstStyle/>
          <a:p>
            <a:r>
              <a:rPr lang="en-US" i="1" dirty="0"/>
              <a:t>Wallen v. Riverside Sports Ctr.</a:t>
            </a:r>
            <a:br>
              <a:rPr lang="en-US" i="1" dirty="0"/>
            </a:br>
            <a:r>
              <a:rPr lang="en-US" dirty="0"/>
              <a:t>173 N.C. App. 408 (NC Ct. App. 2005)</a:t>
            </a:r>
            <a:endParaRPr lang="sv-SE" dirty="0"/>
          </a:p>
        </p:txBody>
      </p:sp>
    </p:spTree>
    <p:extLst>
      <p:ext uri="{BB962C8B-B14F-4D97-AF65-F5344CB8AC3E}">
        <p14:creationId xmlns:p14="http://schemas.microsoft.com/office/powerpoint/2010/main" val="3403452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8430C-EA75-9D9A-B25E-9069D2202B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40B694-F3CF-46AF-662F-0D107E589BFF}"/>
              </a:ext>
            </a:extLst>
          </p:cNvPr>
          <p:cNvSpPr>
            <a:spLocks noGrp="1"/>
          </p:cNvSpPr>
          <p:nvPr>
            <p:ph type="title"/>
          </p:nvPr>
        </p:nvSpPr>
        <p:spPr>
          <a:xfrm>
            <a:off x="2115879" y="624110"/>
            <a:ext cx="10430540" cy="1280890"/>
          </a:xfrm>
        </p:spPr>
        <p:txBody>
          <a:bodyPr>
            <a:normAutofit/>
          </a:bodyPr>
          <a:lstStyle/>
          <a:p>
            <a:r>
              <a:rPr lang="en-US" i="1" dirty="0"/>
              <a:t>Staples v. Duell</a:t>
            </a:r>
            <a:br>
              <a:rPr lang="en-US" i="1" dirty="0"/>
            </a:br>
            <a:r>
              <a:rPr lang="en-US" dirty="0"/>
              <a:t>494 S.E.2d 639 (SC Ct. App. 1997)</a:t>
            </a:r>
          </a:p>
        </p:txBody>
      </p:sp>
      <p:pic>
        <p:nvPicPr>
          <p:cNvPr id="5" name="Picture 4">
            <a:extLst>
              <a:ext uri="{FF2B5EF4-FFF2-40B4-BE49-F238E27FC236}">
                <a16:creationId xmlns:a16="http://schemas.microsoft.com/office/drawing/2014/main" id="{77E447AF-81A5-557B-1142-9664E7E4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732" y="1905000"/>
            <a:ext cx="9573821" cy="4886561"/>
          </a:xfrm>
          <a:prstGeom prst="rect">
            <a:avLst/>
          </a:prstGeom>
        </p:spPr>
      </p:pic>
    </p:spTree>
    <p:extLst>
      <p:ext uri="{BB962C8B-B14F-4D97-AF65-F5344CB8AC3E}">
        <p14:creationId xmlns:p14="http://schemas.microsoft.com/office/powerpoint/2010/main" val="3746611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753CE-E2B7-2507-32AB-404A9FCD38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9577D0-D746-6F0F-F74E-8245A23C8DB6}"/>
              </a:ext>
            </a:extLst>
          </p:cNvPr>
          <p:cNvSpPr>
            <a:spLocks noGrp="1"/>
          </p:cNvSpPr>
          <p:nvPr>
            <p:ph type="title"/>
          </p:nvPr>
        </p:nvSpPr>
        <p:spPr>
          <a:xfrm>
            <a:off x="2115879" y="624110"/>
            <a:ext cx="10430540" cy="1280890"/>
          </a:xfrm>
        </p:spPr>
        <p:txBody>
          <a:bodyPr>
            <a:normAutofit/>
          </a:bodyPr>
          <a:lstStyle/>
          <a:p>
            <a:r>
              <a:rPr lang="en-US" i="1" dirty="0"/>
              <a:t>Staples v. Duell</a:t>
            </a:r>
            <a:br>
              <a:rPr lang="en-US" i="1" dirty="0"/>
            </a:br>
            <a:r>
              <a:rPr lang="en-US" dirty="0"/>
              <a:t>494 S.E.2d 639 (SC Ct. App. 1997)</a:t>
            </a:r>
          </a:p>
        </p:txBody>
      </p:sp>
      <p:pic>
        <p:nvPicPr>
          <p:cNvPr id="5" name="Picture 4">
            <a:extLst>
              <a:ext uri="{FF2B5EF4-FFF2-40B4-BE49-F238E27FC236}">
                <a16:creationId xmlns:a16="http://schemas.microsoft.com/office/drawing/2014/main" id="{668F3F1F-E38F-7F10-B96A-7EBCA7E44F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79732" y="1906828"/>
            <a:ext cx="9573821" cy="4882904"/>
          </a:xfrm>
          <a:prstGeom prst="rect">
            <a:avLst/>
          </a:prstGeom>
        </p:spPr>
      </p:pic>
    </p:spTree>
    <p:extLst>
      <p:ext uri="{BB962C8B-B14F-4D97-AF65-F5344CB8AC3E}">
        <p14:creationId xmlns:p14="http://schemas.microsoft.com/office/powerpoint/2010/main" val="2364037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A1402-DF80-1ED0-4AA7-68CD4D8F1A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05CBB-D5CB-67EB-F4A7-54B1EF4BAA61}"/>
              </a:ext>
            </a:extLst>
          </p:cNvPr>
          <p:cNvSpPr>
            <a:spLocks noGrp="1"/>
          </p:cNvSpPr>
          <p:nvPr>
            <p:ph type="title"/>
          </p:nvPr>
        </p:nvSpPr>
        <p:spPr>
          <a:xfrm>
            <a:off x="2115879" y="624110"/>
            <a:ext cx="10430540" cy="1280890"/>
          </a:xfrm>
        </p:spPr>
        <p:txBody>
          <a:bodyPr>
            <a:normAutofit/>
          </a:bodyPr>
          <a:lstStyle/>
          <a:p>
            <a:r>
              <a:rPr lang="en-US" i="1" dirty="0"/>
              <a:t>Staples v. Duell</a:t>
            </a:r>
            <a:br>
              <a:rPr lang="en-US" i="1" dirty="0"/>
            </a:br>
            <a:r>
              <a:rPr lang="en-US" dirty="0"/>
              <a:t>494 S.E.2d 639 (SC Ct. App. 1997)</a:t>
            </a:r>
          </a:p>
        </p:txBody>
      </p:sp>
      <p:pic>
        <p:nvPicPr>
          <p:cNvPr id="5" name="Picture 4">
            <a:extLst>
              <a:ext uri="{FF2B5EF4-FFF2-40B4-BE49-F238E27FC236}">
                <a16:creationId xmlns:a16="http://schemas.microsoft.com/office/drawing/2014/main" id="{ADFD14F4-F8FC-4A23-CC40-2F73562F570C}"/>
              </a:ext>
            </a:extLst>
          </p:cNvPr>
          <p:cNvPicPr>
            <a:picLocks noChangeAspect="1"/>
          </p:cNvPicPr>
          <p:nvPr/>
        </p:nvPicPr>
        <p:blipFill>
          <a:blip r:embed="rId3">
            <a:extLst>
              <a:ext uri="{28A0092B-C50C-407E-A947-70E740481C1C}">
                <a14:useLocalDpi xmlns:a14="http://schemas.microsoft.com/office/drawing/2010/main" val="0"/>
              </a:ext>
            </a:extLst>
          </a:blip>
          <a:srcRect l="2527" b="2192"/>
          <a:stretch/>
        </p:blipFill>
        <p:spPr>
          <a:xfrm>
            <a:off x="584789" y="2007924"/>
            <a:ext cx="11483163" cy="4743750"/>
          </a:xfrm>
          <a:prstGeom prst="rect">
            <a:avLst/>
          </a:prstGeom>
        </p:spPr>
      </p:pic>
    </p:spTree>
    <p:extLst>
      <p:ext uri="{BB962C8B-B14F-4D97-AF65-F5344CB8AC3E}">
        <p14:creationId xmlns:p14="http://schemas.microsoft.com/office/powerpoint/2010/main" val="1714432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BCBF3-5A6E-FB20-7B8F-DF6042D44C8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EEDF4F-A0FE-4D9C-0DEC-FEC177025BAC}"/>
              </a:ext>
            </a:extLst>
          </p:cNvPr>
          <p:cNvSpPr>
            <a:spLocks noGrp="1"/>
          </p:cNvSpPr>
          <p:nvPr>
            <p:ph idx="1"/>
          </p:nvPr>
        </p:nvSpPr>
        <p:spPr>
          <a:xfrm>
            <a:off x="1956390" y="2243470"/>
            <a:ext cx="9422839" cy="3452392"/>
          </a:xfrm>
        </p:spPr>
        <p:txBody>
          <a:bodyPr>
            <a:normAutofit/>
          </a:bodyPr>
          <a:lstStyle/>
          <a:p>
            <a:r>
              <a:rPr lang="en-US" sz="2800" dirty="0"/>
              <a:t>“Even though other jurisdictions may be rethinking their approach to landowner liability, South Carolina follows the traditional rural and urban distinction.”</a:t>
            </a:r>
          </a:p>
        </p:txBody>
      </p:sp>
      <p:sp>
        <p:nvSpPr>
          <p:cNvPr id="7" name="Title 1">
            <a:extLst>
              <a:ext uri="{FF2B5EF4-FFF2-40B4-BE49-F238E27FC236}">
                <a16:creationId xmlns:a16="http://schemas.microsoft.com/office/drawing/2014/main" id="{732853C8-73A3-DD6F-F7E6-D3D5E4CAEEB0}"/>
              </a:ext>
            </a:extLst>
          </p:cNvPr>
          <p:cNvSpPr>
            <a:spLocks noGrp="1"/>
          </p:cNvSpPr>
          <p:nvPr>
            <p:ph type="title"/>
          </p:nvPr>
        </p:nvSpPr>
        <p:spPr>
          <a:xfrm>
            <a:off x="2115879" y="624110"/>
            <a:ext cx="10430540" cy="1280890"/>
          </a:xfrm>
        </p:spPr>
        <p:txBody>
          <a:bodyPr>
            <a:normAutofit/>
          </a:bodyPr>
          <a:lstStyle/>
          <a:p>
            <a:r>
              <a:rPr lang="en-US" i="1" dirty="0"/>
              <a:t>Staples v. Duell</a:t>
            </a:r>
            <a:br>
              <a:rPr lang="en-US" i="1" dirty="0"/>
            </a:br>
            <a:r>
              <a:rPr lang="en-US" dirty="0"/>
              <a:t>494 S.E.2d 639 (SC Ct. App. 1997)</a:t>
            </a:r>
            <a:endParaRPr lang="sv-SE" dirty="0"/>
          </a:p>
        </p:txBody>
      </p:sp>
    </p:spTree>
    <p:extLst>
      <p:ext uri="{BB962C8B-B14F-4D97-AF65-F5344CB8AC3E}">
        <p14:creationId xmlns:p14="http://schemas.microsoft.com/office/powerpoint/2010/main" val="438013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13A96-9366-E8BE-5CD7-2DF98E848C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21C5F-80A1-6644-011A-EB52B88EB190}"/>
              </a:ext>
            </a:extLst>
          </p:cNvPr>
          <p:cNvSpPr>
            <a:spLocks noGrp="1"/>
          </p:cNvSpPr>
          <p:nvPr>
            <p:ph idx="1"/>
          </p:nvPr>
        </p:nvSpPr>
        <p:spPr>
          <a:xfrm>
            <a:off x="1956390" y="2243470"/>
            <a:ext cx="9422839" cy="3452392"/>
          </a:xfrm>
        </p:spPr>
        <p:txBody>
          <a:bodyPr>
            <a:normAutofit/>
          </a:bodyPr>
          <a:lstStyle/>
          <a:p>
            <a:r>
              <a:rPr lang="en-US" sz="2800" dirty="0"/>
              <a:t>“Even though other jurisdictions may be rethinking their approach to landowner liability, South Carolina follows the traditional rural and urban distinction.”</a:t>
            </a:r>
          </a:p>
          <a:p>
            <a:r>
              <a:rPr lang="en-US" sz="2800" dirty="0"/>
              <a:t>“once the trial judge ruled that Duell’s land was rural,” Duell had </a:t>
            </a:r>
            <a:r>
              <a:rPr lang="en-US" sz="2800" i="1" u="sng" dirty="0"/>
              <a:t>no duty</a:t>
            </a:r>
            <a:r>
              <a:rPr lang="en-US" sz="2800" dirty="0"/>
              <a:t> to inspect</a:t>
            </a:r>
          </a:p>
        </p:txBody>
      </p:sp>
      <p:sp>
        <p:nvSpPr>
          <p:cNvPr id="7" name="Title 1">
            <a:extLst>
              <a:ext uri="{FF2B5EF4-FFF2-40B4-BE49-F238E27FC236}">
                <a16:creationId xmlns:a16="http://schemas.microsoft.com/office/drawing/2014/main" id="{C4DBFE4E-DAC3-4A61-203B-7129B6094986}"/>
              </a:ext>
            </a:extLst>
          </p:cNvPr>
          <p:cNvSpPr>
            <a:spLocks noGrp="1"/>
          </p:cNvSpPr>
          <p:nvPr>
            <p:ph type="title"/>
          </p:nvPr>
        </p:nvSpPr>
        <p:spPr>
          <a:xfrm>
            <a:off x="2115879" y="624110"/>
            <a:ext cx="10430540" cy="1280890"/>
          </a:xfrm>
        </p:spPr>
        <p:txBody>
          <a:bodyPr>
            <a:normAutofit/>
          </a:bodyPr>
          <a:lstStyle/>
          <a:p>
            <a:r>
              <a:rPr lang="en-US" i="1" dirty="0"/>
              <a:t>Staples v. Duell</a:t>
            </a:r>
            <a:br>
              <a:rPr lang="en-US" i="1" dirty="0"/>
            </a:br>
            <a:r>
              <a:rPr lang="en-US" dirty="0"/>
              <a:t>494 S.E.2d 639 (SC Ct. App. 1997)</a:t>
            </a:r>
            <a:endParaRPr lang="sv-SE" dirty="0"/>
          </a:p>
        </p:txBody>
      </p:sp>
    </p:spTree>
    <p:extLst>
      <p:ext uri="{BB962C8B-B14F-4D97-AF65-F5344CB8AC3E}">
        <p14:creationId xmlns:p14="http://schemas.microsoft.com/office/powerpoint/2010/main" val="677093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DCE6E-266C-C7C2-0563-9F0D70CBA2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58B46-3D3F-1A5A-03AD-60AA2AC48E09}"/>
              </a:ext>
            </a:extLst>
          </p:cNvPr>
          <p:cNvSpPr>
            <a:spLocks noGrp="1"/>
          </p:cNvSpPr>
          <p:nvPr>
            <p:ph type="title"/>
          </p:nvPr>
        </p:nvSpPr>
        <p:spPr>
          <a:xfrm>
            <a:off x="2115879" y="624110"/>
            <a:ext cx="10430540" cy="1280890"/>
          </a:xfrm>
        </p:spPr>
        <p:txBody>
          <a:bodyPr>
            <a:normAutofit/>
          </a:bodyPr>
          <a:lstStyle/>
          <a:p>
            <a:r>
              <a:rPr lang="en-US" i="1" dirty="0"/>
              <a:t>Rowe v. McGee</a:t>
            </a:r>
            <a:br>
              <a:rPr lang="en-US" i="1" dirty="0"/>
            </a:br>
            <a:r>
              <a:rPr lang="en-US" dirty="0"/>
              <a:t>5 N.C. App. 60 (NC Ct. App. 1969)</a:t>
            </a:r>
          </a:p>
        </p:txBody>
      </p:sp>
      <p:pic>
        <p:nvPicPr>
          <p:cNvPr id="4" name="Picture 3">
            <a:extLst>
              <a:ext uri="{FF2B5EF4-FFF2-40B4-BE49-F238E27FC236}">
                <a16:creationId xmlns:a16="http://schemas.microsoft.com/office/drawing/2014/main" id="{2BDB3734-C240-BAAE-E36E-4524FDE8F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500" y="1233816"/>
            <a:ext cx="8338179" cy="5624184"/>
          </a:xfrm>
          <a:prstGeom prst="rect">
            <a:avLst/>
          </a:prstGeom>
        </p:spPr>
      </p:pic>
    </p:spTree>
    <p:extLst>
      <p:ext uri="{BB962C8B-B14F-4D97-AF65-F5344CB8AC3E}">
        <p14:creationId xmlns:p14="http://schemas.microsoft.com/office/powerpoint/2010/main" val="159665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1CC83-7E58-72FE-5CF6-76289717DC9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A5B02D-9468-ADC5-8854-51E362091045}"/>
              </a:ext>
            </a:extLst>
          </p:cNvPr>
          <p:cNvSpPr>
            <a:spLocks noGrp="1"/>
          </p:cNvSpPr>
          <p:nvPr>
            <p:ph idx="1"/>
          </p:nvPr>
        </p:nvSpPr>
        <p:spPr>
          <a:xfrm>
            <a:off x="1956390" y="2243469"/>
            <a:ext cx="9422839" cy="4167963"/>
          </a:xfrm>
        </p:spPr>
        <p:txBody>
          <a:bodyPr>
            <a:normAutofit/>
          </a:bodyPr>
          <a:lstStyle/>
          <a:p>
            <a:r>
              <a:rPr lang="en-US" sz="2800" dirty="0" err="1"/>
              <a:t>Woddle’s</a:t>
            </a:r>
            <a:r>
              <a:rPr lang="en-US" sz="2800" dirty="0"/>
              <a:t> inspections didn’t </a:t>
            </a:r>
            <a:r>
              <a:rPr lang="en-US" sz="2800" i="1" u="sng" dirty="0"/>
              <a:t>increase</a:t>
            </a:r>
            <a:r>
              <a:rPr lang="en-US" sz="2800" dirty="0"/>
              <a:t> risk of harm</a:t>
            </a:r>
          </a:p>
          <a:p>
            <a:pPr lvl="1"/>
            <a:r>
              <a:rPr lang="en-US" sz="2600" dirty="0"/>
              <a:t>“did not hasten the decay of trees” or</a:t>
            </a:r>
          </a:p>
          <a:p>
            <a:pPr lvl="1"/>
            <a:r>
              <a:rPr lang="en-US" sz="2600" dirty="0"/>
              <a:t>“affect when and where dead trees might fall”</a:t>
            </a:r>
          </a:p>
        </p:txBody>
      </p:sp>
      <p:sp>
        <p:nvSpPr>
          <p:cNvPr id="7" name="Title 1">
            <a:extLst>
              <a:ext uri="{FF2B5EF4-FFF2-40B4-BE49-F238E27FC236}">
                <a16:creationId xmlns:a16="http://schemas.microsoft.com/office/drawing/2014/main" id="{5EBB5AB2-91B3-369A-CA51-980C2763C5CC}"/>
              </a:ext>
            </a:extLst>
          </p:cNvPr>
          <p:cNvSpPr>
            <a:spLocks noGrp="1"/>
          </p:cNvSpPr>
          <p:nvPr>
            <p:ph type="title"/>
          </p:nvPr>
        </p:nvSpPr>
        <p:spPr>
          <a:xfrm>
            <a:off x="2115879" y="624110"/>
            <a:ext cx="10430540" cy="1280890"/>
          </a:xfrm>
        </p:spPr>
        <p:txBody>
          <a:bodyPr>
            <a:normAutofit/>
          </a:bodyPr>
          <a:lstStyle/>
          <a:p>
            <a:r>
              <a:rPr lang="en-US" i="1" dirty="0"/>
              <a:t>Staples v. Duell</a:t>
            </a:r>
            <a:br>
              <a:rPr lang="en-US" i="1" dirty="0"/>
            </a:br>
            <a:r>
              <a:rPr lang="en-US" dirty="0"/>
              <a:t>494 S.E.2d 639 (SC Ct. App. 1997)</a:t>
            </a:r>
            <a:endParaRPr lang="sv-SE" dirty="0"/>
          </a:p>
        </p:txBody>
      </p:sp>
    </p:spTree>
    <p:extLst>
      <p:ext uri="{BB962C8B-B14F-4D97-AF65-F5344CB8AC3E}">
        <p14:creationId xmlns:p14="http://schemas.microsoft.com/office/powerpoint/2010/main" val="3905705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FC7EB-1CF0-A865-DA57-BCE6C60C7BF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D80A3A-7498-C278-C731-245C1714FDC7}"/>
              </a:ext>
            </a:extLst>
          </p:cNvPr>
          <p:cNvSpPr>
            <a:spLocks noGrp="1"/>
          </p:cNvSpPr>
          <p:nvPr>
            <p:ph idx="1"/>
          </p:nvPr>
        </p:nvSpPr>
        <p:spPr>
          <a:xfrm>
            <a:off x="1956390" y="2243469"/>
            <a:ext cx="9422839" cy="4167963"/>
          </a:xfrm>
        </p:spPr>
        <p:txBody>
          <a:bodyPr>
            <a:normAutofit/>
          </a:bodyPr>
          <a:lstStyle/>
          <a:p>
            <a:r>
              <a:rPr lang="en-US" sz="2800" dirty="0" err="1"/>
              <a:t>Woddle’s</a:t>
            </a:r>
            <a:r>
              <a:rPr lang="en-US" sz="2800" dirty="0"/>
              <a:t> inspections didn’t </a:t>
            </a:r>
            <a:r>
              <a:rPr lang="en-US" sz="2800" i="1" u="sng" dirty="0"/>
              <a:t>increase</a:t>
            </a:r>
            <a:r>
              <a:rPr lang="en-US" sz="2800" dirty="0"/>
              <a:t> risk of harm</a:t>
            </a:r>
          </a:p>
          <a:p>
            <a:pPr lvl="1"/>
            <a:r>
              <a:rPr lang="en-US" sz="2600" dirty="0"/>
              <a:t>“did not hasten the decay of trees” or</a:t>
            </a:r>
          </a:p>
          <a:p>
            <a:pPr lvl="1"/>
            <a:r>
              <a:rPr lang="en-US" sz="2600" dirty="0"/>
              <a:t>“affect when and where dead trees might fall”</a:t>
            </a:r>
          </a:p>
          <a:p>
            <a:r>
              <a:rPr lang="en-US" sz="2800" dirty="0"/>
              <a:t>Staples didn’t know of Woddle’s inspections, so she “could not have </a:t>
            </a:r>
            <a:r>
              <a:rPr lang="en-US" sz="2800" i="1" u="sng" dirty="0"/>
              <a:t>relied</a:t>
            </a:r>
            <a:r>
              <a:rPr lang="en-US" sz="2800" dirty="0"/>
              <a:t> on the policy.”</a:t>
            </a:r>
          </a:p>
        </p:txBody>
      </p:sp>
      <p:sp>
        <p:nvSpPr>
          <p:cNvPr id="7" name="Title 1">
            <a:extLst>
              <a:ext uri="{FF2B5EF4-FFF2-40B4-BE49-F238E27FC236}">
                <a16:creationId xmlns:a16="http://schemas.microsoft.com/office/drawing/2014/main" id="{3132633D-E06B-C8F0-D8C3-FFCE09304F36}"/>
              </a:ext>
            </a:extLst>
          </p:cNvPr>
          <p:cNvSpPr>
            <a:spLocks noGrp="1"/>
          </p:cNvSpPr>
          <p:nvPr>
            <p:ph type="title"/>
          </p:nvPr>
        </p:nvSpPr>
        <p:spPr>
          <a:xfrm>
            <a:off x="2115879" y="624110"/>
            <a:ext cx="10430540" cy="1280890"/>
          </a:xfrm>
        </p:spPr>
        <p:txBody>
          <a:bodyPr>
            <a:normAutofit/>
          </a:bodyPr>
          <a:lstStyle/>
          <a:p>
            <a:r>
              <a:rPr lang="en-US" i="1" dirty="0"/>
              <a:t>Staples v. Duell</a:t>
            </a:r>
            <a:br>
              <a:rPr lang="en-US" i="1" dirty="0"/>
            </a:br>
            <a:r>
              <a:rPr lang="en-US" dirty="0"/>
              <a:t>494 S.E.2d 639 (SC Ct. App. 1997)</a:t>
            </a:r>
            <a:endParaRPr lang="sv-SE" dirty="0"/>
          </a:p>
        </p:txBody>
      </p:sp>
    </p:spTree>
    <p:extLst>
      <p:ext uri="{BB962C8B-B14F-4D97-AF65-F5344CB8AC3E}">
        <p14:creationId xmlns:p14="http://schemas.microsoft.com/office/powerpoint/2010/main" val="2523506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17BA8-B475-632A-00EE-145FB7539D2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D8DB23-AA12-D71B-E21A-D9C1BD5ECB8F}"/>
              </a:ext>
            </a:extLst>
          </p:cNvPr>
          <p:cNvSpPr>
            <a:spLocks noGrp="1"/>
          </p:cNvSpPr>
          <p:nvPr>
            <p:ph idx="1"/>
          </p:nvPr>
        </p:nvSpPr>
        <p:spPr>
          <a:xfrm>
            <a:off x="1956390" y="2243469"/>
            <a:ext cx="9422839" cy="4167963"/>
          </a:xfrm>
        </p:spPr>
        <p:txBody>
          <a:bodyPr>
            <a:normAutofit/>
          </a:bodyPr>
          <a:lstStyle/>
          <a:p>
            <a:r>
              <a:rPr lang="en-US" sz="2800" dirty="0" err="1"/>
              <a:t>Woddle’s</a:t>
            </a:r>
            <a:r>
              <a:rPr lang="en-US" sz="2800" dirty="0"/>
              <a:t> inspections didn’t </a:t>
            </a:r>
            <a:r>
              <a:rPr lang="en-US" sz="2800" i="1" u="sng" dirty="0"/>
              <a:t>increase</a:t>
            </a:r>
            <a:r>
              <a:rPr lang="en-US" sz="2800" dirty="0"/>
              <a:t> risk of harm</a:t>
            </a:r>
          </a:p>
          <a:p>
            <a:pPr lvl="1"/>
            <a:r>
              <a:rPr lang="en-US" sz="2600" dirty="0"/>
              <a:t>“did not hasten the decay of trees” or</a:t>
            </a:r>
          </a:p>
          <a:p>
            <a:pPr lvl="1"/>
            <a:r>
              <a:rPr lang="en-US" sz="2600" dirty="0"/>
              <a:t>“affect when and where dead trees might fall”</a:t>
            </a:r>
          </a:p>
          <a:p>
            <a:r>
              <a:rPr lang="en-US" sz="2800" dirty="0"/>
              <a:t>Staples didn’t know of </a:t>
            </a:r>
            <a:r>
              <a:rPr lang="en-US" sz="2800" dirty="0" err="1"/>
              <a:t>Woddle’s</a:t>
            </a:r>
            <a:r>
              <a:rPr lang="en-US" sz="2800" dirty="0"/>
              <a:t> inspections, so she “could not have </a:t>
            </a:r>
            <a:r>
              <a:rPr lang="en-US" sz="2800" i="1" u="sng" dirty="0"/>
              <a:t>relied</a:t>
            </a:r>
            <a:r>
              <a:rPr lang="en-US" sz="2800" dirty="0"/>
              <a:t> on the policy.”</a:t>
            </a:r>
          </a:p>
          <a:p>
            <a:r>
              <a:rPr lang="en-US" sz="2800" dirty="0"/>
              <a:t>“Duell’s policy of looking for dead trees did not </a:t>
            </a:r>
            <a:r>
              <a:rPr lang="en-US" sz="2800" i="1" u="sng" dirty="0"/>
              <a:t>create</a:t>
            </a:r>
            <a:r>
              <a:rPr lang="en-US" sz="2800" dirty="0"/>
              <a:t> a duty for which he could be held liable.”</a:t>
            </a:r>
          </a:p>
        </p:txBody>
      </p:sp>
      <p:sp>
        <p:nvSpPr>
          <p:cNvPr id="7" name="Title 1">
            <a:extLst>
              <a:ext uri="{FF2B5EF4-FFF2-40B4-BE49-F238E27FC236}">
                <a16:creationId xmlns:a16="http://schemas.microsoft.com/office/drawing/2014/main" id="{C733A0CA-5837-A7E0-830E-251BAFD97F68}"/>
              </a:ext>
            </a:extLst>
          </p:cNvPr>
          <p:cNvSpPr>
            <a:spLocks noGrp="1"/>
          </p:cNvSpPr>
          <p:nvPr>
            <p:ph type="title"/>
          </p:nvPr>
        </p:nvSpPr>
        <p:spPr>
          <a:xfrm>
            <a:off x="2115879" y="624110"/>
            <a:ext cx="10430540" cy="1280890"/>
          </a:xfrm>
        </p:spPr>
        <p:txBody>
          <a:bodyPr>
            <a:normAutofit/>
          </a:bodyPr>
          <a:lstStyle/>
          <a:p>
            <a:r>
              <a:rPr lang="en-US" i="1" dirty="0"/>
              <a:t>Staples v. Duell</a:t>
            </a:r>
            <a:br>
              <a:rPr lang="en-US" i="1" dirty="0"/>
            </a:br>
            <a:r>
              <a:rPr lang="en-US" dirty="0"/>
              <a:t>494 S.E.2d 639 (SC Ct. App. 1997)</a:t>
            </a:r>
            <a:endParaRPr lang="sv-SE" dirty="0"/>
          </a:p>
        </p:txBody>
      </p:sp>
    </p:spTree>
    <p:extLst>
      <p:ext uri="{BB962C8B-B14F-4D97-AF65-F5344CB8AC3E}">
        <p14:creationId xmlns:p14="http://schemas.microsoft.com/office/powerpoint/2010/main" val="2631716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82713-F32B-22CD-B68E-6B68393E6F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E56A9A-1BE7-BE68-F204-A20CF5C9C241}"/>
              </a:ext>
            </a:extLst>
          </p:cNvPr>
          <p:cNvSpPr>
            <a:spLocks noGrp="1"/>
          </p:cNvSpPr>
          <p:nvPr>
            <p:ph type="title"/>
          </p:nvPr>
        </p:nvSpPr>
        <p:spPr>
          <a:xfrm>
            <a:off x="2115879" y="624110"/>
            <a:ext cx="10430540" cy="1280890"/>
          </a:xfrm>
        </p:spPr>
        <p:txBody>
          <a:bodyPr>
            <a:normAutofit/>
          </a:bodyPr>
          <a:lstStyle/>
          <a:p>
            <a:r>
              <a:rPr lang="en-US" i="1" dirty="0"/>
              <a:t>Gaines v. CSX Transp., Inc.</a:t>
            </a:r>
            <a:br>
              <a:rPr lang="en-US" i="1" dirty="0"/>
            </a:br>
            <a:r>
              <a:rPr lang="en-US" dirty="0"/>
              <a:t>2019 WL 315980 (USDC 2019)</a:t>
            </a:r>
          </a:p>
        </p:txBody>
      </p:sp>
      <p:pic>
        <p:nvPicPr>
          <p:cNvPr id="5" name="Picture 4">
            <a:extLst>
              <a:ext uri="{FF2B5EF4-FFF2-40B4-BE49-F238E27FC236}">
                <a16:creationId xmlns:a16="http://schemas.microsoft.com/office/drawing/2014/main" id="{1D3BD93E-3461-C9B4-2F72-8D97DCACC2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2934" y="1905000"/>
            <a:ext cx="8127417" cy="4886561"/>
          </a:xfrm>
          <a:prstGeom prst="rect">
            <a:avLst/>
          </a:prstGeom>
        </p:spPr>
      </p:pic>
    </p:spTree>
    <p:extLst>
      <p:ext uri="{BB962C8B-B14F-4D97-AF65-F5344CB8AC3E}">
        <p14:creationId xmlns:p14="http://schemas.microsoft.com/office/powerpoint/2010/main" val="1997998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F6268-26FE-C1BC-A279-6B740655EC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35222C-1AC0-FE1A-2AA4-551E195330B2}"/>
              </a:ext>
            </a:extLst>
          </p:cNvPr>
          <p:cNvSpPr>
            <a:spLocks noGrp="1"/>
          </p:cNvSpPr>
          <p:nvPr>
            <p:ph type="title"/>
          </p:nvPr>
        </p:nvSpPr>
        <p:spPr>
          <a:xfrm>
            <a:off x="2115879" y="624110"/>
            <a:ext cx="10430540" cy="1280890"/>
          </a:xfrm>
        </p:spPr>
        <p:txBody>
          <a:bodyPr>
            <a:normAutofit/>
          </a:bodyPr>
          <a:lstStyle/>
          <a:p>
            <a:r>
              <a:rPr lang="en-US" i="1" dirty="0"/>
              <a:t>Gaines v. CSX Transp., Inc.</a:t>
            </a:r>
            <a:br>
              <a:rPr lang="en-US" i="1" dirty="0"/>
            </a:br>
            <a:r>
              <a:rPr lang="en-US" dirty="0"/>
              <a:t>2019 WL 315980 (USDC 2019)</a:t>
            </a:r>
          </a:p>
        </p:txBody>
      </p:sp>
      <p:pic>
        <p:nvPicPr>
          <p:cNvPr id="5" name="Picture 4">
            <a:extLst>
              <a:ext uri="{FF2B5EF4-FFF2-40B4-BE49-F238E27FC236}">
                <a16:creationId xmlns:a16="http://schemas.microsoft.com/office/drawing/2014/main" id="{DADD175A-4F97-BD17-75DD-14C9147C4F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2934" y="2074048"/>
            <a:ext cx="8127417" cy="4548465"/>
          </a:xfrm>
          <a:prstGeom prst="rect">
            <a:avLst/>
          </a:prstGeom>
        </p:spPr>
      </p:pic>
    </p:spTree>
    <p:extLst>
      <p:ext uri="{BB962C8B-B14F-4D97-AF65-F5344CB8AC3E}">
        <p14:creationId xmlns:p14="http://schemas.microsoft.com/office/powerpoint/2010/main" val="4288401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F06BC-6349-23DD-55E7-557953439C3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2F6CE9-E0C1-5D2A-91E3-FBB2C53212DB}"/>
              </a:ext>
            </a:extLst>
          </p:cNvPr>
          <p:cNvSpPr>
            <a:spLocks noGrp="1"/>
          </p:cNvSpPr>
          <p:nvPr>
            <p:ph idx="1"/>
          </p:nvPr>
        </p:nvSpPr>
        <p:spPr>
          <a:xfrm>
            <a:off x="1956390" y="2243469"/>
            <a:ext cx="9422839" cy="4167963"/>
          </a:xfrm>
        </p:spPr>
        <p:txBody>
          <a:bodyPr>
            <a:normAutofit/>
          </a:bodyPr>
          <a:lstStyle/>
          <a:p>
            <a:r>
              <a:rPr lang="en-US" sz="2800" dirty="0"/>
              <a:t>“…whether [CSX] had a duty…depends on whether its property was located on rural, undeveloped land or whether it was in a residential or urban area.”</a:t>
            </a:r>
          </a:p>
        </p:txBody>
      </p:sp>
      <p:sp>
        <p:nvSpPr>
          <p:cNvPr id="7" name="Title 1">
            <a:extLst>
              <a:ext uri="{FF2B5EF4-FFF2-40B4-BE49-F238E27FC236}">
                <a16:creationId xmlns:a16="http://schemas.microsoft.com/office/drawing/2014/main" id="{B1B1A5EC-7812-88F8-045F-D5B3D47312C6}"/>
              </a:ext>
            </a:extLst>
          </p:cNvPr>
          <p:cNvSpPr>
            <a:spLocks noGrp="1"/>
          </p:cNvSpPr>
          <p:nvPr>
            <p:ph type="title"/>
          </p:nvPr>
        </p:nvSpPr>
        <p:spPr>
          <a:xfrm>
            <a:off x="2115879" y="624110"/>
            <a:ext cx="10430540" cy="1280890"/>
          </a:xfrm>
        </p:spPr>
        <p:txBody>
          <a:bodyPr>
            <a:normAutofit/>
          </a:bodyPr>
          <a:lstStyle/>
          <a:p>
            <a:r>
              <a:rPr lang="en-US" i="1" dirty="0"/>
              <a:t>Gaines v. CSX Transp., Inc.</a:t>
            </a:r>
            <a:br>
              <a:rPr lang="en-US" i="1" dirty="0"/>
            </a:br>
            <a:r>
              <a:rPr lang="en-US" dirty="0"/>
              <a:t>2019 WL 315980 (USDC 2019)</a:t>
            </a:r>
            <a:endParaRPr lang="sv-SE" dirty="0"/>
          </a:p>
        </p:txBody>
      </p:sp>
    </p:spTree>
    <p:extLst>
      <p:ext uri="{BB962C8B-B14F-4D97-AF65-F5344CB8AC3E}">
        <p14:creationId xmlns:p14="http://schemas.microsoft.com/office/powerpoint/2010/main" val="2406996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103FF-5A40-E945-2A55-770380E9FED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0B9754-0B31-3F5B-1770-5F636B61CE76}"/>
              </a:ext>
            </a:extLst>
          </p:cNvPr>
          <p:cNvSpPr>
            <a:spLocks noGrp="1"/>
          </p:cNvSpPr>
          <p:nvPr>
            <p:ph sz="half" idx="1"/>
          </p:nvPr>
        </p:nvSpPr>
        <p:spPr/>
        <p:txBody>
          <a:bodyPr>
            <a:normAutofit/>
          </a:bodyPr>
          <a:lstStyle/>
          <a:p>
            <a:r>
              <a:rPr lang="en-US" sz="2400" b="1" u="sng" dirty="0"/>
              <a:t>Urban</a:t>
            </a:r>
          </a:p>
          <a:p>
            <a:pPr lvl="1"/>
            <a:r>
              <a:rPr lang="en-US" sz="2000" dirty="0"/>
              <a:t>Multiple nearby homes</a:t>
            </a:r>
          </a:p>
          <a:p>
            <a:pPr lvl="1"/>
            <a:r>
              <a:rPr lang="en-US" sz="2000" dirty="0"/>
              <a:t>Nearby auto auction</a:t>
            </a:r>
          </a:p>
          <a:p>
            <a:pPr lvl="1"/>
            <a:r>
              <a:rPr lang="en-US" sz="2000" dirty="0"/>
              <a:t>Cultivated farmland is “developed”</a:t>
            </a:r>
          </a:p>
          <a:p>
            <a:pPr lvl="1"/>
            <a:r>
              <a:rPr lang="en-US" sz="2000" dirty="0"/>
              <a:t>“frequently traveled roadway”</a:t>
            </a:r>
          </a:p>
        </p:txBody>
      </p:sp>
      <p:sp>
        <p:nvSpPr>
          <p:cNvPr id="4" name="Content Placeholder 3">
            <a:extLst>
              <a:ext uri="{FF2B5EF4-FFF2-40B4-BE49-F238E27FC236}">
                <a16:creationId xmlns:a16="http://schemas.microsoft.com/office/drawing/2014/main" id="{2FE1669E-7045-A0CA-725B-11E1A7BB800D}"/>
              </a:ext>
            </a:extLst>
          </p:cNvPr>
          <p:cNvSpPr>
            <a:spLocks noGrp="1"/>
          </p:cNvSpPr>
          <p:nvPr>
            <p:ph sz="half" idx="2"/>
          </p:nvPr>
        </p:nvSpPr>
        <p:spPr/>
        <p:txBody>
          <a:bodyPr>
            <a:normAutofit/>
          </a:bodyPr>
          <a:lstStyle/>
          <a:p>
            <a:r>
              <a:rPr lang="en-US" sz="2400" b="1" u="sng" dirty="0"/>
              <a:t>Rural</a:t>
            </a:r>
          </a:p>
          <a:p>
            <a:pPr lvl="1"/>
            <a:r>
              <a:rPr lang="en-US" sz="2000" dirty="0"/>
              <a:t>6 vehicles per hour</a:t>
            </a:r>
          </a:p>
          <a:p>
            <a:pPr lvl="1"/>
            <a:r>
              <a:rPr lang="en-US" sz="2000" dirty="0"/>
              <a:t>“sparsely populated”</a:t>
            </a:r>
          </a:p>
          <a:p>
            <a:pPr lvl="1"/>
            <a:r>
              <a:rPr lang="en-US" sz="2000" dirty="0"/>
              <a:t>No tracks or trains since 1970s</a:t>
            </a:r>
          </a:p>
          <a:p>
            <a:pPr lvl="1"/>
            <a:r>
              <a:rPr lang="en-US" sz="2000" dirty="0"/>
              <a:t>No change to area except road paving</a:t>
            </a:r>
          </a:p>
        </p:txBody>
      </p:sp>
      <p:sp>
        <p:nvSpPr>
          <p:cNvPr id="8" name="Title 1">
            <a:extLst>
              <a:ext uri="{FF2B5EF4-FFF2-40B4-BE49-F238E27FC236}">
                <a16:creationId xmlns:a16="http://schemas.microsoft.com/office/drawing/2014/main" id="{06870274-DC85-9539-3496-2286A6ACD3C6}"/>
              </a:ext>
            </a:extLst>
          </p:cNvPr>
          <p:cNvSpPr>
            <a:spLocks noGrp="1"/>
          </p:cNvSpPr>
          <p:nvPr>
            <p:ph type="title"/>
          </p:nvPr>
        </p:nvSpPr>
        <p:spPr>
          <a:xfrm>
            <a:off x="2115879" y="624110"/>
            <a:ext cx="10430540" cy="1280890"/>
          </a:xfrm>
        </p:spPr>
        <p:txBody>
          <a:bodyPr>
            <a:normAutofit/>
          </a:bodyPr>
          <a:lstStyle/>
          <a:p>
            <a:r>
              <a:rPr lang="en-US" i="1" dirty="0"/>
              <a:t>Gaines v. CSX Transp., Inc.</a:t>
            </a:r>
            <a:br>
              <a:rPr lang="en-US" i="1" dirty="0"/>
            </a:br>
            <a:r>
              <a:rPr lang="en-US" dirty="0"/>
              <a:t>2019 WL 315980 (USDC 2019)</a:t>
            </a:r>
            <a:endParaRPr lang="sv-SE" dirty="0"/>
          </a:p>
        </p:txBody>
      </p:sp>
    </p:spTree>
    <p:extLst>
      <p:ext uri="{BB962C8B-B14F-4D97-AF65-F5344CB8AC3E}">
        <p14:creationId xmlns:p14="http://schemas.microsoft.com/office/powerpoint/2010/main" val="1640110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F6902-90DB-91C3-3122-949853ADAF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40FF28-D850-35C6-17D9-459A2F62ECB3}"/>
              </a:ext>
            </a:extLst>
          </p:cNvPr>
          <p:cNvSpPr>
            <a:spLocks noGrp="1"/>
          </p:cNvSpPr>
          <p:nvPr>
            <p:ph idx="1"/>
          </p:nvPr>
        </p:nvSpPr>
        <p:spPr>
          <a:xfrm>
            <a:off x="1956390" y="2243469"/>
            <a:ext cx="9422839" cy="4167963"/>
          </a:xfrm>
        </p:spPr>
        <p:txBody>
          <a:bodyPr>
            <a:normAutofit/>
          </a:bodyPr>
          <a:lstStyle/>
          <a:p>
            <a:r>
              <a:rPr lang="en-US" sz="2800" dirty="0"/>
              <a:t>“…there is a genuine issue of material fact whether [CSX’s] property is rural, undeveloped land”</a:t>
            </a:r>
          </a:p>
        </p:txBody>
      </p:sp>
      <p:sp>
        <p:nvSpPr>
          <p:cNvPr id="7" name="Title 1">
            <a:extLst>
              <a:ext uri="{FF2B5EF4-FFF2-40B4-BE49-F238E27FC236}">
                <a16:creationId xmlns:a16="http://schemas.microsoft.com/office/drawing/2014/main" id="{5A42EFA1-B265-6EBA-657F-E022F51667AE}"/>
              </a:ext>
            </a:extLst>
          </p:cNvPr>
          <p:cNvSpPr>
            <a:spLocks noGrp="1"/>
          </p:cNvSpPr>
          <p:nvPr>
            <p:ph type="title"/>
          </p:nvPr>
        </p:nvSpPr>
        <p:spPr>
          <a:xfrm>
            <a:off x="2115879" y="624110"/>
            <a:ext cx="10430540" cy="1280890"/>
          </a:xfrm>
        </p:spPr>
        <p:txBody>
          <a:bodyPr>
            <a:normAutofit/>
          </a:bodyPr>
          <a:lstStyle/>
          <a:p>
            <a:r>
              <a:rPr lang="en-US" i="1" dirty="0"/>
              <a:t>Gaines v. CSX Transp., Inc.</a:t>
            </a:r>
            <a:br>
              <a:rPr lang="en-US" i="1" dirty="0"/>
            </a:br>
            <a:r>
              <a:rPr lang="en-US" dirty="0"/>
              <a:t>2019 WL 315980 (USDC 2019)</a:t>
            </a:r>
            <a:endParaRPr lang="sv-SE" dirty="0"/>
          </a:p>
        </p:txBody>
      </p:sp>
    </p:spTree>
    <p:extLst>
      <p:ext uri="{BB962C8B-B14F-4D97-AF65-F5344CB8AC3E}">
        <p14:creationId xmlns:p14="http://schemas.microsoft.com/office/powerpoint/2010/main" val="35889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0C79D-4475-3ABF-F715-F2A1FF21BB7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E017E1-134E-C48C-5B9C-5F5616E52B66}"/>
              </a:ext>
            </a:extLst>
          </p:cNvPr>
          <p:cNvSpPr>
            <a:spLocks noGrp="1"/>
          </p:cNvSpPr>
          <p:nvPr>
            <p:ph idx="1"/>
          </p:nvPr>
        </p:nvSpPr>
        <p:spPr>
          <a:xfrm>
            <a:off x="1956390" y="2243469"/>
            <a:ext cx="9422839" cy="4167963"/>
          </a:xfrm>
        </p:spPr>
        <p:txBody>
          <a:bodyPr>
            <a:normAutofit/>
          </a:bodyPr>
          <a:lstStyle/>
          <a:p>
            <a:r>
              <a:rPr lang="en-US" sz="2800" dirty="0"/>
              <a:t>“…there is a genuine issue of material fact whether [CSX’s] property is rural, undeveloped land”</a:t>
            </a:r>
            <a:br>
              <a:rPr lang="en-US" sz="2800" dirty="0"/>
            </a:br>
            <a:endParaRPr lang="en-US" sz="2800" dirty="0"/>
          </a:p>
          <a:p>
            <a:r>
              <a:rPr lang="en-US" sz="2800" dirty="0"/>
              <a:t>“</a:t>
            </a:r>
            <a:r>
              <a:rPr lang="en-US" sz="2800" i="1" dirty="0"/>
              <a:t>Staples</a:t>
            </a:r>
            <a:r>
              <a:rPr lang="en-US" sz="2800" dirty="0"/>
              <a:t> </a:t>
            </a:r>
            <a:r>
              <a:rPr lang="en-US" sz="2800" b="1" i="1" u="sng" dirty="0"/>
              <a:t>did not argue</a:t>
            </a:r>
            <a:r>
              <a:rPr lang="en-US" sz="2800" dirty="0"/>
              <a:t> the classification of [the] property as urban or rural land constituted a jury question.”</a:t>
            </a:r>
          </a:p>
        </p:txBody>
      </p:sp>
      <p:sp>
        <p:nvSpPr>
          <p:cNvPr id="7" name="Title 1">
            <a:extLst>
              <a:ext uri="{FF2B5EF4-FFF2-40B4-BE49-F238E27FC236}">
                <a16:creationId xmlns:a16="http://schemas.microsoft.com/office/drawing/2014/main" id="{8461511D-AE78-7C58-5E13-9C0736DF5645}"/>
              </a:ext>
            </a:extLst>
          </p:cNvPr>
          <p:cNvSpPr>
            <a:spLocks noGrp="1"/>
          </p:cNvSpPr>
          <p:nvPr>
            <p:ph type="title"/>
          </p:nvPr>
        </p:nvSpPr>
        <p:spPr>
          <a:xfrm>
            <a:off x="2115879" y="624110"/>
            <a:ext cx="10430540" cy="1280890"/>
          </a:xfrm>
        </p:spPr>
        <p:txBody>
          <a:bodyPr>
            <a:normAutofit/>
          </a:bodyPr>
          <a:lstStyle/>
          <a:p>
            <a:r>
              <a:rPr lang="en-US" i="1" dirty="0"/>
              <a:t>Gaines v. CSX Transp., Inc.</a:t>
            </a:r>
            <a:br>
              <a:rPr lang="en-US" i="1" dirty="0"/>
            </a:br>
            <a:r>
              <a:rPr lang="en-US" dirty="0"/>
              <a:t>2019 WL 315980 (USDC 2019)</a:t>
            </a:r>
            <a:endParaRPr lang="sv-SE" dirty="0"/>
          </a:p>
        </p:txBody>
      </p:sp>
    </p:spTree>
    <p:extLst>
      <p:ext uri="{BB962C8B-B14F-4D97-AF65-F5344CB8AC3E}">
        <p14:creationId xmlns:p14="http://schemas.microsoft.com/office/powerpoint/2010/main" val="337662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F422C-B947-95CF-0876-A85B43981E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F02CA-95CD-66A7-795E-11BCCF524D67}"/>
              </a:ext>
            </a:extLst>
          </p:cNvPr>
          <p:cNvSpPr>
            <a:spLocks noGrp="1"/>
          </p:cNvSpPr>
          <p:nvPr>
            <p:ph type="title"/>
          </p:nvPr>
        </p:nvSpPr>
        <p:spPr>
          <a:xfrm>
            <a:off x="2115879" y="624110"/>
            <a:ext cx="10430540" cy="1280890"/>
          </a:xfrm>
        </p:spPr>
        <p:txBody>
          <a:bodyPr>
            <a:normAutofit/>
          </a:bodyPr>
          <a:lstStyle/>
          <a:p>
            <a:r>
              <a:rPr lang="en-US" i="1" dirty="0"/>
              <a:t>Gibson v. Hunsberger</a:t>
            </a:r>
            <a:br>
              <a:rPr lang="en-US" i="1" dirty="0"/>
            </a:br>
            <a:r>
              <a:rPr lang="en-US" dirty="0"/>
              <a:t>109 </a:t>
            </a:r>
            <a:r>
              <a:rPr lang="en-US" dirty="0" err="1"/>
              <a:t>N.C.App</a:t>
            </a:r>
            <a:r>
              <a:rPr lang="en-US" dirty="0"/>
              <a:t>. 671 (NC Ct. App. 1993)</a:t>
            </a:r>
          </a:p>
        </p:txBody>
      </p:sp>
      <p:pic>
        <p:nvPicPr>
          <p:cNvPr id="5" name="Picture 4">
            <a:extLst>
              <a:ext uri="{FF2B5EF4-FFF2-40B4-BE49-F238E27FC236}">
                <a16:creationId xmlns:a16="http://schemas.microsoft.com/office/drawing/2014/main" id="{F0F222CD-5A06-3805-0A14-F0060F9F1E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04473" y="1905000"/>
            <a:ext cx="7324339" cy="4886561"/>
          </a:xfrm>
          <a:prstGeom prst="rect">
            <a:avLst/>
          </a:prstGeom>
        </p:spPr>
      </p:pic>
    </p:spTree>
    <p:extLst>
      <p:ext uri="{BB962C8B-B14F-4D97-AF65-F5344CB8AC3E}">
        <p14:creationId xmlns:p14="http://schemas.microsoft.com/office/powerpoint/2010/main" val="3698780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ADD14-61E4-AD76-D7BF-5B9AACBD86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4DB73-9814-5181-254F-C25AF49F101A}"/>
              </a:ext>
            </a:extLst>
          </p:cNvPr>
          <p:cNvSpPr>
            <a:spLocks noGrp="1"/>
          </p:cNvSpPr>
          <p:nvPr>
            <p:ph type="title"/>
          </p:nvPr>
        </p:nvSpPr>
        <p:spPr>
          <a:xfrm>
            <a:off x="2115879" y="624110"/>
            <a:ext cx="10430540" cy="1280890"/>
          </a:xfrm>
        </p:spPr>
        <p:txBody>
          <a:bodyPr>
            <a:normAutofit/>
          </a:bodyPr>
          <a:lstStyle/>
          <a:p>
            <a:r>
              <a:rPr lang="en-US" i="1" dirty="0"/>
              <a:t>Rowe v. McGee</a:t>
            </a:r>
            <a:br>
              <a:rPr lang="en-US" i="1" dirty="0"/>
            </a:br>
            <a:r>
              <a:rPr lang="en-US" dirty="0"/>
              <a:t>5 N.C. App. 60 (NC Ct. App. 1969)</a:t>
            </a:r>
          </a:p>
        </p:txBody>
      </p:sp>
      <p:pic>
        <p:nvPicPr>
          <p:cNvPr id="4" name="Picture 3">
            <a:extLst>
              <a:ext uri="{FF2B5EF4-FFF2-40B4-BE49-F238E27FC236}">
                <a16:creationId xmlns:a16="http://schemas.microsoft.com/office/drawing/2014/main" id="{22AA8F46-4338-F973-FE70-3ED122448E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64500" y="1233816"/>
            <a:ext cx="8338179" cy="5624183"/>
          </a:xfrm>
          <a:prstGeom prst="rect">
            <a:avLst/>
          </a:prstGeom>
        </p:spPr>
      </p:pic>
    </p:spTree>
    <p:extLst>
      <p:ext uri="{BB962C8B-B14F-4D97-AF65-F5344CB8AC3E}">
        <p14:creationId xmlns:p14="http://schemas.microsoft.com/office/powerpoint/2010/main" val="3223160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42500-ABC9-E17B-F9C0-7F801545E8C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478056-DFDE-E77D-8A7A-FD5F12E3C427}"/>
              </a:ext>
            </a:extLst>
          </p:cNvPr>
          <p:cNvSpPr>
            <a:spLocks noGrp="1"/>
          </p:cNvSpPr>
          <p:nvPr>
            <p:ph idx="1"/>
          </p:nvPr>
        </p:nvSpPr>
        <p:spPr>
          <a:xfrm>
            <a:off x="1956390" y="2243469"/>
            <a:ext cx="9422839" cy="4167963"/>
          </a:xfrm>
        </p:spPr>
        <p:txBody>
          <a:bodyPr>
            <a:normAutofit/>
          </a:bodyPr>
          <a:lstStyle/>
          <a:p>
            <a:r>
              <a:rPr lang="el-GR" sz="2800" dirty="0"/>
              <a:t>π</a:t>
            </a:r>
            <a:r>
              <a:rPr lang="en-US" sz="2800" dirty="0"/>
              <a:t> expert:</a:t>
            </a:r>
          </a:p>
          <a:p>
            <a:pPr lvl="1"/>
            <a:r>
              <a:rPr lang="en-US" sz="2600" dirty="0"/>
              <a:t>“Virginia Pines have a shallow root system.”</a:t>
            </a:r>
          </a:p>
          <a:p>
            <a:pPr lvl="1"/>
            <a:r>
              <a:rPr lang="en-US" sz="2600" dirty="0"/>
              <a:t>“The healthier the tree, the more apt it is to fall over.”</a:t>
            </a:r>
          </a:p>
          <a:p>
            <a:pPr lvl="1"/>
            <a:r>
              <a:rPr lang="en-US" sz="2600" dirty="0"/>
              <a:t>The tree fell because:</a:t>
            </a:r>
          </a:p>
          <a:p>
            <a:pPr lvl="2"/>
            <a:r>
              <a:rPr lang="en-US" sz="2400" dirty="0"/>
              <a:t>It was healthy and had a heavy crown</a:t>
            </a:r>
          </a:p>
          <a:p>
            <a:pPr lvl="2"/>
            <a:r>
              <a:rPr lang="en-US" sz="2400" dirty="0"/>
              <a:t>Ground was moist and contained gravel</a:t>
            </a:r>
          </a:p>
        </p:txBody>
      </p:sp>
      <p:sp>
        <p:nvSpPr>
          <p:cNvPr id="7" name="Title 1">
            <a:extLst>
              <a:ext uri="{FF2B5EF4-FFF2-40B4-BE49-F238E27FC236}">
                <a16:creationId xmlns:a16="http://schemas.microsoft.com/office/drawing/2014/main" id="{152D39CF-8D59-5358-13E2-BFB5EE2EAB57}"/>
              </a:ext>
            </a:extLst>
          </p:cNvPr>
          <p:cNvSpPr>
            <a:spLocks noGrp="1"/>
          </p:cNvSpPr>
          <p:nvPr>
            <p:ph type="title"/>
          </p:nvPr>
        </p:nvSpPr>
        <p:spPr>
          <a:xfrm>
            <a:off x="2115879" y="624110"/>
            <a:ext cx="10430540" cy="1280890"/>
          </a:xfrm>
        </p:spPr>
        <p:txBody>
          <a:bodyPr>
            <a:normAutofit/>
          </a:bodyPr>
          <a:lstStyle/>
          <a:p>
            <a:r>
              <a:rPr lang="en-US" i="1" dirty="0"/>
              <a:t>Gibson v. Hunsberger</a:t>
            </a:r>
            <a:br>
              <a:rPr lang="en-US" i="1" dirty="0"/>
            </a:br>
            <a:r>
              <a:rPr lang="en-US" dirty="0"/>
              <a:t>109 </a:t>
            </a:r>
            <a:r>
              <a:rPr lang="en-US" dirty="0" err="1"/>
              <a:t>N.C.App</a:t>
            </a:r>
            <a:r>
              <a:rPr lang="en-US" dirty="0"/>
              <a:t>. 671 (NC Ct. App. 1993)</a:t>
            </a:r>
            <a:endParaRPr lang="sv-SE" dirty="0"/>
          </a:p>
        </p:txBody>
      </p:sp>
    </p:spTree>
    <p:extLst>
      <p:ext uri="{BB962C8B-B14F-4D97-AF65-F5344CB8AC3E}">
        <p14:creationId xmlns:p14="http://schemas.microsoft.com/office/powerpoint/2010/main" val="1271846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946F6-C562-CEA5-FB40-19B63E50E5A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B365C1-1282-23BA-81F8-CC767CEA6973}"/>
              </a:ext>
            </a:extLst>
          </p:cNvPr>
          <p:cNvSpPr>
            <a:spLocks noGrp="1"/>
          </p:cNvSpPr>
          <p:nvPr>
            <p:ph idx="1"/>
          </p:nvPr>
        </p:nvSpPr>
        <p:spPr>
          <a:xfrm>
            <a:off x="1956390" y="2243469"/>
            <a:ext cx="9422839" cy="4167963"/>
          </a:xfrm>
        </p:spPr>
        <p:txBody>
          <a:bodyPr>
            <a:normAutofit/>
          </a:bodyPr>
          <a:lstStyle/>
          <a:p>
            <a:r>
              <a:rPr lang="en-US" sz="2800" dirty="0"/>
              <a:t>NC DOT engineer:</a:t>
            </a:r>
          </a:p>
          <a:p>
            <a:pPr lvl="1"/>
            <a:r>
              <a:rPr lang="en-US" sz="2600" dirty="0"/>
              <a:t>“many, many, many” trees were leaning along the highways</a:t>
            </a:r>
          </a:p>
        </p:txBody>
      </p:sp>
      <p:sp>
        <p:nvSpPr>
          <p:cNvPr id="7" name="Title 1">
            <a:extLst>
              <a:ext uri="{FF2B5EF4-FFF2-40B4-BE49-F238E27FC236}">
                <a16:creationId xmlns:a16="http://schemas.microsoft.com/office/drawing/2014/main" id="{2C1E8A8B-F302-75BA-2640-8ABE92362864}"/>
              </a:ext>
            </a:extLst>
          </p:cNvPr>
          <p:cNvSpPr>
            <a:spLocks noGrp="1"/>
          </p:cNvSpPr>
          <p:nvPr>
            <p:ph type="title"/>
          </p:nvPr>
        </p:nvSpPr>
        <p:spPr>
          <a:xfrm>
            <a:off x="2115879" y="624110"/>
            <a:ext cx="10430540" cy="1280890"/>
          </a:xfrm>
        </p:spPr>
        <p:txBody>
          <a:bodyPr>
            <a:normAutofit/>
          </a:bodyPr>
          <a:lstStyle/>
          <a:p>
            <a:r>
              <a:rPr lang="en-US" i="1" dirty="0"/>
              <a:t>Gibson v. Hunsberger</a:t>
            </a:r>
            <a:br>
              <a:rPr lang="en-US" i="1" dirty="0"/>
            </a:br>
            <a:r>
              <a:rPr lang="en-US" dirty="0"/>
              <a:t>109 </a:t>
            </a:r>
            <a:r>
              <a:rPr lang="en-US" dirty="0" err="1"/>
              <a:t>N.C.App</a:t>
            </a:r>
            <a:r>
              <a:rPr lang="en-US" dirty="0"/>
              <a:t>. 671 (NC Ct. App. 1993)</a:t>
            </a:r>
            <a:endParaRPr lang="sv-SE" dirty="0"/>
          </a:p>
        </p:txBody>
      </p:sp>
    </p:spTree>
    <p:extLst>
      <p:ext uri="{BB962C8B-B14F-4D97-AF65-F5344CB8AC3E}">
        <p14:creationId xmlns:p14="http://schemas.microsoft.com/office/powerpoint/2010/main" val="2098554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43ECE-7FDE-8385-945D-35E367A1022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576452-2457-53EB-21AF-8FFF1A38094F}"/>
              </a:ext>
            </a:extLst>
          </p:cNvPr>
          <p:cNvSpPr>
            <a:spLocks noGrp="1"/>
          </p:cNvSpPr>
          <p:nvPr>
            <p:ph idx="1"/>
          </p:nvPr>
        </p:nvSpPr>
        <p:spPr>
          <a:xfrm>
            <a:off x="1956390" y="2243469"/>
            <a:ext cx="9422839" cy="4167963"/>
          </a:xfrm>
        </p:spPr>
        <p:txBody>
          <a:bodyPr>
            <a:normAutofit/>
          </a:bodyPr>
          <a:lstStyle/>
          <a:p>
            <a:r>
              <a:rPr lang="en-US" sz="2800" dirty="0"/>
              <a:t>NC DOT engineer:</a:t>
            </a:r>
          </a:p>
          <a:p>
            <a:pPr lvl="1"/>
            <a:r>
              <a:rPr lang="en-US" sz="2600" dirty="0"/>
              <a:t>“many, many, many” trees were leaning along the highways</a:t>
            </a:r>
          </a:p>
          <a:p>
            <a:r>
              <a:rPr lang="en-US" sz="2600" dirty="0"/>
              <a:t>Duke Power Technician:</a:t>
            </a:r>
          </a:p>
          <a:p>
            <a:pPr lvl="1"/>
            <a:r>
              <a:rPr lang="en-US" sz="2400" dirty="0"/>
              <a:t>“if we called in every tree we saw leaning, that would probably be about a full-time job.”</a:t>
            </a:r>
          </a:p>
        </p:txBody>
      </p:sp>
      <p:sp>
        <p:nvSpPr>
          <p:cNvPr id="7" name="Title 1">
            <a:extLst>
              <a:ext uri="{FF2B5EF4-FFF2-40B4-BE49-F238E27FC236}">
                <a16:creationId xmlns:a16="http://schemas.microsoft.com/office/drawing/2014/main" id="{67DFA098-036D-E2E8-67AD-20BB76D67F7F}"/>
              </a:ext>
            </a:extLst>
          </p:cNvPr>
          <p:cNvSpPr>
            <a:spLocks noGrp="1"/>
          </p:cNvSpPr>
          <p:nvPr>
            <p:ph type="title"/>
          </p:nvPr>
        </p:nvSpPr>
        <p:spPr>
          <a:xfrm>
            <a:off x="2115879" y="624110"/>
            <a:ext cx="10430540" cy="1280890"/>
          </a:xfrm>
        </p:spPr>
        <p:txBody>
          <a:bodyPr>
            <a:normAutofit/>
          </a:bodyPr>
          <a:lstStyle/>
          <a:p>
            <a:r>
              <a:rPr lang="en-US" i="1" dirty="0"/>
              <a:t>Gibson v. Hunsberger</a:t>
            </a:r>
            <a:br>
              <a:rPr lang="en-US" i="1" dirty="0"/>
            </a:br>
            <a:r>
              <a:rPr lang="en-US" dirty="0"/>
              <a:t>109 </a:t>
            </a:r>
            <a:r>
              <a:rPr lang="en-US" dirty="0" err="1"/>
              <a:t>N.C.App</a:t>
            </a:r>
            <a:r>
              <a:rPr lang="en-US" dirty="0"/>
              <a:t>. 671 (NC Ct. App. 1993)</a:t>
            </a:r>
            <a:endParaRPr lang="sv-SE" dirty="0"/>
          </a:p>
        </p:txBody>
      </p:sp>
    </p:spTree>
    <p:extLst>
      <p:ext uri="{BB962C8B-B14F-4D97-AF65-F5344CB8AC3E}">
        <p14:creationId xmlns:p14="http://schemas.microsoft.com/office/powerpoint/2010/main" val="572773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2425D-C2EC-47E0-0042-197115366F6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27A90E-131E-0A12-8FDB-F29FC9103D2C}"/>
              </a:ext>
            </a:extLst>
          </p:cNvPr>
          <p:cNvSpPr>
            <a:spLocks noGrp="1"/>
          </p:cNvSpPr>
          <p:nvPr>
            <p:ph idx="1"/>
          </p:nvPr>
        </p:nvSpPr>
        <p:spPr>
          <a:xfrm>
            <a:off x="1956390" y="2243469"/>
            <a:ext cx="9422839" cy="4167963"/>
          </a:xfrm>
        </p:spPr>
        <p:txBody>
          <a:bodyPr>
            <a:normAutofit/>
          </a:bodyPr>
          <a:lstStyle/>
          <a:p>
            <a:r>
              <a:rPr lang="en-US" sz="2800" dirty="0"/>
              <a:t>“the tree was leaning prior to the accident”</a:t>
            </a:r>
          </a:p>
        </p:txBody>
      </p:sp>
      <p:sp>
        <p:nvSpPr>
          <p:cNvPr id="7" name="Title 1">
            <a:extLst>
              <a:ext uri="{FF2B5EF4-FFF2-40B4-BE49-F238E27FC236}">
                <a16:creationId xmlns:a16="http://schemas.microsoft.com/office/drawing/2014/main" id="{E911813E-FDA9-F681-4ED1-55F0BA9B95CE}"/>
              </a:ext>
            </a:extLst>
          </p:cNvPr>
          <p:cNvSpPr>
            <a:spLocks noGrp="1"/>
          </p:cNvSpPr>
          <p:nvPr>
            <p:ph type="title"/>
          </p:nvPr>
        </p:nvSpPr>
        <p:spPr>
          <a:xfrm>
            <a:off x="2115879" y="624110"/>
            <a:ext cx="10430540" cy="1280890"/>
          </a:xfrm>
        </p:spPr>
        <p:txBody>
          <a:bodyPr>
            <a:normAutofit/>
          </a:bodyPr>
          <a:lstStyle/>
          <a:p>
            <a:r>
              <a:rPr lang="en-US" i="1" dirty="0"/>
              <a:t>Gibson v. Hunsberger</a:t>
            </a:r>
            <a:br>
              <a:rPr lang="en-US" i="1" dirty="0"/>
            </a:br>
            <a:r>
              <a:rPr lang="en-US" dirty="0"/>
              <a:t>109 </a:t>
            </a:r>
            <a:r>
              <a:rPr lang="en-US" dirty="0" err="1"/>
              <a:t>N.C.App</a:t>
            </a:r>
            <a:r>
              <a:rPr lang="en-US" dirty="0"/>
              <a:t>. 671 (NC Ct. App. 1993)</a:t>
            </a:r>
            <a:endParaRPr lang="sv-SE" dirty="0"/>
          </a:p>
        </p:txBody>
      </p:sp>
    </p:spTree>
    <p:extLst>
      <p:ext uri="{BB962C8B-B14F-4D97-AF65-F5344CB8AC3E}">
        <p14:creationId xmlns:p14="http://schemas.microsoft.com/office/powerpoint/2010/main" val="2796607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DE53A-C879-984E-6254-2391D9C95E7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A41273-DB0A-A389-74CB-F2AD4D3AEE1D}"/>
              </a:ext>
            </a:extLst>
          </p:cNvPr>
          <p:cNvSpPr>
            <a:spLocks noGrp="1"/>
          </p:cNvSpPr>
          <p:nvPr>
            <p:ph idx="1"/>
          </p:nvPr>
        </p:nvSpPr>
        <p:spPr>
          <a:xfrm>
            <a:off x="1956390" y="2243469"/>
            <a:ext cx="9422839" cy="4167963"/>
          </a:xfrm>
        </p:spPr>
        <p:txBody>
          <a:bodyPr>
            <a:normAutofit/>
          </a:bodyPr>
          <a:lstStyle/>
          <a:p>
            <a:r>
              <a:rPr lang="en-US" sz="2800" dirty="0"/>
              <a:t>“the tree was leaning prior to the accident”</a:t>
            </a:r>
          </a:p>
          <a:p>
            <a:pPr marL="0" indent="0">
              <a:buNone/>
            </a:pPr>
            <a:r>
              <a:rPr lang="en-US" sz="2800" b="1" dirty="0"/>
              <a:t>BUT</a:t>
            </a:r>
          </a:p>
        </p:txBody>
      </p:sp>
      <p:sp>
        <p:nvSpPr>
          <p:cNvPr id="7" name="Title 1">
            <a:extLst>
              <a:ext uri="{FF2B5EF4-FFF2-40B4-BE49-F238E27FC236}">
                <a16:creationId xmlns:a16="http://schemas.microsoft.com/office/drawing/2014/main" id="{04E9A53F-B2C6-DC1F-F216-F169D43F5940}"/>
              </a:ext>
            </a:extLst>
          </p:cNvPr>
          <p:cNvSpPr>
            <a:spLocks noGrp="1"/>
          </p:cNvSpPr>
          <p:nvPr>
            <p:ph type="title"/>
          </p:nvPr>
        </p:nvSpPr>
        <p:spPr>
          <a:xfrm>
            <a:off x="2115879" y="624110"/>
            <a:ext cx="10430540" cy="1280890"/>
          </a:xfrm>
        </p:spPr>
        <p:txBody>
          <a:bodyPr>
            <a:normAutofit/>
          </a:bodyPr>
          <a:lstStyle/>
          <a:p>
            <a:r>
              <a:rPr lang="en-US" i="1" dirty="0"/>
              <a:t>Gibson v. Hunsberger</a:t>
            </a:r>
            <a:br>
              <a:rPr lang="en-US" i="1" dirty="0"/>
            </a:br>
            <a:r>
              <a:rPr lang="en-US" dirty="0"/>
              <a:t>109 </a:t>
            </a:r>
            <a:r>
              <a:rPr lang="en-US" dirty="0" err="1"/>
              <a:t>N.C.App</a:t>
            </a:r>
            <a:r>
              <a:rPr lang="en-US" dirty="0"/>
              <a:t>. 671 (NC Ct. App. 1993)</a:t>
            </a:r>
            <a:endParaRPr lang="sv-SE" dirty="0"/>
          </a:p>
        </p:txBody>
      </p:sp>
    </p:spTree>
    <p:extLst>
      <p:ext uri="{BB962C8B-B14F-4D97-AF65-F5344CB8AC3E}">
        <p14:creationId xmlns:p14="http://schemas.microsoft.com/office/powerpoint/2010/main" val="97435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FF048-5B0E-66DF-DFF8-2F700FB825A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69DD11-CF40-2560-B5E5-0F9118D012DB}"/>
              </a:ext>
            </a:extLst>
          </p:cNvPr>
          <p:cNvSpPr>
            <a:spLocks noGrp="1"/>
          </p:cNvSpPr>
          <p:nvPr>
            <p:ph idx="1"/>
          </p:nvPr>
        </p:nvSpPr>
        <p:spPr>
          <a:xfrm>
            <a:off x="1956390" y="2243469"/>
            <a:ext cx="9422839" cy="4167963"/>
          </a:xfrm>
        </p:spPr>
        <p:txBody>
          <a:bodyPr>
            <a:normAutofit/>
          </a:bodyPr>
          <a:lstStyle/>
          <a:p>
            <a:r>
              <a:rPr lang="en-US" sz="2800" dirty="0"/>
              <a:t>“the tree was leaning prior to the accident”</a:t>
            </a:r>
          </a:p>
          <a:p>
            <a:pPr marL="0" indent="0">
              <a:buNone/>
            </a:pPr>
            <a:r>
              <a:rPr lang="en-US" sz="2800" b="1" dirty="0"/>
              <a:t>BUT</a:t>
            </a:r>
          </a:p>
          <a:p>
            <a:r>
              <a:rPr lang="en-US" sz="2800" dirty="0"/>
              <a:t>“the tree was </a:t>
            </a:r>
            <a:r>
              <a:rPr lang="en-US" sz="2800" i="1" u="sng" dirty="0"/>
              <a:t>not</a:t>
            </a:r>
            <a:r>
              <a:rPr lang="en-US" sz="2800" dirty="0"/>
              <a:t> leaning </a:t>
            </a:r>
            <a:r>
              <a:rPr lang="en-US" sz="2800" b="1" i="1" u="sng" dirty="0"/>
              <a:t>out over the road</a:t>
            </a:r>
            <a:r>
              <a:rPr lang="en-US" sz="2800" dirty="0"/>
              <a:t>”</a:t>
            </a:r>
          </a:p>
        </p:txBody>
      </p:sp>
      <p:sp>
        <p:nvSpPr>
          <p:cNvPr id="7" name="Title 1">
            <a:extLst>
              <a:ext uri="{FF2B5EF4-FFF2-40B4-BE49-F238E27FC236}">
                <a16:creationId xmlns:a16="http://schemas.microsoft.com/office/drawing/2014/main" id="{D003C197-126C-C885-8C3C-F0804A7B4E25}"/>
              </a:ext>
            </a:extLst>
          </p:cNvPr>
          <p:cNvSpPr>
            <a:spLocks noGrp="1"/>
          </p:cNvSpPr>
          <p:nvPr>
            <p:ph type="title"/>
          </p:nvPr>
        </p:nvSpPr>
        <p:spPr>
          <a:xfrm>
            <a:off x="2115879" y="624110"/>
            <a:ext cx="10430540" cy="1280890"/>
          </a:xfrm>
        </p:spPr>
        <p:txBody>
          <a:bodyPr>
            <a:normAutofit/>
          </a:bodyPr>
          <a:lstStyle/>
          <a:p>
            <a:r>
              <a:rPr lang="en-US" i="1" dirty="0"/>
              <a:t>Gibson v. Hunsberger</a:t>
            </a:r>
            <a:br>
              <a:rPr lang="en-US" i="1" dirty="0"/>
            </a:br>
            <a:r>
              <a:rPr lang="en-US" dirty="0"/>
              <a:t>109 </a:t>
            </a:r>
            <a:r>
              <a:rPr lang="en-US" dirty="0" err="1"/>
              <a:t>N.C.App</a:t>
            </a:r>
            <a:r>
              <a:rPr lang="en-US" dirty="0"/>
              <a:t>. 671 (NC Ct. App. 1993)</a:t>
            </a:r>
            <a:endParaRPr lang="sv-SE" dirty="0"/>
          </a:p>
        </p:txBody>
      </p:sp>
    </p:spTree>
    <p:extLst>
      <p:ext uri="{BB962C8B-B14F-4D97-AF65-F5344CB8AC3E}">
        <p14:creationId xmlns:p14="http://schemas.microsoft.com/office/powerpoint/2010/main" val="39106254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5020A-9258-D086-248E-E34AD878F72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0951C5-1BD5-1CF1-2D6E-4E0A82AFB54A}"/>
              </a:ext>
            </a:extLst>
          </p:cNvPr>
          <p:cNvSpPr>
            <a:spLocks noGrp="1"/>
          </p:cNvSpPr>
          <p:nvPr>
            <p:ph idx="1"/>
          </p:nvPr>
        </p:nvSpPr>
        <p:spPr>
          <a:xfrm>
            <a:off x="1956390" y="2243469"/>
            <a:ext cx="9422839" cy="4167963"/>
          </a:xfrm>
        </p:spPr>
        <p:txBody>
          <a:bodyPr>
            <a:normAutofit/>
          </a:bodyPr>
          <a:lstStyle/>
          <a:p>
            <a:r>
              <a:rPr lang="en-US" sz="2800" dirty="0"/>
              <a:t>“leaning…was common in the area”</a:t>
            </a:r>
          </a:p>
        </p:txBody>
      </p:sp>
      <p:sp>
        <p:nvSpPr>
          <p:cNvPr id="7" name="Title 1">
            <a:extLst>
              <a:ext uri="{FF2B5EF4-FFF2-40B4-BE49-F238E27FC236}">
                <a16:creationId xmlns:a16="http://schemas.microsoft.com/office/drawing/2014/main" id="{2FDB00AB-98A7-D15D-CECB-0A1BFEE8BF1E}"/>
              </a:ext>
            </a:extLst>
          </p:cNvPr>
          <p:cNvSpPr>
            <a:spLocks noGrp="1"/>
          </p:cNvSpPr>
          <p:nvPr>
            <p:ph type="title"/>
          </p:nvPr>
        </p:nvSpPr>
        <p:spPr>
          <a:xfrm>
            <a:off x="2115879" y="624110"/>
            <a:ext cx="10430540" cy="1280890"/>
          </a:xfrm>
        </p:spPr>
        <p:txBody>
          <a:bodyPr>
            <a:normAutofit/>
          </a:bodyPr>
          <a:lstStyle/>
          <a:p>
            <a:r>
              <a:rPr lang="en-US" i="1" dirty="0"/>
              <a:t>Gibson v. Hunsberger</a:t>
            </a:r>
            <a:br>
              <a:rPr lang="en-US" i="1" dirty="0"/>
            </a:br>
            <a:r>
              <a:rPr lang="en-US" dirty="0"/>
              <a:t>109 </a:t>
            </a:r>
            <a:r>
              <a:rPr lang="en-US" dirty="0" err="1"/>
              <a:t>N.C.App</a:t>
            </a:r>
            <a:r>
              <a:rPr lang="en-US" dirty="0"/>
              <a:t>. 671 (NC Ct. App. 1993)</a:t>
            </a:r>
            <a:endParaRPr lang="sv-SE" dirty="0"/>
          </a:p>
        </p:txBody>
      </p:sp>
    </p:spTree>
    <p:extLst>
      <p:ext uri="{BB962C8B-B14F-4D97-AF65-F5344CB8AC3E}">
        <p14:creationId xmlns:p14="http://schemas.microsoft.com/office/powerpoint/2010/main" val="2309960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A472E-E2CF-5625-1C3E-E4EA204FAEB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C93054-CDD7-9B31-C53A-FD649CFDD11E}"/>
              </a:ext>
            </a:extLst>
          </p:cNvPr>
          <p:cNvSpPr>
            <a:spLocks noGrp="1"/>
          </p:cNvSpPr>
          <p:nvPr>
            <p:ph idx="1"/>
          </p:nvPr>
        </p:nvSpPr>
        <p:spPr>
          <a:xfrm>
            <a:off x="1956390" y="2243469"/>
            <a:ext cx="9422839" cy="4167963"/>
          </a:xfrm>
        </p:spPr>
        <p:txBody>
          <a:bodyPr>
            <a:normAutofit/>
          </a:bodyPr>
          <a:lstStyle/>
          <a:p>
            <a:r>
              <a:rPr lang="en-US" sz="2800" dirty="0"/>
              <a:t>“leaning…was common in the area”</a:t>
            </a:r>
          </a:p>
          <a:p>
            <a:r>
              <a:rPr lang="en-US" sz="2800" dirty="0"/>
              <a:t>“It was not readily observable that the tree would fall into the road.”</a:t>
            </a:r>
          </a:p>
        </p:txBody>
      </p:sp>
      <p:sp>
        <p:nvSpPr>
          <p:cNvPr id="7" name="Title 1">
            <a:extLst>
              <a:ext uri="{FF2B5EF4-FFF2-40B4-BE49-F238E27FC236}">
                <a16:creationId xmlns:a16="http://schemas.microsoft.com/office/drawing/2014/main" id="{175D97A7-ACF4-19AC-422D-7E4E5A94F3B8}"/>
              </a:ext>
            </a:extLst>
          </p:cNvPr>
          <p:cNvSpPr>
            <a:spLocks noGrp="1"/>
          </p:cNvSpPr>
          <p:nvPr>
            <p:ph type="title"/>
          </p:nvPr>
        </p:nvSpPr>
        <p:spPr>
          <a:xfrm>
            <a:off x="2115879" y="624110"/>
            <a:ext cx="10430540" cy="1280890"/>
          </a:xfrm>
        </p:spPr>
        <p:txBody>
          <a:bodyPr>
            <a:normAutofit/>
          </a:bodyPr>
          <a:lstStyle/>
          <a:p>
            <a:r>
              <a:rPr lang="en-US" i="1" dirty="0"/>
              <a:t>Gibson v. Hunsberger</a:t>
            </a:r>
            <a:br>
              <a:rPr lang="en-US" i="1" dirty="0"/>
            </a:br>
            <a:r>
              <a:rPr lang="en-US" dirty="0"/>
              <a:t>109 </a:t>
            </a:r>
            <a:r>
              <a:rPr lang="en-US" dirty="0" err="1"/>
              <a:t>N.C.App</a:t>
            </a:r>
            <a:r>
              <a:rPr lang="en-US" dirty="0"/>
              <a:t>. 671 (NC Ct. App. 1993)</a:t>
            </a:r>
            <a:endParaRPr lang="sv-SE" dirty="0"/>
          </a:p>
        </p:txBody>
      </p:sp>
    </p:spTree>
    <p:extLst>
      <p:ext uri="{BB962C8B-B14F-4D97-AF65-F5344CB8AC3E}">
        <p14:creationId xmlns:p14="http://schemas.microsoft.com/office/powerpoint/2010/main" val="1761310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B0FEE-844A-85A0-1E4D-08D4315903A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4A4FB-2A2E-C872-58D4-D4EB2FB1FF7A}"/>
              </a:ext>
            </a:extLst>
          </p:cNvPr>
          <p:cNvSpPr>
            <a:spLocks noGrp="1"/>
          </p:cNvSpPr>
          <p:nvPr>
            <p:ph idx="1"/>
          </p:nvPr>
        </p:nvSpPr>
        <p:spPr>
          <a:xfrm>
            <a:off x="1956390" y="2243469"/>
            <a:ext cx="9422839" cy="4167963"/>
          </a:xfrm>
        </p:spPr>
        <p:txBody>
          <a:bodyPr>
            <a:normAutofit/>
          </a:bodyPr>
          <a:lstStyle/>
          <a:p>
            <a:r>
              <a:rPr lang="en-US" sz="2800" dirty="0"/>
              <a:t>“leaning…was common in the area”</a:t>
            </a:r>
          </a:p>
          <a:p>
            <a:r>
              <a:rPr lang="en-US" sz="2800" dirty="0"/>
              <a:t>“It was not readily observable that the tree would fall into the road.”</a:t>
            </a:r>
          </a:p>
          <a:p>
            <a:r>
              <a:rPr lang="en-US" sz="2800" dirty="0"/>
              <a:t>None of this evidence would have put a reasonable landowner on notice that a dangerous condition existed.”</a:t>
            </a:r>
            <a:endParaRPr lang="en-US" sz="2400" dirty="0"/>
          </a:p>
        </p:txBody>
      </p:sp>
      <p:sp>
        <p:nvSpPr>
          <p:cNvPr id="7" name="Title 1">
            <a:extLst>
              <a:ext uri="{FF2B5EF4-FFF2-40B4-BE49-F238E27FC236}">
                <a16:creationId xmlns:a16="http://schemas.microsoft.com/office/drawing/2014/main" id="{8952835B-9EE3-AACE-0C21-37D6A9AF4BF2}"/>
              </a:ext>
            </a:extLst>
          </p:cNvPr>
          <p:cNvSpPr>
            <a:spLocks noGrp="1"/>
          </p:cNvSpPr>
          <p:nvPr>
            <p:ph type="title"/>
          </p:nvPr>
        </p:nvSpPr>
        <p:spPr>
          <a:xfrm>
            <a:off x="2115879" y="624110"/>
            <a:ext cx="10430540" cy="1280890"/>
          </a:xfrm>
        </p:spPr>
        <p:txBody>
          <a:bodyPr>
            <a:normAutofit/>
          </a:bodyPr>
          <a:lstStyle/>
          <a:p>
            <a:r>
              <a:rPr lang="en-US" i="1" dirty="0"/>
              <a:t>Gibson v. Hunsberger</a:t>
            </a:r>
            <a:br>
              <a:rPr lang="en-US" i="1" dirty="0"/>
            </a:br>
            <a:r>
              <a:rPr lang="en-US" dirty="0"/>
              <a:t>109 </a:t>
            </a:r>
            <a:r>
              <a:rPr lang="en-US" dirty="0" err="1"/>
              <a:t>N.C.App</a:t>
            </a:r>
            <a:r>
              <a:rPr lang="en-US" dirty="0"/>
              <a:t>. 671 (NC Ct. App. 1993)</a:t>
            </a:r>
            <a:endParaRPr lang="sv-SE" dirty="0"/>
          </a:p>
        </p:txBody>
      </p:sp>
    </p:spTree>
    <p:extLst>
      <p:ext uri="{BB962C8B-B14F-4D97-AF65-F5344CB8AC3E}">
        <p14:creationId xmlns:p14="http://schemas.microsoft.com/office/powerpoint/2010/main" val="11699961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12F58-4B7C-75C4-A24E-25A299DF8F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436706-B580-2B29-F353-C752DAB3DBA6}"/>
              </a:ext>
            </a:extLst>
          </p:cNvPr>
          <p:cNvSpPr>
            <a:spLocks noGrp="1"/>
          </p:cNvSpPr>
          <p:nvPr>
            <p:ph type="title"/>
          </p:nvPr>
        </p:nvSpPr>
        <p:spPr>
          <a:xfrm>
            <a:off x="2115879" y="624110"/>
            <a:ext cx="10430540" cy="1280890"/>
          </a:xfrm>
        </p:spPr>
        <p:txBody>
          <a:bodyPr>
            <a:normAutofit/>
          </a:bodyPr>
          <a:lstStyle/>
          <a:p>
            <a:r>
              <a:rPr lang="en-US" i="1" dirty="0"/>
              <a:t>Marsh v. SCDHPT</a:t>
            </a:r>
            <a:br>
              <a:rPr lang="en-US" i="1" dirty="0"/>
            </a:br>
            <a:r>
              <a:rPr lang="en-US" dirty="0"/>
              <a:t>298 S.C. 420 (SC Ct. App. 1989)</a:t>
            </a:r>
          </a:p>
        </p:txBody>
      </p:sp>
      <p:pic>
        <p:nvPicPr>
          <p:cNvPr id="5" name="Picture 4">
            <a:extLst>
              <a:ext uri="{FF2B5EF4-FFF2-40B4-BE49-F238E27FC236}">
                <a16:creationId xmlns:a16="http://schemas.microsoft.com/office/drawing/2014/main" id="{87FDF252-E9DD-57B9-A72E-A1E4B8574B7E}"/>
              </a:ext>
            </a:extLst>
          </p:cNvPr>
          <p:cNvPicPr>
            <a:picLocks noChangeAspect="1"/>
          </p:cNvPicPr>
          <p:nvPr/>
        </p:nvPicPr>
        <p:blipFill>
          <a:blip r:embed="rId3">
            <a:extLst>
              <a:ext uri="{28A0092B-C50C-407E-A947-70E740481C1C}">
                <a14:useLocalDpi xmlns:a14="http://schemas.microsoft.com/office/drawing/2010/main" val="0"/>
              </a:ext>
            </a:extLst>
          </a:blip>
          <a:srcRect t="5268" b="16847"/>
          <a:stretch>
            <a:fillRect/>
          </a:stretch>
        </p:blipFill>
        <p:spPr>
          <a:xfrm>
            <a:off x="4034997" y="1905000"/>
            <a:ext cx="4122006" cy="4815618"/>
          </a:xfrm>
          <a:prstGeom prst="rect">
            <a:avLst/>
          </a:prstGeom>
        </p:spPr>
      </p:pic>
    </p:spTree>
    <p:extLst>
      <p:ext uri="{BB962C8B-B14F-4D97-AF65-F5344CB8AC3E}">
        <p14:creationId xmlns:p14="http://schemas.microsoft.com/office/powerpoint/2010/main" val="2403654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B6E01-946E-5239-7555-1B4CA037488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028BE7-CA5A-F8D2-9720-B817040D3E4E}"/>
              </a:ext>
            </a:extLst>
          </p:cNvPr>
          <p:cNvSpPr>
            <a:spLocks noGrp="1"/>
          </p:cNvSpPr>
          <p:nvPr>
            <p:ph idx="1"/>
          </p:nvPr>
        </p:nvSpPr>
        <p:spPr>
          <a:xfrm>
            <a:off x="1956390" y="2243470"/>
            <a:ext cx="9422839" cy="4306186"/>
          </a:xfrm>
        </p:spPr>
        <p:txBody>
          <a:bodyPr>
            <a:normAutofit/>
          </a:bodyPr>
          <a:lstStyle/>
          <a:p>
            <a:r>
              <a:rPr lang="en-US" sz="2800" dirty="0"/>
              <a:t>“[The McGees] knew that the tree…was decayed and liable to fall.”</a:t>
            </a:r>
          </a:p>
        </p:txBody>
      </p:sp>
      <p:sp>
        <p:nvSpPr>
          <p:cNvPr id="7" name="Title 1">
            <a:extLst>
              <a:ext uri="{FF2B5EF4-FFF2-40B4-BE49-F238E27FC236}">
                <a16:creationId xmlns:a16="http://schemas.microsoft.com/office/drawing/2014/main" id="{94636B4A-AD62-25CB-676D-2DAF328202C2}"/>
              </a:ext>
            </a:extLst>
          </p:cNvPr>
          <p:cNvSpPr>
            <a:spLocks noGrp="1"/>
          </p:cNvSpPr>
          <p:nvPr>
            <p:ph type="title"/>
          </p:nvPr>
        </p:nvSpPr>
        <p:spPr>
          <a:xfrm>
            <a:off x="2115879" y="624110"/>
            <a:ext cx="10430540" cy="1280890"/>
          </a:xfrm>
        </p:spPr>
        <p:txBody>
          <a:bodyPr>
            <a:normAutofit/>
          </a:bodyPr>
          <a:lstStyle/>
          <a:p>
            <a:r>
              <a:rPr lang="en-US" i="1" dirty="0"/>
              <a:t>Rowe v. McGee</a:t>
            </a:r>
            <a:br>
              <a:rPr lang="en-US" i="1" dirty="0"/>
            </a:br>
            <a:r>
              <a:rPr lang="en-US" dirty="0"/>
              <a:t>5 N.C. App. 60 (NC Ct. App. 1969)</a:t>
            </a:r>
            <a:endParaRPr lang="sv-SE" dirty="0"/>
          </a:p>
        </p:txBody>
      </p:sp>
    </p:spTree>
    <p:extLst>
      <p:ext uri="{BB962C8B-B14F-4D97-AF65-F5344CB8AC3E}">
        <p14:creationId xmlns:p14="http://schemas.microsoft.com/office/powerpoint/2010/main" val="32557811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02B87-754E-3312-ED2C-BCF2C2DD533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F0F7EE-BB80-DD9F-6AA7-CCDDE5A41EB2}"/>
              </a:ext>
            </a:extLst>
          </p:cNvPr>
          <p:cNvSpPr>
            <a:spLocks noGrp="1"/>
          </p:cNvSpPr>
          <p:nvPr>
            <p:ph idx="1"/>
          </p:nvPr>
        </p:nvSpPr>
        <p:spPr>
          <a:xfrm>
            <a:off x="1956390" y="2243469"/>
            <a:ext cx="9422839" cy="4167963"/>
          </a:xfrm>
        </p:spPr>
        <p:txBody>
          <a:bodyPr>
            <a:normAutofit/>
          </a:bodyPr>
          <a:lstStyle/>
          <a:p>
            <a:r>
              <a:rPr lang="en-US" sz="2800" dirty="0"/>
              <a:t>“Anyone travelling Highway 41 could have seen that the tree was leaning.”</a:t>
            </a:r>
          </a:p>
        </p:txBody>
      </p:sp>
      <p:sp>
        <p:nvSpPr>
          <p:cNvPr id="7" name="Title 1">
            <a:extLst>
              <a:ext uri="{FF2B5EF4-FFF2-40B4-BE49-F238E27FC236}">
                <a16:creationId xmlns:a16="http://schemas.microsoft.com/office/drawing/2014/main" id="{1623684B-9AC2-F5A5-CB94-B58F95EC8B3B}"/>
              </a:ext>
            </a:extLst>
          </p:cNvPr>
          <p:cNvSpPr>
            <a:spLocks noGrp="1"/>
          </p:cNvSpPr>
          <p:nvPr>
            <p:ph type="title"/>
          </p:nvPr>
        </p:nvSpPr>
        <p:spPr>
          <a:xfrm>
            <a:off x="2115879" y="624110"/>
            <a:ext cx="10430540" cy="1280890"/>
          </a:xfrm>
        </p:spPr>
        <p:txBody>
          <a:bodyPr>
            <a:normAutofit/>
          </a:bodyPr>
          <a:lstStyle/>
          <a:p>
            <a:r>
              <a:rPr lang="en-US" i="1" dirty="0"/>
              <a:t>Marsh v. SCDHPT</a:t>
            </a:r>
            <a:br>
              <a:rPr lang="en-US" i="1" dirty="0"/>
            </a:br>
            <a:r>
              <a:rPr lang="en-US" dirty="0"/>
              <a:t>298 S.C. 420 (SC Ct. App. 1989)</a:t>
            </a:r>
            <a:endParaRPr lang="sv-SE" dirty="0"/>
          </a:p>
        </p:txBody>
      </p:sp>
    </p:spTree>
    <p:extLst>
      <p:ext uri="{BB962C8B-B14F-4D97-AF65-F5344CB8AC3E}">
        <p14:creationId xmlns:p14="http://schemas.microsoft.com/office/powerpoint/2010/main" val="1391721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3A359-AFA8-9B28-6E54-5831FCFE9D4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2F2896-EB13-444B-F45A-0F155325D53B}"/>
              </a:ext>
            </a:extLst>
          </p:cNvPr>
          <p:cNvSpPr>
            <a:spLocks noGrp="1"/>
          </p:cNvSpPr>
          <p:nvPr>
            <p:ph idx="1"/>
          </p:nvPr>
        </p:nvSpPr>
        <p:spPr>
          <a:xfrm>
            <a:off x="1956390" y="2243469"/>
            <a:ext cx="9422839" cy="4167963"/>
          </a:xfrm>
        </p:spPr>
        <p:txBody>
          <a:bodyPr>
            <a:normAutofit/>
          </a:bodyPr>
          <a:lstStyle/>
          <a:p>
            <a:r>
              <a:rPr lang="en-US" sz="2800" dirty="0"/>
              <a:t>“Anyone travelling Highway 41 could have seen that the tree was leaning.”</a:t>
            </a:r>
          </a:p>
          <a:p>
            <a:r>
              <a:rPr lang="en-US" sz="2800" dirty="0"/>
              <a:t>“The disease, which takes no expert to detect, typically causes structural weakness and, ultimately, trunk or stem breakage.”</a:t>
            </a:r>
          </a:p>
        </p:txBody>
      </p:sp>
      <p:sp>
        <p:nvSpPr>
          <p:cNvPr id="7" name="Title 1">
            <a:extLst>
              <a:ext uri="{FF2B5EF4-FFF2-40B4-BE49-F238E27FC236}">
                <a16:creationId xmlns:a16="http://schemas.microsoft.com/office/drawing/2014/main" id="{40D788C2-A5D3-D601-5884-4BDD27798EA4}"/>
              </a:ext>
            </a:extLst>
          </p:cNvPr>
          <p:cNvSpPr>
            <a:spLocks noGrp="1"/>
          </p:cNvSpPr>
          <p:nvPr>
            <p:ph type="title"/>
          </p:nvPr>
        </p:nvSpPr>
        <p:spPr>
          <a:xfrm>
            <a:off x="2115879" y="624110"/>
            <a:ext cx="10430540" cy="1280890"/>
          </a:xfrm>
        </p:spPr>
        <p:txBody>
          <a:bodyPr>
            <a:normAutofit/>
          </a:bodyPr>
          <a:lstStyle/>
          <a:p>
            <a:r>
              <a:rPr lang="en-US" i="1" dirty="0"/>
              <a:t>Marsh v. SCDHPT</a:t>
            </a:r>
            <a:br>
              <a:rPr lang="en-US" i="1" dirty="0"/>
            </a:br>
            <a:r>
              <a:rPr lang="en-US" dirty="0"/>
              <a:t>298 S.C. 420 (SC Ct. App. 1989)</a:t>
            </a:r>
            <a:endParaRPr lang="sv-SE" dirty="0"/>
          </a:p>
        </p:txBody>
      </p:sp>
    </p:spTree>
    <p:extLst>
      <p:ext uri="{BB962C8B-B14F-4D97-AF65-F5344CB8AC3E}">
        <p14:creationId xmlns:p14="http://schemas.microsoft.com/office/powerpoint/2010/main" val="20889469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61EE5-5C5F-EF81-8629-3DF5AC9DB21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3DE458-3138-58DB-D4DD-6258ED38E2BA}"/>
              </a:ext>
            </a:extLst>
          </p:cNvPr>
          <p:cNvSpPr>
            <a:spLocks noGrp="1"/>
          </p:cNvSpPr>
          <p:nvPr>
            <p:ph idx="1"/>
          </p:nvPr>
        </p:nvSpPr>
        <p:spPr>
          <a:xfrm>
            <a:off x="1956390" y="2243469"/>
            <a:ext cx="9422839" cy="4167963"/>
          </a:xfrm>
        </p:spPr>
        <p:txBody>
          <a:bodyPr>
            <a:normAutofit/>
          </a:bodyPr>
          <a:lstStyle/>
          <a:p>
            <a:r>
              <a:rPr lang="en-US" sz="2800" dirty="0"/>
              <a:t>“Anyone travelling Highway 41 could have seen that the tree was leaning.”</a:t>
            </a:r>
          </a:p>
          <a:p>
            <a:r>
              <a:rPr lang="en-US" sz="2800" dirty="0"/>
              <a:t>“The disease, which takes no expert to detect, typically causes structural weakness and, ultimately, trunk or stem breakage.”</a:t>
            </a:r>
          </a:p>
          <a:p>
            <a:r>
              <a:rPr lang="en-US" sz="2800" dirty="0"/>
              <a:t>“This evidence…establishes that the Department…should have known…”</a:t>
            </a:r>
            <a:endParaRPr lang="en-US" sz="2400" dirty="0"/>
          </a:p>
        </p:txBody>
      </p:sp>
      <p:sp>
        <p:nvSpPr>
          <p:cNvPr id="7" name="Title 1">
            <a:extLst>
              <a:ext uri="{FF2B5EF4-FFF2-40B4-BE49-F238E27FC236}">
                <a16:creationId xmlns:a16="http://schemas.microsoft.com/office/drawing/2014/main" id="{B1E897C1-AD65-A7E6-8235-BD6A32F1D7C5}"/>
              </a:ext>
            </a:extLst>
          </p:cNvPr>
          <p:cNvSpPr>
            <a:spLocks noGrp="1"/>
          </p:cNvSpPr>
          <p:nvPr>
            <p:ph type="title"/>
          </p:nvPr>
        </p:nvSpPr>
        <p:spPr>
          <a:xfrm>
            <a:off x="2115879" y="624110"/>
            <a:ext cx="10430540" cy="1280890"/>
          </a:xfrm>
        </p:spPr>
        <p:txBody>
          <a:bodyPr>
            <a:normAutofit/>
          </a:bodyPr>
          <a:lstStyle/>
          <a:p>
            <a:r>
              <a:rPr lang="en-US" i="1" dirty="0"/>
              <a:t>Marsh v. SCDHPT</a:t>
            </a:r>
            <a:br>
              <a:rPr lang="en-US" i="1" dirty="0"/>
            </a:br>
            <a:r>
              <a:rPr lang="en-US" dirty="0"/>
              <a:t>298 S.C. 420 (SC Ct. App. 1989)</a:t>
            </a:r>
            <a:endParaRPr lang="sv-SE" dirty="0"/>
          </a:p>
        </p:txBody>
      </p:sp>
    </p:spTree>
    <p:extLst>
      <p:ext uri="{BB962C8B-B14F-4D97-AF65-F5344CB8AC3E}">
        <p14:creationId xmlns:p14="http://schemas.microsoft.com/office/powerpoint/2010/main" val="3635472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0F1BE-285B-3266-873D-38AFC55425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ED549E-FB5A-B405-76FD-D8FA919B390C}"/>
              </a:ext>
            </a:extLst>
          </p:cNvPr>
          <p:cNvSpPr>
            <a:spLocks noGrp="1"/>
          </p:cNvSpPr>
          <p:nvPr>
            <p:ph type="title"/>
          </p:nvPr>
        </p:nvSpPr>
        <p:spPr>
          <a:xfrm>
            <a:off x="2115879" y="624110"/>
            <a:ext cx="10430540" cy="1280890"/>
          </a:xfrm>
        </p:spPr>
        <p:txBody>
          <a:bodyPr>
            <a:normAutofit fontScale="90000"/>
          </a:bodyPr>
          <a:lstStyle/>
          <a:p>
            <a:r>
              <a:rPr lang="en-US" i="1" dirty="0"/>
              <a:t>Breland v. SC Dept. of Transp.</a:t>
            </a:r>
            <a:br>
              <a:rPr lang="en-US" i="1" dirty="0"/>
            </a:br>
            <a:r>
              <a:rPr lang="en-US" dirty="0"/>
              <a:t>2013 WL 12122175 (SC Ct. Common Pleas 2013)</a:t>
            </a:r>
          </a:p>
        </p:txBody>
      </p:sp>
      <p:pic>
        <p:nvPicPr>
          <p:cNvPr id="3" name="Picture 2">
            <a:extLst>
              <a:ext uri="{FF2B5EF4-FFF2-40B4-BE49-F238E27FC236}">
                <a16:creationId xmlns:a16="http://schemas.microsoft.com/office/drawing/2014/main" id="{51F86E48-214E-24D5-2B9F-94D1C02F9D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20299" y="1905000"/>
            <a:ext cx="5492687" cy="4886561"/>
          </a:xfrm>
          <a:prstGeom prst="rect">
            <a:avLst/>
          </a:prstGeom>
        </p:spPr>
      </p:pic>
    </p:spTree>
    <p:extLst>
      <p:ext uri="{BB962C8B-B14F-4D97-AF65-F5344CB8AC3E}">
        <p14:creationId xmlns:p14="http://schemas.microsoft.com/office/powerpoint/2010/main" val="985283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801CB-857C-F08B-3D48-3A383076BBE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19585C-27BF-473F-5B45-C2206CD16577}"/>
              </a:ext>
            </a:extLst>
          </p:cNvPr>
          <p:cNvSpPr>
            <a:spLocks noGrp="1"/>
          </p:cNvSpPr>
          <p:nvPr>
            <p:ph idx="1"/>
          </p:nvPr>
        </p:nvSpPr>
        <p:spPr>
          <a:xfrm>
            <a:off x="1956390" y="2243469"/>
            <a:ext cx="9422839" cy="4167963"/>
          </a:xfrm>
        </p:spPr>
        <p:txBody>
          <a:bodyPr>
            <a:normAutofit/>
          </a:bodyPr>
          <a:lstStyle/>
          <a:p>
            <a:r>
              <a:rPr lang="en-US" sz="2800" dirty="0"/>
              <a:t>“…genuine issue of material fact exists as to whether SCDOT had constructive notice of the tree and its condition…”</a:t>
            </a:r>
          </a:p>
        </p:txBody>
      </p:sp>
      <p:sp>
        <p:nvSpPr>
          <p:cNvPr id="7" name="Title 1">
            <a:extLst>
              <a:ext uri="{FF2B5EF4-FFF2-40B4-BE49-F238E27FC236}">
                <a16:creationId xmlns:a16="http://schemas.microsoft.com/office/drawing/2014/main" id="{F2948594-4F37-5B7C-313D-4C00B79ABA5A}"/>
              </a:ext>
            </a:extLst>
          </p:cNvPr>
          <p:cNvSpPr>
            <a:spLocks noGrp="1"/>
          </p:cNvSpPr>
          <p:nvPr>
            <p:ph type="title"/>
          </p:nvPr>
        </p:nvSpPr>
        <p:spPr>
          <a:xfrm>
            <a:off x="2115879" y="624110"/>
            <a:ext cx="10430540" cy="1280890"/>
          </a:xfrm>
        </p:spPr>
        <p:txBody>
          <a:bodyPr>
            <a:normAutofit fontScale="90000"/>
          </a:bodyPr>
          <a:lstStyle/>
          <a:p>
            <a:r>
              <a:rPr lang="en-US" i="1" dirty="0"/>
              <a:t>Breland v. SC Dept. of Transp.</a:t>
            </a:r>
            <a:br>
              <a:rPr lang="en-US" i="1" dirty="0"/>
            </a:br>
            <a:r>
              <a:rPr lang="en-US" dirty="0"/>
              <a:t>2013 WL 12122175 (SC Ct. Common Pleas 2013)</a:t>
            </a:r>
            <a:endParaRPr lang="sv-SE" dirty="0"/>
          </a:p>
        </p:txBody>
      </p:sp>
    </p:spTree>
    <p:extLst>
      <p:ext uri="{BB962C8B-B14F-4D97-AF65-F5344CB8AC3E}">
        <p14:creationId xmlns:p14="http://schemas.microsoft.com/office/powerpoint/2010/main" val="2577176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4B721-5F26-9396-3CCC-1D6961605A3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6D1E51-F62B-0B6B-24B3-0D3400AFA5B0}"/>
              </a:ext>
            </a:extLst>
          </p:cNvPr>
          <p:cNvSpPr>
            <a:spLocks noGrp="1"/>
          </p:cNvSpPr>
          <p:nvPr>
            <p:ph idx="1"/>
          </p:nvPr>
        </p:nvSpPr>
        <p:spPr>
          <a:xfrm>
            <a:off x="1956390" y="2243469"/>
            <a:ext cx="9422839" cy="4167963"/>
          </a:xfrm>
        </p:spPr>
        <p:txBody>
          <a:bodyPr>
            <a:normAutofit/>
          </a:bodyPr>
          <a:lstStyle/>
          <a:p>
            <a:r>
              <a:rPr lang="en-US" sz="2800" dirty="0"/>
              <a:t>“…genuine issue of material fact exists as to whether SCDOT had constructive notice of the tree and its condition…”</a:t>
            </a:r>
          </a:p>
          <a:p>
            <a:r>
              <a:rPr lang="en-US" sz="2800" dirty="0"/>
              <a:t>“…the Court is not subjecting SCDOT to strict liability for merely failing to keep its roadways free from debris…”</a:t>
            </a:r>
          </a:p>
        </p:txBody>
      </p:sp>
      <p:sp>
        <p:nvSpPr>
          <p:cNvPr id="7" name="Title 1">
            <a:extLst>
              <a:ext uri="{FF2B5EF4-FFF2-40B4-BE49-F238E27FC236}">
                <a16:creationId xmlns:a16="http://schemas.microsoft.com/office/drawing/2014/main" id="{FA751A9A-EFC1-393F-56CB-BA883BBD58F8}"/>
              </a:ext>
            </a:extLst>
          </p:cNvPr>
          <p:cNvSpPr>
            <a:spLocks noGrp="1"/>
          </p:cNvSpPr>
          <p:nvPr>
            <p:ph type="title"/>
          </p:nvPr>
        </p:nvSpPr>
        <p:spPr>
          <a:xfrm>
            <a:off x="2115879" y="624110"/>
            <a:ext cx="10430540" cy="1280890"/>
          </a:xfrm>
        </p:spPr>
        <p:txBody>
          <a:bodyPr>
            <a:normAutofit fontScale="90000"/>
          </a:bodyPr>
          <a:lstStyle/>
          <a:p>
            <a:r>
              <a:rPr lang="en-US" i="1" dirty="0"/>
              <a:t>Breland v. SC Dept. of Transp.</a:t>
            </a:r>
            <a:br>
              <a:rPr lang="en-US" i="1" dirty="0"/>
            </a:br>
            <a:r>
              <a:rPr lang="en-US" dirty="0"/>
              <a:t>2013 WL 12122175 (SC Ct. Common Pleas 2013)</a:t>
            </a:r>
            <a:endParaRPr lang="sv-SE" dirty="0"/>
          </a:p>
        </p:txBody>
      </p:sp>
    </p:spTree>
    <p:extLst>
      <p:ext uri="{BB962C8B-B14F-4D97-AF65-F5344CB8AC3E}">
        <p14:creationId xmlns:p14="http://schemas.microsoft.com/office/powerpoint/2010/main" val="159448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58CA5-189A-5D1D-9C86-68F88C66ECA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7EFF77-B0DC-18EE-2C6E-339E1FE81120}"/>
              </a:ext>
            </a:extLst>
          </p:cNvPr>
          <p:cNvSpPr>
            <a:spLocks noGrp="1"/>
          </p:cNvSpPr>
          <p:nvPr>
            <p:ph idx="1"/>
          </p:nvPr>
        </p:nvSpPr>
        <p:spPr>
          <a:xfrm>
            <a:off x="1956390" y="2243469"/>
            <a:ext cx="9422839" cy="4614531"/>
          </a:xfrm>
        </p:spPr>
        <p:txBody>
          <a:bodyPr>
            <a:normAutofit/>
          </a:bodyPr>
          <a:lstStyle/>
          <a:p>
            <a:r>
              <a:rPr lang="en-US" sz="2800" dirty="0"/>
              <a:t>“…genuine issue of material fact exists as to whether SCDOT had constructive notice of the tree and its condition…”</a:t>
            </a:r>
          </a:p>
          <a:p>
            <a:r>
              <a:rPr lang="en-US" sz="2800" dirty="0"/>
              <a:t>“…the Court is not subjecting SCDOT to strict liability for merely failing to keep its roadways free from debris…”</a:t>
            </a:r>
          </a:p>
          <a:p>
            <a:endParaRPr lang="en-US" sz="2800" dirty="0"/>
          </a:p>
          <a:p>
            <a:r>
              <a:rPr lang="en-US" sz="2800" dirty="0"/>
              <a:t>A dead tree is enough to create a question of </a:t>
            </a:r>
            <a:r>
              <a:rPr lang="en-US" sz="2800" i="1" u="sng" dirty="0"/>
              <a:t>notice</a:t>
            </a:r>
          </a:p>
        </p:txBody>
      </p:sp>
      <p:sp>
        <p:nvSpPr>
          <p:cNvPr id="7" name="Title 1">
            <a:extLst>
              <a:ext uri="{FF2B5EF4-FFF2-40B4-BE49-F238E27FC236}">
                <a16:creationId xmlns:a16="http://schemas.microsoft.com/office/drawing/2014/main" id="{D7ED7AA6-345C-E246-5486-D50C5BD30628}"/>
              </a:ext>
            </a:extLst>
          </p:cNvPr>
          <p:cNvSpPr>
            <a:spLocks noGrp="1"/>
          </p:cNvSpPr>
          <p:nvPr>
            <p:ph type="title"/>
          </p:nvPr>
        </p:nvSpPr>
        <p:spPr>
          <a:xfrm>
            <a:off x="2115879" y="624110"/>
            <a:ext cx="10430540" cy="1280890"/>
          </a:xfrm>
        </p:spPr>
        <p:txBody>
          <a:bodyPr>
            <a:normAutofit fontScale="90000"/>
          </a:bodyPr>
          <a:lstStyle/>
          <a:p>
            <a:r>
              <a:rPr lang="en-US" i="1" dirty="0"/>
              <a:t>Breland v. SC Dept. of Transp.</a:t>
            </a:r>
            <a:br>
              <a:rPr lang="en-US" i="1" dirty="0"/>
            </a:br>
            <a:r>
              <a:rPr lang="en-US" dirty="0"/>
              <a:t>2013 WL 12122175 (SC Ct. Common Pleas 2013)</a:t>
            </a:r>
            <a:endParaRPr lang="sv-SE" dirty="0"/>
          </a:p>
        </p:txBody>
      </p:sp>
    </p:spTree>
    <p:extLst>
      <p:ext uri="{BB962C8B-B14F-4D97-AF65-F5344CB8AC3E}">
        <p14:creationId xmlns:p14="http://schemas.microsoft.com/office/powerpoint/2010/main" val="786411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DEF31-42C6-6C70-B855-E64EC7730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294F8C-F8C1-2E88-86C5-24CDA246FCA6}"/>
              </a:ext>
            </a:extLst>
          </p:cNvPr>
          <p:cNvSpPr>
            <a:spLocks noGrp="1"/>
          </p:cNvSpPr>
          <p:nvPr>
            <p:ph type="title"/>
          </p:nvPr>
        </p:nvSpPr>
        <p:spPr>
          <a:xfrm>
            <a:off x="2115879" y="624110"/>
            <a:ext cx="10430540" cy="1280890"/>
          </a:xfrm>
        </p:spPr>
        <p:txBody>
          <a:bodyPr>
            <a:normAutofit/>
          </a:bodyPr>
          <a:lstStyle/>
          <a:p>
            <a:r>
              <a:rPr lang="en-US" i="1" dirty="0"/>
              <a:t>Inabinett v. State Hwy Dept.</a:t>
            </a:r>
            <a:br>
              <a:rPr lang="en-US" i="1" dirty="0"/>
            </a:br>
            <a:r>
              <a:rPr lang="en-US" dirty="0"/>
              <a:t>196 S.C. 117 (SC Sup. Ct. 1941)</a:t>
            </a:r>
          </a:p>
        </p:txBody>
      </p:sp>
      <p:pic>
        <p:nvPicPr>
          <p:cNvPr id="4" name="Picture 3">
            <a:extLst>
              <a:ext uri="{FF2B5EF4-FFF2-40B4-BE49-F238E27FC236}">
                <a16:creationId xmlns:a16="http://schemas.microsoft.com/office/drawing/2014/main" id="{E3CC25DD-5952-29A2-B68E-72A5BD985D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88720" y="1905000"/>
            <a:ext cx="7187401" cy="4791600"/>
          </a:xfrm>
          <a:prstGeom prst="rect">
            <a:avLst/>
          </a:prstGeom>
        </p:spPr>
      </p:pic>
    </p:spTree>
    <p:extLst>
      <p:ext uri="{BB962C8B-B14F-4D97-AF65-F5344CB8AC3E}">
        <p14:creationId xmlns:p14="http://schemas.microsoft.com/office/powerpoint/2010/main" val="37757216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1D194-B075-9033-1C71-F2E34F727F4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A7DFBB-4899-8146-2463-24F4D9C96DCF}"/>
              </a:ext>
            </a:extLst>
          </p:cNvPr>
          <p:cNvSpPr>
            <a:spLocks noGrp="1"/>
          </p:cNvSpPr>
          <p:nvPr>
            <p:ph idx="1"/>
          </p:nvPr>
        </p:nvSpPr>
        <p:spPr>
          <a:xfrm>
            <a:off x="1956390" y="2243469"/>
            <a:ext cx="9422839" cy="4167963"/>
          </a:xfrm>
        </p:spPr>
        <p:txBody>
          <a:bodyPr>
            <a:normAutofit/>
          </a:bodyPr>
          <a:lstStyle/>
          <a:p>
            <a:r>
              <a:rPr lang="el-GR" sz="2800" dirty="0"/>
              <a:t>π</a:t>
            </a:r>
            <a:r>
              <a:rPr lang="en-US" sz="2800" dirty="0"/>
              <a:t> tree expert:</a:t>
            </a:r>
          </a:p>
          <a:p>
            <a:pPr lvl="1"/>
            <a:r>
              <a:rPr lang="en-US" sz="2600" dirty="0"/>
              <a:t>“…in about ninety [percent of] the cases, dead limbs at the top of the tree indicated that some of the roots are dead”</a:t>
            </a:r>
          </a:p>
          <a:p>
            <a:pPr lvl="1"/>
            <a:r>
              <a:rPr lang="en-US" sz="2600" dirty="0"/>
              <a:t>“decayed portion of the stump could be seen from the highway side from a distance of about two feet away”</a:t>
            </a:r>
          </a:p>
        </p:txBody>
      </p:sp>
      <p:sp>
        <p:nvSpPr>
          <p:cNvPr id="7" name="Title 1">
            <a:extLst>
              <a:ext uri="{FF2B5EF4-FFF2-40B4-BE49-F238E27FC236}">
                <a16:creationId xmlns:a16="http://schemas.microsoft.com/office/drawing/2014/main" id="{7E61B04E-6006-BD37-710D-2C08B19560C1}"/>
              </a:ext>
            </a:extLst>
          </p:cNvPr>
          <p:cNvSpPr>
            <a:spLocks noGrp="1"/>
          </p:cNvSpPr>
          <p:nvPr>
            <p:ph type="title"/>
          </p:nvPr>
        </p:nvSpPr>
        <p:spPr>
          <a:xfrm>
            <a:off x="2115879" y="624110"/>
            <a:ext cx="10430540" cy="1280890"/>
          </a:xfrm>
        </p:spPr>
        <p:txBody>
          <a:bodyPr>
            <a:normAutofit/>
          </a:bodyPr>
          <a:lstStyle/>
          <a:p>
            <a:r>
              <a:rPr lang="en-US" i="1" dirty="0"/>
              <a:t>Inabinett v. State Hwy Dept.</a:t>
            </a:r>
            <a:br>
              <a:rPr lang="en-US" i="1" dirty="0"/>
            </a:br>
            <a:r>
              <a:rPr lang="en-US" dirty="0"/>
              <a:t>196 S.C. 117 (SC Sup. Ct. 1941)</a:t>
            </a:r>
            <a:endParaRPr lang="sv-SE" dirty="0"/>
          </a:p>
        </p:txBody>
      </p:sp>
    </p:spTree>
    <p:extLst>
      <p:ext uri="{BB962C8B-B14F-4D97-AF65-F5344CB8AC3E}">
        <p14:creationId xmlns:p14="http://schemas.microsoft.com/office/powerpoint/2010/main" val="10650381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587FF-A1DC-2B8E-2391-182CCD99686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40CCD4-4DBE-3D47-5C06-48F5A7F222EA}"/>
              </a:ext>
            </a:extLst>
          </p:cNvPr>
          <p:cNvSpPr>
            <a:spLocks noGrp="1"/>
          </p:cNvSpPr>
          <p:nvPr>
            <p:ph idx="1"/>
          </p:nvPr>
        </p:nvSpPr>
        <p:spPr>
          <a:xfrm>
            <a:off x="1956390" y="2243469"/>
            <a:ext cx="9422839" cy="4167963"/>
          </a:xfrm>
        </p:spPr>
        <p:txBody>
          <a:bodyPr>
            <a:normAutofit/>
          </a:bodyPr>
          <a:lstStyle/>
          <a:p>
            <a:r>
              <a:rPr lang="en-US" sz="2800" dirty="0"/>
              <a:t>“…if they…should know that the tree is dangerous to the safety of the public…it is their duty to enter upon the land and remove the danger.”</a:t>
            </a:r>
          </a:p>
        </p:txBody>
      </p:sp>
      <p:sp>
        <p:nvSpPr>
          <p:cNvPr id="7" name="Title 1">
            <a:extLst>
              <a:ext uri="{FF2B5EF4-FFF2-40B4-BE49-F238E27FC236}">
                <a16:creationId xmlns:a16="http://schemas.microsoft.com/office/drawing/2014/main" id="{AAECE328-5834-07EC-651C-C43E97BF11DE}"/>
              </a:ext>
            </a:extLst>
          </p:cNvPr>
          <p:cNvSpPr>
            <a:spLocks noGrp="1"/>
          </p:cNvSpPr>
          <p:nvPr>
            <p:ph type="title"/>
          </p:nvPr>
        </p:nvSpPr>
        <p:spPr>
          <a:xfrm>
            <a:off x="2115879" y="624110"/>
            <a:ext cx="10430540" cy="1280890"/>
          </a:xfrm>
        </p:spPr>
        <p:txBody>
          <a:bodyPr>
            <a:normAutofit/>
          </a:bodyPr>
          <a:lstStyle/>
          <a:p>
            <a:r>
              <a:rPr lang="en-US" i="1" dirty="0"/>
              <a:t>Inabinett v. State Hwy Dept.</a:t>
            </a:r>
            <a:br>
              <a:rPr lang="en-US" i="1" dirty="0"/>
            </a:br>
            <a:r>
              <a:rPr lang="en-US" dirty="0"/>
              <a:t>196 S.C. 117 (SC Sup. Ct. 1941)</a:t>
            </a:r>
            <a:endParaRPr lang="sv-SE" dirty="0"/>
          </a:p>
        </p:txBody>
      </p:sp>
    </p:spTree>
    <p:extLst>
      <p:ext uri="{BB962C8B-B14F-4D97-AF65-F5344CB8AC3E}">
        <p14:creationId xmlns:p14="http://schemas.microsoft.com/office/powerpoint/2010/main" val="3573967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91FF6-4B36-E43D-9CEE-B8B529154F4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6040EC-61F1-E753-F02B-D2D8A9316EA9}"/>
              </a:ext>
            </a:extLst>
          </p:cNvPr>
          <p:cNvSpPr>
            <a:spLocks noGrp="1"/>
          </p:cNvSpPr>
          <p:nvPr>
            <p:ph idx="1"/>
          </p:nvPr>
        </p:nvSpPr>
        <p:spPr>
          <a:xfrm>
            <a:off x="1956390" y="2243470"/>
            <a:ext cx="9422839" cy="4306186"/>
          </a:xfrm>
        </p:spPr>
        <p:txBody>
          <a:bodyPr>
            <a:normAutofit/>
          </a:bodyPr>
          <a:lstStyle/>
          <a:p>
            <a:r>
              <a:rPr lang="en-US" sz="2800" dirty="0"/>
              <a:t>“[The McGees] knew that the tree…was decayed and liable to fall.”</a:t>
            </a:r>
          </a:p>
          <a:p>
            <a:r>
              <a:rPr lang="en-US" sz="2800" dirty="0"/>
              <a:t>“Public policy in a civilized community requires that …there be no oases of nonliability where a private nuisance may be maintained with impunity.”</a:t>
            </a:r>
          </a:p>
        </p:txBody>
      </p:sp>
      <p:sp>
        <p:nvSpPr>
          <p:cNvPr id="7" name="Title 1">
            <a:extLst>
              <a:ext uri="{FF2B5EF4-FFF2-40B4-BE49-F238E27FC236}">
                <a16:creationId xmlns:a16="http://schemas.microsoft.com/office/drawing/2014/main" id="{B5F1EEFD-BAA0-3E14-BDD5-3BED62A2100C}"/>
              </a:ext>
            </a:extLst>
          </p:cNvPr>
          <p:cNvSpPr>
            <a:spLocks noGrp="1"/>
          </p:cNvSpPr>
          <p:nvPr>
            <p:ph type="title"/>
          </p:nvPr>
        </p:nvSpPr>
        <p:spPr>
          <a:xfrm>
            <a:off x="2115879" y="624110"/>
            <a:ext cx="10430540" cy="1280890"/>
          </a:xfrm>
        </p:spPr>
        <p:txBody>
          <a:bodyPr>
            <a:normAutofit/>
          </a:bodyPr>
          <a:lstStyle/>
          <a:p>
            <a:r>
              <a:rPr lang="en-US" i="1" dirty="0"/>
              <a:t>Rowe v. McGee</a:t>
            </a:r>
            <a:br>
              <a:rPr lang="en-US" i="1" dirty="0"/>
            </a:br>
            <a:r>
              <a:rPr lang="en-US" dirty="0"/>
              <a:t>5 N.C. App. 60 (NC Ct. App. 1969)</a:t>
            </a:r>
            <a:endParaRPr lang="sv-SE" dirty="0"/>
          </a:p>
        </p:txBody>
      </p:sp>
    </p:spTree>
    <p:extLst>
      <p:ext uri="{BB962C8B-B14F-4D97-AF65-F5344CB8AC3E}">
        <p14:creationId xmlns:p14="http://schemas.microsoft.com/office/powerpoint/2010/main" val="16721014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5F1D9-B12C-8B06-0273-5980F89410C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CA8379-5D13-619A-34B6-8D0A1D834126}"/>
              </a:ext>
            </a:extLst>
          </p:cNvPr>
          <p:cNvSpPr>
            <a:spLocks noGrp="1"/>
          </p:cNvSpPr>
          <p:nvPr>
            <p:ph idx="1"/>
          </p:nvPr>
        </p:nvSpPr>
        <p:spPr>
          <a:xfrm>
            <a:off x="1956390" y="2243469"/>
            <a:ext cx="9422839" cy="4167963"/>
          </a:xfrm>
        </p:spPr>
        <p:txBody>
          <a:bodyPr>
            <a:normAutofit/>
          </a:bodyPr>
          <a:lstStyle/>
          <a:p>
            <a:r>
              <a:rPr lang="en-US" sz="2800" dirty="0"/>
              <a:t>“…if they…should know that the tree is dangerous to the safety of the public…it is their duty to </a:t>
            </a:r>
            <a:r>
              <a:rPr lang="en-US" sz="2800" b="1" i="1" u="sng" dirty="0"/>
              <a:t>enter upon the land</a:t>
            </a:r>
            <a:r>
              <a:rPr lang="en-US" sz="2800" dirty="0"/>
              <a:t> and remove the danger.”</a:t>
            </a:r>
          </a:p>
        </p:txBody>
      </p:sp>
      <p:sp>
        <p:nvSpPr>
          <p:cNvPr id="7" name="Title 1">
            <a:extLst>
              <a:ext uri="{FF2B5EF4-FFF2-40B4-BE49-F238E27FC236}">
                <a16:creationId xmlns:a16="http://schemas.microsoft.com/office/drawing/2014/main" id="{1BB03207-B3FA-CFD5-A143-B61DBD18D21E}"/>
              </a:ext>
            </a:extLst>
          </p:cNvPr>
          <p:cNvSpPr>
            <a:spLocks noGrp="1"/>
          </p:cNvSpPr>
          <p:nvPr>
            <p:ph type="title"/>
          </p:nvPr>
        </p:nvSpPr>
        <p:spPr>
          <a:xfrm>
            <a:off x="2115879" y="624110"/>
            <a:ext cx="10430540" cy="1280890"/>
          </a:xfrm>
        </p:spPr>
        <p:txBody>
          <a:bodyPr>
            <a:normAutofit/>
          </a:bodyPr>
          <a:lstStyle/>
          <a:p>
            <a:r>
              <a:rPr lang="en-US" i="1" dirty="0"/>
              <a:t>Inabinett v. State Hwy Dept.</a:t>
            </a:r>
            <a:br>
              <a:rPr lang="en-US" i="1" dirty="0"/>
            </a:br>
            <a:r>
              <a:rPr lang="en-US" dirty="0"/>
              <a:t>196 S.C. 117 (SC Sup. Ct. 1941)</a:t>
            </a:r>
            <a:endParaRPr lang="sv-SE" dirty="0"/>
          </a:p>
        </p:txBody>
      </p:sp>
    </p:spTree>
    <p:extLst>
      <p:ext uri="{BB962C8B-B14F-4D97-AF65-F5344CB8AC3E}">
        <p14:creationId xmlns:p14="http://schemas.microsoft.com/office/powerpoint/2010/main" val="193006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7937D-6AF0-82E3-FF03-B3951349E40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322FED-089B-3C20-7F05-6203102AA1CC}"/>
              </a:ext>
            </a:extLst>
          </p:cNvPr>
          <p:cNvSpPr>
            <a:spLocks noGrp="1"/>
          </p:cNvSpPr>
          <p:nvPr>
            <p:ph idx="1"/>
          </p:nvPr>
        </p:nvSpPr>
        <p:spPr>
          <a:xfrm>
            <a:off x="1956390" y="2243469"/>
            <a:ext cx="9422839" cy="4167963"/>
          </a:xfrm>
        </p:spPr>
        <p:txBody>
          <a:bodyPr>
            <a:normAutofit/>
          </a:bodyPr>
          <a:lstStyle/>
          <a:p>
            <a:r>
              <a:rPr lang="en-US" sz="2800" dirty="0"/>
              <a:t>“…if they…should know that the tree is dangerous to the safety of the public…it is their duty to </a:t>
            </a:r>
            <a:r>
              <a:rPr lang="en-US" sz="2800" b="1" i="1" u="sng" dirty="0"/>
              <a:t>enter upon the land</a:t>
            </a:r>
            <a:r>
              <a:rPr lang="en-US" sz="2800" dirty="0"/>
              <a:t> and remove the danger.”</a:t>
            </a:r>
          </a:p>
          <a:p>
            <a:r>
              <a:rPr lang="en-US" sz="2800" dirty="0"/>
              <a:t>“…such action is not a trespass, but falls within the scope of the duty of the Highway Department to keep the road safe for those who are lawfully upon it.”</a:t>
            </a:r>
          </a:p>
        </p:txBody>
      </p:sp>
      <p:sp>
        <p:nvSpPr>
          <p:cNvPr id="7" name="Title 1">
            <a:extLst>
              <a:ext uri="{FF2B5EF4-FFF2-40B4-BE49-F238E27FC236}">
                <a16:creationId xmlns:a16="http://schemas.microsoft.com/office/drawing/2014/main" id="{F7EC0802-4B16-8267-58EF-6276AFA87675}"/>
              </a:ext>
            </a:extLst>
          </p:cNvPr>
          <p:cNvSpPr>
            <a:spLocks noGrp="1"/>
          </p:cNvSpPr>
          <p:nvPr>
            <p:ph type="title"/>
          </p:nvPr>
        </p:nvSpPr>
        <p:spPr>
          <a:xfrm>
            <a:off x="2115879" y="624110"/>
            <a:ext cx="10430540" cy="1280890"/>
          </a:xfrm>
        </p:spPr>
        <p:txBody>
          <a:bodyPr>
            <a:normAutofit/>
          </a:bodyPr>
          <a:lstStyle/>
          <a:p>
            <a:r>
              <a:rPr lang="en-US" i="1" dirty="0"/>
              <a:t>Inabinett v. State Hwy Dept.</a:t>
            </a:r>
            <a:br>
              <a:rPr lang="en-US" i="1" dirty="0"/>
            </a:br>
            <a:r>
              <a:rPr lang="en-US" dirty="0"/>
              <a:t>196 S.C. 117 (SC Sup. Ct. 1941)</a:t>
            </a:r>
            <a:endParaRPr lang="sv-SE" dirty="0"/>
          </a:p>
        </p:txBody>
      </p:sp>
    </p:spTree>
    <p:extLst>
      <p:ext uri="{BB962C8B-B14F-4D97-AF65-F5344CB8AC3E}">
        <p14:creationId xmlns:p14="http://schemas.microsoft.com/office/powerpoint/2010/main" val="28864066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B547A-DF75-DD78-67D6-7C1EBBD5BA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0CE475-EF21-A895-482C-2F612FBE41AA}"/>
              </a:ext>
            </a:extLst>
          </p:cNvPr>
          <p:cNvSpPr>
            <a:spLocks noGrp="1"/>
          </p:cNvSpPr>
          <p:nvPr>
            <p:ph type="title"/>
          </p:nvPr>
        </p:nvSpPr>
        <p:spPr/>
        <p:txBody>
          <a:bodyPr>
            <a:normAutofit/>
          </a:bodyPr>
          <a:lstStyle/>
          <a:p>
            <a:r>
              <a:rPr lang="en-US" dirty="0"/>
              <a:t>Tree Failure - Summary</a:t>
            </a:r>
          </a:p>
        </p:txBody>
      </p:sp>
      <p:sp>
        <p:nvSpPr>
          <p:cNvPr id="3" name="Content Placeholder 2">
            <a:extLst>
              <a:ext uri="{FF2B5EF4-FFF2-40B4-BE49-F238E27FC236}">
                <a16:creationId xmlns:a16="http://schemas.microsoft.com/office/drawing/2014/main" id="{1767EE4F-8F0B-E38E-E112-21A83476AA49}"/>
              </a:ext>
            </a:extLst>
          </p:cNvPr>
          <p:cNvSpPr>
            <a:spLocks noGrp="1"/>
          </p:cNvSpPr>
          <p:nvPr>
            <p:ph idx="1"/>
          </p:nvPr>
        </p:nvSpPr>
        <p:spPr>
          <a:xfrm>
            <a:off x="1954060" y="2133600"/>
            <a:ext cx="9550552" cy="3777622"/>
          </a:xfrm>
        </p:spPr>
        <p:txBody>
          <a:bodyPr numCol="2">
            <a:normAutofit/>
          </a:bodyPr>
          <a:lstStyle/>
          <a:p>
            <a:r>
              <a:rPr lang="en-US" sz="2800" dirty="0"/>
              <a:t>Natural vs. Artificial Conditions</a:t>
            </a:r>
          </a:p>
          <a:p>
            <a:r>
              <a:rPr lang="en-US" sz="2800" dirty="0"/>
              <a:t>Urban vs. Rural Land</a:t>
            </a:r>
          </a:p>
          <a:p>
            <a:r>
              <a:rPr lang="en-US" sz="2800" dirty="0"/>
              <a:t>Private vs. Public duty</a:t>
            </a:r>
          </a:p>
          <a:p>
            <a:r>
              <a:rPr lang="en-US" sz="2800" dirty="0"/>
              <a:t>Notice</a:t>
            </a:r>
          </a:p>
          <a:p>
            <a:pPr lvl="1"/>
            <a:r>
              <a:rPr lang="en-US" sz="2600" dirty="0"/>
              <a:t>Leaning Trees</a:t>
            </a:r>
          </a:p>
          <a:p>
            <a:pPr lvl="1"/>
            <a:r>
              <a:rPr lang="en-US" sz="2600" dirty="0"/>
              <a:t>Dead Trees</a:t>
            </a:r>
          </a:p>
        </p:txBody>
      </p:sp>
      <p:pic>
        <p:nvPicPr>
          <p:cNvPr id="4" name="Picture 3">
            <a:extLst>
              <a:ext uri="{FF2B5EF4-FFF2-40B4-BE49-F238E27FC236}">
                <a16:creationId xmlns:a16="http://schemas.microsoft.com/office/drawing/2014/main" id="{3D7F44AA-A2D2-9EB0-63FD-80D91FEDF240}"/>
              </a:ext>
            </a:extLst>
          </p:cNvPr>
          <p:cNvPicPr>
            <a:picLocks noChangeAspect="1"/>
          </p:cNvPicPr>
          <p:nvPr/>
        </p:nvPicPr>
        <p:blipFill>
          <a:blip r:embed="rId3">
            <a:extLst>
              <a:ext uri="{28A0092B-C50C-407E-A947-70E740481C1C}">
                <a14:useLocalDpi xmlns:a14="http://schemas.microsoft.com/office/drawing/2010/main" val="0"/>
              </a:ext>
            </a:extLst>
          </a:blip>
          <a:srcRect l="17051" t="6199" r="13647" b="18381"/>
          <a:stretch>
            <a:fillRect/>
          </a:stretch>
        </p:blipFill>
        <p:spPr>
          <a:xfrm>
            <a:off x="6248401" y="1669421"/>
            <a:ext cx="5778499" cy="4241801"/>
          </a:xfrm>
          <a:prstGeom prst="rect">
            <a:avLst/>
          </a:prstGeom>
        </p:spPr>
      </p:pic>
    </p:spTree>
    <p:extLst>
      <p:ext uri="{BB962C8B-B14F-4D97-AF65-F5344CB8AC3E}">
        <p14:creationId xmlns:p14="http://schemas.microsoft.com/office/powerpoint/2010/main" val="1707397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843B6-7B71-EB8F-0CE1-4FA45A4C7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B3566F-5F07-FA91-D341-073FE5338A6F}"/>
              </a:ext>
            </a:extLst>
          </p:cNvPr>
          <p:cNvSpPr>
            <a:spLocks noGrp="1"/>
          </p:cNvSpPr>
          <p:nvPr>
            <p:ph type="title"/>
          </p:nvPr>
        </p:nvSpPr>
        <p:spPr>
          <a:xfrm>
            <a:off x="2589212" y="776050"/>
            <a:ext cx="8915399" cy="1468800"/>
          </a:xfrm>
        </p:spPr>
        <p:txBody>
          <a:bodyPr/>
          <a:lstStyle/>
          <a:p>
            <a:r>
              <a:rPr lang="en-US" dirty="0"/>
              <a:t>Street Trees</a:t>
            </a:r>
          </a:p>
        </p:txBody>
      </p:sp>
      <p:sp>
        <p:nvSpPr>
          <p:cNvPr id="3" name="Text Placeholder 2">
            <a:extLst>
              <a:ext uri="{FF2B5EF4-FFF2-40B4-BE49-F238E27FC236}">
                <a16:creationId xmlns:a16="http://schemas.microsoft.com/office/drawing/2014/main" id="{A8961CF1-E61D-4F2B-06E9-0D301FC5706C}"/>
              </a:ext>
            </a:extLst>
          </p:cNvPr>
          <p:cNvSpPr>
            <a:spLocks noGrp="1"/>
          </p:cNvSpPr>
          <p:nvPr>
            <p:ph type="body" idx="1"/>
          </p:nvPr>
        </p:nvSpPr>
        <p:spPr>
          <a:xfrm>
            <a:off x="2589212" y="2561865"/>
            <a:ext cx="8915399" cy="4102571"/>
          </a:xfrm>
        </p:spPr>
        <p:txBody>
          <a:bodyPr>
            <a:normAutofit/>
          </a:bodyPr>
          <a:lstStyle/>
          <a:p>
            <a:r>
              <a:rPr lang="en-US" i="1" dirty="0"/>
              <a:t>Tate v. City of Greenville</a:t>
            </a:r>
            <a:r>
              <a:rPr lang="en-US" dirty="0"/>
              <a:t>	228 S.C. 530 (SC Sup. Ct. 1956)</a:t>
            </a:r>
          </a:p>
          <a:p>
            <a:r>
              <a:rPr lang="en-US" i="1" dirty="0"/>
              <a:t>Tate v. City of Greensboro</a:t>
            </a:r>
            <a:r>
              <a:rPr lang="en-US" dirty="0"/>
              <a:t> 114 N.C. 392 (NC Sup. Ct. 1894)</a:t>
            </a:r>
          </a:p>
          <a:p>
            <a:r>
              <a:rPr lang="en-US" i="1" dirty="0"/>
              <a:t>	Munday v. Newton </a:t>
            </a:r>
            <a:r>
              <a:rPr lang="pl-PL" dirty="0"/>
              <a:t>167 N.C. 656 (</a:t>
            </a:r>
            <a:r>
              <a:rPr lang="en-US" dirty="0"/>
              <a:t>NC Sup. Ct. </a:t>
            </a:r>
            <a:r>
              <a:rPr lang="pl-PL" dirty="0"/>
              <a:t>1914)</a:t>
            </a:r>
            <a:endParaRPr lang="en-US" dirty="0"/>
          </a:p>
          <a:p>
            <a:r>
              <a:rPr lang="en-US" i="1" dirty="0"/>
              <a:t>	Rosenthal v. Goldsboro </a:t>
            </a:r>
            <a:r>
              <a:rPr lang="pl-PL" dirty="0"/>
              <a:t>149 N.C. 128 (</a:t>
            </a:r>
            <a:r>
              <a:rPr lang="en-US" dirty="0"/>
              <a:t>NC Sup. Ct. </a:t>
            </a:r>
            <a:r>
              <a:rPr lang="pl-PL" dirty="0"/>
              <a:t>1908)</a:t>
            </a:r>
            <a:endParaRPr lang="en-US" dirty="0"/>
          </a:p>
          <a:p>
            <a:r>
              <a:rPr lang="en-US" i="1" dirty="0"/>
              <a:t>Hoyle v. City of Hickory</a:t>
            </a:r>
            <a:r>
              <a:rPr lang="en-US" dirty="0"/>
              <a:t> </a:t>
            </a:r>
            <a:r>
              <a:rPr lang="pl-PL" dirty="0"/>
              <a:t>167 N.C. 619 (</a:t>
            </a:r>
            <a:r>
              <a:rPr lang="en-US" dirty="0"/>
              <a:t>NC Sup. Ct. </a:t>
            </a:r>
            <a:r>
              <a:rPr lang="pl-PL" dirty="0"/>
              <a:t>1914)</a:t>
            </a:r>
            <a:endParaRPr lang="en-US" dirty="0"/>
          </a:p>
          <a:p>
            <a:r>
              <a:rPr lang="en-US" i="1" dirty="0"/>
              <a:t>Moore v. Carolina Power &amp; Light Co. </a:t>
            </a:r>
            <a:r>
              <a:rPr lang="pl-PL" dirty="0"/>
              <a:t>163 N.C. 300 (</a:t>
            </a:r>
            <a:r>
              <a:rPr lang="en-US" dirty="0"/>
              <a:t>NC Sup. Ct. </a:t>
            </a:r>
            <a:r>
              <a:rPr lang="pl-PL" dirty="0"/>
              <a:t>1913)</a:t>
            </a:r>
            <a:endParaRPr lang="en-US" dirty="0"/>
          </a:p>
          <a:p>
            <a:r>
              <a:rPr lang="en-US" i="1" dirty="0"/>
              <a:t>	Brown v. Asheville Electric Light Co. </a:t>
            </a:r>
            <a:r>
              <a:rPr lang="pl-PL" dirty="0"/>
              <a:t>51 S.E. 62 (</a:t>
            </a:r>
            <a:r>
              <a:rPr lang="en-US" dirty="0"/>
              <a:t>NC Sup. Ct. </a:t>
            </a:r>
            <a:r>
              <a:rPr lang="pl-PL" dirty="0"/>
              <a:t>1905)</a:t>
            </a:r>
            <a:endParaRPr lang="en-US" dirty="0"/>
          </a:p>
          <a:p>
            <a:r>
              <a:rPr lang="it-IT" i="1" dirty="0"/>
              <a:t>Wheeler v. Norfolk Carolina Tel. &amp; Tel. Co. </a:t>
            </a:r>
            <a:r>
              <a:rPr lang="pl-PL" dirty="0"/>
              <a:t>172 N.C. 9 (</a:t>
            </a:r>
            <a:r>
              <a:rPr lang="en-US" dirty="0"/>
              <a:t>NC Sup. Ct. </a:t>
            </a:r>
            <a:r>
              <a:rPr lang="pl-PL" dirty="0"/>
              <a:t>1916)</a:t>
            </a:r>
            <a:endParaRPr lang="en-US" i="1" dirty="0"/>
          </a:p>
        </p:txBody>
      </p:sp>
    </p:spTree>
    <p:extLst>
      <p:ext uri="{BB962C8B-B14F-4D97-AF65-F5344CB8AC3E}">
        <p14:creationId xmlns:p14="http://schemas.microsoft.com/office/powerpoint/2010/main" val="25437437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00A67-12F1-E953-7516-5F93D51FB2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0AEFD-2D4D-6845-325D-D5447443854D}"/>
              </a:ext>
            </a:extLst>
          </p:cNvPr>
          <p:cNvSpPr>
            <a:spLocks noGrp="1"/>
          </p:cNvSpPr>
          <p:nvPr>
            <p:ph type="title"/>
          </p:nvPr>
        </p:nvSpPr>
        <p:spPr>
          <a:xfrm>
            <a:off x="2115879" y="624110"/>
            <a:ext cx="10430540" cy="1280890"/>
          </a:xfrm>
        </p:spPr>
        <p:txBody>
          <a:bodyPr>
            <a:normAutofit/>
          </a:bodyPr>
          <a:lstStyle/>
          <a:p>
            <a:r>
              <a:rPr lang="en-US" i="1" dirty="0"/>
              <a:t>Tate v. City of Greenville</a:t>
            </a:r>
            <a:br>
              <a:rPr lang="en-US" dirty="0"/>
            </a:br>
            <a:r>
              <a:rPr lang="en-US" dirty="0"/>
              <a:t>228 S.C. 530 (SC Sup. Ct. 1956)</a:t>
            </a:r>
          </a:p>
        </p:txBody>
      </p:sp>
      <p:pic>
        <p:nvPicPr>
          <p:cNvPr id="5" name="Picture 4">
            <a:extLst>
              <a:ext uri="{FF2B5EF4-FFF2-40B4-BE49-F238E27FC236}">
                <a16:creationId xmlns:a16="http://schemas.microsoft.com/office/drawing/2014/main" id="{6EAE8D1B-AF2C-F1C3-403E-4913420A8E00}"/>
              </a:ext>
            </a:extLst>
          </p:cNvPr>
          <p:cNvPicPr>
            <a:picLocks noChangeAspect="1"/>
          </p:cNvPicPr>
          <p:nvPr/>
        </p:nvPicPr>
        <p:blipFill>
          <a:blip r:embed="rId3">
            <a:extLst>
              <a:ext uri="{28A0092B-C50C-407E-A947-70E740481C1C}">
                <a14:useLocalDpi xmlns:a14="http://schemas.microsoft.com/office/drawing/2010/main" val="0"/>
              </a:ext>
            </a:extLst>
          </a:blip>
          <a:srcRect t="13148" b="30741"/>
          <a:stretch>
            <a:fillRect/>
          </a:stretch>
        </p:blipFill>
        <p:spPr>
          <a:xfrm>
            <a:off x="3556000" y="1887537"/>
            <a:ext cx="5905500" cy="4970463"/>
          </a:xfrm>
          <a:prstGeom prst="rect">
            <a:avLst/>
          </a:prstGeom>
        </p:spPr>
      </p:pic>
    </p:spTree>
    <p:extLst>
      <p:ext uri="{BB962C8B-B14F-4D97-AF65-F5344CB8AC3E}">
        <p14:creationId xmlns:p14="http://schemas.microsoft.com/office/powerpoint/2010/main" val="22258390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A96DF-35B8-8F6A-0EE8-BBE6AEBFCDC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B5F07B-1174-8B59-7DED-EC803F0FAC7D}"/>
              </a:ext>
            </a:extLst>
          </p:cNvPr>
          <p:cNvSpPr>
            <a:spLocks noGrp="1"/>
          </p:cNvSpPr>
          <p:nvPr>
            <p:ph idx="1"/>
          </p:nvPr>
        </p:nvSpPr>
        <p:spPr>
          <a:xfrm>
            <a:off x="1956390" y="2243469"/>
            <a:ext cx="9422839" cy="4167963"/>
          </a:xfrm>
        </p:spPr>
        <p:txBody>
          <a:bodyPr>
            <a:normAutofit/>
          </a:bodyPr>
          <a:lstStyle/>
          <a:p>
            <a:r>
              <a:rPr lang="en-US" sz="2800" dirty="0"/>
              <a:t>“…liability of a city…is not confined to cases of obstructions upon the surface of the street, for overhead…objects may be as dangerous as an obstruction upon the surface, because they are not likely to be observed and avoided.”</a:t>
            </a:r>
          </a:p>
        </p:txBody>
      </p:sp>
      <p:sp>
        <p:nvSpPr>
          <p:cNvPr id="7" name="Title 1">
            <a:extLst>
              <a:ext uri="{FF2B5EF4-FFF2-40B4-BE49-F238E27FC236}">
                <a16:creationId xmlns:a16="http://schemas.microsoft.com/office/drawing/2014/main" id="{D67EC4AE-2A95-9A50-676B-6BA79DBEDB52}"/>
              </a:ext>
            </a:extLst>
          </p:cNvPr>
          <p:cNvSpPr>
            <a:spLocks noGrp="1"/>
          </p:cNvSpPr>
          <p:nvPr>
            <p:ph type="title"/>
          </p:nvPr>
        </p:nvSpPr>
        <p:spPr>
          <a:xfrm>
            <a:off x="2115879" y="624110"/>
            <a:ext cx="10430540" cy="1280890"/>
          </a:xfrm>
        </p:spPr>
        <p:txBody>
          <a:bodyPr>
            <a:normAutofit/>
          </a:bodyPr>
          <a:lstStyle/>
          <a:p>
            <a:r>
              <a:rPr lang="en-US" i="1" dirty="0"/>
              <a:t>Tate v. City of Greenville</a:t>
            </a:r>
            <a:br>
              <a:rPr lang="en-US" dirty="0"/>
            </a:br>
            <a:r>
              <a:rPr lang="en-US" dirty="0"/>
              <a:t>228 S.C. 530 (SC Sup. Ct. 1956)</a:t>
            </a:r>
            <a:endParaRPr lang="sv-SE" dirty="0"/>
          </a:p>
        </p:txBody>
      </p:sp>
    </p:spTree>
    <p:extLst>
      <p:ext uri="{BB962C8B-B14F-4D97-AF65-F5344CB8AC3E}">
        <p14:creationId xmlns:p14="http://schemas.microsoft.com/office/powerpoint/2010/main" val="33098137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9EC85-3158-6432-F8AF-3A18633A5C1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2B9D86-7FBD-A809-2FAF-D09737C96CE9}"/>
              </a:ext>
            </a:extLst>
          </p:cNvPr>
          <p:cNvSpPr>
            <a:spLocks noGrp="1"/>
          </p:cNvSpPr>
          <p:nvPr>
            <p:ph idx="1"/>
          </p:nvPr>
        </p:nvSpPr>
        <p:spPr>
          <a:xfrm>
            <a:off x="1956390" y="2243469"/>
            <a:ext cx="9422839" cy="4167963"/>
          </a:xfrm>
        </p:spPr>
        <p:txBody>
          <a:bodyPr>
            <a:normAutofit/>
          </a:bodyPr>
          <a:lstStyle/>
          <a:p>
            <a:r>
              <a:rPr lang="en-US" sz="2800" dirty="0"/>
              <a:t>“…liability of a city…is not confined to cases of obstructions upon the surface of the street, for overhead…objects may be as dangerous as an obstruction upon the surface, because they are not likely to be observed and avoided.”</a:t>
            </a:r>
          </a:p>
          <a:p>
            <a:r>
              <a:rPr lang="en-US" sz="2800" dirty="0"/>
              <a:t>Low branch CAN be defect.</a:t>
            </a:r>
          </a:p>
        </p:txBody>
      </p:sp>
      <p:sp>
        <p:nvSpPr>
          <p:cNvPr id="7" name="Title 1">
            <a:extLst>
              <a:ext uri="{FF2B5EF4-FFF2-40B4-BE49-F238E27FC236}">
                <a16:creationId xmlns:a16="http://schemas.microsoft.com/office/drawing/2014/main" id="{7019E8DB-FB21-16E1-E26E-AA0B5EFA4C5B}"/>
              </a:ext>
            </a:extLst>
          </p:cNvPr>
          <p:cNvSpPr>
            <a:spLocks noGrp="1"/>
          </p:cNvSpPr>
          <p:nvPr>
            <p:ph type="title"/>
          </p:nvPr>
        </p:nvSpPr>
        <p:spPr>
          <a:xfrm>
            <a:off x="2115879" y="624110"/>
            <a:ext cx="10430540" cy="1280890"/>
          </a:xfrm>
        </p:spPr>
        <p:txBody>
          <a:bodyPr>
            <a:normAutofit/>
          </a:bodyPr>
          <a:lstStyle/>
          <a:p>
            <a:r>
              <a:rPr lang="en-US" i="1" dirty="0"/>
              <a:t>Tate v. City of Greenville</a:t>
            </a:r>
            <a:br>
              <a:rPr lang="en-US" dirty="0"/>
            </a:br>
            <a:r>
              <a:rPr lang="en-US" dirty="0"/>
              <a:t>228 S.C. 530 (SC Sup. Ct. 1956)</a:t>
            </a:r>
            <a:endParaRPr lang="sv-SE" dirty="0"/>
          </a:p>
        </p:txBody>
      </p:sp>
    </p:spTree>
    <p:extLst>
      <p:ext uri="{BB962C8B-B14F-4D97-AF65-F5344CB8AC3E}">
        <p14:creationId xmlns:p14="http://schemas.microsoft.com/office/powerpoint/2010/main" val="41809695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2E05A-92B1-EAED-5F2B-BDDDC084A2B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933888-15D3-7D0E-4EFE-12E9A203AD78}"/>
              </a:ext>
            </a:extLst>
          </p:cNvPr>
          <p:cNvSpPr>
            <a:spLocks noGrp="1"/>
          </p:cNvSpPr>
          <p:nvPr>
            <p:ph idx="1"/>
          </p:nvPr>
        </p:nvSpPr>
        <p:spPr>
          <a:xfrm>
            <a:off x="1956390" y="2243469"/>
            <a:ext cx="9422839" cy="4167963"/>
          </a:xfrm>
        </p:spPr>
        <p:txBody>
          <a:bodyPr>
            <a:normAutofit/>
          </a:bodyPr>
          <a:lstStyle/>
          <a:p>
            <a:r>
              <a:rPr lang="en-US" sz="2800" dirty="0"/>
              <a:t>“It cannot be said as a matter of law this limb overhung in such a manner as to be a patent, open and obvious obstacle”</a:t>
            </a:r>
          </a:p>
        </p:txBody>
      </p:sp>
      <p:sp>
        <p:nvSpPr>
          <p:cNvPr id="7" name="Title 1">
            <a:extLst>
              <a:ext uri="{FF2B5EF4-FFF2-40B4-BE49-F238E27FC236}">
                <a16:creationId xmlns:a16="http://schemas.microsoft.com/office/drawing/2014/main" id="{65FDDBE5-7277-3EB1-DDD5-9EA9057D0CCF}"/>
              </a:ext>
            </a:extLst>
          </p:cNvPr>
          <p:cNvSpPr>
            <a:spLocks noGrp="1"/>
          </p:cNvSpPr>
          <p:nvPr>
            <p:ph type="title"/>
          </p:nvPr>
        </p:nvSpPr>
        <p:spPr>
          <a:xfrm>
            <a:off x="2115879" y="624110"/>
            <a:ext cx="10430540" cy="1280890"/>
          </a:xfrm>
        </p:spPr>
        <p:txBody>
          <a:bodyPr>
            <a:normAutofit/>
          </a:bodyPr>
          <a:lstStyle/>
          <a:p>
            <a:r>
              <a:rPr lang="en-US" i="1" dirty="0"/>
              <a:t>Tate v. City of Greenville</a:t>
            </a:r>
            <a:br>
              <a:rPr lang="en-US" dirty="0"/>
            </a:br>
            <a:r>
              <a:rPr lang="en-US" dirty="0"/>
              <a:t>228 S.C. 530 (SC Sup. Ct. 1956)</a:t>
            </a:r>
            <a:endParaRPr lang="sv-SE" dirty="0"/>
          </a:p>
        </p:txBody>
      </p:sp>
    </p:spTree>
    <p:extLst>
      <p:ext uri="{BB962C8B-B14F-4D97-AF65-F5344CB8AC3E}">
        <p14:creationId xmlns:p14="http://schemas.microsoft.com/office/powerpoint/2010/main" val="15573365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1EC1A-32C4-C69D-44D7-2021DBDECD7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5297D6-7301-235F-97F5-34D44B7B25B7}"/>
              </a:ext>
            </a:extLst>
          </p:cNvPr>
          <p:cNvSpPr>
            <a:spLocks noGrp="1"/>
          </p:cNvSpPr>
          <p:nvPr>
            <p:ph idx="1"/>
          </p:nvPr>
        </p:nvSpPr>
        <p:spPr>
          <a:xfrm>
            <a:off x="1956390" y="2243469"/>
            <a:ext cx="9422839" cy="4167963"/>
          </a:xfrm>
        </p:spPr>
        <p:txBody>
          <a:bodyPr>
            <a:normAutofit/>
          </a:bodyPr>
          <a:lstStyle/>
          <a:p>
            <a:r>
              <a:rPr lang="en-US" sz="2800" dirty="0"/>
              <a:t>“It cannot be said as a matter of law this limb overhung in such a manner as to be a patent, open and obvious obstacle”</a:t>
            </a:r>
          </a:p>
          <a:p>
            <a:r>
              <a:rPr lang="en-US" sz="2800" dirty="0"/>
              <a:t>“The driver’s attention was directed to traffic hazards”</a:t>
            </a:r>
          </a:p>
        </p:txBody>
      </p:sp>
      <p:sp>
        <p:nvSpPr>
          <p:cNvPr id="7" name="Title 1">
            <a:extLst>
              <a:ext uri="{FF2B5EF4-FFF2-40B4-BE49-F238E27FC236}">
                <a16:creationId xmlns:a16="http://schemas.microsoft.com/office/drawing/2014/main" id="{EEEDC028-2805-92DE-E3FA-7DF655BA925F}"/>
              </a:ext>
            </a:extLst>
          </p:cNvPr>
          <p:cNvSpPr>
            <a:spLocks noGrp="1"/>
          </p:cNvSpPr>
          <p:nvPr>
            <p:ph type="title"/>
          </p:nvPr>
        </p:nvSpPr>
        <p:spPr>
          <a:xfrm>
            <a:off x="2115879" y="624110"/>
            <a:ext cx="10430540" cy="1280890"/>
          </a:xfrm>
        </p:spPr>
        <p:txBody>
          <a:bodyPr>
            <a:normAutofit/>
          </a:bodyPr>
          <a:lstStyle/>
          <a:p>
            <a:r>
              <a:rPr lang="en-US" i="1" dirty="0"/>
              <a:t>Tate v. City of Greenville</a:t>
            </a:r>
            <a:br>
              <a:rPr lang="en-US" dirty="0"/>
            </a:br>
            <a:r>
              <a:rPr lang="en-US" dirty="0"/>
              <a:t>228 S.C. 530 (SC Sup. Ct. 1956)</a:t>
            </a:r>
            <a:endParaRPr lang="sv-SE" dirty="0"/>
          </a:p>
        </p:txBody>
      </p:sp>
    </p:spTree>
    <p:extLst>
      <p:ext uri="{BB962C8B-B14F-4D97-AF65-F5344CB8AC3E}">
        <p14:creationId xmlns:p14="http://schemas.microsoft.com/office/powerpoint/2010/main" val="12140752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4B4FB-E0D5-F08D-2D35-A4228500401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9DA562-5C35-2B88-8ABF-BB5CE7CE833D}"/>
              </a:ext>
            </a:extLst>
          </p:cNvPr>
          <p:cNvSpPr>
            <a:spLocks noGrp="1"/>
          </p:cNvSpPr>
          <p:nvPr>
            <p:ph idx="1"/>
          </p:nvPr>
        </p:nvSpPr>
        <p:spPr>
          <a:xfrm>
            <a:off x="1956390" y="2243469"/>
            <a:ext cx="9422839" cy="4167963"/>
          </a:xfrm>
        </p:spPr>
        <p:txBody>
          <a:bodyPr>
            <a:normAutofit/>
          </a:bodyPr>
          <a:lstStyle/>
          <a:p>
            <a:r>
              <a:rPr lang="en-US" sz="2800" dirty="0"/>
              <a:t>“It cannot be said as a matter of law this limb overhung in such a manner as to be a patent, open and obvious obstacle”</a:t>
            </a:r>
          </a:p>
          <a:p>
            <a:r>
              <a:rPr lang="en-US" sz="2800" dirty="0"/>
              <a:t>“The driver’s attention was directed to traffic hazards”</a:t>
            </a:r>
          </a:p>
          <a:p>
            <a:r>
              <a:rPr lang="en-US" sz="2800" dirty="0"/>
              <a:t>“It may be that the overhanging limb could have been observed and the collision prevented, but this presented an issue for jury determination.”</a:t>
            </a:r>
          </a:p>
        </p:txBody>
      </p:sp>
      <p:sp>
        <p:nvSpPr>
          <p:cNvPr id="7" name="Title 1">
            <a:extLst>
              <a:ext uri="{FF2B5EF4-FFF2-40B4-BE49-F238E27FC236}">
                <a16:creationId xmlns:a16="http://schemas.microsoft.com/office/drawing/2014/main" id="{D3955E57-EEB4-70AA-4E84-B6D59125FC97}"/>
              </a:ext>
            </a:extLst>
          </p:cNvPr>
          <p:cNvSpPr>
            <a:spLocks noGrp="1"/>
          </p:cNvSpPr>
          <p:nvPr>
            <p:ph type="title"/>
          </p:nvPr>
        </p:nvSpPr>
        <p:spPr>
          <a:xfrm>
            <a:off x="2115879" y="624110"/>
            <a:ext cx="10430540" cy="1280890"/>
          </a:xfrm>
        </p:spPr>
        <p:txBody>
          <a:bodyPr>
            <a:normAutofit/>
          </a:bodyPr>
          <a:lstStyle/>
          <a:p>
            <a:r>
              <a:rPr lang="en-US" i="1" dirty="0"/>
              <a:t>Tate v. City of Greenville</a:t>
            </a:r>
            <a:br>
              <a:rPr lang="en-US" dirty="0"/>
            </a:br>
            <a:r>
              <a:rPr lang="en-US" dirty="0"/>
              <a:t>228 S.C. 530 (SC Sup. Ct. 1956)</a:t>
            </a:r>
            <a:endParaRPr lang="sv-SE" dirty="0"/>
          </a:p>
        </p:txBody>
      </p:sp>
    </p:spTree>
    <p:extLst>
      <p:ext uri="{BB962C8B-B14F-4D97-AF65-F5344CB8AC3E}">
        <p14:creationId xmlns:p14="http://schemas.microsoft.com/office/powerpoint/2010/main" val="1072927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19034-83BD-19E0-F991-74C1C818705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E85B6B-3F9F-EB80-E291-9CC99AC7C0A0}"/>
              </a:ext>
            </a:extLst>
          </p:cNvPr>
          <p:cNvSpPr>
            <a:spLocks noGrp="1"/>
          </p:cNvSpPr>
          <p:nvPr>
            <p:ph idx="1"/>
          </p:nvPr>
        </p:nvSpPr>
        <p:spPr>
          <a:xfrm>
            <a:off x="1956390" y="2243470"/>
            <a:ext cx="9422839" cy="4306186"/>
          </a:xfrm>
        </p:spPr>
        <p:txBody>
          <a:bodyPr>
            <a:normAutofit/>
          </a:bodyPr>
          <a:lstStyle/>
          <a:p>
            <a:r>
              <a:rPr lang="en-US" sz="2800" dirty="0"/>
              <a:t>“[The McGees] knew that the tree…was decayed and liable to fall.”</a:t>
            </a:r>
          </a:p>
          <a:p>
            <a:r>
              <a:rPr lang="en-US" sz="2800" dirty="0"/>
              <a:t>“Public policy in a civilized community requires that …there be no oases of nonliability where a private nuisance may be maintained with impunity.”</a:t>
            </a:r>
          </a:p>
          <a:p>
            <a:pPr marL="0" indent="0">
              <a:buNone/>
            </a:pPr>
            <a:r>
              <a:rPr lang="en-US" sz="2800" b="1" dirty="0"/>
              <a:t>HOWEVER</a:t>
            </a:r>
            <a:endParaRPr lang="en-US" sz="2800" dirty="0"/>
          </a:p>
        </p:txBody>
      </p:sp>
      <p:sp>
        <p:nvSpPr>
          <p:cNvPr id="7" name="Title 1">
            <a:extLst>
              <a:ext uri="{FF2B5EF4-FFF2-40B4-BE49-F238E27FC236}">
                <a16:creationId xmlns:a16="http://schemas.microsoft.com/office/drawing/2014/main" id="{21406CA6-C8DA-82BF-49A3-43A2CE01F41F}"/>
              </a:ext>
            </a:extLst>
          </p:cNvPr>
          <p:cNvSpPr>
            <a:spLocks noGrp="1"/>
          </p:cNvSpPr>
          <p:nvPr>
            <p:ph type="title"/>
          </p:nvPr>
        </p:nvSpPr>
        <p:spPr>
          <a:xfrm>
            <a:off x="2115879" y="624110"/>
            <a:ext cx="10430540" cy="1280890"/>
          </a:xfrm>
        </p:spPr>
        <p:txBody>
          <a:bodyPr>
            <a:normAutofit/>
          </a:bodyPr>
          <a:lstStyle/>
          <a:p>
            <a:r>
              <a:rPr lang="en-US" i="1" dirty="0"/>
              <a:t>Rowe v. McGee</a:t>
            </a:r>
            <a:br>
              <a:rPr lang="en-US" i="1" dirty="0"/>
            </a:br>
            <a:r>
              <a:rPr lang="en-US" dirty="0"/>
              <a:t>5 N.C. App. 60 (NC Ct. App. 1969)</a:t>
            </a:r>
            <a:endParaRPr lang="sv-SE" dirty="0"/>
          </a:p>
        </p:txBody>
      </p:sp>
    </p:spTree>
    <p:extLst>
      <p:ext uri="{BB962C8B-B14F-4D97-AF65-F5344CB8AC3E}">
        <p14:creationId xmlns:p14="http://schemas.microsoft.com/office/powerpoint/2010/main" val="21756519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5714B-C640-1F48-A92B-58CD4017B9A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3CF494-49F2-6B97-F7F7-EE4D5F3D2720}"/>
              </a:ext>
            </a:extLst>
          </p:cNvPr>
          <p:cNvSpPr>
            <a:spLocks noGrp="1"/>
          </p:cNvSpPr>
          <p:nvPr>
            <p:ph idx="1"/>
          </p:nvPr>
        </p:nvSpPr>
        <p:spPr>
          <a:xfrm>
            <a:off x="1956390" y="2243469"/>
            <a:ext cx="9422839" cy="4167963"/>
          </a:xfrm>
        </p:spPr>
        <p:txBody>
          <a:bodyPr>
            <a:normAutofit/>
          </a:bodyPr>
          <a:lstStyle/>
          <a:p>
            <a:r>
              <a:rPr lang="en-US" sz="2800" dirty="0"/>
              <a:t>“It cannot be said…that one who uses a highway,, even though he knows of a defect in it…is guilty of negligence in doing so…”</a:t>
            </a:r>
          </a:p>
        </p:txBody>
      </p:sp>
      <p:sp>
        <p:nvSpPr>
          <p:cNvPr id="7" name="Title 1">
            <a:extLst>
              <a:ext uri="{FF2B5EF4-FFF2-40B4-BE49-F238E27FC236}">
                <a16:creationId xmlns:a16="http://schemas.microsoft.com/office/drawing/2014/main" id="{EF28C628-711A-3EA8-6FA6-1C6B4C94CBC3}"/>
              </a:ext>
            </a:extLst>
          </p:cNvPr>
          <p:cNvSpPr>
            <a:spLocks noGrp="1"/>
          </p:cNvSpPr>
          <p:nvPr>
            <p:ph type="title"/>
          </p:nvPr>
        </p:nvSpPr>
        <p:spPr>
          <a:xfrm>
            <a:off x="2115879" y="624110"/>
            <a:ext cx="10430540" cy="1280890"/>
          </a:xfrm>
        </p:spPr>
        <p:txBody>
          <a:bodyPr>
            <a:normAutofit/>
          </a:bodyPr>
          <a:lstStyle/>
          <a:p>
            <a:r>
              <a:rPr lang="en-US" i="1" dirty="0"/>
              <a:t>Tate v. City of Greenville</a:t>
            </a:r>
            <a:br>
              <a:rPr lang="en-US" dirty="0"/>
            </a:br>
            <a:r>
              <a:rPr lang="en-US" dirty="0"/>
              <a:t>228 S.C. 530 (SC Sup. Ct. 1956)</a:t>
            </a:r>
            <a:endParaRPr lang="sv-SE" dirty="0"/>
          </a:p>
        </p:txBody>
      </p:sp>
    </p:spTree>
    <p:extLst>
      <p:ext uri="{BB962C8B-B14F-4D97-AF65-F5344CB8AC3E}">
        <p14:creationId xmlns:p14="http://schemas.microsoft.com/office/powerpoint/2010/main" val="28000111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41046-9D48-4630-082B-4FFF076391F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AC8AD3-842F-6B3C-5DF2-23465AAFC39A}"/>
              </a:ext>
            </a:extLst>
          </p:cNvPr>
          <p:cNvSpPr>
            <a:spLocks noGrp="1"/>
          </p:cNvSpPr>
          <p:nvPr>
            <p:ph idx="1"/>
          </p:nvPr>
        </p:nvSpPr>
        <p:spPr>
          <a:xfrm>
            <a:off x="1956390" y="2243469"/>
            <a:ext cx="9422839" cy="4167963"/>
          </a:xfrm>
        </p:spPr>
        <p:txBody>
          <a:bodyPr>
            <a:normAutofit/>
          </a:bodyPr>
          <a:lstStyle/>
          <a:p>
            <a:r>
              <a:rPr lang="en-US" sz="2800" dirty="0"/>
              <a:t>“It cannot be said…that one who uses a highway,, even though he knows of a defect in it…is guilty of negligence in doing so…”</a:t>
            </a:r>
          </a:p>
          <a:p>
            <a:r>
              <a:rPr lang="en-US" sz="2800" dirty="0"/>
              <a:t>“To hold otherwise would make every traveler on the streets or highways assume the risk of injury from all such defects or dangers.”</a:t>
            </a:r>
          </a:p>
        </p:txBody>
      </p:sp>
      <p:sp>
        <p:nvSpPr>
          <p:cNvPr id="7" name="Title 1">
            <a:extLst>
              <a:ext uri="{FF2B5EF4-FFF2-40B4-BE49-F238E27FC236}">
                <a16:creationId xmlns:a16="http://schemas.microsoft.com/office/drawing/2014/main" id="{B18881FC-8A06-0061-7F95-27A9F38EB68A}"/>
              </a:ext>
            </a:extLst>
          </p:cNvPr>
          <p:cNvSpPr>
            <a:spLocks noGrp="1"/>
          </p:cNvSpPr>
          <p:nvPr>
            <p:ph type="title"/>
          </p:nvPr>
        </p:nvSpPr>
        <p:spPr>
          <a:xfrm>
            <a:off x="2115879" y="624110"/>
            <a:ext cx="10430540" cy="1280890"/>
          </a:xfrm>
        </p:spPr>
        <p:txBody>
          <a:bodyPr>
            <a:normAutofit/>
          </a:bodyPr>
          <a:lstStyle/>
          <a:p>
            <a:r>
              <a:rPr lang="en-US" i="1" dirty="0"/>
              <a:t>Tate v. City of Greenville</a:t>
            </a:r>
            <a:br>
              <a:rPr lang="en-US" dirty="0"/>
            </a:br>
            <a:r>
              <a:rPr lang="en-US" dirty="0"/>
              <a:t>228 S.C. 530 (SC Sup. Ct. 1956)</a:t>
            </a:r>
            <a:endParaRPr lang="sv-SE" dirty="0"/>
          </a:p>
        </p:txBody>
      </p:sp>
    </p:spTree>
    <p:extLst>
      <p:ext uri="{BB962C8B-B14F-4D97-AF65-F5344CB8AC3E}">
        <p14:creationId xmlns:p14="http://schemas.microsoft.com/office/powerpoint/2010/main" val="3675194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7AA70-4E45-434D-7766-5987874589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5B33DD-D43A-08F4-A69A-4E511AEF4CA8}"/>
              </a:ext>
            </a:extLst>
          </p:cNvPr>
          <p:cNvSpPr>
            <a:spLocks noGrp="1"/>
          </p:cNvSpPr>
          <p:nvPr>
            <p:ph type="title"/>
          </p:nvPr>
        </p:nvSpPr>
        <p:spPr>
          <a:xfrm>
            <a:off x="2115879" y="624110"/>
            <a:ext cx="10430540" cy="1280890"/>
          </a:xfrm>
        </p:spPr>
        <p:txBody>
          <a:bodyPr>
            <a:normAutofit/>
          </a:bodyPr>
          <a:lstStyle/>
          <a:p>
            <a:r>
              <a:rPr lang="en-US" i="1" dirty="0"/>
              <a:t>Tate v. City of Greensboro</a:t>
            </a:r>
            <a:br>
              <a:rPr lang="en-US" i="1" dirty="0"/>
            </a:br>
            <a:r>
              <a:rPr lang="en-US" dirty="0"/>
              <a:t>114 N.C. 392 (NC Sup. Ct. 1894)</a:t>
            </a:r>
          </a:p>
        </p:txBody>
      </p:sp>
      <p:pic>
        <p:nvPicPr>
          <p:cNvPr id="6" name="Picture 5">
            <a:extLst>
              <a:ext uri="{FF2B5EF4-FFF2-40B4-BE49-F238E27FC236}">
                <a16:creationId xmlns:a16="http://schemas.microsoft.com/office/drawing/2014/main" id="{9F2BF767-27EE-9DF4-A06D-5FFD3AC1F6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57500" y="1788879"/>
            <a:ext cx="6804659" cy="4986856"/>
          </a:xfrm>
          <a:prstGeom prst="rect">
            <a:avLst/>
          </a:prstGeom>
        </p:spPr>
      </p:pic>
    </p:spTree>
    <p:extLst>
      <p:ext uri="{BB962C8B-B14F-4D97-AF65-F5344CB8AC3E}">
        <p14:creationId xmlns:p14="http://schemas.microsoft.com/office/powerpoint/2010/main" val="20711070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9A739-657E-84F8-262C-F1C72A75C44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5CF810-DEB8-6CDD-33AF-00D01F3EB68E}"/>
              </a:ext>
            </a:extLst>
          </p:cNvPr>
          <p:cNvSpPr>
            <a:spLocks noGrp="1"/>
          </p:cNvSpPr>
          <p:nvPr>
            <p:ph idx="1"/>
          </p:nvPr>
        </p:nvSpPr>
        <p:spPr>
          <a:xfrm>
            <a:off x="1956390" y="2243469"/>
            <a:ext cx="9422839" cy="4167963"/>
          </a:xfrm>
        </p:spPr>
        <p:txBody>
          <a:bodyPr>
            <a:normAutofit/>
          </a:bodyPr>
          <a:lstStyle/>
          <a:p>
            <a:r>
              <a:rPr lang="en-US" sz="2800" dirty="0"/>
              <a:t>“The trees standing in the street along the sidewalk are, in a restricted sense, </a:t>
            </a:r>
            <a:r>
              <a:rPr lang="el-GR" sz="2800" dirty="0"/>
              <a:t>π</a:t>
            </a:r>
            <a:r>
              <a:rPr lang="en-US" sz="2800" dirty="0"/>
              <a:t>’s trees. If they are cut or injured by an individual who has no authority from the city to cut or remove them, </a:t>
            </a:r>
            <a:r>
              <a:rPr lang="el-GR" sz="2800" dirty="0"/>
              <a:t>π</a:t>
            </a:r>
            <a:r>
              <a:rPr lang="en-US" sz="2800" dirty="0"/>
              <a:t> may recover damages”</a:t>
            </a:r>
          </a:p>
        </p:txBody>
      </p:sp>
      <p:sp>
        <p:nvSpPr>
          <p:cNvPr id="7" name="Title 1">
            <a:extLst>
              <a:ext uri="{FF2B5EF4-FFF2-40B4-BE49-F238E27FC236}">
                <a16:creationId xmlns:a16="http://schemas.microsoft.com/office/drawing/2014/main" id="{374900EC-C93B-FFD3-4F18-996CC270B43C}"/>
              </a:ext>
            </a:extLst>
          </p:cNvPr>
          <p:cNvSpPr>
            <a:spLocks noGrp="1"/>
          </p:cNvSpPr>
          <p:nvPr>
            <p:ph type="title"/>
          </p:nvPr>
        </p:nvSpPr>
        <p:spPr>
          <a:xfrm>
            <a:off x="2115879" y="624110"/>
            <a:ext cx="10430540" cy="1280890"/>
          </a:xfrm>
        </p:spPr>
        <p:txBody>
          <a:bodyPr>
            <a:normAutofit/>
          </a:bodyPr>
          <a:lstStyle/>
          <a:p>
            <a:r>
              <a:rPr lang="en-US" i="1" dirty="0"/>
              <a:t>Tate v. City of Greensboro</a:t>
            </a:r>
            <a:br>
              <a:rPr lang="en-US" i="1" dirty="0"/>
            </a:br>
            <a:r>
              <a:rPr lang="en-US" dirty="0"/>
              <a:t>114 N.C. 392 (NC Sup. Ct. 1894)</a:t>
            </a:r>
            <a:endParaRPr lang="sv-SE" dirty="0"/>
          </a:p>
        </p:txBody>
      </p:sp>
    </p:spTree>
    <p:extLst>
      <p:ext uri="{BB962C8B-B14F-4D97-AF65-F5344CB8AC3E}">
        <p14:creationId xmlns:p14="http://schemas.microsoft.com/office/powerpoint/2010/main" val="2421237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5D000-AB23-2ECC-B1BC-A172A16BE80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D67CD-C622-344C-BEEF-E685EC99A531}"/>
              </a:ext>
            </a:extLst>
          </p:cNvPr>
          <p:cNvSpPr>
            <a:spLocks noGrp="1"/>
          </p:cNvSpPr>
          <p:nvPr>
            <p:ph idx="1"/>
          </p:nvPr>
        </p:nvSpPr>
        <p:spPr>
          <a:xfrm>
            <a:off x="1956390" y="2243469"/>
            <a:ext cx="9422839" cy="4167963"/>
          </a:xfrm>
        </p:spPr>
        <p:txBody>
          <a:bodyPr>
            <a:normAutofit/>
          </a:bodyPr>
          <a:lstStyle/>
          <a:p>
            <a:r>
              <a:rPr lang="en-US" sz="2800" dirty="0"/>
              <a:t>“the law gives [cities] an almost absolute discretion in the maintenance of their streets”</a:t>
            </a:r>
          </a:p>
        </p:txBody>
      </p:sp>
      <p:sp>
        <p:nvSpPr>
          <p:cNvPr id="7" name="Title 1">
            <a:extLst>
              <a:ext uri="{FF2B5EF4-FFF2-40B4-BE49-F238E27FC236}">
                <a16:creationId xmlns:a16="http://schemas.microsoft.com/office/drawing/2014/main" id="{9021BBB5-315A-2DD5-41F9-1934615A5303}"/>
              </a:ext>
            </a:extLst>
          </p:cNvPr>
          <p:cNvSpPr>
            <a:spLocks noGrp="1"/>
          </p:cNvSpPr>
          <p:nvPr>
            <p:ph type="title"/>
          </p:nvPr>
        </p:nvSpPr>
        <p:spPr>
          <a:xfrm>
            <a:off x="2115879" y="624110"/>
            <a:ext cx="10430540" cy="1280890"/>
          </a:xfrm>
        </p:spPr>
        <p:txBody>
          <a:bodyPr>
            <a:normAutofit/>
          </a:bodyPr>
          <a:lstStyle/>
          <a:p>
            <a:r>
              <a:rPr lang="en-US" i="1" dirty="0"/>
              <a:t>Tate v. City of Greensboro</a:t>
            </a:r>
            <a:br>
              <a:rPr lang="en-US" i="1" dirty="0"/>
            </a:br>
            <a:r>
              <a:rPr lang="en-US" dirty="0"/>
              <a:t>114 N.C. 392 (NC Sup. Ct. 1894)</a:t>
            </a:r>
            <a:endParaRPr lang="sv-SE" dirty="0"/>
          </a:p>
        </p:txBody>
      </p:sp>
    </p:spTree>
    <p:extLst>
      <p:ext uri="{BB962C8B-B14F-4D97-AF65-F5344CB8AC3E}">
        <p14:creationId xmlns:p14="http://schemas.microsoft.com/office/powerpoint/2010/main" val="10597031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7D800-0D39-1550-58E6-1F169C3E35C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70F95-7E8C-04E9-C7EB-F43C20FD8FB3}"/>
              </a:ext>
            </a:extLst>
          </p:cNvPr>
          <p:cNvSpPr>
            <a:spLocks noGrp="1"/>
          </p:cNvSpPr>
          <p:nvPr>
            <p:ph idx="1"/>
          </p:nvPr>
        </p:nvSpPr>
        <p:spPr>
          <a:xfrm>
            <a:off x="1956390" y="2243469"/>
            <a:ext cx="9422839" cy="4167963"/>
          </a:xfrm>
        </p:spPr>
        <p:txBody>
          <a:bodyPr>
            <a:normAutofit/>
          </a:bodyPr>
          <a:lstStyle/>
          <a:p>
            <a:r>
              <a:rPr lang="en-US" sz="2800" dirty="0"/>
              <a:t>“the law gives [cities] an almost absolute discretion in the maintenance of their streets”</a:t>
            </a:r>
          </a:p>
          <a:p>
            <a:r>
              <a:rPr lang="en-US" sz="2800" dirty="0"/>
              <a:t>“No other power can so wisely and judiciously control this subject as the authority of the immediate locality…”</a:t>
            </a:r>
          </a:p>
        </p:txBody>
      </p:sp>
      <p:sp>
        <p:nvSpPr>
          <p:cNvPr id="7" name="Title 1">
            <a:extLst>
              <a:ext uri="{FF2B5EF4-FFF2-40B4-BE49-F238E27FC236}">
                <a16:creationId xmlns:a16="http://schemas.microsoft.com/office/drawing/2014/main" id="{CBD39B5A-D364-D54D-5D33-7C4F79E90CD1}"/>
              </a:ext>
            </a:extLst>
          </p:cNvPr>
          <p:cNvSpPr>
            <a:spLocks noGrp="1"/>
          </p:cNvSpPr>
          <p:nvPr>
            <p:ph type="title"/>
          </p:nvPr>
        </p:nvSpPr>
        <p:spPr>
          <a:xfrm>
            <a:off x="2115879" y="624110"/>
            <a:ext cx="10430540" cy="1280890"/>
          </a:xfrm>
        </p:spPr>
        <p:txBody>
          <a:bodyPr>
            <a:normAutofit/>
          </a:bodyPr>
          <a:lstStyle/>
          <a:p>
            <a:r>
              <a:rPr lang="en-US" i="1" dirty="0"/>
              <a:t>Tate v. City of Greensboro</a:t>
            </a:r>
            <a:br>
              <a:rPr lang="en-US" i="1" dirty="0"/>
            </a:br>
            <a:r>
              <a:rPr lang="en-US" dirty="0"/>
              <a:t>114 N.C. 392 (NC Sup. Ct. 1894)</a:t>
            </a:r>
            <a:endParaRPr lang="sv-SE" dirty="0"/>
          </a:p>
        </p:txBody>
      </p:sp>
    </p:spTree>
    <p:extLst>
      <p:ext uri="{BB962C8B-B14F-4D97-AF65-F5344CB8AC3E}">
        <p14:creationId xmlns:p14="http://schemas.microsoft.com/office/powerpoint/2010/main" val="22626145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DD247-FA84-0A86-B1DF-626A2E542E9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D88D1A-B3FF-00D2-8A2B-8D5F0947DC15}"/>
              </a:ext>
            </a:extLst>
          </p:cNvPr>
          <p:cNvSpPr>
            <a:spLocks noGrp="1"/>
          </p:cNvSpPr>
          <p:nvPr>
            <p:ph idx="1"/>
          </p:nvPr>
        </p:nvSpPr>
        <p:spPr>
          <a:xfrm>
            <a:off x="1956390" y="2243469"/>
            <a:ext cx="9422839" cy="4167963"/>
          </a:xfrm>
        </p:spPr>
        <p:txBody>
          <a:bodyPr>
            <a:normAutofit/>
          </a:bodyPr>
          <a:lstStyle/>
          <a:p>
            <a:r>
              <a:rPr lang="en-US" sz="2800" dirty="0"/>
              <a:t>“the law gives [cities] an almost absolute discretion in the maintenance of their streets”</a:t>
            </a:r>
          </a:p>
          <a:p>
            <a:r>
              <a:rPr lang="en-US" sz="2800" dirty="0"/>
              <a:t>“No other power can so wisely and judiciously control this subject as the authority of the immediate locality…”</a:t>
            </a:r>
          </a:p>
          <a:p>
            <a:r>
              <a:rPr lang="en-US" sz="2800" dirty="0"/>
              <a:t>“The maintenance of such an action would transfer to court and jury the discretion which the law vests in the municipality”</a:t>
            </a:r>
          </a:p>
        </p:txBody>
      </p:sp>
      <p:sp>
        <p:nvSpPr>
          <p:cNvPr id="7" name="Title 1">
            <a:extLst>
              <a:ext uri="{FF2B5EF4-FFF2-40B4-BE49-F238E27FC236}">
                <a16:creationId xmlns:a16="http://schemas.microsoft.com/office/drawing/2014/main" id="{32496288-07F0-2E0F-7299-DFFDBE40826E}"/>
              </a:ext>
            </a:extLst>
          </p:cNvPr>
          <p:cNvSpPr>
            <a:spLocks noGrp="1"/>
          </p:cNvSpPr>
          <p:nvPr>
            <p:ph type="title"/>
          </p:nvPr>
        </p:nvSpPr>
        <p:spPr>
          <a:xfrm>
            <a:off x="2115879" y="624110"/>
            <a:ext cx="10430540" cy="1280890"/>
          </a:xfrm>
        </p:spPr>
        <p:txBody>
          <a:bodyPr>
            <a:normAutofit/>
          </a:bodyPr>
          <a:lstStyle/>
          <a:p>
            <a:r>
              <a:rPr lang="en-US" i="1" dirty="0"/>
              <a:t>Tate v. City of Greensboro</a:t>
            </a:r>
            <a:br>
              <a:rPr lang="en-US" i="1" dirty="0"/>
            </a:br>
            <a:r>
              <a:rPr lang="en-US" dirty="0"/>
              <a:t>114 N.C. 392 (NC Sup. Ct. 1894)</a:t>
            </a:r>
            <a:endParaRPr lang="sv-SE" dirty="0"/>
          </a:p>
        </p:txBody>
      </p:sp>
    </p:spTree>
    <p:extLst>
      <p:ext uri="{BB962C8B-B14F-4D97-AF65-F5344CB8AC3E}">
        <p14:creationId xmlns:p14="http://schemas.microsoft.com/office/powerpoint/2010/main" val="14088755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04E9F-67DD-3CBB-6401-95E202DD5B6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EAD9CC-5F34-2994-A6E3-62A654759FD0}"/>
              </a:ext>
            </a:extLst>
          </p:cNvPr>
          <p:cNvSpPr>
            <a:spLocks noGrp="1"/>
          </p:cNvSpPr>
          <p:nvPr>
            <p:ph idx="1"/>
          </p:nvPr>
        </p:nvSpPr>
        <p:spPr>
          <a:xfrm>
            <a:off x="1956390" y="2243469"/>
            <a:ext cx="9422839" cy="4167963"/>
          </a:xfrm>
        </p:spPr>
        <p:txBody>
          <a:bodyPr>
            <a:normAutofit/>
          </a:bodyPr>
          <a:lstStyle/>
          <a:p>
            <a:pPr marL="0" indent="0">
              <a:buNone/>
            </a:pPr>
            <a:r>
              <a:rPr lang="en-US" sz="2800" dirty="0"/>
              <a:t>DISSENT:</a:t>
            </a:r>
          </a:p>
        </p:txBody>
      </p:sp>
      <p:sp>
        <p:nvSpPr>
          <p:cNvPr id="7" name="Title 1">
            <a:extLst>
              <a:ext uri="{FF2B5EF4-FFF2-40B4-BE49-F238E27FC236}">
                <a16:creationId xmlns:a16="http://schemas.microsoft.com/office/drawing/2014/main" id="{77AF0B91-022E-E573-1AAD-9ED853475602}"/>
              </a:ext>
            </a:extLst>
          </p:cNvPr>
          <p:cNvSpPr>
            <a:spLocks noGrp="1"/>
          </p:cNvSpPr>
          <p:nvPr>
            <p:ph type="title"/>
          </p:nvPr>
        </p:nvSpPr>
        <p:spPr>
          <a:xfrm>
            <a:off x="2115879" y="624110"/>
            <a:ext cx="10430540" cy="1280890"/>
          </a:xfrm>
        </p:spPr>
        <p:txBody>
          <a:bodyPr>
            <a:normAutofit/>
          </a:bodyPr>
          <a:lstStyle/>
          <a:p>
            <a:r>
              <a:rPr lang="en-US" i="1" dirty="0"/>
              <a:t>Tate v. City of Greensboro</a:t>
            </a:r>
            <a:br>
              <a:rPr lang="en-US" i="1" dirty="0"/>
            </a:br>
            <a:r>
              <a:rPr lang="en-US" dirty="0"/>
              <a:t>114 N.C. 392 (NC Sup. Ct. 1894)</a:t>
            </a:r>
            <a:endParaRPr lang="sv-SE" dirty="0"/>
          </a:p>
        </p:txBody>
      </p:sp>
    </p:spTree>
    <p:extLst>
      <p:ext uri="{BB962C8B-B14F-4D97-AF65-F5344CB8AC3E}">
        <p14:creationId xmlns:p14="http://schemas.microsoft.com/office/powerpoint/2010/main" val="15375348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D0B22-0881-FCF1-5469-A0C9BC0AC89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5E62CA-AD13-FCA3-58BC-839EC90CC3DB}"/>
              </a:ext>
            </a:extLst>
          </p:cNvPr>
          <p:cNvSpPr>
            <a:spLocks noGrp="1"/>
          </p:cNvSpPr>
          <p:nvPr>
            <p:ph idx="1"/>
          </p:nvPr>
        </p:nvSpPr>
        <p:spPr>
          <a:xfrm>
            <a:off x="1956390" y="2243469"/>
            <a:ext cx="9422839" cy="4167963"/>
          </a:xfrm>
        </p:spPr>
        <p:txBody>
          <a:bodyPr>
            <a:normAutofit/>
          </a:bodyPr>
          <a:lstStyle/>
          <a:p>
            <a:pPr marL="0" indent="0">
              <a:buNone/>
            </a:pPr>
            <a:r>
              <a:rPr lang="en-US" sz="2800" dirty="0"/>
              <a:t>DISSENT:</a:t>
            </a:r>
          </a:p>
          <a:p>
            <a:r>
              <a:rPr lang="en-US" sz="2800" dirty="0"/>
              <a:t>“a shade tree is the property of the abutting owner, which cannot be destroyed, as a nuisance, unless it hinders the free use of the highway by the public”</a:t>
            </a:r>
          </a:p>
        </p:txBody>
      </p:sp>
      <p:sp>
        <p:nvSpPr>
          <p:cNvPr id="7" name="Title 1">
            <a:extLst>
              <a:ext uri="{FF2B5EF4-FFF2-40B4-BE49-F238E27FC236}">
                <a16:creationId xmlns:a16="http://schemas.microsoft.com/office/drawing/2014/main" id="{B56E04EE-5052-48F1-21F3-4382254D4EA4}"/>
              </a:ext>
            </a:extLst>
          </p:cNvPr>
          <p:cNvSpPr>
            <a:spLocks noGrp="1"/>
          </p:cNvSpPr>
          <p:nvPr>
            <p:ph type="title"/>
          </p:nvPr>
        </p:nvSpPr>
        <p:spPr>
          <a:xfrm>
            <a:off x="2115879" y="624110"/>
            <a:ext cx="10430540" cy="1280890"/>
          </a:xfrm>
        </p:spPr>
        <p:txBody>
          <a:bodyPr>
            <a:normAutofit/>
          </a:bodyPr>
          <a:lstStyle/>
          <a:p>
            <a:r>
              <a:rPr lang="en-US" i="1" dirty="0"/>
              <a:t>Tate v. City of Greensboro</a:t>
            </a:r>
            <a:br>
              <a:rPr lang="en-US" i="1" dirty="0"/>
            </a:br>
            <a:r>
              <a:rPr lang="en-US" dirty="0"/>
              <a:t>114 N.C. 392 (NC Sup. Ct. 1894)</a:t>
            </a:r>
            <a:endParaRPr lang="sv-SE" dirty="0"/>
          </a:p>
        </p:txBody>
      </p:sp>
    </p:spTree>
    <p:extLst>
      <p:ext uri="{BB962C8B-B14F-4D97-AF65-F5344CB8AC3E}">
        <p14:creationId xmlns:p14="http://schemas.microsoft.com/office/powerpoint/2010/main" val="5623785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248C-8A1D-14A6-7764-62E192527AF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D08268-EA18-53B3-38F5-C7DA6289B129}"/>
              </a:ext>
            </a:extLst>
          </p:cNvPr>
          <p:cNvSpPr>
            <a:spLocks noGrp="1"/>
          </p:cNvSpPr>
          <p:nvPr>
            <p:ph idx="1"/>
          </p:nvPr>
        </p:nvSpPr>
        <p:spPr>
          <a:xfrm>
            <a:off x="1956390" y="2243469"/>
            <a:ext cx="9422839" cy="4167963"/>
          </a:xfrm>
        </p:spPr>
        <p:txBody>
          <a:bodyPr>
            <a:normAutofit/>
          </a:bodyPr>
          <a:lstStyle/>
          <a:p>
            <a:pPr marL="0" indent="0">
              <a:buNone/>
            </a:pPr>
            <a:r>
              <a:rPr lang="en-US" sz="2800" dirty="0"/>
              <a:t>DISSENT:</a:t>
            </a:r>
          </a:p>
          <a:p>
            <a:r>
              <a:rPr lang="en-US" sz="2800" dirty="0"/>
              <a:t>“a shade tree is the property of the abutting owner, which cannot be destroyed, as a nuisance, unless it hinders the free use of the highway by the public”</a:t>
            </a:r>
          </a:p>
          <a:p>
            <a:r>
              <a:rPr lang="en-US" sz="2800" dirty="0"/>
              <a:t>“the town [has] the right to remove it ONLY [if] it obstructs the highway…or after condemnation.”</a:t>
            </a:r>
          </a:p>
        </p:txBody>
      </p:sp>
      <p:sp>
        <p:nvSpPr>
          <p:cNvPr id="7" name="Title 1">
            <a:extLst>
              <a:ext uri="{FF2B5EF4-FFF2-40B4-BE49-F238E27FC236}">
                <a16:creationId xmlns:a16="http://schemas.microsoft.com/office/drawing/2014/main" id="{61DA9FA1-1A2D-1B98-04AC-0244414493FA}"/>
              </a:ext>
            </a:extLst>
          </p:cNvPr>
          <p:cNvSpPr>
            <a:spLocks noGrp="1"/>
          </p:cNvSpPr>
          <p:nvPr>
            <p:ph type="title"/>
          </p:nvPr>
        </p:nvSpPr>
        <p:spPr>
          <a:xfrm>
            <a:off x="2115879" y="624110"/>
            <a:ext cx="10430540" cy="1280890"/>
          </a:xfrm>
        </p:spPr>
        <p:txBody>
          <a:bodyPr>
            <a:normAutofit/>
          </a:bodyPr>
          <a:lstStyle/>
          <a:p>
            <a:r>
              <a:rPr lang="en-US" i="1" dirty="0"/>
              <a:t>Tate v. City of Greensboro</a:t>
            </a:r>
            <a:br>
              <a:rPr lang="en-US" i="1" dirty="0"/>
            </a:br>
            <a:r>
              <a:rPr lang="en-US" dirty="0"/>
              <a:t>114 N.C. 392 (NC Sup. Ct. 1894)</a:t>
            </a:r>
            <a:endParaRPr lang="sv-SE" dirty="0"/>
          </a:p>
        </p:txBody>
      </p:sp>
    </p:spTree>
    <p:extLst>
      <p:ext uri="{BB962C8B-B14F-4D97-AF65-F5344CB8AC3E}">
        <p14:creationId xmlns:p14="http://schemas.microsoft.com/office/powerpoint/2010/main" val="2346308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6F251-8EAA-151E-6F3A-12FA19F44F9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71A0F3-270D-D737-8D8C-C1674EA6121B}"/>
              </a:ext>
            </a:extLst>
          </p:cNvPr>
          <p:cNvSpPr>
            <a:spLocks noGrp="1"/>
          </p:cNvSpPr>
          <p:nvPr>
            <p:ph idx="1"/>
          </p:nvPr>
        </p:nvSpPr>
        <p:spPr>
          <a:xfrm>
            <a:off x="1956390" y="2243470"/>
            <a:ext cx="9422839" cy="4306186"/>
          </a:xfrm>
        </p:spPr>
        <p:txBody>
          <a:bodyPr>
            <a:normAutofit/>
          </a:bodyPr>
          <a:lstStyle/>
          <a:p>
            <a:r>
              <a:rPr lang="en-US" sz="2800" dirty="0"/>
              <a:t>“[The McGees] knew that the tree…was decayed and liable to fall.”</a:t>
            </a:r>
          </a:p>
          <a:p>
            <a:r>
              <a:rPr lang="en-US" sz="2800" dirty="0"/>
              <a:t>“Public policy in a civilized community requires that …there be no oases of nonliability where a private nuisance may be maintained with impunity.”</a:t>
            </a:r>
          </a:p>
          <a:p>
            <a:pPr marL="0" indent="0">
              <a:buNone/>
            </a:pPr>
            <a:r>
              <a:rPr lang="en-US" sz="2800" b="1" dirty="0"/>
              <a:t>HOWEVER</a:t>
            </a:r>
            <a:endParaRPr lang="en-US" sz="2800" dirty="0"/>
          </a:p>
          <a:p>
            <a:r>
              <a:rPr lang="en-US" sz="2800" dirty="0"/>
              <a:t>The Rowes had permission to cut the tree, so they were </a:t>
            </a:r>
            <a:r>
              <a:rPr lang="en-US" sz="2800" i="1" u="sng" dirty="0"/>
              <a:t>contributorily negligent</a:t>
            </a:r>
            <a:endParaRPr lang="en-US" sz="2800" b="1" i="1" u="sng" dirty="0"/>
          </a:p>
        </p:txBody>
      </p:sp>
      <p:sp>
        <p:nvSpPr>
          <p:cNvPr id="7" name="Title 1">
            <a:extLst>
              <a:ext uri="{FF2B5EF4-FFF2-40B4-BE49-F238E27FC236}">
                <a16:creationId xmlns:a16="http://schemas.microsoft.com/office/drawing/2014/main" id="{5681CFD9-04E5-4F5E-25ED-8BF0781FB02C}"/>
              </a:ext>
            </a:extLst>
          </p:cNvPr>
          <p:cNvSpPr>
            <a:spLocks noGrp="1"/>
          </p:cNvSpPr>
          <p:nvPr>
            <p:ph type="title"/>
          </p:nvPr>
        </p:nvSpPr>
        <p:spPr>
          <a:xfrm>
            <a:off x="2115879" y="624110"/>
            <a:ext cx="10430540" cy="1280890"/>
          </a:xfrm>
        </p:spPr>
        <p:txBody>
          <a:bodyPr>
            <a:normAutofit/>
          </a:bodyPr>
          <a:lstStyle/>
          <a:p>
            <a:r>
              <a:rPr lang="en-US" i="1" dirty="0"/>
              <a:t>Rowe v. McGee</a:t>
            </a:r>
            <a:br>
              <a:rPr lang="en-US" i="1" dirty="0"/>
            </a:br>
            <a:r>
              <a:rPr lang="en-US" dirty="0"/>
              <a:t>5 N.C. App. 60 (NC Ct. App. 1969)</a:t>
            </a:r>
            <a:endParaRPr lang="sv-SE" dirty="0"/>
          </a:p>
        </p:txBody>
      </p:sp>
    </p:spTree>
    <p:extLst>
      <p:ext uri="{BB962C8B-B14F-4D97-AF65-F5344CB8AC3E}">
        <p14:creationId xmlns:p14="http://schemas.microsoft.com/office/powerpoint/2010/main" val="20260840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143DF-B136-71B4-507A-F379AFCEDD1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F33A24-2603-AAFE-0B53-F83FCE180D05}"/>
              </a:ext>
            </a:extLst>
          </p:cNvPr>
          <p:cNvSpPr>
            <a:spLocks noGrp="1"/>
          </p:cNvSpPr>
          <p:nvPr>
            <p:ph idx="1"/>
          </p:nvPr>
        </p:nvSpPr>
        <p:spPr>
          <a:xfrm>
            <a:off x="1956390" y="2243469"/>
            <a:ext cx="9422839" cy="4167963"/>
          </a:xfrm>
        </p:spPr>
        <p:txBody>
          <a:bodyPr>
            <a:normAutofit/>
          </a:bodyPr>
          <a:lstStyle/>
          <a:p>
            <a:pPr marL="0" indent="0">
              <a:buNone/>
            </a:pPr>
            <a:r>
              <a:rPr lang="en-US" sz="2800" dirty="0"/>
              <a:t>DISSENT:</a:t>
            </a:r>
          </a:p>
          <a:p>
            <a:r>
              <a:rPr lang="en-US" sz="2800" dirty="0"/>
              <a:t>“if the dampness under the dense foliage of the trees made them a nuisance, every shade tree …would be liable to destruction at the arbitrary bidding of any agent of a town”</a:t>
            </a:r>
          </a:p>
        </p:txBody>
      </p:sp>
      <p:sp>
        <p:nvSpPr>
          <p:cNvPr id="7" name="Title 1">
            <a:extLst>
              <a:ext uri="{FF2B5EF4-FFF2-40B4-BE49-F238E27FC236}">
                <a16:creationId xmlns:a16="http://schemas.microsoft.com/office/drawing/2014/main" id="{6CC2CB8F-89AE-F8C0-0C7D-3EB9567250C4}"/>
              </a:ext>
            </a:extLst>
          </p:cNvPr>
          <p:cNvSpPr>
            <a:spLocks noGrp="1"/>
          </p:cNvSpPr>
          <p:nvPr>
            <p:ph type="title"/>
          </p:nvPr>
        </p:nvSpPr>
        <p:spPr>
          <a:xfrm>
            <a:off x="2115879" y="624110"/>
            <a:ext cx="10430540" cy="1280890"/>
          </a:xfrm>
        </p:spPr>
        <p:txBody>
          <a:bodyPr>
            <a:normAutofit/>
          </a:bodyPr>
          <a:lstStyle/>
          <a:p>
            <a:r>
              <a:rPr lang="en-US" i="1" dirty="0"/>
              <a:t>Tate v. City of Greensboro</a:t>
            </a:r>
            <a:br>
              <a:rPr lang="en-US" i="1" dirty="0"/>
            </a:br>
            <a:r>
              <a:rPr lang="en-US" dirty="0"/>
              <a:t>114 N.C. 392 (NC Sup. Ct. 1894)</a:t>
            </a:r>
            <a:endParaRPr lang="sv-SE" dirty="0"/>
          </a:p>
        </p:txBody>
      </p:sp>
    </p:spTree>
    <p:extLst>
      <p:ext uri="{BB962C8B-B14F-4D97-AF65-F5344CB8AC3E}">
        <p14:creationId xmlns:p14="http://schemas.microsoft.com/office/powerpoint/2010/main" val="12417149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EA3BF-AF15-3510-DF9D-6FF168F0029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E933779-0EA0-8D73-8E36-F810763F4978}"/>
              </a:ext>
            </a:extLst>
          </p:cNvPr>
          <p:cNvSpPr>
            <a:spLocks noGrp="1"/>
          </p:cNvSpPr>
          <p:nvPr>
            <p:ph type="title"/>
          </p:nvPr>
        </p:nvSpPr>
        <p:spPr>
          <a:xfrm>
            <a:off x="2115879" y="624110"/>
            <a:ext cx="10430540" cy="1280890"/>
          </a:xfrm>
        </p:spPr>
        <p:txBody>
          <a:bodyPr>
            <a:normAutofit/>
          </a:bodyPr>
          <a:lstStyle/>
          <a:p>
            <a:r>
              <a:rPr lang="en-US" i="1" dirty="0"/>
              <a:t>Munday v. Newton</a:t>
            </a:r>
            <a:br>
              <a:rPr lang="en-US" i="1" dirty="0"/>
            </a:br>
            <a:r>
              <a:rPr lang="pl-PL" dirty="0"/>
              <a:t>167 N.C. 656 (</a:t>
            </a:r>
            <a:r>
              <a:rPr lang="en-US" dirty="0"/>
              <a:t>NC Sup. Ct. </a:t>
            </a:r>
            <a:r>
              <a:rPr lang="pl-PL" dirty="0"/>
              <a:t>1914)</a:t>
            </a:r>
            <a:endParaRPr lang="en-US" dirty="0"/>
          </a:p>
        </p:txBody>
      </p:sp>
      <p:pic>
        <p:nvPicPr>
          <p:cNvPr id="9" name="Picture 8">
            <a:extLst>
              <a:ext uri="{FF2B5EF4-FFF2-40B4-BE49-F238E27FC236}">
                <a16:creationId xmlns:a16="http://schemas.microsoft.com/office/drawing/2014/main" id="{24C73A21-9DC1-6589-0EF9-B71618518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900" y="1778000"/>
            <a:ext cx="4978400" cy="4978400"/>
          </a:xfrm>
          <a:prstGeom prst="rect">
            <a:avLst/>
          </a:prstGeom>
        </p:spPr>
      </p:pic>
    </p:spTree>
    <p:extLst>
      <p:ext uri="{BB962C8B-B14F-4D97-AF65-F5344CB8AC3E}">
        <p14:creationId xmlns:p14="http://schemas.microsoft.com/office/powerpoint/2010/main" val="4032770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47D62-8A26-F737-C183-C8EEDE38865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B9DE6F-5EF3-624A-8055-3AA7BF25349E}"/>
              </a:ext>
            </a:extLst>
          </p:cNvPr>
          <p:cNvSpPr>
            <a:spLocks noGrp="1"/>
          </p:cNvSpPr>
          <p:nvPr>
            <p:ph idx="1"/>
          </p:nvPr>
        </p:nvSpPr>
        <p:spPr>
          <a:xfrm>
            <a:off x="1956390" y="2243469"/>
            <a:ext cx="9422839" cy="4167963"/>
          </a:xfrm>
        </p:spPr>
        <p:txBody>
          <a:bodyPr>
            <a:normAutofit/>
          </a:bodyPr>
          <a:lstStyle/>
          <a:p>
            <a:r>
              <a:rPr lang="en-US" sz="2800" dirty="0"/>
              <a:t>Court cannot second-guess the aldermen without “erecting a despotism of five men”</a:t>
            </a:r>
          </a:p>
        </p:txBody>
      </p:sp>
      <p:sp>
        <p:nvSpPr>
          <p:cNvPr id="7" name="Title 1">
            <a:extLst>
              <a:ext uri="{FF2B5EF4-FFF2-40B4-BE49-F238E27FC236}">
                <a16:creationId xmlns:a16="http://schemas.microsoft.com/office/drawing/2014/main" id="{74B0BAA8-444B-0880-F871-4242BFB7C326}"/>
              </a:ext>
            </a:extLst>
          </p:cNvPr>
          <p:cNvSpPr>
            <a:spLocks noGrp="1"/>
          </p:cNvSpPr>
          <p:nvPr>
            <p:ph type="title"/>
          </p:nvPr>
        </p:nvSpPr>
        <p:spPr>
          <a:xfrm>
            <a:off x="2115879" y="624110"/>
            <a:ext cx="10430540" cy="1280890"/>
          </a:xfrm>
        </p:spPr>
        <p:txBody>
          <a:bodyPr>
            <a:normAutofit/>
          </a:bodyPr>
          <a:lstStyle/>
          <a:p>
            <a:r>
              <a:rPr lang="en-US" i="1" dirty="0"/>
              <a:t>Munday v. Newton</a:t>
            </a:r>
            <a:br>
              <a:rPr lang="en-US" i="1" dirty="0"/>
            </a:br>
            <a:r>
              <a:rPr lang="pl-PL" dirty="0"/>
              <a:t>167 N.C. 656 (</a:t>
            </a:r>
            <a:r>
              <a:rPr lang="en-US" dirty="0"/>
              <a:t>NC Sup. Ct. </a:t>
            </a:r>
            <a:r>
              <a:rPr lang="pl-PL" dirty="0"/>
              <a:t>1914)</a:t>
            </a:r>
            <a:endParaRPr lang="en-US" dirty="0"/>
          </a:p>
        </p:txBody>
      </p:sp>
    </p:spTree>
    <p:extLst>
      <p:ext uri="{BB962C8B-B14F-4D97-AF65-F5344CB8AC3E}">
        <p14:creationId xmlns:p14="http://schemas.microsoft.com/office/powerpoint/2010/main" val="9449118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5C8B3-6EE9-3A84-2567-E3CAB17EB4A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F197F6-9654-BC04-9B5A-DBE51B78B5D3}"/>
              </a:ext>
            </a:extLst>
          </p:cNvPr>
          <p:cNvSpPr>
            <a:spLocks noGrp="1"/>
          </p:cNvSpPr>
          <p:nvPr>
            <p:ph idx="1"/>
          </p:nvPr>
        </p:nvSpPr>
        <p:spPr>
          <a:xfrm>
            <a:off x="1956390" y="2243469"/>
            <a:ext cx="9422839" cy="4167963"/>
          </a:xfrm>
        </p:spPr>
        <p:txBody>
          <a:bodyPr>
            <a:normAutofit/>
          </a:bodyPr>
          <a:lstStyle/>
          <a:p>
            <a:r>
              <a:rPr lang="en-US" sz="2800" dirty="0"/>
              <a:t>Court cannot second-guess the aldermen without “erecting a despotism of five men”</a:t>
            </a:r>
          </a:p>
          <a:p>
            <a:r>
              <a:rPr lang="en-US" sz="2800" dirty="0"/>
              <a:t>“Mistake in judgment…cannot be corrected…by this court”</a:t>
            </a:r>
            <a:endParaRPr lang="en-US" sz="2600" dirty="0"/>
          </a:p>
        </p:txBody>
      </p:sp>
      <p:sp>
        <p:nvSpPr>
          <p:cNvPr id="7" name="Title 1">
            <a:extLst>
              <a:ext uri="{FF2B5EF4-FFF2-40B4-BE49-F238E27FC236}">
                <a16:creationId xmlns:a16="http://schemas.microsoft.com/office/drawing/2014/main" id="{1549EC34-7901-E282-9FA6-F206FEA6F01C}"/>
              </a:ext>
            </a:extLst>
          </p:cNvPr>
          <p:cNvSpPr>
            <a:spLocks noGrp="1"/>
          </p:cNvSpPr>
          <p:nvPr>
            <p:ph type="title"/>
          </p:nvPr>
        </p:nvSpPr>
        <p:spPr>
          <a:xfrm>
            <a:off x="2115879" y="624110"/>
            <a:ext cx="10430540" cy="1280890"/>
          </a:xfrm>
        </p:spPr>
        <p:txBody>
          <a:bodyPr>
            <a:normAutofit/>
          </a:bodyPr>
          <a:lstStyle/>
          <a:p>
            <a:r>
              <a:rPr lang="en-US" i="1" dirty="0"/>
              <a:t>Munday v. Newton</a:t>
            </a:r>
            <a:br>
              <a:rPr lang="en-US" i="1" dirty="0"/>
            </a:br>
            <a:r>
              <a:rPr lang="pl-PL" dirty="0"/>
              <a:t>167 N.C. 656 (</a:t>
            </a:r>
            <a:r>
              <a:rPr lang="en-US" dirty="0"/>
              <a:t>NC Sup. Ct. </a:t>
            </a:r>
            <a:r>
              <a:rPr lang="pl-PL" dirty="0"/>
              <a:t>1914)</a:t>
            </a:r>
            <a:endParaRPr lang="en-US" dirty="0"/>
          </a:p>
        </p:txBody>
      </p:sp>
    </p:spTree>
    <p:extLst>
      <p:ext uri="{BB962C8B-B14F-4D97-AF65-F5344CB8AC3E}">
        <p14:creationId xmlns:p14="http://schemas.microsoft.com/office/powerpoint/2010/main" val="27349896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DE6BF-CAAA-D32A-16A7-0664411EEDD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A61B5-9185-65DE-21A3-A4E8D2BA7402}"/>
              </a:ext>
            </a:extLst>
          </p:cNvPr>
          <p:cNvSpPr>
            <a:spLocks noGrp="1"/>
          </p:cNvSpPr>
          <p:nvPr>
            <p:ph idx="1"/>
          </p:nvPr>
        </p:nvSpPr>
        <p:spPr>
          <a:xfrm>
            <a:off x="1956390" y="2243469"/>
            <a:ext cx="9422839" cy="4167963"/>
          </a:xfrm>
        </p:spPr>
        <p:txBody>
          <a:bodyPr>
            <a:normAutofit/>
          </a:bodyPr>
          <a:lstStyle/>
          <a:p>
            <a:r>
              <a:rPr lang="en-US" sz="2800" dirty="0"/>
              <a:t>Court cannot second-guess the aldermen without “erecting a despotism of five men”</a:t>
            </a:r>
          </a:p>
          <a:p>
            <a:r>
              <a:rPr lang="en-US" sz="2800" dirty="0"/>
              <a:t>“Mistake in judgment…cannot be corrected…by this court”</a:t>
            </a:r>
            <a:endParaRPr lang="en-US" sz="2600" dirty="0"/>
          </a:p>
          <a:p>
            <a:r>
              <a:rPr lang="en-US" sz="2600" dirty="0"/>
              <a:t>“For the exercise of powers conferred by the Constitution the people must rely upon the honesty of…the persons elected to fill places of trust.”</a:t>
            </a:r>
            <a:endParaRPr lang="en-US" sz="2800" dirty="0"/>
          </a:p>
        </p:txBody>
      </p:sp>
      <p:sp>
        <p:nvSpPr>
          <p:cNvPr id="7" name="Title 1">
            <a:extLst>
              <a:ext uri="{FF2B5EF4-FFF2-40B4-BE49-F238E27FC236}">
                <a16:creationId xmlns:a16="http://schemas.microsoft.com/office/drawing/2014/main" id="{D8AF51E0-C0E8-26FB-465A-5B4CBDB71192}"/>
              </a:ext>
            </a:extLst>
          </p:cNvPr>
          <p:cNvSpPr>
            <a:spLocks noGrp="1"/>
          </p:cNvSpPr>
          <p:nvPr>
            <p:ph type="title"/>
          </p:nvPr>
        </p:nvSpPr>
        <p:spPr>
          <a:xfrm>
            <a:off x="2115879" y="624110"/>
            <a:ext cx="10430540" cy="1280890"/>
          </a:xfrm>
        </p:spPr>
        <p:txBody>
          <a:bodyPr>
            <a:normAutofit/>
          </a:bodyPr>
          <a:lstStyle/>
          <a:p>
            <a:r>
              <a:rPr lang="en-US" i="1" dirty="0"/>
              <a:t>Munday v. Newton</a:t>
            </a:r>
            <a:br>
              <a:rPr lang="en-US" i="1" dirty="0"/>
            </a:br>
            <a:r>
              <a:rPr lang="pl-PL" dirty="0"/>
              <a:t>167 N.C. 656 (</a:t>
            </a:r>
            <a:r>
              <a:rPr lang="en-US" dirty="0"/>
              <a:t>NC Sup. Ct. </a:t>
            </a:r>
            <a:r>
              <a:rPr lang="pl-PL" dirty="0"/>
              <a:t>1914)</a:t>
            </a:r>
            <a:endParaRPr lang="en-US" dirty="0"/>
          </a:p>
        </p:txBody>
      </p:sp>
    </p:spTree>
    <p:extLst>
      <p:ext uri="{BB962C8B-B14F-4D97-AF65-F5344CB8AC3E}">
        <p14:creationId xmlns:p14="http://schemas.microsoft.com/office/powerpoint/2010/main" val="32097140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FB34D-E483-E849-E0B9-38267129BB9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5A488D1-827A-7F30-8D34-61E253BC33FA}"/>
              </a:ext>
            </a:extLst>
          </p:cNvPr>
          <p:cNvSpPr>
            <a:spLocks noGrp="1"/>
          </p:cNvSpPr>
          <p:nvPr>
            <p:ph type="title"/>
          </p:nvPr>
        </p:nvSpPr>
        <p:spPr>
          <a:xfrm>
            <a:off x="2115879" y="624110"/>
            <a:ext cx="10430540" cy="1280890"/>
          </a:xfrm>
        </p:spPr>
        <p:txBody>
          <a:bodyPr>
            <a:normAutofit/>
          </a:bodyPr>
          <a:lstStyle/>
          <a:p>
            <a:r>
              <a:rPr lang="en-US" i="1" dirty="0"/>
              <a:t>Rosenthal v. Goldsboro</a:t>
            </a:r>
            <a:br>
              <a:rPr lang="en-US" i="1" dirty="0"/>
            </a:br>
            <a:r>
              <a:rPr lang="pl-PL" dirty="0"/>
              <a:t>149 N.C. 128 (</a:t>
            </a:r>
            <a:r>
              <a:rPr lang="en-US" dirty="0"/>
              <a:t>NC Sup. Ct. </a:t>
            </a:r>
            <a:r>
              <a:rPr lang="pl-PL" dirty="0"/>
              <a:t>1908)</a:t>
            </a:r>
            <a:endParaRPr lang="en-US" dirty="0"/>
          </a:p>
        </p:txBody>
      </p:sp>
      <p:pic>
        <p:nvPicPr>
          <p:cNvPr id="6" name="Picture 5">
            <a:extLst>
              <a:ext uri="{FF2B5EF4-FFF2-40B4-BE49-F238E27FC236}">
                <a16:creationId xmlns:a16="http://schemas.microsoft.com/office/drawing/2014/main" id="{520A092E-D2FB-C206-F595-101A7BEDAE5B}"/>
              </a:ext>
            </a:extLst>
          </p:cNvPr>
          <p:cNvPicPr>
            <a:picLocks noChangeAspect="1"/>
          </p:cNvPicPr>
          <p:nvPr/>
        </p:nvPicPr>
        <p:blipFill>
          <a:blip r:embed="rId3">
            <a:extLst>
              <a:ext uri="{28A0092B-C50C-407E-A947-70E740481C1C}">
                <a14:useLocalDpi xmlns:a14="http://schemas.microsoft.com/office/drawing/2010/main" val="0"/>
              </a:ext>
            </a:extLst>
          </a:blip>
          <a:srcRect t="14815" b="26296"/>
          <a:stretch>
            <a:fillRect/>
          </a:stretch>
        </p:blipFill>
        <p:spPr>
          <a:xfrm>
            <a:off x="2260600" y="1905000"/>
            <a:ext cx="8039100" cy="4734137"/>
          </a:xfrm>
          <a:prstGeom prst="rect">
            <a:avLst/>
          </a:prstGeom>
        </p:spPr>
      </p:pic>
    </p:spTree>
    <p:extLst>
      <p:ext uri="{BB962C8B-B14F-4D97-AF65-F5344CB8AC3E}">
        <p14:creationId xmlns:p14="http://schemas.microsoft.com/office/powerpoint/2010/main" val="14216702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5DFA3-A242-6DD3-64BF-B2447DC65DE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91F18D-5215-5EFB-78F2-8573FA9ED5B5}"/>
              </a:ext>
            </a:extLst>
          </p:cNvPr>
          <p:cNvSpPr>
            <a:spLocks noGrp="1"/>
          </p:cNvSpPr>
          <p:nvPr>
            <p:ph idx="1"/>
          </p:nvPr>
        </p:nvSpPr>
        <p:spPr>
          <a:xfrm>
            <a:off x="1956390" y="2243469"/>
            <a:ext cx="9422839" cy="4167963"/>
          </a:xfrm>
        </p:spPr>
        <p:txBody>
          <a:bodyPr>
            <a:normAutofit/>
          </a:bodyPr>
          <a:lstStyle/>
          <a:p>
            <a:r>
              <a:rPr lang="en-US" sz="2800" dirty="0"/>
              <a:t>“…it would lead to most deplorable results if municipal governments could be stopped or hindered in their efforts taken in good faith to preserve the public health”</a:t>
            </a:r>
          </a:p>
        </p:txBody>
      </p:sp>
      <p:sp>
        <p:nvSpPr>
          <p:cNvPr id="7" name="Title 1">
            <a:extLst>
              <a:ext uri="{FF2B5EF4-FFF2-40B4-BE49-F238E27FC236}">
                <a16:creationId xmlns:a16="http://schemas.microsoft.com/office/drawing/2014/main" id="{5F728EE2-3AFB-692F-09F0-4D7B058A620F}"/>
              </a:ext>
            </a:extLst>
          </p:cNvPr>
          <p:cNvSpPr>
            <a:spLocks noGrp="1"/>
          </p:cNvSpPr>
          <p:nvPr>
            <p:ph type="title"/>
          </p:nvPr>
        </p:nvSpPr>
        <p:spPr>
          <a:xfrm>
            <a:off x="2115879" y="624110"/>
            <a:ext cx="10430540" cy="1280890"/>
          </a:xfrm>
        </p:spPr>
        <p:txBody>
          <a:bodyPr>
            <a:normAutofit/>
          </a:bodyPr>
          <a:lstStyle/>
          <a:p>
            <a:r>
              <a:rPr lang="en-US" i="1" dirty="0"/>
              <a:t>Rosenthal v. Goldsboro</a:t>
            </a:r>
            <a:br>
              <a:rPr lang="en-US" i="1" dirty="0"/>
            </a:br>
            <a:r>
              <a:rPr lang="pl-PL" dirty="0"/>
              <a:t>149 N.C. 128 (</a:t>
            </a:r>
            <a:r>
              <a:rPr lang="en-US" dirty="0"/>
              <a:t>NC Sup. Ct. </a:t>
            </a:r>
            <a:r>
              <a:rPr lang="pl-PL" dirty="0"/>
              <a:t>1908)</a:t>
            </a:r>
            <a:endParaRPr lang="en-US" dirty="0"/>
          </a:p>
        </p:txBody>
      </p:sp>
    </p:spTree>
    <p:extLst>
      <p:ext uri="{BB962C8B-B14F-4D97-AF65-F5344CB8AC3E}">
        <p14:creationId xmlns:p14="http://schemas.microsoft.com/office/powerpoint/2010/main" val="17052895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C2DEC-1B3C-13ED-6C61-E8ED24CC019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2F28A-9BA8-3FF2-D7A8-5F16CE105AFE}"/>
              </a:ext>
            </a:extLst>
          </p:cNvPr>
          <p:cNvSpPr>
            <a:spLocks noGrp="1"/>
          </p:cNvSpPr>
          <p:nvPr>
            <p:ph idx="1"/>
          </p:nvPr>
        </p:nvSpPr>
        <p:spPr>
          <a:xfrm>
            <a:off x="1956390" y="2243469"/>
            <a:ext cx="9422839" cy="4167963"/>
          </a:xfrm>
        </p:spPr>
        <p:txBody>
          <a:bodyPr>
            <a:normAutofit/>
          </a:bodyPr>
          <a:lstStyle/>
          <a:p>
            <a:r>
              <a:rPr lang="en-US" sz="2800" dirty="0"/>
              <a:t>“…it would lead to most deplorable results if municipal governments could be stopped or hindered in their efforts taken in good faith to preserve the public health”</a:t>
            </a:r>
          </a:p>
          <a:p>
            <a:r>
              <a:rPr lang="en-US" sz="2800" dirty="0"/>
              <a:t>“…there is no legal right…infringed upon”</a:t>
            </a:r>
          </a:p>
        </p:txBody>
      </p:sp>
      <p:sp>
        <p:nvSpPr>
          <p:cNvPr id="7" name="Title 1">
            <a:extLst>
              <a:ext uri="{FF2B5EF4-FFF2-40B4-BE49-F238E27FC236}">
                <a16:creationId xmlns:a16="http://schemas.microsoft.com/office/drawing/2014/main" id="{5860F229-C5F6-BB94-CAB7-E097BA900BEF}"/>
              </a:ext>
            </a:extLst>
          </p:cNvPr>
          <p:cNvSpPr>
            <a:spLocks noGrp="1"/>
          </p:cNvSpPr>
          <p:nvPr>
            <p:ph type="title"/>
          </p:nvPr>
        </p:nvSpPr>
        <p:spPr>
          <a:xfrm>
            <a:off x="2115879" y="624110"/>
            <a:ext cx="10430540" cy="1280890"/>
          </a:xfrm>
        </p:spPr>
        <p:txBody>
          <a:bodyPr>
            <a:normAutofit/>
          </a:bodyPr>
          <a:lstStyle/>
          <a:p>
            <a:r>
              <a:rPr lang="en-US" i="1" dirty="0"/>
              <a:t>Rosenthal v. Goldsboro</a:t>
            </a:r>
            <a:br>
              <a:rPr lang="en-US" i="1" dirty="0"/>
            </a:br>
            <a:r>
              <a:rPr lang="pl-PL" dirty="0"/>
              <a:t>149 N.C. 128 (</a:t>
            </a:r>
            <a:r>
              <a:rPr lang="en-US" dirty="0"/>
              <a:t>NC Sup. Ct. </a:t>
            </a:r>
            <a:r>
              <a:rPr lang="pl-PL" dirty="0"/>
              <a:t>1908)</a:t>
            </a:r>
            <a:endParaRPr lang="en-US" dirty="0"/>
          </a:p>
        </p:txBody>
      </p:sp>
    </p:spTree>
    <p:extLst>
      <p:ext uri="{BB962C8B-B14F-4D97-AF65-F5344CB8AC3E}">
        <p14:creationId xmlns:p14="http://schemas.microsoft.com/office/powerpoint/2010/main" val="19915340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D8144-897D-031B-F972-BE7C3C67875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F6FED65-9373-E222-11C6-B7EB6EE38A46}"/>
              </a:ext>
            </a:extLst>
          </p:cNvPr>
          <p:cNvSpPr>
            <a:spLocks noGrp="1"/>
          </p:cNvSpPr>
          <p:nvPr>
            <p:ph type="title"/>
          </p:nvPr>
        </p:nvSpPr>
        <p:spPr>
          <a:xfrm>
            <a:off x="2115879" y="624110"/>
            <a:ext cx="10430540" cy="1280890"/>
          </a:xfrm>
        </p:spPr>
        <p:txBody>
          <a:bodyPr>
            <a:normAutofit/>
          </a:bodyPr>
          <a:lstStyle/>
          <a:p>
            <a:r>
              <a:rPr lang="en-US" i="1" dirty="0"/>
              <a:t>Hoyle v. City of Hickory</a:t>
            </a:r>
            <a:br>
              <a:rPr lang="en-US" i="1" dirty="0"/>
            </a:br>
            <a:r>
              <a:rPr lang="pl-PL" dirty="0"/>
              <a:t>167 N.C. 619 (</a:t>
            </a:r>
            <a:r>
              <a:rPr lang="en-US" dirty="0"/>
              <a:t>NC Sup. Ct. </a:t>
            </a:r>
            <a:r>
              <a:rPr lang="pl-PL" dirty="0"/>
              <a:t>1914)</a:t>
            </a:r>
            <a:endParaRPr lang="en-US" i="1" dirty="0"/>
          </a:p>
        </p:txBody>
      </p:sp>
      <p:pic>
        <p:nvPicPr>
          <p:cNvPr id="3" name="Picture 2">
            <a:extLst>
              <a:ext uri="{FF2B5EF4-FFF2-40B4-BE49-F238E27FC236}">
                <a16:creationId xmlns:a16="http://schemas.microsoft.com/office/drawing/2014/main" id="{4ED1AD58-54A6-A838-0B95-FB945E07A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070" y="1905000"/>
            <a:ext cx="7310051" cy="4873367"/>
          </a:xfrm>
          <a:prstGeom prst="rect">
            <a:avLst/>
          </a:prstGeom>
        </p:spPr>
      </p:pic>
    </p:spTree>
    <p:extLst>
      <p:ext uri="{BB962C8B-B14F-4D97-AF65-F5344CB8AC3E}">
        <p14:creationId xmlns:p14="http://schemas.microsoft.com/office/powerpoint/2010/main" val="15462444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B9212-0777-FA9B-4EF5-62775BDF85A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1ED0A5-E945-9525-EF8B-418FF4DAF493}"/>
              </a:ext>
            </a:extLst>
          </p:cNvPr>
          <p:cNvSpPr>
            <a:spLocks noGrp="1"/>
          </p:cNvSpPr>
          <p:nvPr>
            <p:ph idx="1"/>
          </p:nvPr>
        </p:nvSpPr>
        <p:spPr>
          <a:xfrm>
            <a:off x="1956390" y="2243469"/>
            <a:ext cx="9422839" cy="4167963"/>
          </a:xfrm>
        </p:spPr>
        <p:txBody>
          <a:bodyPr>
            <a:normAutofit/>
          </a:bodyPr>
          <a:lstStyle/>
          <a:p>
            <a:r>
              <a:rPr lang="en-US" sz="2800" dirty="0"/>
              <a:t>“For any inconvenience or damage sustained…from placing the fill in the street…plaintiffs cannot recover</a:t>
            </a:r>
          </a:p>
        </p:txBody>
      </p:sp>
      <p:sp>
        <p:nvSpPr>
          <p:cNvPr id="7" name="Title 1">
            <a:extLst>
              <a:ext uri="{FF2B5EF4-FFF2-40B4-BE49-F238E27FC236}">
                <a16:creationId xmlns:a16="http://schemas.microsoft.com/office/drawing/2014/main" id="{F20019A8-D123-25B7-897B-5511A3054A12}"/>
              </a:ext>
            </a:extLst>
          </p:cNvPr>
          <p:cNvSpPr>
            <a:spLocks noGrp="1"/>
          </p:cNvSpPr>
          <p:nvPr>
            <p:ph type="title"/>
          </p:nvPr>
        </p:nvSpPr>
        <p:spPr>
          <a:xfrm>
            <a:off x="2115879" y="624110"/>
            <a:ext cx="10430540" cy="1280890"/>
          </a:xfrm>
        </p:spPr>
        <p:txBody>
          <a:bodyPr>
            <a:normAutofit/>
          </a:bodyPr>
          <a:lstStyle/>
          <a:p>
            <a:r>
              <a:rPr lang="en-US" i="1" dirty="0"/>
              <a:t>Hoyle v. City of Hickory</a:t>
            </a:r>
            <a:br>
              <a:rPr lang="en-US" i="1" dirty="0"/>
            </a:br>
            <a:r>
              <a:rPr lang="pl-PL" dirty="0"/>
              <a:t>167 N.C. 619 (</a:t>
            </a:r>
            <a:r>
              <a:rPr lang="en-US" dirty="0"/>
              <a:t>NC Sup. Ct. </a:t>
            </a:r>
            <a:r>
              <a:rPr lang="pl-PL" dirty="0"/>
              <a:t>1914)</a:t>
            </a:r>
            <a:endParaRPr lang="en-US" dirty="0"/>
          </a:p>
        </p:txBody>
      </p:sp>
    </p:spTree>
    <p:extLst>
      <p:ext uri="{BB962C8B-B14F-4D97-AF65-F5344CB8AC3E}">
        <p14:creationId xmlns:p14="http://schemas.microsoft.com/office/powerpoint/2010/main" val="207696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E8C7-D3EF-403A-AA78-FF0350F166CD}"/>
              </a:ext>
            </a:extLst>
          </p:cNvPr>
          <p:cNvSpPr>
            <a:spLocks noGrp="1"/>
          </p:cNvSpPr>
          <p:nvPr>
            <p:ph type="title"/>
          </p:nvPr>
        </p:nvSpPr>
        <p:spPr>
          <a:xfrm>
            <a:off x="2589212" y="776050"/>
            <a:ext cx="8915399" cy="1468800"/>
          </a:xfrm>
        </p:spPr>
        <p:txBody>
          <a:bodyPr/>
          <a:lstStyle/>
          <a:p>
            <a:r>
              <a:rPr lang="en-US" dirty="0"/>
              <a:t>Tree Failure</a:t>
            </a:r>
          </a:p>
        </p:txBody>
      </p:sp>
      <p:sp>
        <p:nvSpPr>
          <p:cNvPr id="3" name="Text Placeholder 2">
            <a:extLst>
              <a:ext uri="{FF2B5EF4-FFF2-40B4-BE49-F238E27FC236}">
                <a16:creationId xmlns:a16="http://schemas.microsoft.com/office/drawing/2014/main" id="{4CD69348-AB3C-B041-1FD4-8EA107C43210}"/>
              </a:ext>
            </a:extLst>
          </p:cNvPr>
          <p:cNvSpPr>
            <a:spLocks noGrp="1"/>
          </p:cNvSpPr>
          <p:nvPr>
            <p:ph type="body" idx="1"/>
          </p:nvPr>
        </p:nvSpPr>
        <p:spPr>
          <a:xfrm>
            <a:off x="2589212" y="2561865"/>
            <a:ext cx="8915399" cy="4102571"/>
          </a:xfrm>
        </p:spPr>
        <p:txBody>
          <a:bodyPr>
            <a:normAutofit/>
          </a:bodyPr>
          <a:lstStyle/>
          <a:p>
            <a:r>
              <a:rPr lang="en-US" i="1" dirty="0"/>
              <a:t>Rowe v. McGee  </a:t>
            </a:r>
            <a:r>
              <a:rPr lang="de-DE" dirty="0"/>
              <a:t>5 N.C. App. 60 (NC Ct. App. 1969</a:t>
            </a:r>
            <a:r>
              <a:rPr lang="en-US" dirty="0"/>
              <a:t>)</a:t>
            </a:r>
          </a:p>
          <a:p>
            <a:r>
              <a:rPr lang="en-US" i="1" dirty="0"/>
              <a:t>Ford v. S.C. Dep't of Transp. </a:t>
            </a:r>
            <a:r>
              <a:rPr lang="en-US" dirty="0"/>
              <a:t>492 S.E.2d 811 (SC Ct. App. 1997)</a:t>
            </a:r>
          </a:p>
          <a:p>
            <a:r>
              <a:rPr lang="en-US" i="1" dirty="0"/>
              <a:t>Wallen v. Riverside Sports Ctr. </a:t>
            </a:r>
            <a:r>
              <a:rPr lang="en-US" dirty="0"/>
              <a:t>173 N.C. App. 408 (NC Ct. App. 2005)</a:t>
            </a:r>
          </a:p>
          <a:p>
            <a:r>
              <a:rPr lang="en-US" i="1" dirty="0"/>
              <a:t>Staples v. Duell </a:t>
            </a:r>
            <a:r>
              <a:rPr lang="en-US" dirty="0"/>
              <a:t>494 S.E.2d 639 (SC Ct. App. 1997)</a:t>
            </a:r>
          </a:p>
          <a:p>
            <a:r>
              <a:rPr lang="en-US" i="1" dirty="0"/>
              <a:t>Gaines v. CSX Transp., Inc. </a:t>
            </a:r>
            <a:r>
              <a:rPr lang="en-US" dirty="0"/>
              <a:t>2019 WL 315980 (USDC 2019)</a:t>
            </a:r>
          </a:p>
          <a:p>
            <a:r>
              <a:rPr lang="en-US" i="1" dirty="0"/>
              <a:t>Gibson v. Hunsberger </a:t>
            </a:r>
            <a:r>
              <a:rPr lang="en-US" dirty="0"/>
              <a:t>109 </a:t>
            </a:r>
            <a:r>
              <a:rPr lang="en-US" dirty="0" err="1"/>
              <a:t>N.C.App</a:t>
            </a:r>
            <a:r>
              <a:rPr lang="en-US" dirty="0"/>
              <a:t>. 671 (NC Ct. App. 1993)</a:t>
            </a:r>
          </a:p>
          <a:p>
            <a:r>
              <a:rPr lang="en-US" i="1" dirty="0"/>
              <a:t>Marsh v. SCDHPT </a:t>
            </a:r>
            <a:r>
              <a:rPr lang="en-US" dirty="0"/>
              <a:t>298 S.C. 420 (SC Ct. App. 1989)</a:t>
            </a:r>
          </a:p>
          <a:p>
            <a:r>
              <a:rPr lang="en-US" i="1" dirty="0"/>
              <a:t>Breland v. SC Dept. of Transp. </a:t>
            </a:r>
            <a:r>
              <a:rPr lang="en-US" dirty="0"/>
              <a:t>2013 WL 12122175 (SC Ct. Cm. Pl. 2013)</a:t>
            </a:r>
          </a:p>
          <a:p>
            <a:r>
              <a:rPr lang="en-US" i="1" dirty="0"/>
              <a:t>Inabinett v. State Hwy Dept. </a:t>
            </a:r>
            <a:r>
              <a:rPr lang="en-US" dirty="0"/>
              <a:t>196 S.C. 117 (SC Sup. Ct. 1941)</a:t>
            </a:r>
          </a:p>
        </p:txBody>
      </p:sp>
    </p:spTree>
    <p:extLst>
      <p:ext uri="{BB962C8B-B14F-4D97-AF65-F5344CB8AC3E}">
        <p14:creationId xmlns:p14="http://schemas.microsoft.com/office/powerpoint/2010/main" val="1556248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E8663-A99E-9ED7-14CD-E2215789421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98995D-0E60-3692-ECEA-BA7DF00DD703}"/>
              </a:ext>
            </a:extLst>
          </p:cNvPr>
          <p:cNvSpPr>
            <a:spLocks noGrp="1"/>
          </p:cNvSpPr>
          <p:nvPr>
            <p:ph idx="1"/>
          </p:nvPr>
        </p:nvSpPr>
        <p:spPr>
          <a:xfrm>
            <a:off x="1956390" y="2243469"/>
            <a:ext cx="9422839" cy="4167963"/>
          </a:xfrm>
        </p:spPr>
        <p:txBody>
          <a:bodyPr>
            <a:normAutofit/>
          </a:bodyPr>
          <a:lstStyle/>
          <a:p>
            <a:r>
              <a:rPr lang="en-US" sz="2800" dirty="0"/>
              <a:t>“For any inconvenience or damage sustained…from placing the fill in the street…plaintiffs cannot recover</a:t>
            </a:r>
          </a:p>
          <a:p>
            <a:pPr marL="0" indent="0">
              <a:buNone/>
            </a:pPr>
            <a:r>
              <a:rPr lang="en-US" sz="2800" dirty="0"/>
              <a:t>   </a:t>
            </a:r>
            <a:r>
              <a:rPr lang="en-US" sz="2800" i="1" u="sng" dirty="0"/>
              <a:t>UNLESS</a:t>
            </a:r>
            <a:r>
              <a:rPr lang="en-US" sz="2800" dirty="0"/>
              <a:t> the work was done </a:t>
            </a:r>
            <a:r>
              <a:rPr lang="en-US" sz="2800" i="1" u="sng" dirty="0"/>
              <a:t>negligently</a:t>
            </a:r>
            <a:r>
              <a:rPr lang="en-US" sz="2800" dirty="0"/>
              <a:t>.”</a:t>
            </a:r>
          </a:p>
        </p:txBody>
      </p:sp>
      <p:sp>
        <p:nvSpPr>
          <p:cNvPr id="7" name="Title 1">
            <a:extLst>
              <a:ext uri="{FF2B5EF4-FFF2-40B4-BE49-F238E27FC236}">
                <a16:creationId xmlns:a16="http://schemas.microsoft.com/office/drawing/2014/main" id="{ECB4CACE-FC77-14B1-6A66-8ED699015773}"/>
              </a:ext>
            </a:extLst>
          </p:cNvPr>
          <p:cNvSpPr>
            <a:spLocks noGrp="1"/>
          </p:cNvSpPr>
          <p:nvPr>
            <p:ph type="title"/>
          </p:nvPr>
        </p:nvSpPr>
        <p:spPr>
          <a:xfrm>
            <a:off x="2115879" y="624110"/>
            <a:ext cx="10430540" cy="1280890"/>
          </a:xfrm>
        </p:spPr>
        <p:txBody>
          <a:bodyPr>
            <a:normAutofit/>
          </a:bodyPr>
          <a:lstStyle/>
          <a:p>
            <a:r>
              <a:rPr lang="en-US" i="1" dirty="0"/>
              <a:t>Hoyle v. City of Hickory</a:t>
            </a:r>
            <a:br>
              <a:rPr lang="en-US" i="1" dirty="0"/>
            </a:br>
            <a:r>
              <a:rPr lang="pl-PL" dirty="0"/>
              <a:t>167 N.C. 619 (</a:t>
            </a:r>
            <a:r>
              <a:rPr lang="en-US" dirty="0"/>
              <a:t>NC Sup. Ct. </a:t>
            </a:r>
            <a:r>
              <a:rPr lang="pl-PL" dirty="0"/>
              <a:t>1914)</a:t>
            </a:r>
            <a:endParaRPr lang="en-US" dirty="0"/>
          </a:p>
        </p:txBody>
      </p:sp>
    </p:spTree>
    <p:extLst>
      <p:ext uri="{BB962C8B-B14F-4D97-AF65-F5344CB8AC3E}">
        <p14:creationId xmlns:p14="http://schemas.microsoft.com/office/powerpoint/2010/main" val="16508505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443D8-CFDB-3307-9F89-AC9C4E6E44A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2925CA8-B2AE-1057-ABFC-2573C998A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1273" y="0"/>
            <a:ext cx="8969453" cy="6858000"/>
          </a:xfrm>
          <a:prstGeom prst="rect">
            <a:avLst/>
          </a:prstGeom>
        </p:spPr>
      </p:pic>
      <p:sp>
        <p:nvSpPr>
          <p:cNvPr id="7" name="Title 1">
            <a:extLst>
              <a:ext uri="{FF2B5EF4-FFF2-40B4-BE49-F238E27FC236}">
                <a16:creationId xmlns:a16="http://schemas.microsoft.com/office/drawing/2014/main" id="{31D32E77-BE52-656B-5D78-7231D9577771}"/>
              </a:ext>
            </a:extLst>
          </p:cNvPr>
          <p:cNvSpPr>
            <a:spLocks noGrp="1"/>
          </p:cNvSpPr>
          <p:nvPr>
            <p:ph type="title"/>
          </p:nvPr>
        </p:nvSpPr>
        <p:spPr>
          <a:xfrm>
            <a:off x="2115879" y="624110"/>
            <a:ext cx="10430540" cy="1280890"/>
          </a:xfrm>
        </p:spPr>
        <p:txBody>
          <a:bodyPr>
            <a:normAutofit/>
          </a:bodyPr>
          <a:lstStyle/>
          <a:p>
            <a:r>
              <a:rPr lang="en-US" i="1" dirty="0"/>
              <a:t>Moore v. Carolina Power &amp; Light Co.</a:t>
            </a:r>
            <a:br>
              <a:rPr lang="en-US" i="1" dirty="0"/>
            </a:br>
            <a:r>
              <a:rPr lang="pl-PL" dirty="0"/>
              <a:t>163 N.C. 300 (</a:t>
            </a:r>
            <a:r>
              <a:rPr lang="en-US" dirty="0"/>
              <a:t>NC Sup. Ct. </a:t>
            </a:r>
            <a:r>
              <a:rPr lang="pl-PL" dirty="0"/>
              <a:t>1913)</a:t>
            </a:r>
            <a:endParaRPr lang="en-US" dirty="0"/>
          </a:p>
        </p:txBody>
      </p:sp>
    </p:spTree>
    <p:extLst>
      <p:ext uri="{BB962C8B-B14F-4D97-AF65-F5344CB8AC3E}">
        <p14:creationId xmlns:p14="http://schemas.microsoft.com/office/powerpoint/2010/main" val="14552905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65D88-9275-9416-3C89-49EFB806075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D14E83C-C208-A73D-D5D2-B5F08F6219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11273" y="0"/>
            <a:ext cx="8969453" cy="6857999"/>
          </a:xfrm>
          <a:prstGeom prst="rect">
            <a:avLst/>
          </a:prstGeom>
        </p:spPr>
      </p:pic>
      <p:sp>
        <p:nvSpPr>
          <p:cNvPr id="7" name="Title 1">
            <a:extLst>
              <a:ext uri="{FF2B5EF4-FFF2-40B4-BE49-F238E27FC236}">
                <a16:creationId xmlns:a16="http://schemas.microsoft.com/office/drawing/2014/main" id="{3C8B7FE7-2ECD-1355-DFBB-D64565DBF679}"/>
              </a:ext>
            </a:extLst>
          </p:cNvPr>
          <p:cNvSpPr>
            <a:spLocks noGrp="1"/>
          </p:cNvSpPr>
          <p:nvPr>
            <p:ph type="title"/>
          </p:nvPr>
        </p:nvSpPr>
        <p:spPr>
          <a:xfrm>
            <a:off x="2115879" y="624110"/>
            <a:ext cx="10430540" cy="1280890"/>
          </a:xfrm>
        </p:spPr>
        <p:txBody>
          <a:bodyPr>
            <a:normAutofit/>
          </a:bodyPr>
          <a:lstStyle/>
          <a:p>
            <a:r>
              <a:rPr lang="en-US" i="1" dirty="0"/>
              <a:t>Moore v. Carolina Power &amp; Light Co.</a:t>
            </a:r>
            <a:br>
              <a:rPr lang="en-US" i="1" dirty="0"/>
            </a:br>
            <a:r>
              <a:rPr lang="pl-PL" dirty="0"/>
              <a:t>163 N.C. 300 (</a:t>
            </a:r>
            <a:r>
              <a:rPr lang="en-US" dirty="0"/>
              <a:t>NC Sup. Ct. </a:t>
            </a:r>
            <a:r>
              <a:rPr lang="pl-PL" dirty="0"/>
              <a:t>1913)</a:t>
            </a:r>
            <a:endParaRPr lang="en-US" dirty="0"/>
          </a:p>
        </p:txBody>
      </p:sp>
    </p:spTree>
    <p:extLst>
      <p:ext uri="{BB962C8B-B14F-4D97-AF65-F5344CB8AC3E}">
        <p14:creationId xmlns:p14="http://schemas.microsoft.com/office/powerpoint/2010/main" val="15624006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91AF1-0C57-E186-BDEA-874D5DC694F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9AB914-FC59-FC2B-34E8-CA8B49B2A8D4}"/>
              </a:ext>
            </a:extLst>
          </p:cNvPr>
          <p:cNvSpPr>
            <a:spLocks noGrp="1"/>
          </p:cNvSpPr>
          <p:nvPr>
            <p:ph idx="1"/>
          </p:nvPr>
        </p:nvSpPr>
        <p:spPr>
          <a:xfrm>
            <a:off x="1956390" y="2243469"/>
            <a:ext cx="9422839" cy="4167963"/>
          </a:xfrm>
        </p:spPr>
        <p:txBody>
          <a:bodyPr>
            <a:normAutofit/>
          </a:bodyPr>
          <a:lstStyle/>
          <a:p>
            <a:r>
              <a:rPr lang="en-US" sz="2800" dirty="0"/>
              <a:t>“The city…can, in its discretion, cut down or trim up the trees bordering the streets”</a:t>
            </a:r>
          </a:p>
        </p:txBody>
      </p:sp>
      <p:sp>
        <p:nvSpPr>
          <p:cNvPr id="7" name="Title 1">
            <a:extLst>
              <a:ext uri="{FF2B5EF4-FFF2-40B4-BE49-F238E27FC236}">
                <a16:creationId xmlns:a16="http://schemas.microsoft.com/office/drawing/2014/main" id="{3D13BB2E-93EB-0842-62F9-1705946256CF}"/>
              </a:ext>
            </a:extLst>
          </p:cNvPr>
          <p:cNvSpPr>
            <a:spLocks noGrp="1"/>
          </p:cNvSpPr>
          <p:nvPr>
            <p:ph type="title"/>
          </p:nvPr>
        </p:nvSpPr>
        <p:spPr>
          <a:xfrm>
            <a:off x="2115879" y="624110"/>
            <a:ext cx="10430540" cy="1280890"/>
          </a:xfrm>
        </p:spPr>
        <p:txBody>
          <a:bodyPr>
            <a:normAutofit/>
          </a:bodyPr>
          <a:lstStyle/>
          <a:p>
            <a:r>
              <a:rPr lang="en-US" i="1" dirty="0"/>
              <a:t>Moore v. Carolina Power &amp; Light Co.</a:t>
            </a:r>
            <a:br>
              <a:rPr lang="en-US" i="1" dirty="0"/>
            </a:br>
            <a:r>
              <a:rPr lang="pl-PL" dirty="0"/>
              <a:t>163 N.C. 300 (</a:t>
            </a:r>
            <a:r>
              <a:rPr lang="en-US" dirty="0"/>
              <a:t>NC Sup. Ct. </a:t>
            </a:r>
            <a:r>
              <a:rPr lang="pl-PL" dirty="0"/>
              <a:t>1913)</a:t>
            </a:r>
            <a:endParaRPr lang="en-US" dirty="0"/>
          </a:p>
        </p:txBody>
      </p:sp>
    </p:spTree>
    <p:extLst>
      <p:ext uri="{BB962C8B-B14F-4D97-AF65-F5344CB8AC3E}">
        <p14:creationId xmlns:p14="http://schemas.microsoft.com/office/powerpoint/2010/main" val="15085151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CCC78-A5D2-A582-1700-EC8CBAD3C59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FACB0D-8120-4627-9E51-361BB76B1E0D}"/>
              </a:ext>
            </a:extLst>
          </p:cNvPr>
          <p:cNvSpPr>
            <a:spLocks noGrp="1"/>
          </p:cNvSpPr>
          <p:nvPr>
            <p:ph idx="1"/>
          </p:nvPr>
        </p:nvSpPr>
        <p:spPr>
          <a:xfrm>
            <a:off x="1956390" y="2243469"/>
            <a:ext cx="9422839" cy="4167963"/>
          </a:xfrm>
        </p:spPr>
        <p:txBody>
          <a:bodyPr>
            <a:normAutofit/>
          </a:bodyPr>
          <a:lstStyle/>
          <a:p>
            <a:r>
              <a:rPr lang="en-US" sz="2800" dirty="0"/>
              <a:t>“The city…can, in its discretion, cut down or trim up the trees bordering the streets”</a:t>
            </a:r>
          </a:p>
          <a:p>
            <a:pPr marL="0" indent="0">
              <a:buNone/>
            </a:pPr>
            <a:r>
              <a:rPr lang="en-US" sz="2800" b="1" dirty="0"/>
              <a:t>HOWEVER</a:t>
            </a:r>
          </a:p>
          <a:p>
            <a:r>
              <a:rPr lang="en-US" sz="2800" dirty="0"/>
              <a:t>“The city cannot transfer…this superior right which it can exercise only for the public benefit.”</a:t>
            </a:r>
          </a:p>
        </p:txBody>
      </p:sp>
      <p:sp>
        <p:nvSpPr>
          <p:cNvPr id="7" name="Title 1">
            <a:extLst>
              <a:ext uri="{FF2B5EF4-FFF2-40B4-BE49-F238E27FC236}">
                <a16:creationId xmlns:a16="http://schemas.microsoft.com/office/drawing/2014/main" id="{E7405A64-85F0-5CEF-2C2E-B3A24CC2C0E0}"/>
              </a:ext>
            </a:extLst>
          </p:cNvPr>
          <p:cNvSpPr>
            <a:spLocks noGrp="1"/>
          </p:cNvSpPr>
          <p:nvPr>
            <p:ph type="title"/>
          </p:nvPr>
        </p:nvSpPr>
        <p:spPr>
          <a:xfrm>
            <a:off x="2115879" y="624110"/>
            <a:ext cx="10430540" cy="1280890"/>
          </a:xfrm>
        </p:spPr>
        <p:txBody>
          <a:bodyPr>
            <a:normAutofit/>
          </a:bodyPr>
          <a:lstStyle/>
          <a:p>
            <a:r>
              <a:rPr lang="en-US" i="1" dirty="0"/>
              <a:t>Moore v. Carolina Power &amp; Light Co.</a:t>
            </a:r>
            <a:br>
              <a:rPr lang="en-US" i="1" dirty="0"/>
            </a:br>
            <a:r>
              <a:rPr lang="pl-PL" dirty="0"/>
              <a:t>163 N.C. 300 (</a:t>
            </a:r>
            <a:r>
              <a:rPr lang="en-US" dirty="0"/>
              <a:t>NC Sup. Ct. </a:t>
            </a:r>
            <a:r>
              <a:rPr lang="pl-PL" dirty="0"/>
              <a:t>1913)</a:t>
            </a:r>
            <a:endParaRPr lang="en-US" dirty="0"/>
          </a:p>
        </p:txBody>
      </p:sp>
    </p:spTree>
    <p:extLst>
      <p:ext uri="{BB962C8B-B14F-4D97-AF65-F5344CB8AC3E}">
        <p14:creationId xmlns:p14="http://schemas.microsoft.com/office/powerpoint/2010/main" val="17656421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018AF-1040-2315-B239-7E9DB5A2292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0DF944-B00B-88AE-88E1-DDF27EF1480A}"/>
              </a:ext>
            </a:extLst>
          </p:cNvPr>
          <p:cNvSpPr>
            <a:spLocks noGrp="1"/>
          </p:cNvSpPr>
          <p:nvPr>
            <p:ph idx="1"/>
          </p:nvPr>
        </p:nvSpPr>
        <p:spPr>
          <a:xfrm>
            <a:off x="1956390" y="2243469"/>
            <a:ext cx="9422839" cy="4167963"/>
          </a:xfrm>
        </p:spPr>
        <p:txBody>
          <a:bodyPr>
            <a:normAutofit/>
          </a:bodyPr>
          <a:lstStyle/>
          <a:p>
            <a:r>
              <a:rPr lang="en-US" sz="2800" dirty="0"/>
              <a:t>“[Moore’s] property in the tree (subject to the superior right of the city to cut or remove it for public purposes)…entitle him to compensation for the loss.”</a:t>
            </a:r>
          </a:p>
        </p:txBody>
      </p:sp>
      <p:sp>
        <p:nvSpPr>
          <p:cNvPr id="7" name="Title 1">
            <a:extLst>
              <a:ext uri="{FF2B5EF4-FFF2-40B4-BE49-F238E27FC236}">
                <a16:creationId xmlns:a16="http://schemas.microsoft.com/office/drawing/2014/main" id="{F3116E67-AFCD-9C9D-3278-19A966DB582A}"/>
              </a:ext>
            </a:extLst>
          </p:cNvPr>
          <p:cNvSpPr>
            <a:spLocks noGrp="1"/>
          </p:cNvSpPr>
          <p:nvPr>
            <p:ph type="title"/>
          </p:nvPr>
        </p:nvSpPr>
        <p:spPr>
          <a:xfrm>
            <a:off x="2115879" y="624110"/>
            <a:ext cx="10430540" cy="1280890"/>
          </a:xfrm>
        </p:spPr>
        <p:txBody>
          <a:bodyPr>
            <a:normAutofit/>
          </a:bodyPr>
          <a:lstStyle/>
          <a:p>
            <a:r>
              <a:rPr lang="en-US" i="1" dirty="0"/>
              <a:t>Moore v. Carolina Power &amp; Light Co.</a:t>
            </a:r>
            <a:br>
              <a:rPr lang="en-US" i="1" dirty="0"/>
            </a:br>
            <a:r>
              <a:rPr lang="pl-PL" dirty="0"/>
              <a:t>163 N.C. 300 (</a:t>
            </a:r>
            <a:r>
              <a:rPr lang="en-US" dirty="0"/>
              <a:t>NC Sup. Ct. </a:t>
            </a:r>
            <a:r>
              <a:rPr lang="pl-PL" dirty="0"/>
              <a:t>1913)</a:t>
            </a:r>
            <a:endParaRPr lang="en-US" dirty="0"/>
          </a:p>
        </p:txBody>
      </p:sp>
    </p:spTree>
    <p:extLst>
      <p:ext uri="{BB962C8B-B14F-4D97-AF65-F5344CB8AC3E}">
        <p14:creationId xmlns:p14="http://schemas.microsoft.com/office/powerpoint/2010/main" val="8616098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32662-A423-4057-EBA2-302FFC9A9A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217200E-8BFD-14B1-4F56-DECCA71A2B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11273" y="0"/>
            <a:ext cx="8969453" cy="6857999"/>
          </a:xfrm>
          <a:prstGeom prst="rect">
            <a:avLst/>
          </a:prstGeom>
        </p:spPr>
      </p:pic>
      <p:sp>
        <p:nvSpPr>
          <p:cNvPr id="7" name="Title 1">
            <a:extLst>
              <a:ext uri="{FF2B5EF4-FFF2-40B4-BE49-F238E27FC236}">
                <a16:creationId xmlns:a16="http://schemas.microsoft.com/office/drawing/2014/main" id="{5DA44517-0ACD-5954-828D-28742A437257}"/>
              </a:ext>
            </a:extLst>
          </p:cNvPr>
          <p:cNvSpPr>
            <a:spLocks noGrp="1"/>
          </p:cNvSpPr>
          <p:nvPr>
            <p:ph type="title"/>
          </p:nvPr>
        </p:nvSpPr>
        <p:spPr>
          <a:xfrm>
            <a:off x="2115879" y="624110"/>
            <a:ext cx="10430540" cy="1280890"/>
          </a:xfrm>
        </p:spPr>
        <p:txBody>
          <a:bodyPr>
            <a:normAutofit/>
          </a:bodyPr>
          <a:lstStyle/>
          <a:p>
            <a:r>
              <a:rPr lang="en-US" i="1" dirty="0"/>
              <a:t>Brown v. Asheville Electric Light Co.</a:t>
            </a:r>
            <a:br>
              <a:rPr lang="en-US" i="1" dirty="0"/>
            </a:br>
            <a:r>
              <a:rPr lang="pl-PL" dirty="0"/>
              <a:t>51 S.E. 62 (</a:t>
            </a:r>
            <a:r>
              <a:rPr lang="en-US" dirty="0"/>
              <a:t>NC Sup. Ct. </a:t>
            </a:r>
            <a:r>
              <a:rPr lang="pl-PL" dirty="0"/>
              <a:t>1905)</a:t>
            </a:r>
            <a:endParaRPr lang="en-US" dirty="0"/>
          </a:p>
        </p:txBody>
      </p:sp>
    </p:spTree>
    <p:extLst>
      <p:ext uri="{BB962C8B-B14F-4D97-AF65-F5344CB8AC3E}">
        <p14:creationId xmlns:p14="http://schemas.microsoft.com/office/powerpoint/2010/main" val="5650871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7CF3F-AF64-41AB-26C4-D923FD92157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149F62-12E9-3D41-6EBC-ECA12F05EC05}"/>
              </a:ext>
            </a:extLst>
          </p:cNvPr>
          <p:cNvSpPr>
            <a:spLocks noGrp="1"/>
          </p:cNvSpPr>
          <p:nvPr>
            <p:ph idx="1"/>
          </p:nvPr>
        </p:nvSpPr>
        <p:spPr>
          <a:xfrm>
            <a:off x="1956390" y="2243469"/>
            <a:ext cx="9422839" cy="4167963"/>
          </a:xfrm>
        </p:spPr>
        <p:txBody>
          <a:bodyPr>
            <a:normAutofit/>
          </a:bodyPr>
          <a:lstStyle/>
          <a:p>
            <a:r>
              <a:rPr lang="en-US" sz="2800" dirty="0"/>
              <a:t>“The Legislature had no power itself to empower corporations to appropriate private property without compensation”</a:t>
            </a:r>
          </a:p>
        </p:txBody>
      </p:sp>
      <p:sp>
        <p:nvSpPr>
          <p:cNvPr id="7" name="Title 1">
            <a:extLst>
              <a:ext uri="{FF2B5EF4-FFF2-40B4-BE49-F238E27FC236}">
                <a16:creationId xmlns:a16="http://schemas.microsoft.com/office/drawing/2014/main" id="{8F9D9FA6-F081-8BD5-B99C-DBBB2DCBDF71}"/>
              </a:ext>
            </a:extLst>
          </p:cNvPr>
          <p:cNvSpPr>
            <a:spLocks noGrp="1"/>
          </p:cNvSpPr>
          <p:nvPr>
            <p:ph type="title"/>
          </p:nvPr>
        </p:nvSpPr>
        <p:spPr>
          <a:xfrm>
            <a:off x="2115879" y="624110"/>
            <a:ext cx="10430540" cy="1280890"/>
          </a:xfrm>
        </p:spPr>
        <p:txBody>
          <a:bodyPr>
            <a:normAutofit/>
          </a:bodyPr>
          <a:lstStyle/>
          <a:p>
            <a:r>
              <a:rPr lang="en-US" i="1" dirty="0"/>
              <a:t>Brown v. Asheville Electric Light Co.</a:t>
            </a:r>
            <a:br>
              <a:rPr lang="en-US" i="1" dirty="0"/>
            </a:br>
            <a:r>
              <a:rPr lang="pl-PL" dirty="0"/>
              <a:t>51 S.E. 62 (</a:t>
            </a:r>
            <a:r>
              <a:rPr lang="en-US" dirty="0"/>
              <a:t>NC Sup. Ct. </a:t>
            </a:r>
            <a:r>
              <a:rPr lang="pl-PL" dirty="0"/>
              <a:t>1905)</a:t>
            </a:r>
            <a:endParaRPr lang="en-US" dirty="0"/>
          </a:p>
        </p:txBody>
      </p:sp>
    </p:spTree>
    <p:extLst>
      <p:ext uri="{BB962C8B-B14F-4D97-AF65-F5344CB8AC3E}">
        <p14:creationId xmlns:p14="http://schemas.microsoft.com/office/powerpoint/2010/main" val="27251226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23B9F-7B60-191E-B4DA-9A43B926889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EA50D1-6920-A8E0-9BC4-E5A5AC9997C8}"/>
              </a:ext>
            </a:extLst>
          </p:cNvPr>
          <p:cNvSpPr>
            <a:spLocks noGrp="1"/>
          </p:cNvSpPr>
          <p:nvPr>
            <p:ph idx="1"/>
          </p:nvPr>
        </p:nvSpPr>
        <p:spPr>
          <a:xfrm>
            <a:off x="1956390" y="2243469"/>
            <a:ext cx="9422839" cy="4167963"/>
          </a:xfrm>
        </p:spPr>
        <p:txBody>
          <a:bodyPr>
            <a:normAutofit/>
          </a:bodyPr>
          <a:lstStyle/>
          <a:p>
            <a:r>
              <a:rPr lang="en-US" sz="2800" dirty="0"/>
              <a:t>“The Legislature had no power itself to empower corporations to appropriate private property without compensation”</a:t>
            </a:r>
          </a:p>
          <a:p>
            <a:r>
              <a:rPr lang="en-US" sz="2800" dirty="0"/>
              <a:t>“…the city has no power to confer authority except in the manner and for the purpose for which it may do the act itself.”</a:t>
            </a:r>
          </a:p>
        </p:txBody>
      </p:sp>
      <p:sp>
        <p:nvSpPr>
          <p:cNvPr id="7" name="Title 1">
            <a:extLst>
              <a:ext uri="{FF2B5EF4-FFF2-40B4-BE49-F238E27FC236}">
                <a16:creationId xmlns:a16="http://schemas.microsoft.com/office/drawing/2014/main" id="{0A6B37B6-2C1D-625E-C6BB-5C2EF15DDF8C}"/>
              </a:ext>
            </a:extLst>
          </p:cNvPr>
          <p:cNvSpPr>
            <a:spLocks noGrp="1"/>
          </p:cNvSpPr>
          <p:nvPr>
            <p:ph type="title"/>
          </p:nvPr>
        </p:nvSpPr>
        <p:spPr>
          <a:xfrm>
            <a:off x="2115879" y="624110"/>
            <a:ext cx="10430540" cy="1280890"/>
          </a:xfrm>
        </p:spPr>
        <p:txBody>
          <a:bodyPr>
            <a:normAutofit/>
          </a:bodyPr>
          <a:lstStyle/>
          <a:p>
            <a:r>
              <a:rPr lang="en-US" i="1" dirty="0"/>
              <a:t>Brown v. Asheville Electric Light Co.</a:t>
            </a:r>
            <a:br>
              <a:rPr lang="en-US" i="1" dirty="0"/>
            </a:br>
            <a:r>
              <a:rPr lang="pl-PL" dirty="0"/>
              <a:t>51 S.E. 62 (</a:t>
            </a:r>
            <a:r>
              <a:rPr lang="en-US" dirty="0"/>
              <a:t>NC Sup. Ct. </a:t>
            </a:r>
            <a:r>
              <a:rPr lang="pl-PL" dirty="0"/>
              <a:t>1905)</a:t>
            </a:r>
            <a:endParaRPr lang="en-US" dirty="0"/>
          </a:p>
        </p:txBody>
      </p:sp>
    </p:spTree>
    <p:extLst>
      <p:ext uri="{BB962C8B-B14F-4D97-AF65-F5344CB8AC3E}">
        <p14:creationId xmlns:p14="http://schemas.microsoft.com/office/powerpoint/2010/main" val="11026141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C6ED0-5450-F0CF-3EAF-D82ABA69DB0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4878E8-B32F-3880-70C5-ED9211340AF0}"/>
              </a:ext>
            </a:extLst>
          </p:cNvPr>
          <p:cNvSpPr>
            <a:spLocks noGrp="1"/>
          </p:cNvSpPr>
          <p:nvPr>
            <p:ph idx="1"/>
          </p:nvPr>
        </p:nvSpPr>
        <p:spPr>
          <a:xfrm>
            <a:off x="1956390" y="2243469"/>
            <a:ext cx="9422839" cy="4167963"/>
          </a:xfrm>
        </p:spPr>
        <p:txBody>
          <a:bodyPr>
            <a:normAutofit/>
          </a:bodyPr>
          <a:lstStyle/>
          <a:p>
            <a:r>
              <a:rPr lang="en-US" sz="2800" dirty="0"/>
              <a:t>“The Legislature had no power itself to empower corporations to appropriate private property without compensation”</a:t>
            </a:r>
          </a:p>
          <a:p>
            <a:r>
              <a:rPr lang="en-US" sz="2800" dirty="0"/>
              <a:t>“…the city has no power to confer authority except in the manner and for the purpose for which it may do the act itself.”</a:t>
            </a:r>
          </a:p>
          <a:p>
            <a:r>
              <a:rPr lang="en-US" sz="2800" dirty="0"/>
              <a:t>“…shade trees may not be removed, except when necessary for the use of the street”</a:t>
            </a:r>
          </a:p>
        </p:txBody>
      </p:sp>
      <p:sp>
        <p:nvSpPr>
          <p:cNvPr id="7" name="Title 1">
            <a:extLst>
              <a:ext uri="{FF2B5EF4-FFF2-40B4-BE49-F238E27FC236}">
                <a16:creationId xmlns:a16="http://schemas.microsoft.com/office/drawing/2014/main" id="{2AF56B91-A08B-6D69-E141-70070DA3DF14}"/>
              </a:ext>
            </a:extLst>
          </p:cNvPr>
          <p:cNvSpPr>
            <a:spLocks noGrp="1"/>
          </p:cNvSpPr>
          <p:nvPr>
            <p:ph type="title"/>
          </p:nvPr>
        </p:nvSpPr>
        <p:spPr>
          <a:xfrm>
            <a:off x="2115879" y="624110"/>
            <a:ext cx="10430540" cy="1280890"/>
          </a:xfrm>
        </p:spPr>
        <p:txBody>
          <a:bodyPr>
            <a:normAutofit/>
          </a:bodyPr>
          <a:lstStyle/>
          <a:p>
            <a:r>
              <a:rPr lang="en-US" i="1" dirty="0"/>
              <a:t>Brown v. Asheville Electric Light Co.</a:t>
            </a:r>
            <a:br>
              <a:rPr lang="en-US" i="1" dirty="0"/>
            </a:br>
            <a:r>
              <a:rPr lang="pl-PL" dirty="0"/>
              <a:t>51 S.E. 62 (</a:t>
            </a:r>
            <a:r>
              <a:rPr lang="en-US" dirty="0"/>
              <a:t>NC Sup. Ct. </a:t>
            </a:r>
            <a:r>
              <a:rPr lang="pl-PL" dirty="0"/>
              <a:t>1905)</a:t>
            </a:r>
            <a:endParaRPr lang="en-US" dirty="0"/>
          </a:p>
        </p:txBody>
      </p:sp>
    </p:spTree>
    <p:extLst>
      <p:ext uri="{BB962C8B-B14F-4D97-AF65-F5344CB8AC3E}">
        <p14:creationId xmlns:p14="http://schemas.microsoft.com/office/powerpoint/2010/main" val="2733854418"/>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27223</TotalTime>
  <Words>14786</Words>
  <Application>Microsoft Office PowerPoint</Application>
  <PresentationFormat>Widescreen</PresentationFormat>
  <Paragraphs>1193</Paragraphs>
  <Slides>198</Slides>
  <Notes>158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198</vt:i4>
      </vt:variant>
    </vt:vector>
  </HeadingPairs>
  <TitlesOfParts>
    <vt:vector size="204" baseType="lpstr">
      <vt:lpstr>Arial</vt:lpstr>
      <vt:lpstr>Calibri</vt:lpstr>
      <vt:lpstr>Century Gothic</vt:lpstr>
      <vt:lpstr>Google Sans</vt:lpstr>
      <vt:lpstr>Wingdings 3</vt:lpstr>
      <vt:lpstr>Wisp</vt:lpstr>
      <vt:lpstr>Case Illustrations from Carolina Tree Law</vt:lpstr>
      <vt:lpstr>WIFI</vt:lpstr>
      <vt:lpstr>Rowe v. McGee 5 N.C. App. 60 (NC Ct. App. 1969)</vt:lpstr>
      <vt:lpstr>Rowe v. McGee 5 N.C. App. 60 (NC Ct. App. 1969)</vt:lpstr>
      <vt:lpstr>Rowe v. McGee 5 N.C. App. 60 (NC Ct. App. 1969)</vt:lpstr>
      <vt:lpstr>Rowe v. McGee 5 N.C. App. 60 (NC Ct. App. 1969)</vt:lpstr>
      <vt:lpstr>Rowe v. McGee 5 N.C. App. 60 (NC Ct. App. 1969)</vt:lpstr>
      <vt:lpstr>Rowe v. McGee 5 N.C. App. 60 (NC Ct. App. 1969)</vt:lpstr>
      <vt:lpstr>Tree Failure</vt:lpstr>
      <vt:lpstr>Ford v. S.C. Dep't of Transp. 492 S.E.2d 811 (SC Ct. App. 1997)</vt:lpstr>
      <vt:lpstr>Ford v. S.C. Dep't of Transp. 492 S.E.2d 811 (SC Ct. App. 1997)</vt:lpstr>
      <vt:lpstr>Ford v. S.C. Dep't of Transp. 492 S.E.2d 811 (SC Ct. App. 1997)</vt:lpstr>
      <vt:lpstr>Ford v. S.C. Dep't of Transp. 492 S.E.2d 811 (SC Ct. App. 1997)</vt:lpstr>
      <vt:lpstr>Ford v. S.C. Dep't of Transp. 492 S.E.2d 811 (SC Ct. App. 1997)</vt:lpstr>
      <vt:lpstr>Ford v. S.C. Dep't of Transp. 492 S.E.2d 811 (SC Ct. App. 1997)</vt:lpstr>
      <vt:lpstr>Ford v. S.C. Dep't of Transp. 492 S.E.2d 811 (SC Ct. App. 1997)</vt:lpstr>
      <vt:lpstr>Ford v. S.C. Dep't of Transp. 492 S.E.2d 811 (SC Ct. App. 1997)</vt:lpstr>
      <vt:lpstr>Wallen v. Riverside Sports Ctr. 173 N.C. App. 408 (NC Ct. App. 2005)</vt:lpstr>
      <vt:lpstr>Wallen v. Riverside Sports Ctr. 173 N.C. App. 408 (NC Ct. App. 2005)</vt:lpstr>
      <vt:lpstr>Wallen v. Riverside Sports Ctr. 173 N.C. App. 408 (NC Ct. App. 2005)</vt:lpstr>
      <vt:lpstr>Wallen v. Riverside Sports Ctr. 173 N.C. App. 408 (NC Ct. App. 2005)</vt:lpstr>
      <vt:lpstr>Wallen v. Riverside Sports Ctr. 173 N.C. App. 408 (NC Ct. App. 2005)</vt:lpstr>
      <vt:lpstr>Wallen v. Riverside Sports Ctr. 173 N.C. App. 408 (NC Ct. App. 2005)</vt:lpstr>
      <vt:lpstr>Wallen v. Riverside Sports Ctr. 173 N.C. App. 408 (NC Ct. App. 2005)</vt:lpstr>
      <vt:lpstr>Staples v. Duell 494 S.E.2d 639 (SC Ct. App. 1997)</vt:lpstr>
      <vt:lpstr>Staples v. Duell 494 S.E.2d 639 (SC Ct. App. 1997)</vt:lpstr>
      <vt:lpstr>Staples v. Duell 494 S.E.2d 639 (SC Ct. App. 1997)</vt:lpstr>
      <vt:lpstr>Staples v. Duell 494 S.E.2d 639 (SC Ct. App. 1997)</vt:lpstr>
      <vt:lpstr>Staples v. Duell 494 S.E.2d 639 (SC Ct. App. 1997)</vt:lpstr>
      <vt:lpstr>Staples v. Duell 494 S.E.2d 639 (SC Ct. App. 1997)</vt:lpstr>
      <vt:lpstr>Staples v. Duell 494 S.E.2d 639 (SC Ct. App. 1997)</vt:lpstr>
      <vt:lpstr>Staples v. Duell 494 S.E.2d 639 (SC Ct. App. 1997)</vt:lpstr>
      <vt:lpstr>Gaines v. CSX Transp., Inc. 2019 WL 315980 (USDC 2019)</vt:lpstr>
      <vt:lpstr>Gaines v. CSX Transp., Inc. 2019 WL 315980 (USDC 2019)</vt:lpstr>
      <vt:lpstr>Gaines v. CSX Transp., Inc. 2019 WL 315980 (USDC 2019)</vt:lpstr>
      <vt:lpstr>Gaines v. CSX Transp., Inc. 2019 WL 315980 (USDC 2019)</vt:lpstr>
      <vt:lpstr>Gaines v. CSX Transp., Inc. 2019 WL 315980 (USDC 2019)</vt:lpstr>
      <vt:lpstr>Gaines v. CSX Transp., Inc. 2019 WL 315980 (USDC 2019)</vt:lpstr>
      <vt:lpstr>Gibson v. Hunsberger 109 N.C.App. 671 (NC Ct. App. 1993)</vt:lpstr>
      <vt:lpstr>Gibson v. Hunsberger 109 N.C.App. 671 (NC Ct. App. 1993)</vt:lpstr>
      <vt:lpstr>Gibson v. Hunsberger 109 N.C.App. 671 (NC Ct. App. 1993)</vt:lpstr>
      <vt:lpstr>Gibson v. Hunsberger 109 N.C.App. 671 (NC Ct. App. 1993)</vt:lpstr>
      <vt:lpstr>Gibson v. Hunsberger 109 N.C.App. 671 (NC Ct. App. 1993)</vt:lpstr>
      <vt:lpstr>Gibson v. Hunsberger 109 N.C.App. 671 (NC Ct. App. 1993)</vt:lpstr>
      <vt:lpstr>Gibson v. Hunsberger 109 N.C.App. 671 (NC Ct. App. 1993)</vt:lpstr>
      <vt:lpstr>Gibson v. Hunsberger 109 N.C.App. 671 (NC Ct. App. 1993)</vt:lpstr>
      <vt:lpstr>Gibson v. Hunsberger 109 N.C.App. 671 (NC Ct. App. 1993)</vt:lpstr>
      <vt:lpstr>Gibson v. Hunsberger 109 N.C.App. 671 (NC Ct. App. 1993)</vt:lpstr>
      <vt:lpstr>Marsh v. SCDHPT 298 S.C. 420 (SC Ct. App. 1989)</vt:lpstr>
      <vt:lpstr>Marsh v. SCDHPT 298 S.C. 420 (SC Ct. App. 1989)</vt:lpstr>
      <vt:lpstr>Marsh v. SCDHPT 298 S.C. 420 (SC Ct. App. 1989)</vt:lpstr>
      <vt:lpstr>Marsh v. SCDHPT 298 S.C. 420 (SC Ct. App. 1989)</vt:lpstr>
      <vt:lpstr>Breland v. SC Dept. of Transp. 2013 WL 12122175 (SC Ct. Common Pleas 2013)</vt:lpstr>
      <vt:lpstr>Breland v. SC Dept. of Transp. 2013 WL 12122175 (SC Ct. Common Pleas 2013)</vt:lpstr>
      <vt:lpstr>Breland v. SC Dept. of Transp. 2013 WL 12122175 (SC Ct. Common Pleas 2013)</vt:lpstr>
      <vt:lpstr>Breland v. SC Dept. of Transp. 2013 WL 12122175 (SC Ct. Common Pleas 2013)</vt:lpstr>
      <vt:lpstr>Inabinett v. State Hwy Dept. 196 S.C. 117 (SC Sup. Ct. 1941)</vt:lpstr>
      <vt:lpstr>Inabinett v. State Hwy Dept. 196 S.C. 117 (SC Sup. Ct. 1941)</vt:lpstr>
      <vt:lpstr>Inabinett v. State Hwy Dept. 196 S.C. 117 (SC Sup. Ct. 1941)</vt:lpstr>
      <vt:lpstr>Inabinett v. State Hwy Dept. 196 S.C. 117 (SC Sup. Ct. 1941)</vt:lpstr>
      <vt:lpstr>Inabinett v. State Hwy Dept. 196 S.C. 117 (SC Sup. Ct. 1941)</vt:lpstr>
      <vt:lpstr>Tree Failure - Summary</vt:lpstr>
      <vt:lpstr>Street Trees</vt:lpstr>
      <vt:lpstr>Tate v. City of Greenville 228 S.C. 530 (SC Sup. Ct. 1956)</vt:lpstr>
      <vt:lpstr>Tate v. City of Greenville 228 S.C. 530 (SC Sup. Ct. 1956)</vt:lpstr>
      <vt:lpstr>Tate v. City of Greenville 228 S.C. 530 (SC Sup. Ct. 1956)</vt:lpstr>
      <vt:lpstr>Tate v. City of Greenville 228 S.C. 530 (SC Sup. Ct. 1956)</vt:lpstr>
      <vt:lpstr>Tate v. City of Greenville 228 S.C. 530 (SC Sup. Ct. 1956)</vt:lpstr>
      <vt:lpstr>Tate v. City of Greenville 228 S.C. 530 (SC Sup. Ct. 1956)</vt:lpstr>
      <vt:lpstr>Tate v. City of Greenville 228 S.C. 530 (SC Sup. Ct. 1956)</vt:lpstr>
      <vt:lpstr>Tate v. City of Greenville 228 S.C. 530 (SC Sup. Ct. 1956)</vt:lpstr>
      <vt:lpstr>Tate v. City of Greensboro 114 N.C. 392 (NC Sup. Ct. 1894)</vt:lpstr>
      <vt:lpstr>Tate v. City of Greensboro 114 N.C. 392 (NC Sup. Ct. 1894)</vt:lpstr>
      <vt:lpstr>Tate v. City of Greensboro 114 N.C. 392 (NC Sup. Ct. 1894)</vt:lpstr>
      <vt:lpstr>Tate v. City of Greensboro 114 N.C. 392 (NC Sup. Ct. 1894)</vt:lpstr>
      <vt:lpstr>Tate v. City of Greensboro 114 N.C. 392 (NC Sup. Ct. 1894)</vt:lpstr>
      <vt:lpstr>Tate v. City of Greensboro 114 N.C. 392 (NC Sup. Ct. 1894)</vt:lpstr>
      <vt:lpstr>Tate v. City of Greensboro 114 N.C. 392 (NC Sup. Ct. 1894)</vt:lpstr>
      <vt:lpstr>Tate v. City of Greensboro 114 N.C. 392 (NC Sup. Ct. 1894)</vt:lpstr>
      <vt:lpstr>Tate v. City of Greensboro 114 N.C. 392 (NC Sup. Ct. 1894)</vt:lpstr>
      <vt:lpstr>Munday v. Newton 167 N.C. 656 (NC Sup. Ct. 1914)</vt:lpstr>
      <vt:lpstr>Munday v. Newton 167 N.C. 656 (NC Sup. Ct. 1914)</vt:lpstr>
      <vt:lpstr>Munday v. Newton 167 N.C. 656 (NC Sup. Ct. 1914)</vt:lpstr>
      <vt:lpstr>Munday v. Newton 167 N.C. 656 (NC Sup. Ct. 1914)</vt:lpstr>
      <vt:lpstr>Rosenthal v. Goldsboro 149 N.C. 128 (NC Sup. Ct. 1908)</vt:lpstr>
      <vt:lpstr>Rosenthal v. Goldsboro 149 N.C. 128 (NC Sup. Ct. 1908)</vt:lpstr>
      <vt:lpstr>Rosenthal v. Goldsboro 149 N.C. 128 (NC Sup. Ct. 1908)</vt:lpstr>
      <vt:lpstr>Hoyle v. City of Hickory 167 N.C. 619 (NC Sup. Ct. 1914)</vt:lpstr>
      <vt:lpstr>Hoyle v. City of Hickory 167 N.C. 619 (NC Sup. Ct. 1914)</vt:lpstr>
      <vt:lpstr>Hoyle v. City of Hickory 167 N.C. 619 (NC Sup. Ct. 1914)</vt:lpstr>
      <vt:lpstr>Moore v. Carolina Power &amp; Light Co. 163 N.C. 300 (NC Sup. Ct. 1913)</vt:lpstr>
      <vt:lpstr>Moore v. Carolina Power &amp; Light Co. 163 N.C. 300 (NC Sup. Ct. 1913)</vt:lpstr>
      <vt:lpstr>Moore v. Carolina Power &amp; Light Co. 163 N.C. 300 (NC Sup. Ct. 1913)</vt:lpstr>
      <vt:lpstr>Moore v. Carolina Power &amp; Light Co. 163 N.C. 300 (NC Sup. Ct. 1913)</vt:lpstr>
      <vt:lpstr>Moore v. Carolina Power &amp; Light Co. 163 N.C. 300 (NC Sup. Ct. 1913)</vt:lpstr>
      <vt:lpstr>Brown v. Asheville Electric Light Co. 51 S.E. 62 (NC Sup. Ct. 1905)</vt:lpstr>
      <vt:lpstr>Brown v. Asheville Electric Light Co. 51 S.E. 62 (NC Sup. Ct. 1905)</vt:lpstr>
      <vt:lpstr>Brown v. Asheville Electric Light Co. 51 S.E. 62 (NC Sup. Ct. 1905)</vt:lpstr>
      <vt:lpstr>Brown v. Asheville Electric Light Co. 51 S.E. 62 (NC Sup. Ct. 1905)</vt:lpstr>
      <vt:lpstr>Brown v. Asheville Electric Light Co. 51 S.E. 62 (NC Sup. Ct. 1905)</vt:lpstr>
      <vt:lpstr>Wheeler v. Norfolk Carolina Tel. &amp; Tel. Co.  172 N.C. 9 (NC Sup. Ct. 1916)</vt:lpstr>
      <vt:lpstr>Wheeler v. Norfolk Carolina Tel. &amp; Tel. Co.  172 N.C. 9 (NC Sup. Ct. 1916)</vt:lpstr>
      <vt:lpstr>Wheeler v. Norfolk Carolina Tel. &amp; Tel. Co.  172 N.C. 9 (NC Sup. Ct. 1916)</vt:lpstr>
      <vt:lpstr>Wheeler v. Norfolk Carolina Tel. &amp; Tel. Co.  172 N.C. 9 (NC Sup. Ct. 1916)</vt:lpstr>
      <vt:lpstr>Street Trees - Summary</vt:lpstr>
      <vt:lpstr>Utility Vegetation Management</vt:lpstr>
      <vt:lpstr>Duke Energy Progress Inc. v. Kane 827 S.E.2d 312 (NC Ct. App. 2019)</vt:lpstr>
      <vt:lpstr>Duke Energy Progress Inc. v. Kane 827 S.E.2d 312 (NC Ct. App. 2019)</vt:lpstr>
      <vt:lpstr>Duke Energy Progress Inc. v. Kane 827 S.E.2d 312 (NC Ct. App. 2019)</vt:lpstr>
      <vt:lpstr>Duke Energy Progress Inc. v. Kane 827 S.E.2d 312 (NC Ct. App. 2019)</vt:lpstr>
      <vt:lpstr>Duke Energy Progress Inc. v. Kane 827 S.E.2d 312 (NC Ct. App. 2019)</vt:lpstr>
      <vt:lpstr>Duke Energy Progress Inc. v. Kane 827 S.E.2d 312 (NC Ct. App. 2019)</vt:lpstr>
      <vt:lpstr>Duke Energy Progress Inc. v. Kane 827 S.E.2d 312 (NC Ct. App. 2019)</vt:lpstr>
      <vt:lpstr>Duke Energy Progress Inc. v. Kane 827 S.E.2d 312 (NC Ct. App. 2019)</vt:lpstr>
      <vt:lpstr>Duke Energy Progress Inc. v. Kane 827 S.E.2d 312 (NC Ct. App. 2019)</vt:lpstr>
      <vt:lpstr>Duke Energy Progress Inc. v. Kane 827 S.E.2d 312 (NC Ct. App. 2019)</vt:lpstr>
      <vt:lpstr>Patterson v. Duke Power Co. 256 S.C. 479 (SC Sup. Ct. 1971)</vt:lpstr>
      <vt:lpstr>Patterson v. Duke Power Co. 256 S.C. 479 (SC Sup. Ct. 1971)</vt:lpstr>
      <vt:lpstr>Patterson v. Duke Power Co. 256 S.C. 479 (SC Sup. Ct. 1971)</vt:lpstr>
      <vt:lpstr>Patterson v. Duke Power Co. 256 S.C. 479 (SC Sup. Ct. 1971)</vt:lpstr>
      <vt:lpstr>Patterson v. Duke Power Co. 256 S.C. 479 (SC Sup. Ct. 1971)</vt:lpstr>
      <vt:lpstr>Patterson v. Duke Power Co. 256 S.C. 479 (SC Sup. Ct. 1971)</vt:lpstr>
      <vt:lpstr>Patterson v. Duke Power Co. 256 S.C. 479 (SC Sup. Ct. 1971)</vt:lpstr>
      <vt:lpstr>Patterson v. Duke Power Co. 256 S.C. 479 (SC Sup. Ct. 1971)</vt:lpstr>
      <vt:lpstr>SC Pub. Serv. Authority v. Ocean Forest, Inc. 275 S.C. 552 (SC Sup. Ct. 1981)</vt:lpstr>
      <vt:lpstr>SC Pub. Serv. Authority v. Ocean Forest, Inc. 275 S.C. 552 (SC Sup. Ct. 1981)</vt:lpstr>
      <vt:lpstr>SC Pub. Serv. Authority v. Ocean Forest, Inc. 275 S.C. 552 (SC Sup. Ct. 1981)</vt:lpstr>
      <vt:lpstr>SC Pub. Serv. Authority v. Ocean Forest, Inc. 275 S.C. 552 (SC Sup. Ct. 1981)</vt:lpstr>
      <vt:lpstr>SC Pub. Serv. Authority v. Ocean Forest, Inc. 275 S.C. 552 (SC Sup. Ct. 1981)</vt:lpstr>
      <vt:lpstr>Weyerhaeuser Co. v. Carolina Power &amp; Light 127 S.E.2d 539 (NC Sup. Ct. 1962)</vt:lpstr>
      <vt:lpstr>Weyerhaeuser Co. v. Carolina Power &amp; Light 127 S.E.2d 539 (NC Sup. Ct. 1962)</vt:lpstr>
      <vt:lpstr>Weyerhaeuser Co. v. Carolina Power &amp; Light 127 S.E.2d 539 (NC Sup. Ct. 1962)</vt:lpstr>
      <vt:lpstr>Weyerhaeuser Co. v. Carolina Power &amp; Light 127 S.E.2d 539 (NC Sup. Ct. 1962)</vt:lpstr>
      <vt:lpstr>Weyerhaeuser Co. v. Carolina Power &amp; Light 127 S.E.2d 539 (NC Sup. Ct. 1962)</vt:lpstr>
      <vt:lpstr>Duke Energy Corp. v. Malcolm 178 N.C. App. 62 (NC Ct. App. 2006)</vt:lpstr>
      <vt:lpstr>Duke Energy Corp. v. Malcolm 178 N.C. App. 62 (NC Ct. App. 2006)</vt:lpstr>
      <vt:lpstr>Duke Energy Corp. v. Malcolm 178 N.C. App. 62 (NC Ct. App. 2006)</vt:lpstr>
      <vt:lpstr>Duke Energy Corp. v. Malcolm 178 N.C. App. 62 (NC Ct. App. 2006)</vt:lpstr>
      <vt:lpstr>Duke Energy Corp. v. Malcolm 178 N.C. App. 62 (NC Ct. App. 2006)</vt:lpstr>
      <vt:lpstr>Duke Energy Corp. v. Malcolm 178 N.C. App. 62 (NC Ct. App. 2006)</vt:lpstr>
      <vt:lpstr>Duke Energy Corp. v. Malcolm 178 N.C. App. 62 (NC Ct. App. 2006)</vt:lpstr>
      <vt:lpstr>Duke Energy Corp. v. Malcolm 178 N.C. App. 62 (NC Ct. App. 2006)</vt:lpstr>
      <vt:lpstr>Duke Energy Corp. v. Malcolm 178 N.C. App. 62 (NC Ct. App. 2006)</vt:lpstr>
      <vt:lpstr>UVM - Summary</vt:lpstr>
      <vt:lpstr>Valuation</vt:lpstr>
      <vt:lpstr>King v. Duke Energy Progress, LLC 276 N.C. App. 36 (NC Ct. App. 2021)</vt:lpstr>
      <vt:lpstr>King v. Duke Energy Progress, LLC 276 N.C. App. 36 (NC Ct. App. 2021)</vt:lpstr>
      <vt:lpstr>King v. Duke Energy Progress, LLC 276 N.C. App. 36 (NC Ct. App. 2021)</vt:lpstr>
      <vt:lpstr>King v. Duke Energy Progress, LLC 276 N.C. App. 36 (NC Ct. App. 2021)</vt:lpstr>
      <vt:lpstr>King v. Duke Energy Progress, LLC 276 N.C. App. 36 (NC Ct. App. 2021)</vt:lpstr>
      <vt:lpstr>King v. Duke Energy Progress, LLC 276 N.C. App. 36 (NC Ct. App. 2021)</vt:lpstr>
      <vt:lpstr>King v. Duke Energy Progress, LLC 276 N.C. App. 36 (NC Ct. App. 2021)</vt:lpstr>
      <vt:lpstr>Huberth v. Holly 120 N.C. App. 348 (NC Ct. App. 1995)</vt:lpstr>
      <vt:lpstr>Huberth v. Holly 120 N.C. App. 348 (NC Ct. App. 1995)</vt:lpstr>
      <vt:lpstr>Huberth v. Holly 120 N.C. App. 348 (NC Ct. App. 1995)</vt:lpstr>
      <vt:lpstr>Huberth v. Holly 120 N.C. App. 348 (NC Ct. App. 1995)</vt:lpstr>
      <vt:lpstr>Huberth v. Holly 120 N.C. App. 348 (NC Ct. App. 1995)</vt:lpstr>
      <vt:lpstr>Huberth v. Holly 120 N.C. App. 348 (NC Ct. App. 1995)</vt:lpstr>
      <vt:lpstr>Huberth v. Holly 120 N.C. App. 348 (NC Ct. App. 1995)</vt:lpstr>
      <vt:lpstr>Huberth v. Holly 120 N.C. App. 348 (NC Ct. App. 1995)</vt:lpstr>
      <vt:lpstr>Steele v. Steele 2008 S.C. App. Unpub. LEXIS 22 (SC Ct. App. 2008)</vt:lpstr>
      <vt:lpstr>Steele v. Steele 2008 S.C. App. Unpub. LEXIS 22 (SC Ct. App. 2008)</vt:lpstr>
      <vt:lpstr>Steele v. Steele 2008 S.C. App. Unpub. LEXIS 22 (SC Ct. App. 2008)</vt:lpstr>
      <vt:lpstr>Steele v. Steele 2008 S.C. App. Unpub. LEXIS 22 (SC Ct. App. 2008)</vt:lpstr>
      <vt:lpstr>Steele v. Steele 2008 S.C. App. Unpub. LEXIS 22 (SC Ct. App. 2008)</vt:lpstr>
      <vt:lpstr>Steele v. Steele 2008 S.C. App. Unpub. LEXIS 22 (SC Ct. App. 2008)</vt:lpstr>
      <vt:lpstr>Steele v. Steele 2008 S.C. App. Unpub. LEXIS 22 (SC Ct. App. 2008)</vt:lpstr>
      <vt:lpstr>City of Hillsborough v. Hughes 140 N.C.App. 714 (NC Ct. App. 2000)</vt:lpstr>
      <vt:lpstr>City of Hillsborough v. Hughes 140 N.C.App. 714 (NC Ct. App. 2000)</vt:lpstr>
      <vt:lpstr>City of Hillsborough v. Hughes 140 N.C.App. 714 (NC Ct. App. 2000)</vt:lpstr>
      <vt:lpstr>City of Hillsborough v. Hughes 140 N.C.App. 714 (NC Ct. App. 2000)</vt:lpstr>
      <vt:lpstr>City of Hillsborough v. Hughes 140 N.C.App. 714 (NC Ct. App. 2000)</vt:lpstr>
      <vt:lpstr>Valuation - Summary</vt:lpstr>
      <vt:lpstr>Trip and Fall</vt:lpstr>
      <vt:lpstr>Joyce v. City of High Point  226 S.E.2d 856 (NC Ct. App. 1976)</vt:lpstr>
      <vt:lpstr>Joyce v. City of High Point  226 S.E.2d 856 (NC Ct. App. 1976)</vt:lpstr>
      <vt:lpstr>Joyce v. City of High Point  226 S.E.2d 856 (NC Ct. App. 1976)</vt:lpstr>
      <vt:lpstr>Henderson v. St. Francis Comm. Hospital 399 S.E.2d 767 (SC Sup. Ct. 1990)</vt:lpstr>
      <vt:lpstr>Henderson v. St. Francis Comm. Hospital 399 S.E.2d 767 (SC Sup. Ct. 1990)</vt:lpstr>
      <vt:lpstr>Henderson v. St. Francis Comm. Hospital 399 S.E.2d 767 (SC Sup. Ct. 1990)</vt:lpstr>
      <vt:lpstr>Henderson v. St. Francis Comm. Hospital 399 S.E.2d 767 (SC Sup. Ct. 1990)</vt:lpstr>
      <vt:lpstr>Henderson v. St. Francis Comm. Hospital 399 S.E.2d 767 (SC Sup. Ct. 1990)</vt:lpstr>
      <vt:lpstr>Henderson v. St. Francis Comm. Hospital 399 S.E.2d 767 (SC Sup. Ct. 1990)</vt:lpstr>
      <vt:lpstr>Trip and Fall - Summary</vt:lpstr>
      <vt:lpstr>Tree Regulations</vt:lpstr>
      <vt:lpstr>Dunbar v. City of Spartanburg  266 S.C. 113 (SC Sup. Ct. 1976)</vt:lpstr>
      <vt:lpstr>Dunbar v. City of Spartanburg  266 S.C. 113 (SC Sup. Ct. 1976)</vt:lpstr>
      <vt:lpstr>Dunbar v. City of Spartanburg  266 S.C. 113 (SC Sup. Ct. 1976)</vt:lpstr>
      <vt:lpstr>Dunbar v. City of Spartanburg  266 S.C. 113 (SC Sup. Ct. 1976)</vt:lpstr>
      <vt:lpstr>Dunbar v. City of Spartanburg  </vt:lpstr>
      <vt:lpstr>Dunbar v. City of Spartanburg  </vt:lpstr>
      <vt:lpstr>Dunbar v. City of Spartanburg  </vt:lpstr>
      <vt:lpstr>County of Charleston v. Dept. of Transp. 420 S.C. 405 (SC Ct. App. 2017)</vt:lpstr>
      <vt:lpstr>County of Charleston v. Dept. of Transp. 420 S.C. 405 (SC Ct. App. 2017)</vt:lpstr>
      <vt:lpstr>County of Charleston v. Dept. of Transp. 420 S.C. 405 (SC Ct. App. 2017)</vt:lpstr>
      <vt:lpstr>Tree Regulations - Summary</vt:lpstr>
      <vt:lpstr>Summary</vt:lpstr>
      <vt:lpstr>Case Illustrations from Carolina Tree Law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Illustrations from Kansas Tree Law</dc:title>
  <dc:creator>Reviewer 1</dc:creator>
  <cp:lastModifiedBy>James Komen</cp:lastModifiedBy>
  <cp:revision>215</cp:revision>
  <dcterms:created xsi:type="dcterms:W3CDTF">2023-12-17T00:52:32Z</dcterms:created>
  <dcterms:modified xsi:type="dcterms:W3CDTF">2026-02-24T21:30:39Z</dcterms:modified>
</cp:coreProperties>
</file>