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39"/>
  </p:notesMasterIdLst>
  <p:handoutMasterIdLst>
    <p:handoutMasterId r:id="rId40"/>
  </p:handoutMasterIdLst>
  <p:sldIdLst>
    <p:sldId id="256" r:id="rId2"/>
    <p:sldId id="636" r:id="rId3"/>
    <p:sldId id="638" r:id="rId4"/>
    <p:sldId id="639" r:id="rId5"/>
    <p:sldId id="637" r:id="rId6"/>
    <p:sldId id="640" r:id="rId7"/>
    <p:sldId id="641" r:id="rId8"/>
    <p:sldId id="642" r:id="rId9"/>
    <p:sldId id="643" r:id="rId10"/>
    <p:sldId id="656" r:id="rId11"/>
    <p:sldId id="658" r:id="rId12"/>
    <p:sldId id="657" r:id="rId13"/>
    <p:sldId id="617" r:id="rId14"/>
    <p:sldId id="618" r:id="rId15"/>
    <p:sldId id="622" r:id="rId16"/>
    <p:sldId id="623" r:id="rId17"/>
    <p:sldId id="619" r:id="rId18"/>
    <p:sldId id="667" r:id="rId19"/>
    <p:sldId id="624" r:id="rId20"/>
    <p:sldId id="625" r:id="rId21"/>
    <p:sldId id="626" r:id="rId22"/>
    <p:sldId id="627" r:id="rId23"/>
    <p:sldId id="628" r:id="rId24"/>
    <p:sldId id="629" r:id="rId25"/>
    <p:sldId id="630" r:id="rId26"/>
    <p:sldId id="644" r:id="rId27"/>
    <p:sldId id="650" r:id="rId28"/>
    <p:sldId id="651" r:id="rId29"/>
    <p:sldId id="661" r:id="rId30"/>
    <p:sldId id="645" r:id="rId31"/>
    <p:sldId id="660" r:id="rId32"/>
    <p:sldId id="665" r:id="rId33"/>
    <p:sldId id="662" r:id="rId34"/>
    <p:sldId id="663" r:id="rId35"/>
    <p:sldId id="664" r:id="rId36"/>
    <p:sldId id="303" r:id="rId37"/>
    <p:sldId id="666" r:id="rId3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F04D80-0D7C-4B74-A81A-EDB79C334C29}">
          <p14:sldIdLst>
            <p14:sldId id="256"/>
            <p14:sldId id="636"/>
            <p14:sldId id="638"/>
            <p14:sldId id="639"/>
            <p14:sldId id="637"/>
            <p14:sldId id="640"/>
            <p14:sldId id="641"/>
            <p14:sldId id="642"/>
            <p14:sldId id="643"/>
            <p14:sldId id="656"/>
            <p14:sldId id="658"/>
            <p14:sldId id="657"/>
            <p14:sldId id="617"/>
            <p14:sldId id="618"/>
            <p14:sldId id="622"/>
            <p14:sldId id="623"/>
            <p14:sldId id="619"/>
            <p14:sldId id="667"/>
            <p14:sldId id="624"/>
            <p14:sldId id="625"/>
            <p14:sldId id="626"/>
            <p14:sldId id="627"/>
            <p14:sldId id="628"/>
            <p14:sldId id="629"/>
            <p14:sldId id="630"/>
            <p14:sldId id="644"/>
            <p14:sldId id="650"/>
            <p14:sldId id="651"/>
            <p14:sldId id="661"/>
            <p14:sldId id="645"/>
            <p14:sldId id="660"/>
            <p14:sldId id="665"/>
            <p14:sldId id="662"/>
            <p14:sldId id="663"/>
            <p14:sldId id="664"/>
          </p14:sldIdLst>
        </p14:section>
        <p14:section name="Summary" id="{7E1A8C23-BBF6-49CF-83B3-242807A835D9}">
          <p14:sldIdLst>
            <p14:sldId id="303"/>
            <p14:sldId id="6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3396" autoAdjust="0"/>
  </p:normalViewPr>
  <p:slideViewPr>
    <p:cSldViewPr snapToGrid="0">
      <p:cViewPr varScale="1">
        <p:scale>
          <a:sx n="72" d="100"/>
          <a:sy n="72" d="100"/>
        </p:scale>
        <p:origin x="108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C9759B-DC66-9A68-D89B-69A44CC93B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03716-FA19-AECC-C0AF-7FB1701BB2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6EC8B3-B510-4C83-84F8-8E1B848976D0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F98A-C093-EF77-BEEE-C1949CDEF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C953D-F5E3-9F91-E02B-84DDA2B106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3275797-075A-4345-8812-767A795E8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55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828BC4-ADCC-4BC7-944F-C34D2F7A051C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F155452-F542-491B-BA5C-F349F2386F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7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21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04341-5B66-2E24-C007-A1A939B87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592BA3-1620-40C7-10B3-2A8553B11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C64FF-1A20-307E-9393-8F2460166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A0240-9F16-273E-A9F3-79F8A07FFE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46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B31EE-6972-0C36-5B72-27A1D8922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059F91-7D1A-FF1C-4B43-EB67D69157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551919-70E6-E412-1BAD-B90BF20DB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13AD-975D-F5C0-1E29-7E91C6835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7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19200-B573-C519-C500-B1B54AF97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7F234F-885B-2116-8FF0-EA7F02727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16E440-1B1A-6CD0-781B-927AC14FA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B9012-DD52-81C5-D2DD-E3016C7F8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94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9153C-E656-79BB-7EF3-21446183A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65A620-A12C-B6E9-9F7F-97FF1ED2C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73C458-8932-A810-0E37-A64CF46EA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AZ Court of Appeals</a:t>
            </a:r>
          </a:p>
          <a:p>
            <a:r>
              <a:rPr lang="en-US" dirty="0"/>
              <a:t>1966, Pima County</a:t>
            </a:r>
          </a:p>
          <a:p>
            <a:r>
              <a:rPr lang="en-US" dirty="0"/>
              <a:t>Peter Robles, age 3 ½, went next door to play with neighbor boy.</a:t>
            </a:r>
          </a:p>
          <a:p>
            <a:r>
              <a:rPr lang="en-US" dirty="0"/>
              <a:t>Played among palm trees “short squatty trunk, looking almost like a pineapple” with “narrow and long fan leaves” (doesn’t say Canary Island Palm)</a:t>
            </a:r>
          </a:p>
          <a:p>
            <a:r>
              <a:rPr lang="en-US" dirty="0"/>
              <a:t>One of the fronds poked Peter’s eye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D7E54-7A2B-A598-48C5-C507FBA5AA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78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25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239A5-EAF5-CD3E-E74F-5344C13C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1C69D2-0828-1E7A-0020-C3648F898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6EC321-2673-D43B-2086-0CD3E7F9F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3CD43-4DBD-6E3C-EBE0-B206E6F26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82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7F705-8963-FC3C-F1A4-D95487598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D84F45-7EFF-989A-9366-1FA031B86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E6C77-BB54-0959-817E-0F7E0D43B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A94D5-1FDC-7B71-A363-AD4CB31ED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00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B2E0F-B452-706E-76A9-E77152688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5611E5-1D8C-6BE8-E3EC-7637AE198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EA6895-3331-593A-3F77-27B895443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FB338-E815-8934-49C1-1207693EF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34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C7CA2-97BB-AE05-705D-FE64FD6AA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78B81B-55AC-F952-7727-B291C7614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652C3F-909D-438D-E8A5-BD6C0A646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618F7-E784-1F8F-3B74-922188BDA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68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9D782-D5DB-C8AB-4C62-6E397971D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82DB02-9282-D9B9-5B66-2766DC6F3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820B3D-BC8B-9C62-1D99-690971B78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1963, Maricopa County, AZ</a:t>
            </a:r>
          </a:p>
          <a:p>
            <a:r>
              <a:rPr lang="en-US" dirty="0"/>
              <a:t>Gail Carver was driving south on 67</a:t>
            </a:r>
            <a:r>
              <a:rPr lang="en-US" baseline="30000" dirty="0"/>
              <a:t>th</a:t>
            </a:r>
            <a:r>
              <a:rPr lang="en-US" dirty="0"/>
              <a:t> Avenue in present-day Glendale, AZ</a:t>
            </a:r>
          </a:p>
          <a:p>
            <a:r>
              <a:rPr lang="en-US" dirty="0"/>
              <a:t>A large PLANTED cottonwood tree outside the ROW fell across the irrigation ditch onto her car</a:t>
            </a:r>
          </a:p>
          <a:p>
            <a:r>
              <a:rPr lang="en-US" dirty="0"/>
              <a:t>Plaintiff’s counsel hired Professor Decker, a tree physiologist, and located local witnesses to testify about condition of tree</a:t>
            </a:r>
          </a:p>
          <a:p>
            <a:r>
              <a:rPr lang="en-US" dirty="0"/>
              <a:t>They filed witness lists that neglected to include Decker. They repeatedly said “we’re ready for trial.”</a:t>
            </a:r>
          </a:p>
          <a:p>
            <a:r>
              <a:rPr lang="en-US" dirty="0"/>
              <a:t>6 days before trial, they realized the error. They found their one local witness was unavailable. With no witnesses, they attempted to do last-minute discovery.</a:t>
            </a:r>
          </a:p>
          <a:p>
            <a:r>
              <a:rPr lang="en-US" dirty="0"/>
              <a:t>ALL NEW WITNESSES EXCLUDED, Trial court held for defendants as matter of LAW.</a:t>
            </a:r>
          </a:p>
          <a:p>
            <a:endParaRPr lang="en-US" dirty="0"/>
          </a:p>
          <a:p>
            <a:r>
              <a:rPr lang="en-US" dirty="0"/>
              <a:t>Court of appeals reversed for Salt River: there was evidence of defective conditions</a:t>
            </a:r>
          </a:p>
          <a:p>
            <a:r>
              <a:rPr lang="en-US" dirty="0"/>
              <a:t>But NOT for county: trunk wasn’t OVER ROAD, so it wasn’t a public nuisance</a:t>
            </a:r>
          </a:p>
          <a:p>
            <a:r>
              <a:rPr lang="en-US" dirty="0"/>
              <a:t>Carver and Salt River both appeal to Supreme Court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B852B-E655-FB0B-474C-249E5B69E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1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C333F-24DD-4F13-1F2D-0A856857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AA61C-5E67-8DC7-5F2B-5510F9B89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AD1CB7-948A-55DB-F195-E9685E4BC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2002, Tucson, AZ</a:t>
            </a:r>
          </a:p>
          <a:p>
            <a:r>
              <a:rPr lang="en-US" dirty="0"/>
              <a:t>Noah and Judith </a:t>
            </a:r>
            <a:r>
              <a:rPr lang="en-US" dirty="0" err="1"/>
              <a:t>Sensibar</a:t>
            </a:r>
            <a:r>
              <a:rPr lang="en-US" dirty="0"/>
              <a:t> bought their home in 1997</a:t>
            </a:r>
          </a:p>
          <a:p>
            <a:r>
              <a:rPr lang="en-US" dirty="0"/>
              <a:t>mature privet hedge maintained for many years by the prior owner</a:t>
            </a:r>
          </a:p>
          <a:p>
            <a:r>
              <a:rPr lang="en-US" dirty="0"/>
              <a:t>James and Sheila Diller bought the house next door in 2002</a:t>
            </a:r>
          </a:p>
          <a:p>
            <a:r>
              <a:rPr lang="en-US" dirty="0"/>
              <a:t>Land survey showed that part of hedge was on Diller’s side, so </a:t>
            </a:r>
            <a:r>
              <a:rPr lang="en-US" dirty="0" err="1"/>
              <a:t>Dillers</a:t>
            </a:r>
            <a:r>
              <a:rPr lang="en-US" dirty="0"/>
              <a:t> cleared it away.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C0621-93F0-43DF-9E13-0F875C46B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76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3C5D3-4435-8445-CA66-E4D3A89E9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99B15E-E822-0876-F84E-6A64C9C6F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65805B-A961-5B99-AC2D-AEB7BDB6D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may be char marks, but no evidence of place, nature, or extent of burns or affect on Likelihood of Failure</a:t>
            </a:r>
          </a:p>
          <a:p>
            <a:r>
              <a:rPr lang="en-US" dirty="0"/>
              <a:t>There may be decay, but there’s no evidence that it would have been EXTERNALLY VISIBLE</a:t>
            </a:r>
          </a:p>
          <a:p>
            <a:r>
              <a:rPr lang="en-US" dirty="0"/>
              <a:t>There may be undermining, but that’s not how the tree failed – no CAUSATION</a:t>
            </a:r>
          </a:p>
          <a:p>
            <a:r>
              <a:rPr lang="en-US" dirty="0"/>
              <a:t>Photos of neighboring trees irrelevant because no evidence that they were in the SAME CONDITION as the failed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3DC66-8403-949A-A5E5-A3A6CEA67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76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85885-34B7-953C-BF62-FEAAA2CC5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B45F7A-2FFB-8215-27B4-F66B072C7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E6C729-47CF-E6E1-9C50-39FD5AD7A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may be char marks, but no evidence of place, nature, or extent of burns or affect on Likelihood of Failure</a:t>
            </a:r>
          </a:p>
          <a:p>
            <a:r>
              <a:rPr lang="en-US" dirty="0"/>
              <a:t>There may be decay, but there’s no evidence that it would have been EXTERNALLY VISIBLE</a:t>
            </a:r>
          </a:p>
          <a:p>
            <a:r>
              <a:rPr lang="en-US" dirty="0"/>
              <a:t>There may be undermining, but that’s not how the tree failed – no CAUSATION</a:t>
            </a:r>
          </a:p>
          <a:p>
            <a:r>
              <a:rPr lang="en-US" dirty="0"/>
              <a:t>Photos of neighboring trees irrelevant because no evidence that they were in the SAME CONDITION as the failed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66F4C-8E47-6679-9276-E86F6D5C6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06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4460D-177D-94FF-893E-19C820EA8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E7D797-BE36-784C-1B16-F5F5DC9F2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0A6AD-3C77-393C-B67F-57FD44479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may be char marks, but no evidence of place, nature, or extent of burns or affect on Likelihood of Failure</a:t>
            </a:r>
          </a:p>
          <a:p>
            <a:r>
              <a:rPr lang="en-US" dirty="0"/>
              <a:t>There may be decay, but there’s no evidence that it would have been EXTERNALLY VISIBLE</a:t>
            </a:r>
          </a:p>
          <a:p>
            <a:r>
              <a:rPr lang="en-US" dirty="0"/>
              <a:t>There may be undermining, but that’s not how the tree failed – no CAUSATION</a:t>
            </a:r>
          </a:p>
          <a:p>
            <a:r>
              <a:rPr lang="en-US" dirty="0"/>
              <a:t>Photos of neighboring trees irrelevant because no evidence that they were in the SAME CONDITION as the failed tree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9F12E-2C51-FD89-1C85-B3C02BAAE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66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4B072-086E-F8AB-CF8E-5FA8FC7E4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B8526E-0C92-CD64-F0A9-D5496D277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23471D-EA5A-FFF7-5175-0ECF5A0FB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may be char marks, but no evidence of place, nature, or extent of burns or affect on Likelihood of Failure</a:t>
            </a:r>
          </a:p>
          <a:p>
            <a:r>
              <a:rPr lang="en-US" dirty="0"/>
              <a:t>There may be decay, but there’s no evidence that it would have been EXTERNALLY VISIBLE</a:t>
            </a:r>
          </a:p>
          <a:p>
            <a:r>
              <a:rPr lang="en-US" dirty="0"/>
              <a:t>There may be undermining, but that’s not how the tree failed – no CAUSATION</a:t>
            </a:r>
          </a:p>
          <a:p>
            <a:r>
              <a:rPr lang="en-US" dirty="0"/>
              <a:t>Photos of neighboring trees irrelevant because no evidence that they were in the SAME CONDITION as the failed tree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86211-113E-06EE-9EA4-6F26772B9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50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8D853-B2ED-2438-1C3C-29D835E28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77DA49-531F-EB67-0566-2BB9CD0E5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FBECE9-2B70-6A52-E7BE-DD323A120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may be char marks, but no evidence of place, nature, or extent of burns or affect on Likelihood of Failure</a:t>
            </a:r>
          </a:p>
          <a:p>
            <a:r>
              <a:rPr lang="en-US" dirty="0"/>
              <a:t>There may be decay, but there’s no evidence that it would have been EXTERNALLY VISIBLE</a:t>
            </a:r>
          </a:p>
          <a:p>
            <a:r>
              <a:rPr lang="en-US" dirty="0"/>
              <a:t>There may be undermining, but that’s not how the tree failed – no CAUSATION</a:t>
            </a:r>
          </a:p>
          <a:p>
            <a:r>
              <a:rPr lang="en-US" dirty="0"/>
              <a:t>Photos of neighboring trees irrelevant because no evidence that they were in the SAME CONDITION as the failed tree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726EC-855B-9BEB-D993-032CD4657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31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6D4D9-794D-D407-D595-CC4E89C61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C61AD2-D008-1539-EA68-3837A78AE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DC14B9-80F6-E0E9-8FFA-B7473B8D7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may be char marks, but no evidence of place, nature, or extent of burns or affect on Likelihood of Failure</a:t>
            </a:r>
          </a:p>
          <a:p>
            <a:r>
              <a:rPr lang="en-US" dirty="0"/>
              <a:t>There may be decay, but there’s no evidence that it would have been EXTERNALLY VISIBLE</a:t>
            </a:r>
          </a:p>
          <a:p>
            <a:r>
              <a:rPr lang="en-US" dirty="0"/>
              <a:t>There may be undermining, but that’s not how the tree failed – no CAUSATION</a:t>
            </a:r>
          </a:p>
          <a:p>
            <a:r>
              <a:rPr lang="en-US" dirty="0"/>
              <a:t>Photos of neighboring trees irrelevant because no evidence that they were in the SAME CONDITION as the failed tree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2906C-43DE-CBBD-58CB-F59980453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32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F4202-E519-EF48-F005-2E805D952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2CFFC-7660-4970-9734-2C4F8BA7A0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92489-80FE-BF9B-CC14-D4F7E4E88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1986, Phoenix, AZ</a:t>
            </a:r>
          </a:p>
          <a:p>
            <a:r>
              <a:rPr lang="en-US" dirty="0"/>
              <a:t>City condemned a water line easement across Jimmie and Carolyn Dixons’ property. Easement says NO TREES, ONLY GRASS.</a:t>
            </a:r>
          </a:p>
          <a:p>
            <a:r>
              <a:rPr lang="en-US" dirty="0"/>
              <a:t>To shortcut the process, City and Dixons signed an early entry agreement in exchange for “all trees to be preserved,” and “all damages caused by city will be REPAIRED”</a:t>
            </a:r>
          </a:p>
          <a:p>
            <a:r>
              <a:rPr lang="en-US" dirty="0"/>
              <a:t>Jimmie Dixon PERSONALLY PRUNED trees along easement to make room for contractors to work. He planned to build a home on the lot.</a:t>
            </a:r>
          </a:p>
          <a:p>
            <a:r>
              <a:rPr lang="en-US" dirty="0"/>
              <a:t>Contractor cleared the entire lot, including OFF EASEMENT trees</a:t>
            </a:r>
          </a:p>
          <a:p>
            <a:r>
              <a:rPr lang="en-US" dirty="0"/>
              <a:t>Cutting the trees resulted in NO CHANGE in market value of the land</a:t>
            </a:r>
          </a:p>
          <a:p>
            <a:r>
              <a:rPr lang="en-US" dirty="0"/>
              <a:t>Dixons sued BOTH City AND Contractor. Trial Court dismissed action because NO DAMAGE.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36120-84C6-E51B-0B02-CEC656BA7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97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B1DB5-02B6-D684-D09C-402BB5AF3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CB472-29B0-D50B-D64F-36C931A4C2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60E9E-307A-40FE-213C-A95BBA691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F684B-CF11-E36E-094A-438C94FC7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7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43972-EB65-934F-1449-CFA1CAD40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9C3F9-F3D6-5636-D525-D04B4C2DF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1AD738-081A-3073-1D84-46449EE55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775CA-F391-041F-7444-B588E0445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220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B2741-3E6E-F4E8-4400-6D551221F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8AD3E3-7E5E-FCC4-B86B-3DF007DC7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11F429-4DDC-C8B6-7C9E-86129474F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C4C1D-FF29-3164-FEF9-D8408A8BC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49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F81AC-46E5-E086-F8A0-D730B5F77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0DA605-C1B7-36FE-510F-806443B19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8E471-71B2-56FD-1729-6EFFF6C80C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2002, Tucson, AZ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D318B-01B3-5CA8-B578-BBD7F58BD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93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2E090-0584-13D0-D46C-685A5B5F1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53808-F69D-8A3B-198C-442602987B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1CFE8B-8927-1ECD-20D4-44181340F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BEDFA-659C-C41C-81DE-D3C03459F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87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C4CBA-96FA-BB86-CB7B-40AC8948B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FE38CE-5368-0FAB-904E-2F59C28EE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678F5-3CF9-86F8-19F3-8E7B003BB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21490-C269-A401-91C2-7C405218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68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0FEED-0701-0900-E3E6-71D8BF420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91B4D-0C1E-111A-59F1-D4D52998D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B99299-1897-A713-78A2-C3DD92C3F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3C574-CB42-3436-C9EE-BD2101D82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255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4C6D1-D7C0-ADDF-EEF4-D08904238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4993E6-E9AB-9528-FF19-217B2CD3EE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07A62B-8302-05A7-45A4-F95FE0818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1C20-B3C5-270A-04F3-300BBE923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0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75034-45ED-39D9-8046-22E059528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01A81F-67B1-9C77-0F36-D2DFABF33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558028-F0CF-BEF3-E6B6-4820F4A7C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D596A-7474-BC67-BFDC-AC15A83CB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756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5575D-388F-48B3-6F96-DD82384DD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4EDD7-AF2C-4249-8E3D-52FC30B07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318EF1-30B5-0910-A2A4-090F57A80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ED526-0EED-69A3-08DA-B77C45A83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798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Cases: 7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7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CAEBC-C7D0-686A-049E-B97BCF732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45C56-B2DE-2850-00A0-A53A474D5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9FC559-9305-22A3-710B-364CB57B1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93CB4-D98B-B773-D00E-A48CE5F65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2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62035-1F97-249E-7C73-05A55DFFC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9AFF3B-D547-CAE9-32F3-7BD801DA4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44EA48-6F9B-2657-5A36-785AA99DB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2002, Tucson, AZ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FFE78-5486-1B68-EC3B-36B8CD6D8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36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E614B-A4E3-9FC6-49D9-F5CF35620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4F3154-62F3-897E-0E7B-ED00570975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4C7C23-21F4-6751-CEEA-36A5A4F11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6ACB-0DFB-A800-4C1B-71E2814CD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53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B2842-1C1A-86FF-6972-8AE3F8360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BF2C3-C1A5-7FD4-1614-08FF3E2C0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ADA9EC-D9E7-0544-DFEC-3EE11B0B7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2002, Tucson, AZ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703BB-637C-3821-ED5D-09D25ED67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0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620BB-65BC-27F9-B553-901A72948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3BB615-166D-23F7-7E68-9E76CAFC3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E0A1A-4716-37BC-72C9-6ADC67A5C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53E12-58FA-7630-9BB0-F2FE1C83D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6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2014B-2BB7-54A0-5D58-6AC19C34C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82721-ACA3-9958-FF68-39D52D8B6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C79D5-236B-0AD9-D019-499289B56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1985, Pima County, AZ</a:t>
            </a:r>
          </a:p>
          <a:p>
            <a:r>
              <a:rPr lang="en-US" dirty="0"/>
              <a:t>Lamar Dunn owned a eucalyptus tree</a:t>
            </a:r>
          </a:p>
          <a:p>
            <a:r>
              <a:rPr lang="en-US" dirty="0"/>
              <a:t>Neighbor Joan Cannon did not like the tree</a:t>
            </a:r>
          </a:p>
          <a:p>
            <a:r>
              <a:rPr lang="en-US" dirty="0"/>
              <a:t>Evidence conflicted on whether the tree was causing actual damage to Cannon’s property.</a:t>
            </a:r>
          </a:p>
          <a:p>
            <a:r>
              <a:rPr lang="en-US" dirty="0"/>
              <a:t>Trial Court held NO ACTUAL DAMAGE.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E72A2-6E51-473F-1A35-3C4538EC3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59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5437B-1248-2135-3000-C81A0F927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9A74C6-94A6-5EC3-96DE-BFD1C7D44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7B8AB2-EAE0-0B64-922C-76B03A9E3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E3121-EC2D-77FB-6574-C5731472F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3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1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8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24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7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99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6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96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3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0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4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5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5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EB379-6C0D-4AFD-8F55-C8AFE57CCC9D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5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948E-5095-19A6-109D-C57C47C20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Illustrations in</a:t>
            </a:r>
            <a:br>
              <a:rPr lang="en-US" dirty="0"/>
            </a:br>
            <a:r>
              <a:rPr lang="en-US" dirty="0"/>
              <a:t>Arizona Tree 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EEEE6-17D1-98BE-07EF-80F40313C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James Komen</a:t>
            </a:r>
          </a:p>
          <a:p>
            <a:r>
              <a:rPr lang="en-US" dirty="0"/>
              <a:t>BCMA #WE-9909B</a:t>
            </a:r>
          </a:p>
          <a:p>
            <a:r>
              <a:rPr lang="en-US" dirty="0"/>
              <a:t>RCA #555</a:t>
            </a:r>
          </a:p>
        </p:txBody>
      </p:sp>
    </p:spTree>
    <p:extLst>
      <p:ext uri="{BB962C8B-B14F-4D97-AF65-F5344CB8AC3E}">
        <p14:creationId xmlns:p14="http://schemas.microsoft.com/office/powerpoint/2010/main" val="350551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F50E9-6DD9-3F39-E18D-4BF485D83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7FFB8-991D-0710-BDE2-9EE3FD8CF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84243" cy="4614530"/>
          </a:xfrm>
        </p:spPr>
        <p:txBody>
          <a:bodyPr>
            <a:normAutofit/>
          </a:bodyPr>
          <a:lstStyle/>
          <a:p>
            <a:r>
              <a:rPr lang="en-US" sz="2800" dirty="0"/>
              <a:t>Rule of Self-Help:</a:t>
            </a:r>
          </a:p>
          <a:p>
            <a:pPr marL="0" indent="0">
              <a:buNone/>
            </a:pPr>
            <a:r>
              <a:rPr lang="en-US" sz="2800" dirty="0"/>
              <a:t>“A landowner who </a:t>
            </a:r>
            <a:r>
              <a:rPr lang="en-US" sz="2800" i="1" u="sng" dirty="0"/>
              <a:t>sustains injury</a:t>
            </a:r>
            <a:r>
              <a:rPr lang="en-US" sz="2800" dirty="0"/>
              <a:t> by the branches or roots of a tree or plant on adjoining land intruding into his domain, </a:t>
            </a:r>
            <a:br>
              <a:rPr lang="en-US" sz="2800" dirty="0"/>
            </a:br>
            <a:r>
              <a:rPr lang="en-US" sz="2800" i="1" u="sng" dirty="0"/>
              <a:t>regardless of their non-poisonous character</a:t>
            </a:r>
            <a:r>
              <a:rPr lang="en-US" sz="2800" dirty="0"/>
              <a:t> may, </a:t>
            </a:r>
            <a:r>
              <a:rPr lang="en-US" sz="2800" i="1" u="sng" dirty="0"/>
              <a:t>without notice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/>
              <a:t>cut off the offending branches or roots at his property line.”</a:t>
            </a:r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18994A-1CCB-B656-5F9A-CEE665BF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Cannon v. Dunn	</a:t>
            </a:r>
            <a:br>
              <a:rPr lang="it-IT" i="1" dirty="0"/>
            </a:br>
            <a:r>
              <a:rPr lang="it-IT" dirty="0"/>
              <a:t>145 Ariz. 115 (1985 AZ Ct. App.)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61613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D9EE4-2F7B-1C04-293A-AFEE2B721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06010-BFFF-0109-7CD6-47637189D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84243" cy="4614530"/>
          </a:xfrm>
        </p:spPr>
        <p:txBody>
          <a:bodyPr>
            <a:normAutofit/>
          </a:bodyPr>
          <a:lstStyle/>
          <a:p>
            <a:r>
              <a:rPr lang="en-US" sz="2800" dirty="0"/>
              <a:t>Adopts a modified “Virginia Rule” for intrusion of roots of “</a:t>
            </a:r>
            <a:r>
              <a:rPr lang="en-US" sz="2800" i="1" u="sng" dirty="0"/>
              <a:t>noxious tree</a:t>
            </a:r>
            <a:r>
              <a:rPr lang="en-US" sz="2800" dirty="0"/>
              <a:t>”:</a:t>
            </a:r>
          </a:p>
          <a:p>
            <a:pPr lvl="1"/>
            <a:r>
              <a:rPr lang="en-US" sz="2400" dirty="0"/>
              <a:t>If “</a:t>
            </a:r>
            <a:r>
              <a:rPr lang="en-US" sz="2400" i="1" u="sng" dirty="0"/>
              <a:t>sensible injury</a:t>
            </a:r>
            <a:r>
              <a:rPr lang="en-US" sz="2400" dirty="0"/>
              <a:t>”:</a:t>
            </a:r>
          </a:p>
          <a:p>
            <a:pPr lvl="2"/>
            <a:r>
              <a:rPr lang="en-US" sz="2000" dirty="0"/>
              <a:t>MAY sue in </a:t>
            </a:r>
            <a:r>
              <a:rPr lang="en-US" sz="2000" i="1" u="sng" dirty="0"/>
              <a:t>trespass </a:t>
            </a:r>
            <a:r>
              <a:rPr lang="en-US" sz="2000" dirty="0"/>
              <a:t>or </a:t>
            </a:r>
            <a:r>
              <a:rPr lang="en-US" sz="2000" i="1" u="sng" dirty="0"/>
              <a:t>nuisance</a:t>
            </a:r>
            <a:r>
              <a:rPr lang="en-US" sz="2000" dirty="0"/>
              <a:t> after notice to tree owner</a:t>
            </a:r>
          </a:p>
          <a:p>
            <a:pPr lvl="2"/>
            <a:r>
              <a:rPr lang="en-US" sz="2000" dirty="0"/>
              <a:t>OR Self-Help</a:t>
            </a:r>
          </a:p>
          <a:p>
            <a:pPr lvl="1"/>
            <a:r>
              <a:rPr lang="en-US" sz="2400" dirty="0"/>
              <a:t>If no “</a:t>
            </a:r>
            <a:r>
              <a:rPr lang="en-US" sz="2400" i="1" u="sng" dirty="0"/>
              <a:t>sensible injury</a:t>
            </a:r>
            <a:r>
              <a:rPr lang="en-US" sz="2400" dirty="0"/>
              <a:t>”:</a:t>
            </a:r>
          </a:p>
          <a:p>
            <a:pPr lvl="2"/>
            <a:r>
              <a:rPr lang="en-US" sz="2000" dirty="0"/>
              <a:t>ONLY Self-Help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4A7AB5-32BC-E09E-F7BD-6A5B0A9F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Cannon v. Dunn	</a:t>
            </a:r>
            <a:br>
              <a:rPr lang="it-IT" i="1" dirty="0"/>
            </a:br>
            <a:r>
              <a:rPr lang="it-IT" dirty="0"/>
              <a:t>145 Ariz. 115 (1985 AZ Ct. App.)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91813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B7812-0326-C398-0FF9-65777ABD1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70B9E-257B-4F4B-5142-873AF191C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84243" cy="4614530"/>
          </a:xfrm>
        </p:spPr>
        <p:txBody>
          <a:bodyPr>
            <a:normAutofit/>
          </a:bodyPr>
          <a:lstStyle/>
          <a:p>
            <a:r>
              <a:rPr lang="en-US" sz="2800" dirty="0"/>
              <a:t>Adopts a modified “Virginia Rule” for intrusion of roots of “</a:t>
            </a:r>
            <a:r>
              <a:rPr lang="en-US" sz="2800" i="1" u="sng" dirty="0"/>
              <a:t>noxious tree</a:t>
            </a:r>
            <a:r>
              <a:rPr lang="en-US" sz="2800" dirty="0"/>
              <a:t>”:</a:t>
            </a:r>
          </a:p>
          <a:p>
            <a:pPr lvl="1"/>
            <a:r>
              <a:rPr lang="en-US" sz="2400" dirty="0"/>
              <a:t>If “</a:t>
            </a:r>
            <a:r>
              <a:rPr lang="en-US" sz="2400" i="1" u="sng" dirty="0"/>
              <a:t>sensible injury</a:t>
            </a:r>
            <a:r>
              <a:rPr lang="en-US" sz="2400" dirty="0"/>
              <a:t>”:</a:t>
            </a:r>
          </a:p>
          <a:p>
            <a:pPr lvl="2"/>
            <a:r>
              <a:rPr lang="en-US" sz="2000" dirty="0"/>
              <a:t>MAY sue in </a:t>
            </a:r>
            <a:r>
              <a:rPr lang="en-US" sz="2000" i="1" u="sng" dirty="0"/>
              <a:t>trespass </a:t>
            </a:r>
            <a:r>
              <a:rPr lang="en-US" sz="2000" dirty="0"/>
              <a:t>or </a:t>
            </a:r>
            <a:r>
              <a:rPr lang="en-US" sz="2000" i="1" u="sng" dirty="0"/>
              <a:t>nuisance</a:t>
            </a:r>
            <a:r>
              <a:rPr lang="en-US" sz="2000" dirty="0"/>
              <a:t> after notice to tree owner</a:t>
            </a:r>
          </a:p>
          <a:p>
            <a:pPr lvl="2"/>
            <a:r>
              <a:rPr lang="en-US" sz="2000" dirty="0"/>
              <a:t>OR Self-Help</a:t>
            </a:r>
          </a:p>
          <a:p>
            <a:pPr lvl="1"/>
            <a:r>
              <a:rPr lang="en-US" sz="2400" dirty="0"/>
              <a:t>If no “</a:t>
            </a:r>
            <a:r>
              <a:rPr lang="en-US" sz="2400" i="1" u="sng" dirty="0"/>
              <a:t>sensible injury</a:t>
            </a:r>
            <a:r>
              <a:rPr lang="en-US" sz="2400" dirty="0"/>
              <a:t>”:</a:t>
            </a:r>
          </a:p>
          <a:p>
            <a:pPr lvl="2"/>
            <a:r>
              <a:rPr lang="en-US" sz="2000" dirty="0"/>
              <a:t>ONLY Self-Help</a:t>
            </a:r>
          </a:p>
          <a:p>
            <a:pPr lvl="2"/>
            <a:endParaRPr lang="en-US" sz="2000" dirty="0"/>
          </a:p>
          <a:p>
            <a:r>
              <a:rPr lang="en-US" sz="2400" dirty="0"/>
              <a:t>No duty to remove roots here because </a:t>
            </a:r>
            <a:r>
              <a:rPr lang="en-US" sz="2400" i="1" u="sng" dirty="0"/>
              <a:t>no sensible injury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4E4BD-A629-96F6-4215-4C8835631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Cannon v. Dunn	</a:t>
            </a:r>
            <a:br>
              <a:rPr lang="it-IT" i="1" dirty="0"/>
            </a:br>
            <a:r>
              <a:rPr lang="it-IT" dirty="0"/>
              <a:t>145 Ariz. 115 (1985 AZ Ct. App.)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15584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815EF-176F-C3E8-ED2B-AED1C26E6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ABAE-CDDA-4CEF-08EC-7D6A39F5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Robles v. </a:t>
            </a:r>
            <a:r>
              <a:rPr lang="en-US" i="1" dirty="0" err="1"/>
              <a:t>Severyn</a:t>
            </a:r>
            <a:br>
              <a:rPr lang="en-US" dirty="0"/>
            </a:br>
            <a:r>
              <a:rPr lang="en-US" dirty="0"/>
              <a:t>19 Ariz. App. 61 (1973 AZ Ct. App.)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F7CD44-EE1F-F01A-03E1-D6485FAA1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33" y="1905000"/>
            <a:ext cx="660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3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1A198-78FB-051D-D696-05A809129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5CC5F-006B-4462-55D7-28980CA89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22839" cy="4614530"/>
          </a:xfrm>
        </p:spPr>
        <p:txBody>
          <a:bodyPr>
            <a:normAutofit/>
          </a:bodyPr>
          <a:lstStyle/>
          <a:p>
            <a:r>
              <a:rPr lang="en-US" sz="2800" dirty="0"/>
              <a:t>Status of Entrant Upon Land</a:t>
            </a:r>
          </a:p>
          <a:p>
            <a:pPr lvl="1"/>
            <a:r>
              <a:rPr lang="en-US" sz="2600" dirty="0"/>
              <a:t>Invitee: enters property with a business purpose</a:t>
            </a:r>
            <a:br>
              <a:rPr lang="en-US" sz="2600" dirty="0"/>
            </a:br>
            <a:endParaRPr lang="en-US" sz="2600" dirty="0"/>
          </a:p>
          <a:p>
            <a:pPr lvl="1"/>
            <a:r>
              <a:rPr lang="en-US" sz="2600" dirty="0"/>
              <a:t>Licensee: enters property as a guest</a:t>
            </a:r>
            <a:br>
              <a:rPr lang="en-US" sz="2600" dirty="0"/>
            </a:br>
            <a:endParaRPr lang="en-US" sz="2600" dirty="0"/>
          </a:p>
          <a:p>
            <a:pPr lvl="1"/>
            <a:r>
              <a:rPr lang="en-US" sz="2600" dirty="0"/>
              <a:t>Trespasser: enters without permission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D26795-1A33-070B-4342-BF3D9D10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Robles v. </a:t>
            </a:r>
            <a:r>
              <a:rPr lang="en-US" i="1" dirty="0" err="1"/>
              <a:t>Severyn</a:t>
            </a:r>
            <a:br>
              <a:rPr lang="en-US" dirty="0"/>
            </a:br>
            <a:r>
              <a:rPr lang="en-US" dirty="0"/>
              <a:t>19 Ariz. App. 61 (1973 AZ Ct. App.)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70845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6D15C-44A7-86E4-97DE-CA2463B72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6D3EE-F50C-DBCB-195D-39C22BA7F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22839" cy="4614530"/>
          </a:xfrm>
        </p:spPr>
        <p:txBody>
          <a:bodyPr>
            <a:normAutofit/>
          </a:bodyPr>
          <a:lstStyle/>
          <a:p>
            <a:r>
              <a:rPr lang="en-US" sz="2800" dirty="0"/>
              <a:t>Status of Entrant Upon Land</a:t>
            </a:r>
          </a:p>
          <a:p>
            <a:pPr lvl="1"/>
            <a:r>
              <a:rPr lang="en-US" sz="2600" dirty="0"/>
              <a:t>Invitee: duty to protect against defects that </a:t>
            </a:r>
            <a:r>
              <a:rPr lang="en-US" sz="2600" i="1" u="sng" dirty="0"/>
              <a:t>reasonably should</a:t>
            </a:r>
            <a:r>
              <a:rPr lang="en-US" sz="2600" dirty="0"/>
              <a:t> be discovered</a:t>
            </a:r>
          </a:p>
          <a:p>
            <a:pPr lvl="1"/>
            <a:r>
              <a:rPr lang="en-US" sz="2600" dirty="0"/>
              <a:t>Licensee: duty to protect from </a:t>
            </a:r>
            <a:r>
              <a:rPr lang="en-US" sz="2600" i="1" u="sng" dirty="0"/>
              <a:t>known concealed </a:t>
            </a:r>
            <a:r>
              <a:rPr lang="en-US" sz="2600" dirty="0"/>
              <a:t>hazards or </a:t>
            </a:r>
            <a:r>
              <a:rPr lang="en-US" sz="2600" i="1" u="sng" dirty="0"/>
              <a:t>willful/wanton</a:t>
            </a:r>
            <a:r>
              <a:rPr lang="en-US" sz="2600" dirty="0"/>
              <a:t> harm</a:t>
            </a:r>
          </a:p>
          <a:p>
            <a:pPr lvl="1"/>
            <a:r>
              <a:rPr lang="en-US" sz="2600" dirty="0"/>
              <a:t>Trespasser: duty to protect from </a:t>
            </a:r>
            <a:r>
              <a:rPr lang="en-US" sz="2600" i="1" u="sng" dirty="0"/>
              <a:t>willful/wanton</a:t>
            </a:r>
            <a:r>
              <a:rPr lang="en-US" sz="2600" dirty="0"/>
              <a:t> harm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88363A-6ECB-072C-FEE5-D036FCF3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Robles v. </a:t>
            </a:r>
            <a:r>
              <a:rPr lang="en-US" i="1" dirty="0" err="1"/>
              <a:t>Severyn</a:t>
            </a:r>
            <a:br>
              <a:rPr lang="en-US" dirty="0"/>
            </a:br>
            <a:r>
              <a:rPr lang="en-US" dirty="0"/>
              <a:t>19 Ariz. App. 61 (1973 AZ Ct. App.)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500422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9D387-63F0-9AAC-16E4-0768D1F3F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933A1-D646-7CF6-A118-562971EC9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22839" cy="4614530"/>
          </a:xfrm>
        </p:spPr>
        <p:txBody>
          <a:bodyPr>
            <a:normAutofit/>
          </a:bodyPr>
          <a:lstStyle/>
          <a:p>
            <a:r>
              <a:rPr lang="en-US" sz="2800" dirty="0"/>
              <a:t>Status of Entrant Upon Land</a:t>
            </a:r>
          </a:p>
          <a:p>
            <a:pPr lvl="1"/>
            <a:r>
              <a:rPr lang="en-US" sz="2600" dirty="0"/>
              <a:t>Invitee: duty to protect against defects that </a:t>
            </a:r>
            <a:r>
              <a:rPr lang="en-US" sz="2600" i="1" u="sng" dirty="0"/>
              <a:t>reasonably should</a:t>
            </a:r>
            <a:r>
              <a:rPr lang="en-US" sz="2600" dirty="0"/>
              <a:t> be discovered</a:t>
            </a:r>
          </a:p>
          <a:p>
            <a:pPr lvl="1"/>
            <a:r>
              <a:rPr lang="en-US" sz="2600" b="1" dirty="0"/>
              <a:t>Licensee: duty to protect from </a:t>
            </a:r>
            <a:r>
              <a:rPr lang="en-US" sz="2600" b="1" i="1" u="sng" dirty="0"/>
              <a:t>known concealed </a:t>
            </a:r>
            <a:r>
              <a:rPr lang="en-US" sz="2600" b="1" dirty="0"/>
              <a:t>hazards or </a:t>
            </a:r>
            <a:r>
              <a:rPr lang="en-US" sz="2600" b="1" i="1" u="sng" dirty="0"/>
              <a:t>willful/wanton</a:t>
            </a:r>
            <a:r>
              <a:rPr lang="en-US" sz="2600" b="1" dirty="0"/>
              <a:t> harm</a:t>
            </a:r>
          </a:p>
          <a:p>
            <a:pPr lvl="1"/>
            <a:r>
              <a:rPr lang="en-US" sz="2600" dirty="0"/>
              <a:t>Trespasser: duty to protect from </a:t>
            </a:r>
            <a:r>
              <a:rPr lang="en-US" sz="2600" i="1" u="sng" dirty="0"/>
              <a:t>willful/wanton</a:t>
            </a:r>
            <a:r>
              <a:rPr lang="en-US" sz="2600" dirty="0"/>
              <a:t> harm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AEAF03-38F7-F9A8-4779-F556A504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Robles v. </a:t>
            </a:r>
            <a:r>
              <a:rPr lang="en-US" i="1" dirty="0" err="1"/>
              <a:t>Severyn</a:t>
            </a:r>
            <a:br>
              <a:rPr lang="en-US" dirty="0"/>
            </a:br>
            <a:r>
              <a:rPr lang="en-US" dirty="0"/>
              <a:t>19 Ariz. App. 61 (1973 AZ Ct. App.)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44337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F80D6-BA43-FB24-D586-3A7D0444C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5128-C5F5-8AF6-A409-3349A1EA4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22839" cy="4614530"/>
          </a:xfrm>
        </p:spPr>
        <p:txBody>
          <a:bodyPr>
            <a:normAutofit/>
          </a:bodyPr>
          <a:lstStyle/>
          <a:p>
            <a:r>
              <a:rPr lang="en-US" sz="2800" dirty="0"/>
              <a:t>Palm tree fronds are not a “hidden peril” that “gives a dangerous instrumentality or condition an innocent appearance.”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934D12-1691-0B4A-EFE9-14B43154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Robles v. </a:t>
            </a:r>
            <a:r>
              <a:rPr lang="en-US" i="1" dirty="0" err="1"/>
              <a:t>Severyn</a:t>
            </a:r>
            <a:br>
              <a:rPr lang="en-US" dirty="0"/>
            </a:br>
            <a:r>
              <a:rPr lang="en-US" dirty="0"/>
              <a:t>19 Ariz. App. 61 (1973 AZ Ct. App.)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782006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D59B3-1156-4E76-6E2C-B8426A2B7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5CE47-2564-E000-4A7C-67D48ABC9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22839" cy="4614530"/>
          </a:xfrm>
        </p:spPr>
        <p:txBody>
          <a:bodyPr>
            <a:normAutofit/>
          </a:bodyPr>
          <a:lstStyle/>
          <a:p>
            <a:r>
              <a:rPr lang="en-US" sz="2800" dirty="0"/>
              <a:t>Palm tree fronds are not a “hidden peril” that “gives a dangerous instrumentality or condition an innocent appearance.”</a:t>
            </a:r>
          </a:p>
          <a:p>
            <a:r>
              <a:rPr lang="en-US" sz="2800" dirty="0"/>
              <a:t>“The use of property…should not be encumbered with the necessity of taking precautions against </a:t>
            </a:r>
            <a:r>
              <a:rPr lang="en-US" sz="2800" i="1" u="sng" dirty="0"/>
              <a:t>every conceivable danger</a:t>
            </a:r>
            <a:r>
              <a:rPr lang="en-US" sz="2800" dirty="0"/>
              <a:t> to which an irrepressible spirit of adventure may lead a child.”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FB5906-EA64-5CEE-327E-DC880615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Robles v. </a:t>
            </a:r>
            <a:r>
              <a:rPr lang="en-US" i="1" dirty="0" err="1"/>
              <a:t>Severyn</a:t>
            </a:r>
            <a:br>
              <a:rPr lang="en-US" dirty="0"/>
            </a:br>
            <a:r>
              <a:rPr lang="en-US" dirty="0"/>
              <a:t>19 Ariz. App. 61 (1973 AZ Ct. App.)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76387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F67AB-6050-9BFE-E173-6528C17BF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4C6B-F87E-EC15-5897-C1379AB4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Carver v. Salt River Valley Water Users' </a:t>
            </a:r>
            <a:r>
              <a:rPr lang="en-US" i="1" dirty="0" err="1"/>
              <a:t>Ass’n</a:t>
            </a:r>
            <a:br>
              <a:rPr lang="en-US" i="1" dirty="0"/>
            </a:br>
            <a:r>
              <a:rPr lang="en-US" dirty="0"/>
              <a:t>104 Ariz. 513 (1969 AZ Supr. Ct.)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EC3A7-CFD8-FA41-08CE-FCA60F13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79" y="1905000"/>
            <a:ext cx="9144000" cy="48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0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315FC-296F-FCF4-119D-A9D2524D4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9322-AAC0-9E8C-748A-CFD98A5A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 err="1"/>
              <a:t>Sensibar</a:t>
            </a:r>
            <a:r>
              <a:rPr lang="en-US" i="1" dirty="0"/>
              <a:t> v. Diller</a:t>
            </a:r>
            <a:br>
              <a:rPr lang="en-US" i="1" dirty="0"/>
            </a:br>
            <a:r>
              <a:rPr lang="en-US" dirty="0"/>
              <a:t>2005 LEXIS 213 (2005 AZ Ct. App.)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BCFDE-4311-1FE4-C36D-822B5C942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9" y="1074752"/>
            <a:ext cx="8574001" cy="57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6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12FE3-549D-D44A-EF48-5AC9FD28B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4D0A2-8876-FB98-9D47-B12B4D1C7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22839" cy="4614530"/>
          </a:xfrm>
        </p:spPr>
        <p:txBody>
          <a:bodyPr>
            <a:normAutofit/>
          </a:bodyPr>
          <a:lstStyle/>
          <a:p>
            <a:r>
              <a:rPr lang="en-US" sz="2800" dirty="0"/>
              <a:t>Evidence:</a:t>
            </a:r>
          </a:p>
          <a:p>
            <a:pPr lvl="1"/>
            <a:r>
              <a:rPr lang="en-US" sz="2400" dirty="0"/>
              <a:t>Char marks on the outside of the 3-ft stump</a:t>
            </a:r>
          </a:p>
          <a:p>
            <a:pPr lvl="1"/>
            <a:r>
              <a:rPr lang="en-US" sz="2400" dirty="0"/>
              <a:t>Decay pocket inside the tree</a:t>
            </a:r>
          </a:p>
          <a:p>
            <a:pPr lvl="1"/>
            <a:r>
              <a:rPr lang="en-US" sz="2400" dirty="0"/>
              <a:t>Undermining of root zone from water in irrigation ditch</a:t>
            </a:r>
          </a:p>
          <a:p>
            <a:pPr lvl="1"/>
            <a:r>
              <a:rPr lang="en-US" sz="2400" dirty="0"/>
              <a:t>Photos of neighboring trees with many dead branches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905581-09B8-9A04-1262-1EF4E169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Carver v. Salt River Valley Water Users' </a:t>
            </a:r>
            <a:r>
              <a:rPr lang="en-US" i="1" dirty="0" err="1"/>
              <a:t>Ass’n</a:t>
            </a:r>
            <a:br>
              <a:rPr lang="en-US" i="1" dirty="0"/>
            </a:br>
            <a:r>
              <a:rPr lang="en-US" dirty="0"/>
              <a:t>104 Ariz. 513 (1969 AZ Supr. Ct.)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4209595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4D087-3A90-C5E5-D4A1-F402B4509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851E-2B1A-6922-2B87-13B34691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22839" cy="4614530"/>
          </a:xfrm>
        </p:spPr>
        <p:txBody>
          <a:bodyPr>
            <a:normAutofit/>
          </a:bodyPr>
          <a:lstStyle/>
          <a:p>
            <a:r>
              <a:rPr lang="en-US" sz="2800" dirty="0"/>
              <a:t>Evidence:</a:t>
            </a:r>
          </a:p>
          <a:p>
            <a:pPr lvl="1"/>
            <a:r>
              <a:rPr lang="en-US" sz="2400" strike="sngStrike" dirty="0"/>
              <a:t>Char marks on the outside of the 3-ft stump</a:t>
            </a:r>
          </a:p>
          <a:p>
            <a:pPr lvl="1"/>
            <a:r>
              <a:rPr lang="en-US" sz="2400" dirty="0"/>
              <a:t>Decay pocket inside the tree</a:t>
            </a:r>
          </a:p>
          <a:p>
            <a:pPr lvl="1"/>
            <a:r>
              <a:rPr lang="en-US" sz="2400" dirty="0"/>
              <a:t>Undermining of root zone from water in irrigation ditch</a:t>
            </a:r>
          </a:p>
          <a:p>
            <a:pPr lvl="1"/>
            <a:r>
              <a:rPr lang="en-US" sz="2400" dirty="0"/>
              <a:t>Photos of neighboring trees with many dead branches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9BC741-05B1-6185-2564-3B1B9A99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Carver v. Salt River Valley Water Users' </a:t>
            </a:r>
            <a:r>
              <a:rPr lang="en-US" i="1" dirty="0" err="1"/>
              <a:t>Ass’n</a:t>
            </a:r>
            <a:br>
              <a:rPr lang="en-US" i="1" dirty="0"/>
            </a:br>
            <a:r>
              <a:rPr lang="en-US" dirty="0"/>
              <a:t>104 Ariz. 513 (1969 AZ Supr. Ct.)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836732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DE5E6-8667-D802-9189-20BD71F00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AC08D-61D7-53BF-73DE-E1FF2BAA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22839" cy="4614530"/>
          </a:xfrm>
        </p:spPr>
        <p:txBody>
          <a:bodyPr>
            <a:normAutofit/>
          </a:bodyPr>
          <a:lstStyle/>
          <a:p>
            <a:r>
              <a:rPr lang="en-US" sz="2800" dirty="0"/>
              <a:t>Evidence:</a:t>
            </a:r>
          </a:p>
          <a:p>
            <a:pPr lvl="1"/>
            <a:r>
              <a:rPr lang="en-US" sz="2400" strike="sngStrike" dirty="0"/>
              <a:t>Char marks on the outside of the 3-ft stump</a:t>
            </a:r>
          </a:p>
          <a:p>
            <a:pPr lvl="1"/>
            <a:r>
              <a:rPr lang="en-US" sz="2400" strike="sngStrike" dirty="0"/>
              <a:t>Decay pocket inside the tree</a:t>
            </a:r>
          </a:p>
          <a:p>
            <a:pPr lvl="1"/>
            <a:r>
              <a:rPr lang="en-US" sz="2400" dirty="0"/>
              <a:t>Undermining of root zone from water in irrigation ditch</a:t>
            </a:r>
          </a:p>
          <a:p>
            <a:pPr lvl="1"/>
            <a:r>
              <a:rPr lang="en-US" sz="2400" dirty="0"/>
              <a:t>Photos of neighboring trees with many dead branches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04998F-3BE2-0DC1-F24E-D141B513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Carver v. Salt River Valley Water Users' </a:t>
            </a:r>
            <a:r>
              <a:rPr lang="en-US" i="1" dirty="0" err="1"/>
              <a:t>Ass’n</a:t>
            </a:r>
            <a:br>
              <a:rPr lang="en-US" i="1" dirty="0"/>
            </a:br>
            <a:r>
              <a:rPr lang="en-US" dirty="0"/>
              <a:t>104 Ariz. 513 (1969 AZ Supr. Ct.)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4084067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5BBDF-BA7B-8B61-7D9A-66E136B0B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E98CA-E971-F277-6E68-D8B0B23B1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22839" cy="4614530"/>
          </a:xfrm>
        </p:spPr>
        <p:txBody>
          <a:bodyPr>
            <a:normAutofit/>
          </a:bodyPr>
          <a:lstStyle/>
          <a:p>
            <a:r>
              <a:rPr lang="en-US" sz="2800" dirty="0"/>
              <a:t>Evidence:</a:t>
            </a:r>
          </a:p>
          <a:p>
            <a:pPr lvl="1"/>
            <a:r>
              <a:rPr lang="en-US" sz="2400" strike="sngStrike" dirty="0"/>
              <a:t>Char marks on the outside of the 3-ft stump</a:t>
            </a:r>
          </a:p>
          <a:p>
            <a:pPr lvl="1"/>
            <a:r>
              <a:rPr lang="en-US" sz="2400" strike="sngStrike" dirty="0"/>
              <a:t>Decay pocket inside the tree</a:t>
            </a:r>
          </a:p>
          <a:p>
            <a:pPr lvl="1"/>
            <a:r>
              <a:rPr lang="en-US" sz="2400" strike="sngStrike" dirty="0"/>
              <a:t>Undermining of root zone from water in irrigation ditch</a:t>
            </a:r>
          </a:p>
          <a:p>
            <a:pPr lvl="1"/>
            <a:r>
              <a:rPr lang="en-US" sz="2400" dirty="0"/>
              <a:t>Photos of neighboring trees with many dead branches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592B31-C13E-8686-D2BE-35C971E2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Carver v. Salt River Valley Water Users' </a:t>
            </a:r>
            <a:r>
              <a:rPr lang="en-US" i="1" dirty="0" err="1"/>
              <a:t>Ass’n</a:t>
            </a:r>
            <a:br>
              <a:rPr lang="en-US" i="1" dirty="0"/>
            </a:br>
            <a:r>
              <a:rPr lang="en-US" dirty="0"/>
              <a:t>104 Ariz. 513 (1969 AZ Supr. Ct.)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6797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C7CA6-48D9-EC7A-6F33-A990CFD03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98FBD-F2DA-E18A-91AF-349FC92EE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22839" cy="4614530"/>
          </a:xfrm>
        </p:spPr>
        <p:txBody>
          <a:bodyPr>
            <a:normAutofit/>
          </a:bodyPr>
          <a:lstStyle/>
          <a:p>
            <a:r>
              <a:rPr lang="en-US" sz="2800" dirty="0"/>
              <a:t>Evidence:</a:t>
            </a:r>
          </a:p>
          <a:p>
            <a:pPr lvl="1"/>
            <a:r>
              <a:rPr lang="en-US" sz="2400" strike="sngStrike" dirty="0"/>
              <a:t>Char marks on the outside of the 3-ft stump</a:t>
            </a:r>
          </a:p>
          <a:p>
            <a:pPr lvl="1"/>
            <a:r>
              <a:rPr lang="en-US" sz="2400" strike="sngStrike" dirty="0"/>
              <a:t>Decay pocket inside the tree</a:t>
            </a:r>
          </a:p>
          <a:p>
            <a:pPr lvl="1"/>
            <a:r>
              <a:rPr lang="en-US" sz="2400" strike="sngStrike" dirty="0"/>
              <a:t>Undermining of root zone from water in irrigation ditch</a:t>
            </a:r>
          </a:p>
          <a:p>
            <a:pPr lvl="1"/>
            <a:r>
              <a:rPr lang="en-US" sz="2400" strike="sngStrike" dirty="0"/>
              <a:t>Photos of neighboring trees with many dead branches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39A963-3115-F763-FDCF-E6A18573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Carver v. Salt River Valley Water Users' </a:t>
            </a:r>
            <a:r>
              <a:rPr lang="en-US" i="1" dirty="0" err="1"/>
              <a:t>Ass’n</a:t>
            </a:r>
            <a:br>
              <a:rPr lang="en-US" i="1" dirty="0"/>
            </a:br>
            <a:r>
              <a:rPr lang="en-US" dirty="0"/>
              <a:t>104 Ariz. 513 (1969 AZ Supr. Ct.)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783038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92C9B-F5B0-C20C-536F-44E6C8784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B696-FA10-E269-A597-2F7AC919A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22839" cy="4614530"/>
          </a:xfrm>
        </p:spPr>
        <p:txBody>
          <a:bodyPr>
            <a:normAutofit/>
          </a:bodyPr>
          <a:lstStyle/>
          <a:p>
            <a:r>
              <a:rPr lang="en-US" sz="2800" dirty="0"/>
              <a:t>Evidence:</a:t>
            </a:r>
          </a:p>
          <a:p>
            <a:pPr lvl="1"/>
            <a:r>
              <a:rPr lang="en-US" sz="2400" strike="sngStrike" dirty="0"/>
              <a:t>Char marks on the outside of the 3-ft stump</a:t>
            </a:r>
          </a:p>
          <a:p>
            <a:pPr lvl="1"/>
            <a:r>
              <a:rPr lang="en-US" sz="2400" strike="sngStrike" dirty="0"/>
              <a:t>Decay pocket inside the tree</a:t>
            </a:r>
          </a:p>
          <a:p>
            <a:pPr lvl="1"/>
            <a:r>
              <a:rPr lang="en-US" sz="2400" strike="sngStrike" dirty="0"/>
              <a:t>Undermining of root zone from water in irrigation ditch</a:t>
            </a:r>
          </a:p>
          <a:p>
            <a:pPr lvl="1"/>
            <a:r>
              <a:rPr lang="en-US" sz="2400" strike="sngStrike" dirty="0"/>
              <a:t>Photos of neighboring trees with many dead branches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No Evidence of Negligence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67013B-1C27-5B04-E29E-3567A448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Carver v. Salt River Valley Water Users' </a:t>
            </a:r>
            <a:r>
              <a:rPr lang="en-US" i="1" dirty="0" err="1"/>
              <a:t>Ass’n</a:t>
            </a:r>
            <a:br>
              <a:rPr lang="en-US" i="1" dirty="0"/>
            </a:br>
            <a:r>
              <a:rPr lang="en-US" dirty="0"/>
              <a:t>104 Ariz. 513 (1969 AZ Supr. Ct.)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90155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33663-DD71-CC6F-7A10-E620FCFCB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3B319-F617-8FB6-7005-3A2016C1A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58" y="0"/>
            <a:ext cx="1016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4C9EA-CCD6-B9B8-4D4B-942E5CA6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Dixon v. City of Phoenix</a:t>
            </a:r>
            <a:br>
              <a:rPr lang="en-US" i="1" dirty="0"/>
            </a:br>
            <a:r>
              <a:rPr lang="en-US" dirty="0"/>
              <a:t>173 Ariz. 612 (1992 AZ Ct. App.)</a:t>
            </a:r>
          </a:p>
        </p:txBody>
      </p:sp>
    </p:spTree>
    <p:extLst>
      <p:ext uri="{BB962C8B-B14F-4D97-AF65-F5344CB8AC3E}">
        <p14:creationId xmlns:p14="http://schemas.microsoft.com/office/powerpoint/2010/main" val="2401035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50E65-4F95-D0FB-4E59-51F7FB171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DB9B-A6F4-8AB0-81FE-4A1E56F1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Dixon v. City of Phoenix</a:t>
            </a:r>
            <a:br>
              <a:rPr lang="en-US" i="1" dirty="0"/>
            </a:br>
            <a:r>
              <a:rPr lang="en-US" dirty="0"/>
              <a:t>173 Ariz. 612 (1992 AZ Ct. App.)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459DE-AB86-9F90-2F0E-F7D93AB1B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758" y="0"/>
            <a:ext cx="10160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02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3A8DA-E44B-E79C-93E6-03CBB6458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D4D9-D076-A206-F07E-03C76AF1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Dixon v. City of Phoenix</a:t>
            </a:r>
            <a:br>
              <a:rPr lang="en-US" i="1" dirty="0"/>
            </a:br>
            <a:r>
              <a:rPr lang="en-US" dirty="0"/>
              <a:t>173 Ariz. 612 (1992 AZ Ct. App.)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35851-35F7-2EFB-07F5-D87941DB1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758" y="0"/>
            <a:ext cx="10160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60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F32AE-3B8D-6AFA-D737-275A58693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4555-CB17-45E9-2C7A-84FFB76AD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69"/>
            <a:ext cx="9484243" cy="3519377"/>
          </a:xfrm>
        </p:spPr>
        <p:txBody>
          <a:bodyPr>
            <a:normAutofit/>
          </a:bodyPr>
          <a:lstStyle/>
          <a:p>
            <a:r>
              <a:rPr lang="en-US" sz="2800" dirty="0"/>
              <a:t>Value of Easement: 	  		  $14,000</a:t>
            </a:r>
          </a:p>
          <a:p>
            <a:r>
              <a:rPr lang="en-US" sz="2800" dirty="0"/>
              <a:t>Change in Land Value: 				  $0</a:t>
            </a:r>
          </a:p>
          <a:p>
            <a:r>
              <a:rPr lang="en-US" sz="2800" dirty="0"/>
              <a:t>Tree Replacement Cost:		$200,000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92C95A-89BF-EDE2-1EDC-9BFF7C57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Dixon v. City of Phoenix</a:t>
            </a:r>
            <a:br>
              <a:rPr lang="en-US" i="1" dirty="0"/>
            </a:br>
            <a:r>
              <a:rPr lang="en-US" dirty="0"/>
              <a:t>173 Ariz. 612 (1992 AZ Ct. App.)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42646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21FD3-4143-91F8-6F8E-0E765D044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35ED-FF31-870A-0099-5993549B6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 err="1"/>
              <a:t>Sensibar</a:t>
            </a:r>
            <a:r>
              <a:rPr lang="en-US" i="1" dirty="0"/>
              <a:t> v. Diller</a:t>
            </a:r>
            <a:br>
              <a:rPr lang="en-US" i="1" dirty="0"/>
            </a:br>
            <a:r>
              <a:rPr lang="en-US" dirty="0"/>
              <a:t>2005 LEXIS 213 (2005 AZ Ct. App.)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3BB14-F036-7679-0D53-B94654969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999" y="1074752"/>
            <a:ext cx="8574000" cy="57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7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E10A3-6CD8-E561-2B66-6FAE9C71D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31CB4-7135-1686-B63B-210D99E94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84243" cy="1185530"/>
          </a:xfrm>
        </p:spPr>
        <p:txBody>
          <a:bodyPr>
            <a:normAutofit/>
          </a:bodyPr>
          <a:lstStyle/>
          <a:p>
            <a:r>
              <a:rPr lang="en-US" sz="2800" dirty="0"/>
              <a:t>“The police power does not give the State authority to make and breach contracts with impunity.”</a:t>
            </a:r>
            <a:endParaRPr lang="en-US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71ED25-6599-66D2-A085-16969F80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Dixon v. City of Phoenix</a:t>
            </a:r>
            <a:br>
              <a:rPr lang="en-US" i="1" dirty="0"/>
            </a:br>
            <a:r>
              <a:rPr lang="en-US" dirty="0"/>
              <a:t>173 Ariz. 612 (1992 AZ Ct. App.)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244921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B8F39-251D-D503-0BAD-066257BE2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B9CF3-A863-3243-8EBE-88F5CCC06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84243" cy="1185530"/>
          </a:xfrm>
        </p:spPr>
        <p:txBody>
          <a:bodyPr>
            <a:normAutofit/>
          </a:bodyPr>
          <a:lstStyle/>
          <a:p>
            <a:r>
              <a:rPr lang="en-US" sz="2800" dirty="0"/>
              <a:t>“The police power does not give the State authority to make and breach contracts with impunity.”</a:t>
            </a:r>
            <a:endParaRPr lang="en-US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8AF1A8-34E9-0D07-9FDD-36FF3020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Dixon v. City of Phoenix</a:t>
            </a:r>
            <a:br>
              <a:rPr lang="en-US" i="1" dirty="0"/>
            </a:br>
            <a:r>
              <a:rPr lang="en-US" dirty="0"/>
              <a:t>173 Ariz. 612 (1992 AZ Ct. App.)</a:t>
            </a:r>
            <a:endParaRPr lang="sv-SE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9D638-A494-4F2D-F14F-1952618E5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2" y="3429000"/>
            <a:ext cx="3039140" cy="3039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292D78-2312-1B8C-D995-1455C790A80A}"/>
              </a:ext>
            </a:extLst>
          </p:cNvPr>
          <p:cNvSpPr txBox="1"/>
          <p:nvPr/>
        </p:nvSpPr>
        <p:spPr>
          <a:xfrm>
            <a:off x="2232837" y="4163740"/>
            <a:ext cx="2669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Early Entry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“Public Purpose”</a:t>
            </a:r>
          </a:p>
          <a:p>
            <a:r>
              <a:rPr lang="en-US" sz="2400" dirty="0"/>
              <a:t>Not Disputed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CE6BF-006A-8E5E-9EFE-ABEB61BDC500}"/>
              </a:ext>
            </a:extLst>
          </p:cNvPr>
          <p:cNvSpPr txBox="1"/>
          <p:nvPr/>
        </p:nvSpPr>
        <p:spPr>
          <a:xfrm>
            <a:off x="8386553" y="4117571"/>
            <a:ext cx="28648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Tree Removal</a:t>
            </a:r>
          </a:p>
          <a:p>
            <a:endParaRPr lang="en-US" sz="2400" dirty="0"/>
          </a:p>
          <a:p>
            <a:r>
              <a:rPr lang="en-US" sz="2400" dirty="0"/>
              <a:t>Replacement of</a:t>
            </a:r>
            <a:br>
              <a:rPr lang="en-US" sz="2400" dirty="0"/>
            </a:br>
            <a:r>
              <a:rPr lang="en-US" sz="2400" dirty="0"/>
              <a:t>Property Damage</a:t>
            </a:r>
          </a:p>
        </p:txBody>
      </p:sp>
    </p:spTree>
    <p:extLst>
      <p:ext uri="{BB962C8B-B14F-4D97-AF65-F5344CB8AC3E}">
        <p14:creationId xmlns:p14="http://schemas.microsoft.com/office/powerpoint/2010/main" val="2080010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8EFCF-230A-F748-C008-5365E035D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12E89-F214-4F65-5C33-C97710A8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84243" cy="1185530"/>
          </a:xfrm>
        </p:spPr>
        <p:txBody>
          <a:bodyPr>
            <a:normAutofit/>
          </a:bodyPr>
          <a:lstStyle/>
          <a:p>
            <a:r>
              <a:rPr lang="en-US" sz="2800" dirty="0"/>
              <a:t>“The police power does not give the State authority to make and breach contracts with impunity.”</a:t>
            </a:r>
            <a:endParaRPr lang="en-US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104CFC-2F2C-ED77-C891-CAD744CB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Dixon v. City of Phoenix</a:t>
            </a:r>
            <a:br>
              <a:rPr lang="en-US" i="1" dirty="0"/>
            </a:br>
            <a:r>
              <a:rPr lang="en-US" dirty="0"/>
              <a:t>173 Ariz. 612 (1992 AZ Ct. App.)</a:t>
            </a:r>
            <a:endParaRPr lang="sv-SE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06899-725A-488D-C1CB-3465994FC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2" y="3429000"/>
            <a:ext cx="3039140" cy="3039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1FD690-AF0B-0B73-CB88-E08C8AF59E0A}"/>
              </a:ext>
            </a:extLst>
          </p:cNvPr>
          <p:cNvSpPr txBox="1"/>
          <p:nvPr/>
        </p:nvSpPr>
        <p:spPr>
          <a:xfrm>
            <a:off x="2232837" y="4163740"/>
            <a:ext cx="2669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Early Entry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“Public Purpose”</a:t>
            </a:r>
          </a:p>
          <a:p>
            <a:r>
              <a:rPr lang="en-US" sz="2400" dirty="0"/>
              <a:t>Not Disputed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46CD0-8260-91D0-61DC-81C66E746A39}"/>
              </a:ext>
            </a:extLst>
          </p:cNvPr>
          <p:cNvSpPr txBox="1"/>
          <p:nvPr/>
        </p:nvSpPr>
        <p:spPr>
          <a:xfrm>
            <a:off x="8386553" y="4117571"/>
            <a:ext cx="28648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Tree Removal</a:t>
            </a:r>
          </a:p>
          <a:p>
            <a:endParaRPr lang="en-US" sz="2400" dirty="0"/>
          </a:p>
          <a:p>
            <a:r>
              <a:rPr lang="en-US" sz="2400" b="1" u="sng" dirty="0"/>
              <a:t>Replacement</a:t>
            </a:r>
            <a:r>
              <a:rPr lang="en-US" sz="2400" dirty="0"/>
              <a:t> of</a:t>
            </a:r>
            <a:br>
              <a:rPr lang="en-US" sz="2400" dirty="0"/>
            </a:br>
            <a:r>
              <a:rPr lang="en-US" sz="2400" dirty="0"/>
              <a:t>Property Damage</a:t>
            </a:r>
          </a:p>
        </p:txBody>
      </p:sp>
    </p:spTree>
    <p:extLst>
      <p:ext uri="{BB962C8B-B14F-4D97-AF65-F5344CB8AC3E}">
        <p14:creationId xmlns:p14="http://schemas.microsoft.com/office/powerpoint/2010/main" val="2319422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3BA6A-B226-FA50-0664-527A6E42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5FB0-D7A5-8182-214B-9F38D487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84243" cy="4614530"/>
          </a:xfrm>
        </p:spPr>
        <p:txBody>
          <a:bodyPr>
            <a:normAutofit/>
          </a:bodyPr>
          <a:lstStyle/>
          <a:p>
            <a:r>
              <a:rPr lang="en-US" sz="2800" dirty="0"/>
              <a:t>“to the extent the easement holder exceeds [its] right, it will be regarded as a </a:t>
            </a:r>
            <a:r>
              <a:rPr lang="en-US" sz="2800" i="1" u="sng" dirty="0"/>
              <a:t>trespasser</a:t>
            </a:r>
            <a:r>
              <a:rPr lang="en-US" sz="2800" dirty="0"/>
              <a:t>”</a:t>
            </a:r>
          </a:p>
          <a:p>
            <a:r>
              <a:rPr lang="en-US" sz="2800" dirty="0"/>
              <a:t>“removal of the Dixons’ vegetation was not a </a:t>
            </a:r>
            <a:r>
              <a:rPr lang="en-US" sz="2800" i="1" u="sng" dirty="0"/>
              <a:t>necessary incident</a:t>
            </a:r>
            <a:r>
              <a:rPr lang="en-US" sz="2800" dirty="0"/>
              <a:t> of the construction…and therefore constituted a </a:t>
            </a:r>
            <a:r>
              <a:rPr lang="en-US" sz="2800" i="1" u="sng" dirty="0"/>
              <a:t>trespass</a:t>
            </a:r>
            <a:r>
              <a:rPr lang="en-US" sz="2800" dirty="0"/>
              <a:t>.”</a:t>
            </a:r>
            <a:endParaRPr lang="en-US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41BD72-0CAA-77F1-9314-61569F27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Dixon v. City of Phoenix</a:t>
            </a:r>
            <a:br>
              <a:rPr lang="en-US" i="1" dirty="0"/>
            </a:br>
            <a:r>
              <a:rPr lang="en-US" dirty="0"/>
              <a:t>173 Ariz. 612 (1992 AZ Ct. App.)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248303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AA733-E9E2-9B9D-9041-08D2B2446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CC290-960E-E829-53F7-3E373B98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84243" cy="4614530"/>
          </a:xfrm>
        </p:spPr>
        <p:txBody>
          <a:bodyPr>
            <a:normAutofit/>
          </a:bodyPr>
          <a:lstStyle/>
          <a:p>
            <a:r>
              <a:rPr lang="en-US" sz="2800" dirty="0"/>
              <a:t>Follows R2D §929:</a:t>
            </a:r>
          </a:p>
          <a:p>
            <a:pPr lvl="1"/>
            <a:r>
              <a:rPr lang="en-US" sz="2600" dirty="0"/>
              <a:t>In general, limited to </a:t>
            </a:r>
            <a:r>
              <a:rPr lang="en-US" sz="2600" i="1" u="sng" dirty="0"/>
              <a:t>diminished value of land</a:t>
            </a:r>
          </a:p>
          <a:p>
            <a:pPr lvl="1"/>
            <a:r>
              <a:rPr lang="en-US" sz="2600" dirty="0"/>
              <a:t>BUT IF “</a:t>
            </a:r>
            <a:r>
              <a:rPr lang="en-US" sz="2600" i="1" u="sng" dirty="0"/>
              <a:t>reason personal</a:t>
            </a:r>
            <a:r>
              <a:rPr lang="en-US" sz="2600" dirty="0"/>
              <a:t>”,</a:t>
            </a:r>
          </a:p>
          <a:p>
            <a:pPr lvl="2"/>
            <a:r>
              <a:rPr lang="en-US" sz="2400" dirty="0"/>
              <a:t>THEN “</a:t>
            </a:r>
            <a:r>
              <a:rPr lang="en-US" sz="2400" i="1" u="sng" dirty="0"/>
              <a:t>reasonable restoration costs</a:t>
            </a:r>
            <a:r>
              <a:rPr lang="en-US" sz="2400" dirty="0"/>
              <a:t>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C023F2-D485-1D33-B09C-7B1A74C31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Dixon v. City of Phoenix</a:t>
            </a:r>
            <a:br>
              <a:rPr lang="en-US" i="1" dirty="0"/>
            </a:br>
            <a:r>
              <a:rPr lang="en-US" dirty="0"/>
              <a:t>173 Ariz. 612 (1992 AZ Ct. App.)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379466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AC6C6-5E32-CB28-9901-4243C1202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B6E2D-0074-1AD1-C797-4AB3D651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84243" cy="4614530"/>
          </a:xfrm>
        </p:spPr>
        <p:txBody>
          <a:bodyPr>
            <a:normAutofit/>
          </a:bodyPr>
          <a:lstStyle/>
          <a:p>
            <a:r>
              <a:rPr lang="en-US" sz="2800" dirty="0"/>
              <a:t>Follows R2D §929:</a:t>
            </a:r>
          </a:p>
          <a:p>
            <a:pPr lvl="1"/>
            <a:r>
              <a:rPr lang="en-US" sz="2600" dirty="0"/>
              <a:t>In general, limited to </a:t>
            </a:r>
            <a:r>
              <a:rPr lang="en-US" sz="2600" i="1" u="sng" dirty="0"/>
              <a:t>diminished value of land</a:t>
            </a:r>
          </a:p>
          <a:p>
            <a:pPr lvl="1"/>
            <a:r>
              <a:rPr lang="en-US" sz="2600" dirty="0"/>
              <a:t>BUT IF “</a:t>
            </a:r>
            <a:r>
              <a:rPr lang="en-US" sz="2600" i="1" u="sng" dirty="0"/>
              <a:t>reason personal</a:t>
            </a:r>
            <a:r>
              <a:rPr lang="en-US" sz="2600" dirty="0"/>
              <a:t>”,</a:t>
            </a:r>
          </a:p>
          <a:p>
            <a:pPr lvl="2"/>
            <a:r>
              <a:rPr lang="en-US" sz="2400" dirty="0"/>
              <a:t>THEN “</a:t>
            </a:r>
            <a:r>
              <a:rPr lang="en-US" sz="2400" i="1" u="sng" dirty="0"/>
              <a:t>reasonable restoration costs</a:t>
            </a:r>
            <a:r>
              <a:rPr lang="en-US" sz="2400" dirty="0"/>
              <a:t>”</a:t>
            </a:r>
            <a:br>
              <a:rPr lang="en-US" sz="2400" dirty="0"/>
            </a:br>
            <a:endParaRPr lang="en-US" sz="2400" dirty="0"/>
          </a:p>
          <a:p>
            <a:r>
              <a:rPr lang="en-US" sz="2800" dirty="0"/>
              <a:t>Remand to determine whether restoration cost is “reasonable”</a:t>
            </a:r>
          </a:p>
          <a:p>
            <a:pPr lvl="1"/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00B5DF-9C57-D226-6931-F146C3AF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Dixon v. City of Phoenix</a:t>
            </a:r>
            <a:br>
              <a:rPr lang="en-US" i="1" dirty="0"/>
            </a:br>
            <a:r>
              <a:rPr lang="en-US" dirty="0"/>
              <a:t>173 Ariz. 612 (1992 AZ Ct. App.)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430444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A065-1D0B-776D-3905-E98CE45C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F920D-EC9B-392B-FF11-1E93BD0B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92772"/>
          </a:xfrm>
        </p:spPr>
        <p:txBody>
          <a:bodyPr>
            <a:normAutofit/>
          </a:bodyPr>
          <a:lstStyle/>
          <a:p>
            <a:r>
              <a:rPr lang="en-US" sz="2800" dirty="0"/>
              <a:t>Adverse Possession</a:t>
            </a:r>
          </a:p>
          <a:p>
            <a:r>
              <a:rPr lang="en-US" sz="2800" dirty="0"/>
              <a:t>Nuisance</a:t>
            </a:r>
          </a:p>
          <a:p>
            <a:r>
              <a:rPr lang="en-US" sz="2800" dirty="0"/>
              <a:t>Duty to Visitors</a:t>
            </a:r>
          </a:p>
          <a:p>
            <a:r>
              <a:rPr lang="en-US" sz="2800" dirty="0"/>
              <a:t>Tree Failure</a:t>
            </a:r>
          </a:p>
          <a:p>
            <a:r>
              <a:rPr lang="en-US" sz="2800" dirty="0"/>
              <a:t>Trespass</a:t>
            </a:r>
          </a:p>
        </p:txBody>
      </p:sp>
    </p:spTree>
    <p:extLst>
      <p:ext uri="{BB962C8B-B14F-4D97-AF65-F5344CB8AC3E}">
        <p14:creationId xmlns:p14="http://schemas.microsoft.com/office/powerpoint/2010/main" val="2803022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97A84-5DF3-6FDD-7AAD-30BCECA8D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D65F-1739-3842-B8EB-F2643B12E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Illustrations in</a:t>
            </a:r>
            <a:br>
              <a:rPr lang="en-US" dirty="0"/>
            </a:br>
            <a:r>
              <a:rPr lang="en-US" dirty="0"/>
              <a:t>Arizona Tree 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D3A73-C83B-F2DE-EE14-AF015D99E7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James Komen</a:t>
            </a:r>
          </a:p>
          <a:p>
            <a:r>
              <a:rPr lang="en-US" dirty="0"/>
              <a:t>BCMA #WE-9909B</a:t>
            </a:r>
          </a:p>
          <a:p>
            <a:r>
              <a:rPr lang="en-US" dirty="0"/>
              <a:t>RCA #555</a:t>
            </a:r>
          </a:p>
        </p:txBody>
      </p:sp>
    </p:spTree>
    <p:extLst>
      <p:ext uri="{BB962C8B-B14F-4D97-AF65-F5344CB8AC3E}">
        <p14:creationId xmlns:p14="http://schemas.microsoft.com/office/powerpoint/2010/main" val="385057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C3950-F792-810D-B3FF-90EFD536F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ABA7-3009-DF7A-9194-214D6DB8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 err="1"/>
              <a:t>Sensibar</a:t>
            </a:r>
            <a:r>
              <a:rPr lang="en-US" i="1" dirty="0"/>
              <a:t> v. Diller</a:t>
            </a:r>
            <a:br>
              <a:rPr lang="en-US" i="1" dirty="0"/>
            </a:br>
            <a:r>
              <a:rPr lang="en-US" dirty="0"/>
              <a:t>2005 LEXIS 213 (2005 AZ Ct. App.)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98F19-D39E-6951-398B-3DE8F1F75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999" y="1074752"/>
            <a:ext cx="8574000" cy="57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5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E0F72-EE6E-6311-C50F-8209AF9CD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065C0-2851-40AB-BC2A-4FCE6B39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4582633" cy="4614530"/>
          </a:xfrm>
        </p:spPr>
        <p:txBody>
          <a:bodyPr>
            <a:normAutofit/>
          </a:bodyPr>
          <a:lstStyle/>
          <a:p>
            <a:r>
              <a:rPr lang="en-US" sz="2800" dirty="0"/>
              <a:t>Adverse Possession: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200" dirty="0"/>
              <a:t>Actual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200" dirty="0"/>
              <a:t>Open and Notorious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200" dirty="0"/>
              <a:t>Hostile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200" dirty="0"/>
              <a:t>Under Claim of Right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200" dirty="0"/>
              <a:t>Exclusive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200" dirty="0"/>
              <a:t>Continuous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200" dirty="0"/>
              <a:t>For 10 Year Period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013141-47DD-56C5-671D-577E9513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 err="1"/>
              <a:t>Sensibar</a:t>
            </a:r>
            <a:r>
              <a:rPr lang="en-US" i="1" dirty="0"/>
              <a:t> v. Diller</a:t>
            </a:r>
            <a:br>
              <a:rPr lang="en-US" i="1" dirty="0"/>
            </a:br>
            <a:r>
              <a:rPr lang="en-US" dirty="0"/>
              <a:t>2005 LEXIS 213 (2005 AZ Ct. App.)</a:t>
            </a:r>
            <a:endParaRPr lang="sv-SE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11143-8E67-99C3-7EED-B77C35CC4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71" y="2216889"/>
            <a:ext cx="2734039" cy="39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0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D25DB-7581-A31C-5CDC-A1729543F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6AFB-E0E8-067F-C80B-2F5C2BA2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 err="1"/>
              <a:t>Sensibar</a:t>
            </a:r>
            <a:r>
              <a:rPr lang="en-US" i="1" dirty="0"/>
              <a:t> v. Diller</a:t>
            </a:r>
            <a:br>
              <a:rPr lang="en-US" i="1" dirty="0"/>
            </a:br>
            <a:r>
              <a:rPr lang="en-US" dirty="0"/>
              <a:t>2005 LEXIS 213 (2005 AZ Ct. App.)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32E75-ED89-9D6B-C803-30FC7BA11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999" y="1074752"/>
            <a:ext cx="8573999" cy="57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0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85EA2-8F9C-F60D-2DAB-0945E7EA1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AA3F5-96D3-D5F2-0063-BD66F1819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84243" cy="4614530"/>
          </a:xfrm>
        </p:spPr>
        <p:txBody>
          <a:bodyPr>
            <a:normAutofit/>
          </a:bodyPr>
          <a:lstStyle/>
          <a:p>
            <a:r>
              <a:rPr lang="en-US" sz="2800" dirty="0"/>
              <a:t>“the privet hedge…had remained largely intact and unaltered since at least 1952.”</a:t>
            </a:r>
          </a:p>
          <a:p>
            <a:r>
              <a:rPr lang="en-US" sz="2800" dirty="0"/>
              <a:t>Hedge maintenance “was adequate to put the </a:t>
            </a:r>
            <a:r>
              <a:rPr lang="en-US" sz="2800" dirty="0" err="1"/>
              <a:t>Dillers</a:t>
            </a:r>
            <a:r>
              <a:rPr lang="en-US" sz="2800" dirty="0"/>
              <a:t>’ predecessors on notice of [the] adverse claim.”</a:t>
            </a:r>
          </a:p>
          <a:p>
            <a:r>
              <a:rPr lang="en-US" sz="2800" dirty="0" err="1"/>
              <a:t>Dillers</a:t>
            </a:r>
            <a:r>
              <a:rPr lang="en-US" sz="2800" dirty="0"/>
              <a:t> must </a:t>
            </a:r>
            <a:r>
              <a:rPr lang="en-US" sz="2800" i="1" u="sng" dirty="0"/>
              <a:t>replace</a:t>
            </a:r>
            <a:r>
              <a:rPr lang="en-US" sz="2800" dirty="0"/>
              <a:t> the hedge</a:t>
            </a:r>
            <a:endParaRPr lang="en-US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0C18F1-5765-0F84-BDBA-F8473FC8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 err="1"/>
              <a:t>Sensibar</a:t>
            </a:r>
            <a:r>
              <a:rPr lang="en-US" i="1" dirty="0"/>
              <a:t> v. Diller</a:t>
            </a:r>
            <a:br>
              <a:rPr lang="en-US" i="1" dirty="0"/>
            </a:br>
            <a:r>
              <a:rPr lang="en-US" dirty="0"/>
              <a:t>2005 LEXIS 213 (2005 AZ Ct. App.)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03714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97385-6736-8794-1EF0-CA4A86F18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921C9-FB04-FDCF-3522-E8BE4AE7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Cannon v. Dunn	</a:t>
            </a:r>
            <a:br>
              <a:rPr lang="it-IT" i="1" dirty="0"/>
            </a:br>
            <a:r>
              <a:rPr lang="it-IT" dirty="0"/>
              <a:t>145 Ariz. 115 (1985 AZ Ct. App.)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05531-956F-F601-6229-8C32F1452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05" y="1219473"/>
            <a:ext cx="8359444" cy="56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3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758D3-660B-20E1-636C-6592CAD24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62863-FDB1-8B0A-C905-157F0978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0" y="2243470"/>
            <a:ext cx="9484243" cy="4614530"/>
          </a:xfrm>
        </p:spPr>
        <p:txBody>
          <a:bodyPr>
            <a:normAutofit/>
          </a:bodyPr>
          <a:lstStyle/>
          <a:p>
            <a:r>
              <a:rPr lang="en-US" sz="2800" dirty="0"/>
              <a:t>R2D §158: “One is subject to liability to another for trespass </a:t>
            </a:r>
            <a:r>
              <a:rPr lang="en-US" sz="2800" i="1" u="sng" dirty="0"/>
              <a:t>irrespective of whether he thereby causes harm</a:t>
            </a:r>
            <a:r>
              <a:rPr lang="en-US" sz="2800" dirty="0"/>
              <a:t>…if he intentionally:</a:t>
            </a:r>
          </a:p>
          <a:p>
            <a:pPr marL="457200" lvl="1" indent="0">
              <a:buNone/>
            </a:pPr>
            <a:r>
              <a:rPr lang="en-US" sz="2000" dirty="0"/>
              <a:t>	…</a:t>
            </a:r>
          </a:p>
          <a:p>
            <a:pPr marL="457200" lvl="1" indent="0">
              <a:buNone/>
            </a:pPr>
            <a:r>
              <a:rPr lang="en-US" sz="2000" dirty="0"/>
              <a:t>(c) Fails to remove from the land a thing </a:t>
            </a:r>
            <a:r>
              <a:rPr lang="en-US" sz="2000" i="1" u="sng" dirty="0"/>
              <a:t>which he is under a duty to </a:t>
            </a:r>
            <a:r>
              <a:rPr lang="en-US" sz="2000" i="1" dirty="0"/>
              <a:t>	</a:t>
            </a:r>
            <a:r>
              <a:rPr lang="en-US" sz="2000" i="1" u="sng" dirty="0"/>
              <a:t>remove</a:t>
            </a:r>
            <a:r>
              <a:rPr lang="en-US" sz="2000" dirty="0"/>
              <a:t>.”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604848-58C2-B5B1-70B7-B7188BFC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it-IT" i="1" dirty="0"/>
              <a:t>Cannon v. Dunn	</a:t>
            </a:r>
            <a:br>
              <a:rPr lang="it-IT" i="1" dirty="0"/>
            </a:br>
            <a:r>
              <a:rPr lang="it-IT" dirty="0"/>
              <a:t>145 Ariz. 115 (1985 AZ Ct. App.)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83391048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11262</TotalTime>
  <Words>2462</Words>
  <Application>Microsoft Office PowerPoint</Application>
  <PresentationFormat>Widescreen</PresentationFormat>
  <Paragraphs>249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Century Gothic</vt:lpstr>
      <vt:lpstr>Wingdings 3</vt:lpstr>
      <vt:lpstr>Wisp</vt:lpstr>
      <vt:lpstr>Case Illustrations in Arizona Tree Law</vt:lpstr>
      <vt:lpstr>Sensibar v. Diller 2005 LEXIS 213 (2005 AZ Ct. App.)</vt:lpstr>
      <vt:lpstr>Sensibar v. Diller 2005 LEXIS 213 (2005 AZ Ct. App.)</vt:lpstr>
      <vt:lpstr>Sensibar v. Diller 2005 LEXIS 213 (2005 AZ Ct. App.)</vt:lpstr>
      <vt:lpstr>Sensibar v. Diller 2005 LEXIS 213 (2005 AZ Ct. App.)</vt:lpstr>
      <vt:lpstr>Sensibar v. Diller 2005 LEXIS 213 (2005 AZ Ct. App.)</vt:lpstr>
      <vt:lpstr>Sensibar v. Diller 2005 LEXIS 213 (2005 AZ Ct. App.)</vt:lpstr>
      <vt:lpstr>Cannon v. Dunn  145 Ariz. 115 (1985 AZ Ct. App.)</vt:lpstr>
      <vt:lpstr>Cannon v. Dunn  145 Ariz. 115 (1985 AZ Ct. App.)</vt:lpstr>
      <vt:lpstr>Cannon v. Dunn  145 Ariz. 115 (1985 AZ Ct. App.)</vt:lpstr>
      <vt:lpstr>Cannon v. Dunn  145 Ariz. 115 (1985 AZ Ct. App.)</vt:lpstr>
      <vt:lpstr>Cannon v. Dunn  145 Ariz. 115 (1985 AZ Ct. App.)</vt:lpstr>
      <vt:lpstr>Robles v. Severyn 19 Ariz. App. 61 (1973 AZ Ct. App.)</vt:lpstr>
      <vt:lpstr>Robles v. Severyn 19 Ariz. App. 61 (1973 AZ Ct. App.)</vt:lpstr>
      <vt:lpstr>Robles v. Severyn 19 Ariz. App. 61 (1973 AZ Ct. App.)</vt:lpstr>
      <vt:lpstr>Robles v. Severyn 19 Ariz. App. 61 (1973 AZ Ct. App.)</vt:lpstr>
      <vt:lpstr>Robles v. Severyn 19 Ariz. App. 61 (1973 AZ Ct. App.)</vt:lpstr>
      <vt:lpstr>Robles v. Severyn 19 Ariz. App. 61 (1973 AZ Ct. App.)</vt:lpstr>
      <vt:lpstr>Carver v. Salt River Valley Water Users' Ass’n 104 Ariz. 513 (1969 AZ Supr. Ct.)</vt:lpstr>
      <vt:lpstr>Carver v. Salt River Valley Water Users' Ass’n 104 Ariz. 513 (1969 AZ Supr. Ct.)</vt:lpstr>
      <vt:lpstr>Carver v. Salt River Valley Water Users' Ass’n 104 Ariz. 513 (1969 AZ Supr. Ct.)</vt:lpstr>
      <vt:lpstr>Carver v. Salt River Valley Water Users' Ass’n 104 Ariz. 513 (1969 AZ Supr. Ct.)</vt:lpstr>
      <vt:lpstr>Carver v. Salt River Valley Water Users' Ass’n 104 Ariz. 513 (1969 AZ Supr. Ct.)</vt:lpstr>
      <vt:lpstr>Carver v. Salt River Valley Water Users' Ass’n 104 Ariz. 513 (1969 AZ Supr. Ct.)</vt:lpstr>
      <vt:lpstr>Carver v. Salt River Valley Water Users' Ass’n 104 Ariz. 513 (1969 AZ Supr. Ct.)</vt:lpstr>
      <vt:lpstr>Dixon v. City of Phoenix 173 Ariz. 612 (1992 AZ Ct. App.)</vt:lpstr>
      <vt:lpstr>Dixon v. City of Phoenix 173 Ariz. 612 (1992 AZ Ct. App.)</vt:lpstr>
      <vt:lpstr>Dixon v. City of Phoenix 173 Ariz. 612 (1992 AZ Ct. App.)</vt:lpstr>
      <vt:lpstr>Dixon v. City of Phoenix 173 Ariz. 612 (1992 AZ Ct. App.)</vt:lpstr>
      <vt:lpstr>Dixon v. City of Phoenix 173 Ariz. 612 (1992 AZ Ct. App.)</vt:lpstr>
      <vt:lpstr>Dixon v. City of Phoenix 173 Ariz. 612 (1992 AZ Ct. App.)</vt:lpstr>
      <vt:lpstr>Dixon v. City of Phoenix 173 Ariz. 612 (1992 AZ Ct. App.)</vt:lpstr>
      <vt:lpstr>Dixon v. City of Phoenix 173 Ariz. 612 (1992 AZ Ct. App.)</vt:lpstr>
      <vt:lpstr>Dixon v. City of Phoenix 173 Ariz. 612 (1992 AZ Ct. App.)</vt:lpstr>
      <vt:lpstr>Dixon v. City of Phoenix 173 Ariz. 612 (1992 AZ Ct. App.)</vt:lpstr>
      <vt:lpstr>Summary</vt:lpstr>
      <vt:lpstr>Case Illustrations in Arizona Tree 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Illustrations from Kansas Tree Law</dc:title>
  <dc:creator>Reviewer 1</dc:creator>
  <cp:lastModifiedBy>Reviewer 1</cp:lastModifiedBy>
  <cp:revision>152</cp:revision>
  <dcterms:created xsi:type="dcterms:W3CDTF">2023-12-17T00:52:32Z</dcterms:created>
  <dcterms:modified xsi:type="dcterms:W3CDTF">2025-05-01T21:02:07Z</dcterms:modified>
</cp:coreProperties>
</file>