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68"/>
  </p:notesMasterIdLst>
  <p:sldIdLst>
    <p:sldId id="256" r:id="rId2"/>
    <p:sldId id="278" r:id="rId3"/>
    <p:sldId id="355" r:id="rId4"/>
    <p:sldId id="356" r:id="rId5"/>
    <p:sldId id="357" r:id="rId6"/>
    <p:sldId id="362" r:id="rId7"/>
    <p:sldId id="364" r:id="rId8"/>
    <p:sldId id="363" r:id="rId9"/>
    <p:sldId id="358" r:id="rId10"/>
    <p:sldId id="361" r:id="rId11"/>
    <p:sldId id="360" r:id="rId12"/>
    <p:sldId id="359" r:id="rId13"/>
    <p:sldId id="369" r:id="rId14"/>
    <p:sldId id="366" r:id="rId15"/>
    <p:sldId id="367" r:id="rId16"/>
    <p:sldId id="424" r:id="rId17"/>
    <p:sldId id="370" r:id="rId18"/>
    <p:sldId id="372" r:id="rId19"/>
    <p:sldId id="373" r:id="rId20"/>
    <p:sldId id="371" r:id="rId21"/>
    <p:sldId id="375" r:id="rId22"/>
    <p:sldId id="379" r:id="rId23"/>
    <p:sldId id="377" r:id="rId24"/>
    <p:sldId id="380" r:id="rId25"/>
    <p:sldId id="381" r:id="rId26"/>
    <p:sldId id="350" r:id="rId27"/>
    <p:sldId id="348" r:id="rId28"/>
    <p:sldId id="349" r:id="rId29"/>
    <p:sldId id="383" r:id="rId30"/>
    <p:sldId id="385" r:id="rId31"/>
    <p:sldId id="384" r:id="rId32"/>
    <p:sldId id="386" r:id="rId33"/>
    <p:sldId id="389" r:id="rId34"/>
    <p:sldId id="387" r:id="rId35"/>
    <p:sldId id="388" r:id="rId36"/>
    <p:sldId id="394" r:id="rId37"/>
    <p:sldId id="392" r:id="rId38"/>
    <p:sldId id="395" r:id="rId39"/>
    <p:sldId id="393" r:id="rId40"/>
    <p:sldId id="398" r:id="rId41"/>
    <p:sldId id="397" r:id="rId42"/>
    <p:sldId id="399" r:id="rId43"/>
    <p:sldId id="400" r:id="rId44"/>
    <p:sldId id="347" r:id="rId45"/>
    <p:sldId id="346" r:id="rId46"/>
    <p:sldId id="402" r:id="rId47"/>
    <p:sldId id="401" r:id="rId48"/>
    <p:sldId id="411" r:id="rId49"/>
    <p:sldId id="410" r:id="rId50"/>
    <p:sldId id="412" r:id="rId51"/>
    <p:sldId id="414" r:id="rId52"/>
    <p:sldId id="413" r:id="rId53"/>
    <p:sldId id="407" r:id="rId54"/>
    <p:sldId id="415" r:id="rId55"/>
    <p:sldId id="403" r:id="rId56"/>
    <p:sldId id="404" r:id="rId57"/>
    <p:sldId id="408" r:id="rId58"/>
    <p:sldId id="416" r:id="rId59"/>
    <p:sldId id="418" r:id="rId60"/>
    <p:sldId id="409" r:id="rId61"/>
    <p:sldId id="417" r:id="rId62"/>
    <p:sldId id="420" r:id="rId63"/>
    <p:sldId id="422" r:id="rId64"/>
    <p:sldId id="421" r:id="rId65"/>
    <p:sldId id="423" r:id="rId66"/>
    <p:sldId id="354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F04D80-0D7C-4B74-A81A-EDB79C334C29}">
          <p14:sldIdLst>
            <p14:sldId id="256"/>
          </p14:sldIdLst>
        </p14:section>
        <p14:section name="Huber v. Serpico" id="{99E8FD9C-4D2F-4972-8197-5800C7D10EE6}">
          <p14:sldIdLst>
            <p14:sldId id="278"/>
            <p14:sldId id="355"/>
            <p14:sldId id="356"/>
            <p14:sldId id="357"/>
            <p14:sldId id="362"/>
            <p14:sldId id="364"/>
            <p14:sldId id="363"/>
            <p14:sldId id="358"/>
            <p14:sldId id="361"/>
            <p14:sldId id="360"/>
            <p14:sldId id="359"/>
            <p14:sldId id="369"/>
            <p14:sldId id="366"/>
            <p14:sldId id="367"/>
            <p14:sldId id="424"/>
            <p14:sldId id="370"/>
            <p14:sldId id="372"/>
            <p14:sldId id="373"/>
            <p14:sldId id="371"/>
            <p14:sldId id="375"/>
            <p14:sldId id="379"/>
            <p14:sldId id="377"/>
            <p14:sldId id="380"/>
            <p14:sldId id="381"/>
          </p14:sldIdLst>
        </p14:section>
        <p14:section name="Mosteller v. Naiman" id="{9B4D2184-A7C4-4509-A18C-EF260FFE0407}">
          <p14:sldIdLst>
            <p14:sldId id="350"/>
            <p14:sldId id="348"/>
            <p14:sldId id="349"/>
            <p14:sldId id="383"/>
            <p14:sldId id="385"/>
            <p14:sldId id="384"/>
            <p14:sldId id="386"/>
            <p14:sldId id="389"/>
            <p14:sldId id="387"/>
            <p14:sldId id="388"/>
            <p14:sldId id="394"/>
            <p14:sldId id="392"/>
            <p14:sldId id="395"/>
            <p14:sldId id="393"/>
            <p14:sldId id="398"/>
            <p14:sldId id="397"/>
            <p14:sldId id="399"/>
            <p14:sldId id="400"/>
          </p14:sldIdLst>
        </p14:section>
        <p14:section name="Kornbleuth v. Westover" id="{EDAF1C8D-64EB-4123-844D-CF2C901CA99D}">
          <p14:sldIdLst>
            <p14:sldId id="347"/>
            <p14:sldId id="346"/>
            <p14:sldId id="402"/>
            <p14:sldId id="401"/>
            <p14:sldId id="411"/>
            <p14:sldId id="410"/>
            <p14:sldId id="412"/>
            <p14:sldId id="414"/>
            <p14:sldId id="413"/>
            <p14:sldId id="407"/>
            <p14:sldId id="415"/>
            <p14:sldId id="403"/>
            <p14:sldId id="404"/>
            <p14:sldId id="408"/>
            <p14:sldId id="416"/>
            <p14:sldId id="418"/>
            <p14:sldId id="409"/>
            <p14:sldId id="417"/>
            <p14:sldId id="420"/>
            <p14:sldId id="422"/>
            <p14:sldId id="421"/>
            <p14:sldId id="423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3396" autoAdjust="0"/>
  </p:normalViewPr>
  <p:slideViewPr>
    <p:cSldViewPr snapToGrid="0">
      <p:cViewPr varScale="1">
        <p:scale>
          <a:sx n="72" d="100"/>
          <a:sy n="72" d="100"/>
        </p:scale>
        <p:origin x="10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8BC4-ADCC-4BC7-944F-C34D2F7A051C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5452-F542-491B-BA5C-F349F2386F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2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0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2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2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8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519A8-7D80-BC9D-1B4D-1C59FEB14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71D44-93EC-5351-E17A-478B2D939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2AE2C0-34AF-79EE-3A87-26C5FD455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B1B8-4C9B-68A3-AA82-4CCBA02DC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7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07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16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Mosteller</a:t>
            </a:r>
            <a:r>
              <a:rPr lang="en-US" dirty="0"/>
              <a:t> owned a rental property surrounded by a fence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2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Naiman</a:t>
            </a:r>
            <a:r>
              <a:rPr lang="en-US" dirty="0"/>
              <a:t> chopped down the trees on his side of the fence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58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Turns out the fence was not the property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4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2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72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1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30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2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4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9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8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53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49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9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70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19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47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005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54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45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05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0121A-B2AA-4825-929E-04A26FE9E76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0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8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1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8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24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99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9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488F-4A93-4BDB-BF17-69A0F1902B9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B1B5-4130-4045-9E4B-F85143E2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3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0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4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B379-6C0D-4AFD-8F55-C8AFE57CCC9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clipart.org/detail/127579/courthouse-symbo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948E-5095-19A6-109D-C57C47C2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Valuing Tree Losses</a:t>
            </a:r>
            <a:br>
              <a:rPr lang="en-US" dirty="0"/>
            </a:br>
            <a:r>
              <a:rPr lang="en-US" sz="3600" dirty="0"/>
              <a:t>Selections from New Jersey Case Law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EEE6-17D1-98BE-07EF-80F40313C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35055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BED9-90CC-5529-8833-10C6F795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942" y="2133600"/>
            <a:ext cx="5449002" cy="4205056"/>
          </a:xfrm>
        </p:spPr>
        <p:txBody>
          <a:bodyPr>
            <a:normAutofit/>
          </a:bodyPr>
          <a:lstStyle/>
          <a:p>
            <a:r>
              <a:rPr lang="en-US" sz="2400" dirty="0"/>
              <a:t>Direct Replacement Cost</a:t>
            </a:r>
          </a:p>
          <a:p>
            <a:pPr lvl="1"/>
            <a:r>
              <a:rPr lang="en-US" sz="2400" dirty="0"/>
              <a:t>Transplant 19” Replacements</a:t>
            </a:r>
          </a:p>
          <a:p>
            <a:r>
              <a:rPr lang="en-US" sz="2400" dirty="0"/>
              <a:t>Cost of Cure</a:t>
            </a:r>
          </a:p>
          <a:p>
            <a:pPr lvl="1"/>
            <a:r>
              <a:rPr lang="en-US" sz="2200" dirty="0"/>
              <a:t>Install 3” Saplings</a:t>
            </a:r>
          </a:p>
          <a:p>
            <a:r>
              <a:rPr lang="en-US" sz="2600" dirty="0"/>
              <a:t>Cleanup Cost</a:t>
            </a:r>
          </a:p>
          <a:p>
            <a:r>
              <a:rPr lang="en-US" sz="2600" dirty="0"/>
              <a:t>Value of 14 Acre Property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ECD40-8BDD-F24E-0391-E59B54E7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9C0912-50D2-03E5-8BE9-9510E1DB379B}"/>
              </a:ext>
            </a:extLst>
          </p:cNvPr>
          <p:cNvSpPr txBox="1">
            <a:spLocks/>
          </p:cNvSpPr>
          <p:nvPr/>
        </p:nvSpPr>
        <p:spPr>
          <a:xfrm>
            <a:off x="8153585" y="2133600"/>
            <a:ext cx="2202528" cy="420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~$100,000</a:t>
            </a:r>
          </a:p>
          <a:p>
            <a:pPr algn="r"/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~$5,000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~$1,500</a:t>
            </a:r>
          </a:p>
          <a:p>
            <a:pPr marL="0" indent="0" algn="r">
              <a:buNone/>
            </a:pPr>
            <a:r>
              <a:rPr lang="en-US" sz="2400" dirty="0"/>
              <a:t>~$20,000</a:t>
            </a:r>
          </a:p>
          <a:p>
            <a:pPr marL="0" indent="0" algn="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425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BED9-90CC-5529-8833-10C6F795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942" y="2133600"/>
            <a:ext cx="5449002" cy="4205056"/>
          </a:xfrm>
        </p:spPr>
        <p:txBody>
          <a:bodyPr>
            <a:normAutofit/>
          </a:bodyPr>
          <a:lstStyle/>
          <a:p>
            <a:r>
              <a:rPr lang="en-US" sz="2400" dirty="0"/>
              <a:t>Direct Replacement Cost</a:t>
            </a:r>
          </a:p>
          <a:p>
            <a:pPr lvl="1"/>
            <a:r>
              <a:rPr lang="en-US" sz="2400" dirty="0"/>
              <a:t>Transplant 19” Replacements</a:t>
            </a:r>
          </a:p>
          <a:p>
            <a:r>
              <a:rPr lang="en-US" sz="2400" dirty="0"/>
              <a:t>Cost of Cure</a:t>
            </a:r>
          </a:p>
          <a:p>
            <a:pPr lvl="1"/>
            <a:r>
              <a:rPr lang="en-US" sz="2200" dirty="0"/>
              <a:t>Install 3” Saplings</a:t>
            </a:r>
          </a:p>
          <a:p>
            <a:r>
              <a:rPr lang="en-US" sz="2600" dirty="0"/>
              <a:t>Cleanup Cost</a:t>
            </a:r>
          </a:p>
          <a:p>
            <a:r>
              <a:rPr lang="en-US" sz="2600" dirty="0"/>
              <a:t>Value of 14 Acre Property</a:t>
            </a:r>
          </a:p>
          <a:p>
            <a:r>
              <a:rPr lang="en-US" sz="2600" dirty="0"/>
              <a:t>Value of 3 Acres Clear Cut</a:t>
            </a:r>
          </a:p>
          <a:p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ECD40-8BDD-F24E-0391-E59B54E7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9C0912-50D2-03E5-8BE9-9510E1DB379B}"/>
              </a:ext>
            </a:extLst>
          </p:cNvPr>
          <p:cNvSpPr txBox="1">
            <a:spLocks/>
          </p:cNvSpPr>
          <p:nvPr/>
        </p:nvSpPr>
        <p:spPr>
          <a:xfrm>
            <a:off x="8153585" y="2133600"/>
            <a:ext cx="2202528" cy="420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~$100,000</a:t>
            </a:r>
          </a:p>
          <a:p>
            <a:pPr algn="r"/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~$5,000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~$1,500</a:t>
            </a:r>
          </a:p>
          <a:p>
            <a:pPr marL="0" indent="0" algn="r">
              <a:buNone/>
            </a:pPr>
            <a:r>
              <a:rPr lang="en-US" sz="2400" dirty="0"/>
              <a:t>~$20,000</a:t>
            </a:r>
          </a:p>
          <a:p>
            <a:pPr marL="0" indent="0" algn="r">
              <a:buNone/>
            </a:pPr>
            <a:r>
              <a:rPr lang="en-US" sz="2400" dirty="0"/>
              <a:t>~$2,000</a:t>
            </a:r>
          </a:p>
          <a:p>
            <a:pPr marL="0" indent="0" algn="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75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BED9-90CC-5529-8833-10C6F795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942" y="2133600"/>
            <a:ext cx="5449002" cy="4205056"/>
          </a:xfrm>
        </p:spPr>
        <p:txBody>
          <a:bodyPr>
            <a:normAutofit/>
          </a:bodyPr>
          <a:lstStyle/>
          <a:p>
            <a:r>
              <a:rPr lang="en-US" sz="2400" dirty="0"/>
              <a:t>Direct Replacement Cost</a:t>
            </a:r>
          </a:p>
          <a:p>
            <a:pPr lvl="1"/>
            <a:r>
              <a:rPr lang="en-US" sz="2400" dirty="0"/>
              <a:t>Transplant 19” Replacements</a:t>
            </a:r>
          </a:p>
          <a:p>
            <a:r>
              <a:rPr lang="en-US" sz="2400" dirty="0"/>
              <a:t>Cost of Cure</a:t>
            </a:r>
          </a:p>
          <a:p>
            <a:pPr lvl="1"/>
            <a:r>
              <a:rPr lang="en-US" sz="2200" dirty="0"/>
              <a:t>Install 3” Saplings</a:t>
            </a:r>
          </a:p>
          <a:p>
            <a:r>
              <a:rPr lang="en-US" sz="2600" dirty="0"/>
              <a:t>Cleanup Cost</a:t>
            </a:r>
          </a:p>
          <a:p>
            <a:r>
              <a:rPr lang="en-US" sz="2600" dirty="0"/>
              <a:t>Value of 14 Acre Property</a:t>
            </a:r>
          </a:p>
          <a:p>
            <a:r>
              <a:rPr lang="en-US" sz="2600" dirty="0"/>
              <a:t>Value of 3 Acres Clear Cut</a:t>
            </a:r>
          </a:p>
          <a:p>
            <a:r>
              <a:rPr lang="en-US" sz="2600" dirty="0"/>
              <a:t>Change in Value of 3 Acres</a:t>
            </a:r>
          </a:p>
          <a:p>
            <a:endParaRPr lang="en-US" sz="2600" dirty="0"/>
          </a:p>
          <a:p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ECD40-8BDD-F24E-0391-E59B54E7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9C0912-50D2-03E5-8BE9-9510E1DB379B}"/>
              </a:ext>
            </a:extLst>
          </p:cNvPr>
          <p:cNvSpPr txBox="1">
            <a:spLocks/>
          </p:cNvSpPr>
          <p:nvPr/>
        </p:nvSpPr>
        <p:spPr>
          <a:xfrm>
            <a:off x="8153585" y="2133600"/>
            <a:ext cx="2202528" cy="420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~$100,000</a:t>
            </a:r>
          </a:p>
          <a:p>
            <a:pPr algn="r"/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~$5,000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~$1,500</a:t>
            </a:r>
          </a:p>
          <a:p>
            <a:pPr marL="0" indent="0" algn="r">
              <a:buNone/>
            </a:pPr>
            <a:r>
              <a:rPr lang="en-US" sz="2400" dirty="0"/>
              <a:t>~$20,000</a:t>
            </a:r>
          </a:p>
          <a:p>
            <a:pPr marL="0" indent="0" algn="r">
              <a:buNone/>
            </a:pPr>
            <a:r>
              <a:rPr lang="en-US" sz="2400" dirty="0"/>
              <a:t>~$2,000</a:t>
            </a:r>
          </a:p>
          <a:p>
            <a:pPr marL="0" indent="0" algn="r">
              <a:buNone/>
            </a:pPr>
            <a:r>
              <a:rPr lang="en-US" sz="2400" dirty="0"/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24999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3041456"/>
            <a:ext cx="2244971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0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3041456"/>
            <a:ext cx="2244971" cy="2341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5D1AC-9FD4-B31A-05E7-F78E51ADB9E6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$6,500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9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3041456"/>
            <a:ext cx="2244971" cy="2341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5D1AC-9FD4-B31A-05E7-F78E51ADB9E6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$6,500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787631" y="2949721"/>
            <a:ext cx="280610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Court of Appeals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76F70-0421-C5BD-E9CE-6905ABA38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87D6F-ECF8-EDDA-32DF-D8C806E2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942" y="2133600"/>
            <a:ext cx="5449002" cy="4205056"/>
          </a:xfrm>
        </p:spPr>
        <p:txBody>
          <a:bodyPr>
            <a:normAutofit/>
          </a:bodyPr>
          <a:lstStyle/>
          <a:p>
            <a:r>
              <a:rPr lang="en-US" sz="2400" dirty="0"/>
              <a:t>Direct Replacement Cost</a:t>
            </a:r>
          </a:p>
          <a:p>
            <a:pPr lvl="1"/>
            <a:r>
              <a:rPr lang="en-US" sz="2400" dirty="0"/>
              <a:t>Transplant 19” Replacements</a:t>
            </a:r>
          </a:p>
          <a:p>
            <a:r>
              <a:rPr lang="en-US" sz="2400" dirty="0"/>
              <a:t>Cost of Cure</a:t>
            </a:r>
          </a:p>
          <a:p>
            <a:pPr lvl="1"/>
            <a:r>
              <a:rPr lang="en-US" sz="2200" dirty="0"/>
              <a:t>Install 3” Saplings</a:t>
            </a:r>
          </a:p>
          <a:p>
            <a:r>
              <a:rPr lang="en-US" sz="2600" dirty="0"/>
              <a:t>Cleanup Cost</a:t>
            </a:r>
          </a:p>
          <a:p>
            <a:r>
              <a:rPr lang="en-US" sz="2600" dirty="0"/>
              <a:t>Value of 14 Acre Property</a:t>
            </a:r>
          </a:p>
          <a:p>
            <a:r>
              <a:rPr lang="en-US" sz="2600" dirty="0"/>
              <a:t>Value of 3 Acres Clear Cut</a:t>
            </a:r>
          </a:p>
          <a:p>
            <a:r>
              <a:rPr lang="en-US" sz="2600" dirty="0"/>
              <a:t>Change in Value of 3 Acres</a:t>
            </a:r>
          </a:p>
          <a:p>
            <a:endParaRPr lang="en-US" sz="2600" dirty="0"/>
          </a:p>
          <a:p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7BA05C-43FA-02C5-B151-C857D773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B28BE3-D377-6245-459C-6A8D1EAFDED5}"/>
              </a:ext>
            </a:extLst>
          </p:cNvPr>
          <p:cNvSpPr txBox="1">
            <a:spLocks/>
          </p:cNvSpPr>
          <p:nvPr/>
        </p:nvSpPr>
        <p:spPr>
          <a:xfrm>
            <a:off x="8153585" y="2133600"/>
            <a:ext cx="2202528" cy="420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~$100,000</a:t>
            </a:r>
          </a:p>
          <a:p>
            <a:pPr algn="r"/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~$5,000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~$1,500</a:t>
            </a:r>
          </a:p>
          <a:p>
            <a:pPr marL="0" indent="0" algn="r">
              <a:buNone/>
            </a:pPr>
            <a:r>
              <a:rPr lang="en-US" sz="2400" dirty="0"/>
              <a:t>~$20,000</a:t>
            </a:r>
          </a:p>
          <a:p>
            <a:pPr marL="0" indent="0" algn="r">
              <a:buNone/>
            </a:pPr>
            <a:r>
              <a:rPr lang="en-US" sz="2400" dirty="0"/>
              <a:t>~$2,000</a:t>
            </a:r>
          </a:p>
          <a:p>
            <a:pPr marL="0" indent="0" algn="r">
              <a:buNone/>
            </a:pPr>
            <a:r>
              <a:rPr lang="en-US" sz="2400" dirty="0"/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91756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4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“The controlling criterion is the difference between the value of the property before and after the trespass.”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“The controlling criterion is the difference between the value of the property before and after the trespass.”</a:t>
            </a:r>
          </a:p>
          <a:p>
            <a:pPr marL="0" indent="0">
              <a:buNone/>
            </a:pPr>
            <a:r>
              <a:rPr lang="en-US" sz="2400" b="1" dirty="0"/>
              <a:t>		BUT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1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137" y="1905000"/>
            <a:ext cx="10634812" cy="473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2543742" y="2464929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9670830" y="6106139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1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“The controlling criterion is the difference between the value of the property before and after the trespass.”</a:t>
            </a:r>
          </a:p>
          <a:p>
            <a:pPr marL="0" indent="0">
              <a:buNone/>
            </a:pPr>
            <a:r>
              <a:rPr lang="en-US" sz="2400" b="1" dirty="0"/>
              <a:t>		BUT</a:t>
            </a:r>
          </a:p>
          <a:p>
            <a:r>
              <a:rPr lang="en-US" sz="2400" dirty="0"/>
              <a:t>In some cases, court may award “…the fair cost of restoring his land to a reasonable approximation of its former condition, without necessary limitation to the diminution in the market value of the land where a trespasser has destroyed shade or ornamental trees or shrubbery having peculiar value to the owner.”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“The controlling criterion is the difference between the value of the property before and after the trespass.”</a:t>
            </a:r>
          </a:p>
          <a:p>
            <a:pPr marL="0" indent="0">
              <a:buNone/>
            </a:pPr>
            <a:r>
              <a:rPr lang="en-US" sz="2400" b="1" dirty="0"/>
              <a:t>		BUT</a:t>
            </a:r>
          </a:p>
          <a:p>
            <a:r>
              <a:rPr lang="en-US" sz="2400" dirty="0"/>
              <a:t>In some cases, court may award “…the </a:t>
            </a:r>
            <a:r>
              <a:rPr lang="en-US" sz="2400" i="1" u="sng" dirty="0"/>
              <a:t>fair cost</a:t>
            </a:r>
            <a:r>
              <a:rPr lang="en-US" sz="2400" dirty="0"/>
              <a:t> of restoring his land to a </a:t>
            </a:r>
            <a:r>
              <a:rPr lang="en-US" sz="2400" i="1" u="sng" dirty="0"/>
              <a:t>reasonable approximation</a:t>
            </a:r>
            <a:r>
              <a:rPr lang="en-US" sz="2400" dirty="0"/>
              <a:t> of its former condition, without necessary limitation to the diminution in the market value of the land where a trespasser has destroyed shade or ornamental trees or shrubbery having </a:t>
            </a:r>
            <a:r>
              <a:rPr lang="en-US" sz="2400" i="1" u="sng" dirty="0"/>
              <a:t>peculiar value to the owner</a:t>
            </a:r>
            <a:r>
              <a:rPr lang="en-US" sz="2400" dirty="0"/>
              <a:t>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6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“The owner of property has a right to hold it for his own </a:t>
            </a:r>
            <a:r>
              <a:rPr lang="en-US" sz="2400" i="1" u="sng" dirty="0"/>
              <a:t>use</a:t>
            </a:r>
            <a:r>
              <a:rPr lang="en-US" sz="2400" dirty="0"/>
              <a:t> as well as to hold it for </a:t>
            </a:r>
            <a:r>
              <a:rPr lang="en-US" sz="2400" i="1" u="sng" dirty="0"/>
              <a:t>sale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B30C5-113E-7C17-90AD-AE4BAC9F7F94}"/>
              </a:ext>
            </a:extLst>
          </p:cNvPr>
          <p:cNvSpPr txBox="1"/>
          <p:nvPr/>
        </p:nvSpPr>
        <p:spPr>
          <a:xfrm>
            <a:off x="5699051" y="6193465"/>
            <a:ext cx="619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Quoting </a:t>
            </a:r>
            <a:r>
              <a:rPr lang="en-US" i="1" dirty="0"/>
              <a:t>Gilman v. Brown</a:t>
            </a:r>
            <a:r>
              <a:rPr lang="en-US" dirty="0"/>
              <a:t>, 115 Wis. 1 (WI Sup. Ct. 1902)</a:t>
            </a:r>
          </a:p>
        </p:txBody>
      </p:sp>
    </p:spTree>
    <p:extLst>
      <p:ext uri="{BB962C8B-B14F-4D97-AF65-F5344CB8AC3E}">
        <p14:creationId xmlns:p14="http://schemas.microsoft.com/office/powerpoint/2010/main" val="148317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“The owner of property has a right to hold it for his own </a:t>
            </a:r>
            <a:r>
              <a:rPr lang="en-US" sz="2400" i="1" u="sng" dirty="0"/>
              <a:t>use</a:t>
            </a:r>
            <a:r>
              <a:rPr lang="en-US" sz="2400" dirty="0"/>
              <a:t> as well as to hold it for </a:t>
            </a:r>
            <a:r>
              <a:rPr lang="en-US" sz="2400" i="1" u="sng" dirty="0"/>
              <a:t>sale</a:t>
            </a:r>
            <a:r>
              <a:rPr lang="en-US" sz="2400" dirty="0"/>
              <a:t>, and if he has elected the former he should be compensated…although that injury might be unappreciable to one holding the same premises for purposes of sale.”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D15BC-52BA-4A4A-4E25-9197195E826B}"/>
              </a:ext>
            </a:extLst>
          </p:cNvPr>
          <p:cNvSpPr txBox="1"/>
          <p:nvPr/>
        </p:nvSpPr>
        <p:spPr>
          <a:xfrm>
            <a:off x="5699051" y="6193465"/>
            <a:ext cx="619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Quoting </a:t>
            </a:r>
            <a:r>
              <a:rPr lang="en-US" i="1" dirty="0"/>
              <a:t>Gilman v. Brown</a:t>
            </a:r>
            <a:r>
              <a:rPr lang="en-US" dirty="0"/>
              <a:t>, 115 Wis. 1 (WI Sup. Ct. 1902)</a:t>
            </a:r>
          </a:p>
        </p:txBody>
      </p:sp>
    </p:spTree>
    <p:extLst>
      <p:ext uri="{BB962C8B-B14F-4D97-AF65-F5344CB8AC3E}">
        <p14:creationId xmlns:p14="http://schemas.microsoft.com/office/powerpoint/2010/main" val="1621813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3041456"/>
            <a:ext cx="2244971" cy="2341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5D1AC-9FD4-B31A-05E7-F78E51ADB9E6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$6,500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787631" y="2949721"/>
            <a:ext cx="280610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Court of Appeals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5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24" y="3041456"/>
            <a:ext cx="2244971" cy="2341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75D1AC-9FD4-B31A-05E7-F78E51ADB9E6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$6,500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787631" y="2949721"/>
            <a:ext cx="280610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Court of Appeals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82E51-4EF2-A233-3DF5-66451BAA3058}"/>
              </a:ext>
            </a:extLst>
          </p:cNvPr>
          <p:cNvSpPr txBox="1"/>
          <p:nvPr/>
        </p:nvSpPr>
        <p:spPr>
          <a:xfrm>
            <a:off x="9255662" y="5477339"/>
            <a:ext cx="187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B050"/>
                </a:solidFill>
                <a:effectLst/>
                <a:latin typeface="Google Sans"/>
              </a:rPr>
              <a:t>✓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46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741" y="1734879"/>
            <a:ext cx="12137547" cy="5463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7167438" y="4660613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1949302" y="3966713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3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3"/>
          <a:stretch/>
        </p:blipFill>
        <p:spPr>
          <a:xfrm>
            <a:off x="1280741" y="1734879"/>
            <a:ext cx="10911259" cy="5463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7167438" y="4660613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1949302" y="3966713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7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3"/>
          <a:stretch/>
        </p:blipFill>
        <p:spPr>
          <a:xfrm>
            <a:off x="1280741" y="1734879"/>
            <a:ext cx="10911259" cy="5463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7167438" y="4660613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1949302" y="3966713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09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516" y="2724500"/>
            <a:ext cx="2980952" cy="32380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1A0C1C1-0143-FC8A-2524-8B984692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6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137" y="1905000"/>
            <a:ext cx="10634811" cy="473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2543742" y="2464929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9670830" y="6106139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5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488" y="3285131"/>
            <a:ext cx="3496475" cy="3416301"/>
          </a:xfrm>
        </p:spPr>
        <p:txBody>
          <a:bodyPr/>
          <a:lstStyle/>
          <a:p>
            <a:r>
              <a:rPr lang="en-US" dirty="0"/>
              <a:t>Loss of privacy</a:t>
            </a:r>
          </a:p>
          <a:p>
            <a:r>
              <a:rPr lang="en-US" dirty="0"/>
              <a:t>Loss of aesthetics</a:t>
            </a:r>
          </a:p>
          <a:p>
            <a:r>
              <a:rPr lang="en-US" dirty="0"/>
              <a:t>Increased insect infestation</a:t>
            </a:r>
          </a:p>
          <a:p>
            <a:r>
              <a:rPr lang="en-US" dirty="0"/>
              <a:t>Lawn dieback</a:t>
            </a:r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516" y="2724500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2376554" y="2724500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0C1C1-0143-FC8A-2524-8B984692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35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488" y="3285131"/>
            <a:ext cx="3496475" cy="3416301"/>
          </a:xfrm>
        </p:spPr>
        <p:txBody>
          <a:bodyPr/>
          <a:lstStyle/>
          <a:p>
            <a:r>
              <a:rPr lang="en-US" dirty="0"/>
              <a:t>Loss of privacy</a:t>
            </a:r>
          </a:p>
          <a:p>
            <a:r>
              <a:rPr lang="en-US" dirty="0"/>
              <a:t>Loss of aesthetics</a:t>
            </a:r>
          </a:p>
          <a:p>
            <a:r>
              <a:rPr lang="en-US" dirty="0"/>
              <a:t>Increased insect infestation</a:t>
            </a:r>
          </a:p>
          <a:p>
            <a:r>
              <a:rPr lang="en-US" dirty="0"/>
              <a:t>Lawn dieback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5469" y="3285131"/>
            <a:ext cx="4126672" cy="3416300"/>
          </a:xfrm>
        </p:spPr>
        <p:txBody>
          <a:bodyPr/>
          <a:lstStyle/>
          <a:p>
            <a:r>
              <a:rPr lang="el-GR" dirty="0"/>
              <a:t>π</a:t>
            </a:r>
            <a:r>
              <a:rPr lang="en-US" dirty="0"/>
              <a:t> lives in VA, 5 hours away</a:t>
            </a:r>
            <a:endParaRPr lang="en-US" sz="1800" dirty="0"/>
          </a:p>
          <a:p>
            <a:r>
              <a:rPr lang="en-US" sz="1800" dirty="0"/>
              <a:t>No tenant complained</a:t>
            </a:r>
          </a:p>
          <a:p>
            <a:r>
              <a:rPr lang="en-US" sz="1800" dirty="0"/>
              <a:t>When one moved out, another one signed lease for </a:t>
            </a:r>
            <a:r>
              <a:rPr lang="en-US" sz="1800" i="1" u="sng" dirty="0"/>
              <a:t>same</a:t>
            </a:r>
            <a:r>
              <a:rPr lang="en-US" sz="1800" dirty="0"/>
              <a:t> rent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516" y="2724500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2376554" y="2724500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761857" y="2724500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0C1C1-0143-FC8A-2524-8B984692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75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488" y="3285131"/>
            <a:ext cx="3496475" cy="3416301"/>
          </a:xfrm>
        </p:spPr>
        <p:txBody>
          <a:bodyPr/>
          <a:lstStyle/>
          <a:p>
            <a:r>
              <a:rPr lang="en-US" dirty="0"/>
              <a:t>Loss of privacy</a:t>
            </a:r>
          </a:p>
          <a:p>
            <a:r>
              <a:rPr lang="en-US" dirty="0"/>
              <a:t>Loss of aesthetics</a:t>
            </a:r>
          </a:p>
          <a:p>
            <a:r>
              <a:rPr lang="en-US" dirty="0"/>
              <a:t>Increased insect infestation</a:t>
            </a:r>
          </a:p>
          <a:p>
            <a:r>
              <a:rPr lang="en-US" dirty="0"/>
              <a:t>Lawn dieback</a:t>
            </a:r>
          </a:p>
          <a:p>
            <a:r>
              <a:rPr lang="en-US" dirty="0"/>
              <a:t>Replacement cost: ~$400,000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5469" y="3285131"/>
            <a:ext cx="4126672" cy="3416300"/>
          </a:xfrm>
        </p:spPr>
        <p:txBody>
          <a:bodyPr/>
          <a:lstStyle/>
          <a:p>
            <a:r>
              <a:rPr lang="el-GR" dirty="0"/>
              <a:t>π</a:t>
            </a:r>
            <a:r>
              <a:rPr lang="en-US" dirty="0"/>
              <a:t> lives in VA, 5 hours away</a:t>
            </a:r>
            <a:endParaRPr lang="en-US" sz="1800" dirty="0"/>
          </a:p>
          <a:p>
            <a:r>
              <a:rPr lang="en-US" sz="1800" dirty="0"/>
              <a:t>No tenant complained</a:t>
            </a:r>
          </a:p>
          <a:p>
            <a:r>
              <a:rPr lang="en-US" sz="1800" dirty="0"/>
              <a:t>When one moved out, another one signed lease for </a:t>
            </a:r>
            <a:r>
              <a:rPr lang="en-US" sz="1800" i="1" u="sng" dirty="0"/>
              <a:t>same</a:t>
            </a:r>
            <a:r>
              <a:rPr lang="en-US" sz="1800" dirty="0"/>
              <a:t> rent</a:t>
            </a:r>
          </a:p>
          <a:p>
            <a:endParaRPr lang="en-US" dirty="0"/>
          </a:p>
          <a:p>
            <a:r>
              <a:rPr lang="en-US" dirty="0"/>
              <a:t>Change in land value: </a:t>
            </a:r>
            <a:br>
              <a:rPr lang="en-US" dirty="0"/>
            </a:br>
            <a:r>
              <a:rPr lang="en-US" dirty="0"/>
              <a:t>~$0 – $20,000</a:t>
            </a:r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516" y="2724500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2376554" y="2724500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761857" y="2724500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0C1C1-0143-FC8A-2524-8B984692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18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39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$20,000</a:t>
            </a:r>
          </a:p>
        </p:txBody>
      </p:sp>
    </p:spTree>
    <p:extLst>
      <p:ext uri="{BB962C8B-B14F-4D97-AF65-F5344CB8AC3E}">
        <p14:creationId xmlns:p14="http://schemas.microsoft.com/office/powerpoint/2010/main" val="2212244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787631" y="2949721"/>
            <a:ext cx="280610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Court of Appeals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$20,000</a:t>
            </a:r>
          </a:p>
        </p:txBody>
      </p:sp>
    </p:spTree>
    <p:extLst>
      <p:ext uri="{BB962C8B-B14F-4D97-AF65-F5344CB8AC3E}">
        <p14:creationId xmlns:p14="http://schemas.microsoft.com/office/powerpoint/2010/main" val="2462499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i="1" u="sng" dirty="0"/>
              <a:t>Peculiar value</a:t>
            </a:r>
            <a:r>
              <a:rPr lang="en-US" sz="2400" dirty="0"/>
              <a:t> to the owner is a fair and equitable consideration in deciding whether to enhance an owner’s recovery beyond the diminution of the property’s value.”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45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i="1" u="sng" dirty="0"/>
              <a:t>Peculiar value</a:t>
            </a:r>
            <a:r>
              <a:rPr lang="en-US" sz="2400" dirty="0"/>
              <a:t> to the owner is a fair and equitable consideration in deciding whether to enhance an owner’s recovery beyond the diminution of the property’s value.”</a:t>
            </a:r>
          </a:p>
          <a:p>
            <a:r>
              <a:rPr lang="en-US" sz="2400" dirty="0"/>
              <a:t>“…loss of shade, increased erosion, insect risks…are typical negative consequences that unfortunately result from the destruction of trees and shrubbery</a:t>
            </a:r>
            <a:endParaRPr lang="en-US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98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</a:t>
            </a:r>
            <a:r>
              <a:rPr lang="en-US" sz="2400" i="1" u="sng" dirty="0"/>
              <a:t>Peculiar value</a:t>
            </a:r>
            <a:r>
              <a:rPr lang="en-US" sz="2400" dirty="0"/>
              <a:t> to the owner is a fair and equitable consideration in deciding whether to enhance an owner’s recovery beyond the diminution of the property’s value.”</a:t>
            </a:r>
          </a:p>
          <a:p>
            <a:r>
              <a:rPr lang="en-US" sz="2400" dirty="0"/>
              <a:t>“…loss of shade, increased erosion, insect risks…are typical negative consequences that unfortunately result from the destruction of trees and shrubbery, and </a:t>
            </a:r>
            <a:r>
              <a:rPr lang="en-US" sz="2400" i="1" u="sng" dirty="0"/>
              <a:t>they do not establish that plaintiff’s trees were of peculiar value </a:t>
            </a:r>
            <a:r>
              <a:rPr lang="en-US" sz="2400" b="1" i="1" u="sng" dirty="0"/>
              <a:t>to him</a:t>
            </a:r>
            <a:r>
              <a:rPr lang="en-US" sz="2400" dirty="0"/>
              <a:t>.”</a:t>
            </a:r>
            <a:r>
              <a:rPr lang="en-US" sz="2400" b="1" dirty="0"/>
              <a:t>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80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“…full compensation to the owner</a:t>
            </a:r>
            <a:r>
              <a:rPr lang="en-US" sz="2400" b="1" dirty="0"/>
              <a:t>	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0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137" y="1905000"/>
            <a:ext cx="10634811" cy="473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2543742" y="2464929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9670830" y="6106139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29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“…full compensation to the owner </a:t>
            </a:r>
            <a:r>
              <a:rPr lang="en-US" sz="2400" i="1" u="sng" dirty="0"/>
              <a:t>within the overall limitation of reasonableness</a:t>
            </a:r>
            <a:r>
              <a:rPr lang="en-US" sz="2400" dirty="0"/>
              <a:t>.”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24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“…full compensation to the owner </a:t>
            </a:r>
            <a:r>
              <a:rPr lang="en-US" sz="2400" i="1" u="sng" dirty="0"/>
              <a:t>within the overall limitation of reasonableness</a:t>
            </a:r>
            <a:r>
              <a:rPr lang="en-US" sz="2400" dirty="0"/>
              <a:t>.”</a:t>
            </a:r>
          </a:p>
          <a:p>
            <a:r>
              <a:rPr lang="en-US" sz="2400" dirty="0"/>
              <a:t>“…the need to </a:t>
            </a:r>
            <a:r>
              <a:rPr lang="en-US" sz="2400" i="1" u="sng" dirty="0"/>
              <a:t>deter deliberate wrongdoing</a:t>
            </a:r>
            <a:r>
              <a:rPr lang="en-US" sz="2400" dirty="0"/>
              <a:t> or reckless behavior with a harsh remedy is not present in this case.”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42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787631" y="2949721"/>
            <a:ext cx="280610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Court of Appeals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$20,000</a:t>
            </a:r>
          </a:p>
        </p:txBody>
      </p:sp>
    </p:spTree>
    <p:extLst>
      <p:ext uri="{BB962C8B-B14F-4D97-AF65-F5344CB8AC3E}">
        <p14:creationId xmlns:p14="http://schemas.microsoft.com/office/powerpoint/2010/main" val="427982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40" y="2593190"/>
            <a:ext cx="2980952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787631" y="2949721"/>
            <a:ext cx="280610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Court of Appeals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Mosteller v. Naiman</a:t>
            </a:r>
            <a:br>
              <a:rPr lang="en-US" i="1" dirty="0"/>
            </a:br>
            <a:r>
              <a:rPr lang="pl-PL" dirty="0"/>
              <a:t>416 N.J. Super. 632 (</a:t>
            </a:r>
            <a:r>
              <a:rPr lang="en-US" dirty="0"/>
              <a:t>Ct. App. </a:t>
            </a:r>
            <a:r>
              <a:rPr lang="pl-PL" dirty="0"/>
              <a:t>2010)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$20,000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80B37-2596-6333-20D1-65A5751B93B4}"/>
              </a:ext>
            </a:extLst>
          </p:cNvPr>
          <p:cNvSpPr txBox="1"/>
          <p:nvPr/>
        </p:nvSpPr>
        <p:spPr>
          <a:xfrm>
            <a:off x="9255662" y="5477339"/>
            <a:ext cx="187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B050"/>
                </a:solidFill>
                <a:effectLst/>
                <a:latin typeface="Google Sans"/>
              </a:rPr>
              <a:t>✓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6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188" y="1549375"/>
            <a:ext cx="10634812" cy="5214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4169056" y="5410215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10551042" y="2844225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86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189" y="1549375"/>
            <a:ext cx="10634810" cy="5214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4169056" y="5410215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10551042" y="2844225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73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488" y="3285131"/>
            <a:ext cx="3496475" cy="3416301"/>
          </a:xfrm>
        </p:spPr>
        <p:txBody>
          <a:bodyPr/>
          <a:lstStyle/>
          <a:p>
            <a:r>
              <a:rPr lang="en-US" dirty="0"/>
              <a:t>Loss of privacy</a:t>
            </a:r>
          </a:p>
          <a:p>
            <a:r>
              <a:rPr lang="en-US" dirty="0"/>
              <a:t>Loss of aesthetics</a:t>
            </a:r>
          </a:p>
          <a:p>
            <a:r>
              <a:rPr lang="en-US" dirty="0"/>
              <a:t>Replacement cost: $17,000 - $41,000</a:t>
            </a:r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516" y="2724500"/>
            <a:ext cx="2980952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2376554" y="2724500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0C1C1-0143-FC8A-2524-8B984692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3894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488" y="3285131"/>
            <a:ext cx="3496475" cy="3416301"/>
          </a:xfrm>
        </p:spPr>
        <p:txBody>
          <a:bodyPr/>
          <a:lstStyle/>
          <a:p>
            <a:r>
              <a:rPr lang="en-US" dirty="0"/>
              <a:t>Loss of privacy</a:t>
            </a:r>
          </a:p>
          <a:p>
            <a:r>
              <a:rPr lang="en-US" dirty="0"/>
              <a:t>Loss of aesthetics</a:t>
            </a:r>
          </a:p>
          <a:p>
            <a:r>
              <a:rPr lang="en-US" dirty="0"/>
              <a:t>Replacement cost: $17,000 - $41,000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5469" y="3285131"/>
            <a:ext cx="412667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	…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516" y="2724500"/>
            <a:ext cx="2980951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2376554" y="2724500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761857" y="2724500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0C1C1-0143-FC8A-2524-8B984692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051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882" y="2593189"/>
            <a:ext cx="2980951" cy="3238093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662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882" y="2593189"/>
            <a:ext cx="2980951" cy="3238093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58008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50B82-BCB3-6D69-D7F5-768CC29D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F489B-DEC5-8F8B-4DD8-CB34C0961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137" y="1905000"/>
            <a:ext cx="10634811" cy="4739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89ED3-CBED-DB58-ED45-EF49AB1207A6}"/>
              </a:ext>
            </a:extLst>
          </p:cNvPr>
          <p:cNvSpPr txBox="1"/>
          <p:nvPr/>
        </p:nvSpPr>
        <p:spPr>
          <a:xfrm>
            <a:off x="2543742" y="2464929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347B-8A7C-5324-ACF4-1E5743BE01E4}"/>
              </a:ext>
            </a:extLst>
          </p:cNvPr>
          <p:cNvSpPr txBox="1"/>
          <p:nvPr/>
        </p:nvSpPr>
        <p:spPr>
          <a:xfrm>
            <a:off x="9670830" y="6106139"/>
            <a:ext cx="603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  <a:effectLst/>
                <a:latin typeface="Google Sans"/>
              </a:rPr>
              <a:t>Δ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3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882" y="2593189"/>
            <a:ext cx="2980951" cy="3238093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646216" y="2965351"/>
            <a:ext cx="308893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NJ Supreme Court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3427894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Restatement (Second) Torts §929</a:t>
            </a:r>
          </a:p>
          <a:p>
            <a:pPr marL="0" indent="0">
              <a:buNone/>
            </a:pPr>
            <a:r>
              <a:rPr lang="en-US" sz="2400" dirty="0"/>
              <a:t>Compensation for harm to land:</a:t>
            </a:r>
          </a:p>
          <a:p>
            <a:r>
              <a:rPr lang="en-US" sz="2400" dirty="0"/>
              <a:t>Change in market value of the land OR</a:t>
            </a:r>
          </a:p>
          <a:p>
            <a:r>
              <a:rPr lang="en-US" sz="2400" dirty="0"/>
              <a:t>Cost of restoration reasonably incurred if there is a </a:t>
            </a:r>
            <a:br>
              <a:rPr lang="en-US" sz="2400" dirty="0"/>
            </a:br>
            <a:r>
              <a:rPr lang="en-US" sz="2400" dirty="0"/>
              <a:t>reason personal to the owner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1118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Restatement (Second) Torts §929</a:t>
            </a:r>
          </a:p>
          <a:p>
            <a:pPr marL="0" indent="0">
              <a:buNone/>
            </a:pPr>
            <a:r>
              <a:rPr lang="en-US" sz="2400" dirty="0"/>
              <a:t>Compensation for harm to land:</a:t>
            </a:r>
          </a:p>
          <a:p>
            <a:r>
              <a:rPr lang="en-US" sz="2400" dirty="0"/>
              <a:t>Change in market value of the land OR</a:t>
            </a:r>
          </a:p>
          <a:p>
            <a:r>
              <a:rPr lang="en-US" sz="2400" dirty="0"/>
              <a:t>Cost of restoration </a:t>
            </a:r>
            <a:r>
              <a:rPr lang="en-US" sz="2400" i="1" u="sng" dirty="0"/>
              <a:t>reasonably incurred</a:t>
            </a:r>
            <a:r>
              <a:rPr lang="en-US" sz="2400" dirty="0"/>
              <a:t> if there is a </a:t>
            </a:r>
            <a:br>
              <a:rPr lang="en-US" sz="2400" dirty="0"/>
            </a:br>
            <a:r>
              <a:rPr lang="en-US" sz="2400" i="1" u="sng" dirty="0"/>
              <a:t>reason personal to the owner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2237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“…general interest in privacy and vague assertions of aesthetic worth cannot…establish value personal to the owner”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9447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“…general interest in privacy and vague assertions of aesthetic worth cannot…establish value personal to the owner”</a:t>
            </a:r>
          </a:p>
          <a:p>
            <a:r>
              <a:rPr lang="en-US" sz="2400" dirty="0"/>
              <a:t>“When restoration costs are disproportionate to diminution of value and there is no reason personal to the owner for restoring the property…restoration costs are not reasonable.”</a:t>
            </a:r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50183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883C5-85CC-8DA1-AF84-309CB376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4488" y="3285131"/>
            <a:ext cx="3496475" cy="3416301"/>
          </a:xfrm>
        </p:spPr>
        <p:txBody>
          <a:bodyPr/>
          <a:lstStyle/>
          <a:p>
            <a:pPr>
              <a:buSzPct val="130000"/>
              <a:buFont typeface="Century Gothic" panose="020B0502020202020204" pitchFamily="34" charset="0"/>
              <a:buChar char="×"/>
            </a:pPr>
            <a:r>
              <a:rPr lang="en-US" strike="sngStrike" dirty="0"/>
              <a:t>Loss of privacy</a:t>
            </a:r>
          </a:p>
          <a:p>
            <a:pPr>
              <a:buSzPct val="130000"/>
              <a:buFont typeface="Century Gothic" panose="020B0502020202020204" pitchFamily="34" charset="0"/>
              <a:buChar char="×"/>
            </a:pPr>
            <a:r>
              <a:rPr lang="en-US" strike="sngStrike" dirty="0"/>
              <a:t>Loss of aesthetics</a:t>
            </a:r>
          </a:p>
          <a:p>
            <a:pPr>
              <a:buSzPct val="130000"/>
              <a:buFont typeface="Century Gothic" panose="020B0502020202020204" pitchFamily="34" charset="0"/>
              <a:buChar char="×"/>
            </a:pPr>
            <a:r>
              <a:rPr lang="en-US" strike="sngStrike" dirty="0"/>
              <a:t>Replacement cost: $17,000 - $41,000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5469" y="3285131"/>
            <a:ext cx="412667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	…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516" y="2724500"/>
            <a:ext cx="2980951" cy="32380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2376554" y="2724500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761857" y="2724500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0C1C1-0143-FC8A-2524-8B984692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48738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02F6-12C1-A4DE-E768-A9DECFE67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5469" y="3285131"/>
            <a:ext cx="412667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	…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516" y="2724500"/>
            <a:ext cx="2980951" cy="32380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2F7D-9D7B-DBC1-245E-187E0A67AAEB}"/>
              </a:ext>
            </a:extLst>
          </p:cNvPr>
          <p:cNvSpPr txBox="1"/>
          <p:nvPr/>
        </p:nvSpPr>
        <p:spPr>
          <a:xfrm>
            <a:off x="2376554" y="2724500"/>
            <a:ext cx="21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</a:t>
            </a:r>
            <a:r>
              <a:rPr lang="en-US" dirty="0"/>
              <a:t> Evidence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02BBC-0327-61D2-5D65-3B02227796A0}"/>
              </a:ext>
            </a:extLst>
          </p:cNvPr>
          <p:cNvSpPr txBox="1"/>
          <p:nvPr/>
        </p:nvSpPr>
        <p:spPr>
          <a:xfrm>
            <a:off x="7761857" y="2724500"/>
            <a:ext cx="20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4"/>
                </a:solidFill>
                <a:effectLst/>
                <a:latin typeface="Google Sans"/>
              </a:rPr>
              <a:t>Δ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dirty="0"/>
              <a:t>Evidence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0C1C1-0143-FC8A-2524-8B984692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70FDE14-59D0-86A4-CA91-A394496CF168}"/>
              </a:ext>
            </a:extLst>
          </p:cNvPr>
          <p:cNvSpPr txBox="1">
            <a:spLocks/>
          </p:cNvSpPr>
          <p:nvPr/>
        </p:nvSpPr>
        <p:spPr>
          <a:xfrm>
            <a:off x="1746046" y="3285131"/>
            <a:ext cx="412667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2800" dirty="0"/>
          </a:p>
          <a:p>
            <a:pPr marL="0" indent="0">
              <a:buFont typeface="Wingdings 3" charset="2"/>
              <a:buNone/>
            </a:pPr>
            <a:r>
              <a:rPr lang="en-US" sz="2800" dirty="0"/>
              <a:t>			…</a:t>
            </a:r>
          </a:p>
        </p:txBody>
      </p:sp>
    </p:spTree>
    <p:extLst>
      <p:ext uri="{BB962C8B-B14F-4D97-AF65-F5344CB8AC3E}">
        <p14:creationId xmlns:p14="http://schemas.microsoft.com/office/powerpoint/2010/main" val="39379414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r>
              <a:rPr lang="en-US" sz="2400" dirty="0"/>
              <a:t>EVEN IF </a:t>
            </a:r>
            <a:r>
              <a:rPr lang="el-GR" sz="2400" dirty="0"/>
              <a:t>π</a:t>
            </a:r>
            <a:r>
              <a:rPr lang="en-US" sz="2400" dirty="0"/>
              <a:t> had “a reason…for restoring the property…, the upper limit of damages is ‘reasonableness’”</a:t>
            </a:r>
          </a:p>
          <a:p>
            <a:r>
              <a:rPr lang="en-US" sz="2400" dirty="0"/>
              <a:t>“…reasonableness of restoration costs [cannot] be determined without evidence of diminished value or some similarly helpful yardstick for comparison.”</a:t>
            </a:r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72675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882" y="2593189"/>
            <a:ext cx="2980951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646216" y="2965351"/>
            <a:ext cx="308893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NJ Supreme Court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$0</a:t>
            </a:r>
          </a:p>
        </p:txBody>
      </p:sp>
    </p:spTree>
    <p:extLst>
      <p:ext uri="{BB962C8B-B14F-4D97-AF65-F5344CB8AC3E}">
        <p14:creationId xmlns:p14="http://schemas.microsoft.com/office/powerpoint/2010/main" val="2057336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882" y="2593189"/>
            <a:ext cx="2980951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646216" y="2965351"/>
            <a:ext cx="308893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NJ Supreme Court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80B37-2596-6333-20D1-65A5751B93B4}"/>
              </a:ext>
            </a:extLst>
          </p:cNvPr>
          <p:cNvSpPr txBox="1"/>
          <p:nvPr/>
        </p:nvSpPr>
        <p:spPr>
          <a:xfrm>
            <a:off x="9255662" y="5477339"/>
            <a:ext cx="187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B050"/>
                </a:solidFill>
                <a:effectLst/>
                <a:latin typeface="Google Sans"/>
              </a:rPr>
              <a:t>✓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5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46ECD40-8BDD-F24E-0391-E59B54E7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171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7B71310-3697-A333-BEE4-A6102EC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882" y="2593189"/>
            <a:ext cx="2980951" cy="3238094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9D3E30B2-28D9-87CA-24B7-77BB331A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028" y="3041456"/>
            <a:ext cx="1706162" cy="234156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73833-CBD2-D599-C9A9-BBC80131C847}"/>
              </a:ext>
            </a:extLst>
          </p:cNvPr>
          <p:cNvCxnSpPr>
            <a:cxnSpLocks/>
          </p:cNvCxnSpPr>
          <p:nvPr/>
        </p:nvCxnSpPr>
        <p:spPr>
          <a:xfrm>
            <a:off x="425383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6A213-46BE-38EF-90B7-57B83228590E}"/>
              </a:ext>
            </a:extLst>
          </p:cNvPr>
          <p:cNvCxnSpPr>
            <a:cxnSpLocks/>
          </p:cNvCxnSpPr>
          <p:nvPr/>
        </p:nvCxnSpPr>
        <p:spPr>
          <a:xfrm>
            <a:off x="7938103" y="4520282"/>
            <a:ext cx="1015397" cy="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3DD45DD-E1F7-E5A9-C820-A89A74A78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869" t="5168" r="16518" b="36890"/>
          <a:stretch/>
        </p:blipFill>
        <p:spPr>
          <a:xfrm>
            <a:off x="9310652" y="3430984"/>
            <a:ext cx="1760068" cy="1882538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46B326E-EC77-587A-BFCE-44229A305CFD}"/>
              </a:ext>
            </a:extLst>
          </p:cNvPr>
          <p:cNvSpPr txBox="1">
            <a:spLocks/>
          </p:cNvSpPr>
          <p:nvPr/>
        </p:nvSpPr>
        <p:spPr>
          <a:xfrm>
            <a:off x="8646216" y="2965351"/>
            <a:ext cx="308893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NJ Supreme Court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277BBC-1C55-4A56-B01D-D9AD4BC2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267F0-7E07-F219-29CD-79DC371D9EF4}"/>
              </a:ext>
            </a:extLst>
          </p:cNvPr>
          <p:cNvSpPr txBox="1"/>
          <p:nvPr/>
        </p:nvSpPr>
        <p:spPr>
          <a:xfrm>
            <a:off x="5661107" y="5600450"/>
            <a:ext cx="1870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80B37-2596-6333-20D1-65A5751B93B4}"/>
              </a:ext>
            </a:extLst>
          </p:cNvPr>
          <p:cNvSpPr txBox="1"/>
          <p:nvPr/>
        </p:nvSpPr>
        <p:spPr>
          <a:xfrm>
            <a:off x="9255662" y="5477339"/>
            <a:ext cx="187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solidFill>
                  <a:srgbClr val="00B050"/>
                </a:solidFill>
                <a:effectLst/>
                <a:latin typeface="Google Sans"/>
              </a:rPr>
              <a:t>✓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A2887-3340-18D6-1CE4-65B644E0C112}"/>
              </a:ext>
            </a:extLst>
          </p:cNvPr>
          <p:cNvSpPr txBox="1"/>
          <p:nvPr/>
        </p:nvSpPr>
        <p:spPr>
          <a:xfrm>
            <a:off x="9660479" y="4025702"/>
            <a:ext cx="1154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4:3</a:t>
            </a:r>
          </a:p>
        </p:txBody>
      </p:sp>
    </p:spTree>
    <p:extLst>
      <p:ext uri="{BB962C8B-B14F-4D97-AF65-F5344CB8AC3E}">
        <p14:creationId xmlns:p14="http://schemas.microsoft.com/office/powerpoint/2010/main" val="31191371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4065-A2D0-0CFB-56C3-B2733B76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030" y="2133600"/>
            <a:ext cx="9712658" cy="3831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DISSENT:</a:t>
            </a:r>
          </a:p>
          <a:p>
            <a:r>
              <a:rPr lang="en-US" sz="2400" dirty="0"/>
              <a:t>Majority opinion “provides an illusory remedy for New Jersey residential homeowners”</a:t>
            </a:r>
          </a:p>
          <a:p>
            <a:r>
              <a:rPr lang="en-US" sz="2400" dirty="0"/>
              <a:t>“</a:t>
            </a:r>
            <a:r>
              <a:rPr lang="el-GR" sz="2400" dirty="0"/>
              <a:t>π</a:t>
            </a:r>
            <a:r>
              <a:rPr lang="en-US" sz="2400" dirty="0"/>
              <a:t> should not be </a:t>
            </a:r>
            <a:r>
              <a:rPr lang="en-US" sz="2400" i="1" u="sng" dirty="0"/>
              <a:t>compelled</a:t>
            </a:r>
            <a:r>
              <a:rPr lang="en-US" sz="2400" dirty="0"/>
              <a:t> to produce evidence of diminution in value”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Kornbleuth v. Westover</a:t>
            </a:r>
            <a:br>
              <a:rPr lang="pl-PL" i="1" dirty="0"/>
            </a:br>
            <a:r>
              <a:rPr lang="pl-PL" dirty="0"/>
              <a:t>241 N.J. 289 (</a:t>
            </a:r>
            <a:r>
              <a:rPr lang="en-US" dirty="0"/>
              <a:t>Supreme Ct. </a:t>
            </a:r>
            <a:r>
              <a:rPr lang="pl-PL" dirty="0"/>
              <a:t>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369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36BC-0F81-4FE4-FC03-D944296B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2" y="67526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Valuing Tree Losses</a:t>
            </a:r>
            <a:br>
              <a:rPr lang="en-US" dirty="0"/>
            </a:br>
            <a:r>
              <a:rPr lang="en-US" dirty="0"/>
              <a:t>Selections from New Jersey Case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D67A-0A09-E91B-3C99-94444BE2B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Huber v. Serpico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76C2E-E424-5263-8EAF-A84963A71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dirty="0" err="1"/>
              <a:t>Mosteller</a:t>
            </a:r>
            <a:r>
              <a:rPr lang="en-US" b="1" i="1" dirty="0"/>
              <a:t> v. </a:t>
            </a:r>
            <a:r>
              <a:rPr lang="en-US" b="1" i="1" dirty="0" err="1"/>
              <a:t>Naiman</a:t>
            </a:r>
            <a:endParaRPr lang="en-US" b="1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48C80-F31E-D98E-6166-73DDF00E1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777216" cy="576261"/>
          </a:xfrm>
        </p:spPr>
        <p:txBody>
          <a:bodyPr/>
          <a:lstStyle/>
          <a:p>
            <a:r>
              <a:rPr lang="en-US" b="1" i="1" dirty="0" err="1"/>
              <a:t>Kornbleuth</a:t>
            </a:r>
            <a:r>
              <a:rPr lang="en-US" b="1" i="1" dirty="0"/>
              <a:t> v. Westover</a:t>
            </a:r>
          </a:p>
        </p:txBody>
      </p:sp>
    </p:spTree>
    <p:extLst>
      <p:ext uri="{BB962C8B-B14F-4D97-AF65-F5344CB8AC3E}">
        <p14:creationId xmlns:p14="http://schemas.microsoft.com/office/powerpoint/2010/main" val="3132347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36BC-0F81-4FE4-FC03-D944296B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2" y="67526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Valuing Tree Losses</a:t>
            </a:r>
            <a:br>
              <a:rPr lang="en-US" dirty="0"/>
            </a:br>
            <a:r>
              <a:rPr lang="en-US" dirty="0"/>
              <a:t>Selections from New Jersey Case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D67A-0A09-E91B-3C99-94444BE2B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Huber v. Serpico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AD917-2C0B-589D-BE70-E7DFCE3D92E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Restoration costs OK IF “peculiar value”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76C2E-E424-5263-8EAF-A84963A71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dirty="0" err="1"/>
              <a:t>Mosteller</a:t>
            </a:r>
            <a:r>
              <a:rPr lang="en-US" b="1" i="1" dirty="0"/>
              <a:t> v. </a:t>
            </a:r>
            <a:r>
              <a:rPr lang="en-US" b="1" i="1" dirty="0" err="1"/>
              <a:t>Naiman</a:t>
            </a:r>
            <a:endParaRPr lang="en-US" b="1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48C80-F31E-D98E-6166-73DDF00E1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777216" cy="576261"/>
          </a:xfrm>
        </p:spPr>
        <p:txBody>
          <a:bodyPr/>
          <a:lstStyle/>
          <a:p>
            <a:r>
              <a:rPr lang="en-US" b="1" i="1" dirty="0" err="1"/>
              <a:t>Kornbleuth</a:t>
            </a:r>
            <a:r>
              <a:rPr lang="en-US" b="1" i="1" dirty="0"/>
              <a:t> v. Westover</a:t>
            </a:r>
          </a:p>
        </p:txBody>
      </p:sp>
    </p:spTree>
    <p:extLst>
      <p:ext uri="{BB962C8B-B14F-4D97-AF65-F5344CB8AC3E}">
        <p14:creationId xmlns:p14="http://schemas.microsoft.com/office/powerpoint/2010/main" val="28310010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36BC-0F81-4FE4-FC03-D944296B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2" y="67526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Valuing Tree Losses</a:t>
            </a:r>
            <a:br>
              <a:rPr lang="en-US" dirty="0"/>
            </a:br>
            <a:r>
              <a:rPr lang="en-US" dirty="0"/>
              <a:t>Selections from New Jersey Case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D67A-0A09-E91B-3C99-94444BE2B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Huber v. Serpico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AD917-2C0B-589D-BE70-E7DFCE3D92E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Restoration costs OK IF “peculiar value”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76C2E-E424-5263-8EAF-A84963A71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dirty="0" err="1"/>
              <a:t>Mosteller</a:t>
            </a:r>
            <a:r>
              <a:rPr lang="en-US" b="1" i="1" dirty="0"/>
              <a:t> v. </a:t>
            </a:r>
            <a:r>
              <a:rPr lang="en-US" b="1" i="1" dirty="0" err="1"/>
              <a:t>Naiman</a:t>
            </a:r>
            <a:endParaRPr lang="en-US" b="1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AF50B3-F45E-5C37-8B89-1D6B1C0BB05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Restoration costs OK ONLY IF “peculiar value” is </a:t>
            </a:r>
            <a:r>
              <a:rPr lang="en-US" sz="2000" b="1" i="1" u="sng" dirty="0"/>
              <a:t>to the owner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48C80-F31E-D98E-6166-73DDF00E1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777216" cy="576261"/>
          </a:xfrm>
        </p:spPr>
        <p:txBody>
          <a:bodyPr/>
          <a:lstStyle/>
          <a:p>
            <a:r>
              <a:rPr lang="en-US" b="1" i="1" dirty="0" err="1"/>
              <a:t>Kornbleuth</a:t>
            </a:r>
            <a:r>
              <a:rPr lang="en-US" b="1" i="1" dirty="0"/>
              <a:t> v. Westover</a:t>
            </a:r>
          </a:p>
        </p:txBody>
      </p:sp>
    </p:spTree>
    <p:extLst>
      <p:ext uri="{BB962C8B-B14F-4D97-AF65-F5344CB8AC3E}">
        <p14:creationId xmlns:p14="http://schemas.microsoft.com/office/powerpoint/2010/main" val="22157822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36BC-0F81-4FE4-FC03-D944296B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042" y="675269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Valuing Tree Losses</a:t>
            </a:r>
            <a:br>
              <a:rPr lang="en-US" dirty="0"/>
            </a:br>
            <a:r>
              <a:rPr lang="en-US" dirty="0"/>
              <a:t>Selections from New Jersey Case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4D67A-0A09-E91B-3C99-94444BE2B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Huber v. Serpico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AD917-2C0B-589D-BE70-E7DFCE3D92E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Restoration costs OK IF “peculiar value”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76C2E-E424-5263-8EAF-A84963A71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dirty="0" err="1"/>
              <a:t>Mosteller</a:t>
            </a:r>
            <a:r>
              <a:rPr lang="en-US" b="1" i="1" dirty="0"/>
              <a:t> v. </a:t>
            </a:r>
            <a:r>
              <a:rPr lang="en-US" b="1" i="1" dirty="0" err="1"/>
              <a:t>Naiman</a:t>
            </a:r>
            <a:endParaRPr lang="en-US" b="1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AF50B3-F45E-5C37-8B89-1D6B1C0BB05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Restoration costs OK ONLY IF “peculiar value” is </a:t>
            </a:r>
            <a:r>
              <a:rPr lang="en-US" sz="2000" b="1" i="1" u="sng" dirty="0"/>
              <a:t>to the owner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48C80-F31E-D98E-6166-73DDF00E1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777216" cy="576261"/>
          </a:xfrm>
        </p:spPr>
        <p:txBody>
          <a:bodyPr/>
          <a:lstStyle/>
          <a:p>
            <a:r>
              <a:rPr lang="en-US" b="1" i="1" dirty="0" err="1"/>
              <a:t>Kornbleuth</a:t>
            </a:r>
            <a:r>
              <a:rPr lang="en-US" b="1" i="1" dirty="0"/>
              <a:t> v. Westover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020B48-3213-E9A8-6316-ADFA5582212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623310" cy="2833493"/>
          </a:xfrm>
        </p:spPr>
        <p:txBody>
          <a:bodyPr>
            <a:normAutofit/>
          </a:bodyPr>
          <a:lstStyle/>
          <a:p>
            <a:r>
              <a:rPr lang="en-US" sz="2000" dirty="0"/>
              <a:t>Restoration costs must be </a:t>
            </a:r>
            <a:r>
              <a:rPr lang="en-US" sz="2000" i="1" u="sng" dirty="0"/>
              <a:t>reasonable</a:t>
            </a:r>
          </a:p>
          <a:p>
            <a:endParaRPr lang="en-US" sz="2000" dirty="0"/>
          </a:p>
          <a:p>
            <a:r>
              <a:rPr lang="en-US" sz="2000" dirty="0"/>
              <a:t>There must be a </a:t>
            </a:r>
            <a:r>
              <a:rPr lang="en-US" sz="2000" i="1" u="sng" dirty="0"/>
              <a:t>basis for comparison</a:t>
            </a:r>
            <a:r>
              <a:rPr lang="en-US" sz="2000" dirty="0"/>
              <a:t> to determine reasonableness</a:t>
            </a:r>
          </a:p>
        </p:txBody>
      </p:sp>
    </p:spTree>
    <p:extLst>
      <p:ext uri="{BB962C8B-B14F-4D97-AF65-F5344CB8AC3E}">
        <p14:creationId xmlns:p14="http://schemas.microsoft.com/office/powerpoint/2010/main" val="1071191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948E-5095-19A6-109D-C57C47C2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Valuing Tree Losses</a:t>
            </a:r>
            <a:br>
              <a:rPr lang="en-US" dirty="0"/>
            </a:br>
            <a:r>
              <a:rPr lang="en-US" sz="3600" dirty="0"/>
              <a:t>Selections from New Jersey Case Law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EEE6-17D1-98BE-07EF-80F40313C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BAB69-24E9-0EC8-55B6-CBCCA2AA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4" y="146226"/>
            <a:ext cx="3311692" cy="33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4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BED9-90CC-5529-8833-10C6F795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942" y="2133600"/>
            <a:ext cx="5449002" cy="4205056"/>
          </a:xfrm>
        </p:spPr>
        <p:txBody>
          <a:bodyPr>
            <a:normAutofit/>
          </a:bodyPr>
          <a:lstStyle/>
          <a:p>
            <a:r>
              <a:rPr lang="en-US" sz="2400" dirty="0"/>
              <a:t>Direct Replacement Cost</a:t>
            </a:r>
          </a:p>
          <a:p>
            <a:pPr lvl="1"/>
            <a:r>
              <a:rPr lang="en-US" sz="2400" dirty="0"/>
              <a:t>Transplant 19” Replacements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ECD40-8BDD-F24E-0391-E59B54E7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9C0912-50D2-03E5-8BE9-9510E1DB379B}"/>
              </a:ext>
            </a:extLst>
          </p:cNvPr>
          <p:cNvSpPr txBox="1">
            <a:spLocks/>
          </p:cNvSpPr>
          <p:nvPr/>
        </p:nvSpPr>
        <p:spPr>
          <a:xfrm>
            <a:off x="8153585" y="2133600"/>
            <a:ext cx="2202528" cy="420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~$100,000</a:t>
            </a:r>
          </a:p>
          <a:p>
            <a:pPr algn="r"/>
            <a:endParaRPr lang="en-US" sz="2400" dirty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706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BED9-90CC-5529-8833-10C6F795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942" y="2133600"/>
            <a:ext cx="5449002" cy="4205056"/>
          </a:xfrm>
        </p:spPr>
        <p:txBody>
          <a:bodyPr>
            <a:normAutofit/>
          </a:bodyPr>
          <a:lstStyle/>
          <a:p>
            <a:r>
              <a:rPr lang="en-US" sz="2400" dirty="0"/>
              <a:t>Direct Replacement Cost</a:t>
            </a:r>
          </a:p>
          <a:p>
            <a:pPr lvl="1"/>
            <a:r>
              <a:rPr lang="en-US" sz="2400" dirty="0"/>
              <a:t>Transplant 19” Replacements</a:t>
            </a:r>
          </a:p>
          <a:p>
            <a:r>
              <a:rPr lang="en-US" sz="2400" dirty="0"/>
              <a:t>Cost of Cure</a:t>
            </a:r>
          </a:p>
          <a:p>
            <a:pPr lvl="1"/>
            <a:r>
              <a:rPr lang="en-US" sz="2200" dirty="0"/>
              <a:t>Install 3” Saplings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ECD40-8BDD-F24E-0391-E59B54E7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9C0912-50D2-03E5-8BE9-9510E1DB379B}"/>
              </a:ext>
            </a:extLst>
          </p:cNvPr>
          <p:cNvSpPr txBox="1">
            <a:spLocks/>
          </p:cNvSpPr>
          <p:nvPr/>
        </p:nvSpPr>
        <p:spPr>
          <a:xfrm>
            <a:off x="8153585" y="2133600"/>
            <a:ext cx="2202528" cy="420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~$100,000</a:t>
            </a:r>
          </a:p>
          <a:p>
            <a:pPr algn="r"/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~$5,000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02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BED9-90CC-5529-8833-10C6F7957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942" y="2133600"/>
            <a:ext cx="5449002" cy="4205056"/>
          </a:xfrm>
        </p:spPr>
        <p:txBody>
          <a:bodyPr>
            <a:normAutofit/>
          </a:bodyPr>
          <a:lstStyle/>
          <a:p>
            <a:r>
              <a:rPr lang="en-US" sz="2400" dirty="0"/>
              <a:t>Direct Replacement Cost</a:t>
            </a:r>
          </a:p>
          <a:p>
            <a:pPr lvl="1"/>
            <a:r>
              <a:rPr lang="en-US" sz="2400" dirty="0"/>
              <a:t>Transplant 19” Replacements</a:t>
            </a:r>
          </a:p>
          <a:p>
            <a:r>
              <a:rPr lang="en-US" sz="2400" dirty="0"/>
              <a:t>Cost of Cure</a:t>
            </a:r>
          </a:p>
          <a:p>
            <a:pPr lvl="1"/>
            <a:r>
              <a:rPr lang="en-US" sz="2200" dirty="0"/>
              <a:t>Install 3” Saplings</a:t>
            </a:r>
          </a:p>
          <a:p>
            <a:r>
              <a:rPr lang="en-US" sz="2600" dirty="0"/>
              <a:t>Cleanup Cost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6ECD40-8BDD-F24E-0391-E59B54E7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pl-PL" i="1" dirty="0"/>
              <a:t>Huber v. Serpico</a:t>
            </a:r>
            <a:br>
              <a:rPr lang="en-US" i="1" dirty="0"/>
            </a:br>
            <a:r>
              <a:rPr lang="pl-PL" dirty="0"/>
              <a:t>71 N.J. Super. 329 (</a:t>
            </a:r>
            <a:r>
              <a:rPr lang="en-US" dirty="0"/>
              <a:t>Ct. App. </a:t>
            </a:r>
            <a:r>
              <a:rPr lang="pl-PL" dirty="0"/>
              <a:t>1962)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9C0912-50D2-03E5-8BE9-9510E1DB379B}"/>
              </a:ext>
            </a:extLst>
          </p:cNvPr>
          <p:cNvSpPr txBox="1">
            <a:spLocks/>
          </p:cNvSpPr>
          <p:nvPr/>
        </p:nvSpPr>
        <p:spPr>
          <a:xfrm>
            <a:off x="8153585" y="2133600"/>
            <a:ext cx="2202528" cy="4205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/>
              <a:t>~$100,000</a:t>
            </a:r>
          </a:p>
          <a:p>
            <a:pPr algn="r"/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~$5,000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~$1,500</a:t>
            </a:r>
          </a:p>
          <a:p>
            <a:pPr marL="0" indent="0" algn="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706345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2558</TotalTime>
  <Words>2597</Words>
  <Application>Microsoft Office PowerPoint</Application>
  <PresentationFormat>Widescreen</PresentationFormat>
  <Paragraphs>352</Paragraphs>
  <Slides>66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Century Gothic</vt:lpstr>
      <vt:lpstr>Google Sans</vt:lpstr>
      <vt:lpstr>Roboto</vt:lpstr>
      <vt:lpstr>Wingdings 3</vt:lpstr>
      <vt:lpstr>Wisp</vt:lpstr>
      <vt:lpstr>Valuing Tree Losses Selections from New Jersey Case Law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Huber v. Serpico 71 N.J. Super. 329 (Ct. App. 1962)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Mosteller v. Naiman 416 N.J. Super. 632 (Ct. App. 2010)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Kornbleuth v. Westover 241 N.J. 289 (Supreme Ct. 2020)</vt:lpstr>
      <vt:lpstr>Valuing Tree Losses Selections from New Jersey Case Law</vt:lpstr>
      <vt:lpstr>Valuing Tree Losses Selections from New Jersey Case Law</vt:lpstr>
      <vt:lpstr>Valuing Tree Losses Selections from New Jersey Case Law</vt:lpstr>
      <vt:lpstr>Valuing Tree Losses Selections from New Jersey Case Law</vt:lpstr>
      <vt:lpstr>Valuing Tree Losses Selections from New Jersey Case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Illustrations from Kansas Tree Law</dc:title>
  <dc:creator>Reviewer 1</dc:creator>
  <cp:lastModifiedBy>Reviewer 1</cp:lastModifiedBy>
  <cp:revision>54</cp:revision>
  <dcterms:created xsi:type="dcterms:W3CDTF">2023-12-17T00:52:32Z</dcterms:created>
  <dcterms:modified xsi:type="dcterms:W3CDTF">2024-02-29T01:53:15Z</dcterms:modified>
</cp:coreProperties>
</file>