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73" r:id="rId3"/>
    <p:sldId id="278" r:id="rId4"/>
    <p:sldId id="272" r:id="rId5"/>
    <p:sldId id="264" r:id="rId6"/>
    <p:sldId id="257" r:id="rId7"/>
    <p:sldId id="364" r:id="rId8"/>
    <p:sldId id="361" r:id="rId9"/>
    <p:sldId id="262" r:id="rId10"/>
    <p:sldId id="360" r:id="rId11"/>
    <p:sldId id="287" r:id="rId12"/>
    <p:sldId id="288" r:id="rId13"/>
    <p:sldId id="265" r:id="rId14"/>
    <p:sldId id="308" r:id="rId15"/>
    <p:sldId id="289" r:id="rId16"/>
    <p:sldId id="266" r:id="rId17"/>
    <p:sldId id="362" r:id="rId18"/>
    <p:sldId id="309" r:id="rId19"/>
    <p:sldId id="281" r:id="rId20"/>
    <p:sldId id="310" r:id="rId21"/>
    <p:sldId id="312" r:id="rId22"/>
    <p:sldId id="311" r:id="rId23"/>
    <p:sldId id="267" r:id="rId24"/>
    <p:sldId id="279" r:id="rId25"/>
    <p:sldId id="367" r:id="rId26"/>
    <p:sldId id="366" r:id="rId27"/>
    <p:sldId id="365" r:id="rId28"/>
    <p:sldId id="284" r:id="rId29"/>
    <p:sldId id="297" r:id="rId30"/>
    <p:sldId id="313" r:id="rId31"/>
    <p:sldId id="285" r:id="rId32"/>
    <p:sldId id="314" r:id="rId33"/>
    <p:sldId id="286" r:id="rId34"/>
    <p:sldId id="315" r:id="rId35"/>
    <p:sldId id="291" r:id="rId36"/>
    <p:sldId id="320" r:id="rId37"/>
    <p:sldId id="322" r:id="rId38"/>
    <p:sldId id="321" r:id="rId39"/>
    <p:sldId id="292" r:id="rId40"/>
    <p:sldId id="323" r:id="rId41"/>
    <p:sldId id="326" r:id="rId42"/>
    <p:sldId id="325" r:id="rId43"/>
    <p:sldId id="324" r:id="rId44"/>
    <p:sldId id="298" r:id="rId45"/>
    <p:sldId id="296" r:id="rId46"/>
    <p:sldId id="328" r:id="rId47"/>
    <p:sldId id="329" r:id="rId48"/>
    <p:sldId id="327" r:id="rId49"/>
    <p:sldId id="293" r:id="rId50"/>
    <p:sldId id="333" r:id="rId51"/>
    <p:sldId id="337" r:id="rId52"/>
    <p:sldId id="336" r:id="rId53"/>
    <p:sldId id="335" r:id="rId54"/>
    <p:sldId id="334" r:id="rId55"/>
    <p:sldId id="295" r:id="rId56"/>
    <p:sldId id="339" r:id="rId57"/>
    <p:sldId id="342" r:id="rId58"/>
    <p:sldId id="341" r:id="rId59"/>
    <p:sldId id="340" r:id="rId60"/>
    <p:sldId id="338" r:id="rId61"/>
    <p:sldId id="299" r:id="rId62"/>
    <p:sldId id="302" r:id="rId63"/>
    <p:sldId id="346" r:id="rId64"/>
    <p:sldId id="345" r:id="rId65"/>
    <p:sldId id="344" r:id="rId66"/>
    <p:sldId id="343" r:id="rId67"/>
    <p:sldId id="349" r:id="rId68"/>
    <p:sldId id="300" r:id="rId69"/>
    <p:sldId id="348" r:id="rId70"/>
    <p:sldId id="347" r:id="rId71"/>
    <p:sldId id="303" r:id="rId72"/>
    <p:sldId id="356" r:id="rId73"/>
    <p:sldId id="304" r:id="rId74"/>
    <p:sldId id="355" r:id="rId75"/>
    <p:sldId id="354" r:id="rId76"/>
    <p:sldId id="305" r:id="rId77"/>
    <p:sldId id="357" r:id="rId78"/>
    <p:sldId id="359" r:id="rId79"/>
    <p:sldId id="358" r:id="rId80"/>
    <p:sldId id="368" r:id="rId81"/>
    <p:sldId id="307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9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0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945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32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6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3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27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8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2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2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8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6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7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5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7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2EB2-A669-4B5B-9B3B-55EFF5BF30C5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E723-33CD-4986-B766-37DFF926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64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ldan.blogspot.com/2018/04/el-origen-del-ketchup.html" TargetMode="External"/><Relationship Id="rId7" Type="http://schemas.openxmlformats.org/officeDocument/2006/relationships/hyperlink" Target="https://driftglass.blogspot.com/2018/01/sunday-morning-comin-down-is-a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thinkdeviant.blogspot.com/2008/05/best-of-net-ketchup-conundrum.html" TargetMode="Externa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sildan.blogspot.com/2018/04/el-origen-del-ketchup.html" TargetMode="External"/><Relationship Id="rId7" Type="http://schemas.openxmlformats.org/officeDocument/2006/relationships/hyperlink" Target="https://driftglass.blogspot.com/2018/01/sunday-morning-comin-down-is-a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thinkdeviant.blogspot.com/2008/05/best-of-net-ketchup-conundrum.html" TargetMode="External"/><Relationship Id="rId4" Type="http://schemas.openxmlformats.org/officeDocument/2006/relationships/image" Target="../media/image5.jpg"/><Relationship Id="rId9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ldan.blogspot.com/2018/04/el-origen-del-ketchup.html" TargetMode="External"/><Relationship Id="rId7" Type="http://schemas.openxmlformats.org/officeDocument/2006/relationships/hyperlink" Target="https://driftglass.blogspot.com/2018/01/sunday-morning-comin-down-is-a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thinkdeviant.blogspot.com/2008/05/best-of-net-ketchup-conundrum.html" TargetMode="Externa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riftglass.blogspot.com/2018/01/sunday-morning-comin-down-is-a.html" TargetMode="External"/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inkdeviant.blogspot.com/2008/05/best-of-net-ketchup-conundrum.html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sildan.blogspot.com/2018/04/el-origen-del-ketchup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ftglass.blogspot.com/2018/01/sunday-morning-comin-down-is-a.html" TargetMode="External"/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inkdeviant.blogspot.com/2008/05/best-of-net-ketchup-conundrum.html" TargetMode="External"/><Relationship Id="rId5" Type="http://schemas.openxmlformats.org/officeDocument/2006/relationships/image" Target="../media/image5.jpg"/><Relationship Id="rId10" Type="http://schemas.openxmlformats.org/officeDocument/2006/relationships/image" Target="../media/image7.svg"/><Relationship Id="rId4" Type="http://schemas.openxmlformats.org/officeDocument/2006/relationships/hyperlink" Target="https://sildan.blogspot.com/2018/04/el-origen-del-ketchup.html" TargetMode="Externa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ildan.blogspot.com/2018/04/el-origen-del-ketchup.html" TargetMode="External"/><Relationship Id="rId7" Type="http://schemas.openxmlformats.org/officeDocument/2006/relationships/hyperlink" Target="https://driftglass.blogspot.com/2018/01/sunday-morning-comin-down-is-a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thinkdeviant.blogspot.com/2008/05/best-of-net-ketchup-conundrum.html" TargetMode="Externa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riftglass.blogspot.com/2018/01/sunday-morning-comin-down-is-a.html" TargetMode="External"/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inkdeviant.blogspot.com/2008/05/best-of-net-ketchup-conundrum.html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sildan.blogspot.com/2018/04/el-origen-del-ketchup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inkdeviant.blogspot.com/2008/05/best-of-net-ketchup-conundrum.html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sildan.blogspot.com/2018/04/el-origen-del-ketchup.html" TargetMode="External"/><Relationship Id="rId9" Type="http://schemas.openxmlformats.org/officeDocument/2006/relationships/hyperlink" Target="https://driftglass.blogspot.com/2018/01/sunday-morning-comin-down-is-a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inkdeviant.blogspot.com/2008/05/best-of-net-ketchup-conundrum.html" TargetMode="External"/><Relationship Id="rId11" Type="http://schemas.openxmlformats.org/officeDocument/2006/relationships/image" Target="../media/image7.svg"/><Relationship Id="rId5" Type="http://schemas.openxmlformats.org/officeDocument/2006/relationships/image" Target="../media/image5.jpg"/><Relationship Id="rId10" Type="http://schemas.openxmlformats.org/officeDocument/2006/relationships/image" Target="../media/image6.png"/><Relationship Id="rId4" Type="http://schemas.openxmlformats.org/officeDocument/2006/relationships/hyperlink" Target="https://sildan.blogspot.com/2018/04/el-origen-del-ketchup.html" TargetMode="External"/><Relationship Id="rId9" Type="http://schemas.openxmlformats.org/officeDocument/2006/relationships/hyperlink" Target="https://driftglass.blogspot.com/2018/01/sunday-morning-comin-down-is-a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357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357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firewood-tree-trunk-logs-timber-36866/" TargetMode="Externa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357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firewood-tree-trunk-logs-timber-36866/" TargetMode="Externa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hyperlink" Target="https://pxhere.com/en/photo/357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firewood-tree-trunk-logs-timber-36866/" TargetMode="Externa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orest-trees-plants-ecology-148727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2621/house-2-by-machovka" TargetMode="Externa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h/photo/1440167" TargetMode="External"/><Relationship Id="rId7" Type="http://schemas.openxmlformats.org/officeDocument/2006/relationships/hyperlink" Target="https://openclipart.org/detail/2621/house-2-by-machovka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pixabay.com/en/forest-trees-plants-ecology-148727/" TargetMode="Externa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xhere.com/th/photo/1440167" TargetMode="External"/><Relationship Id="rId7" Type="http://schemas.openxmlformats.org/officeDocument/2006/relationships/hyperlink" Target="https://openclipart.org/detail/2621/house-2-by-machovka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pixabay.com/en/forest-trees-plants-ecology-148727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7.sv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orest-trees-plants-ecology-148727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2621/house-2-by-machovka" TargetMode="Externa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h/photo/1440167" TargetMode="External"/><Relationship Id="rId7" Type="http://schemas.openxmlformats.org/officeDocument/2006/relationships/hyperlink" Target="https://openclipart.org/detail/2621/house-2-by-machovk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pixabay.com/en/forest-trees-plants-ecology-148727/" TargetMode="Externa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2621/house-2-by-machovka" TargetMode="External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forest-trees-plants-ecology-148727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pxhere.com/th/photo/1440167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2621/house-2-by-machovka" TargetMode="External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forest-trees-plants-ecology-148727/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7.svg"/><Relationship Id="rId4" Type="http://schemas.openxmlformats.org/officeDocument/2006/relationships/hyperlink" Target="https://pxhere.com/th/photo/1440167" TargetMode="External"/><Relationship Id="rId9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8958738@N06/8417959451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8958738@N06/8417959451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firewood-tree-trunk-logs-timber-36866/" TargetMode="Externa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8958738@N06/8417959451/" TargetMode="External"/><Relationship Id="rId7" Type="http://schemas.openxmlformats.org/officeDocument/2006/relationships/image" Target="../media/image7.sv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pixabay.com/en/firewood-tree-trunk-logs-timber-36866/" TargetMode="Externa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101/maxim2_cran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1936" TargetMode="External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101/maxim2_cran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openclipart.org/detail/1936" TargetMode="Externa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pxhere.com/th/photo/1440167" TargetMode="External"/><Relationship Id="rId7" Type="http://schemas.openxmlformats.org/officeDocument/2006/relationships/hyperlink" Target="https://openclipart.org/detail/193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openclipart.org/detail/27101/maxim2_crane" TargetMode="External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936" TargetMode="External"/><Relationship Id="rId3" Type="http://schemas.microsoft.com/office/2007/relationships/hdphoto" Target="../media/hdphoto4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27101/maxim2_crane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pxhere.com/th/photo/1440167" TargetMode="External"/><Relationship Id="rId9" Type="http://schemas.openxmlformats.org/officeDocument/2006/relationships/image" Target="../media/image22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936" TargetMode="External"/><Relationship Id="rId3" Type="http://schemas.microsoft.com/office/2007/relationships/hdphoto" Target="../media/hdphoto4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27101/maxim2_crane" TargetMode="External"/><Relationship Id="rId11" Type="http://schemas.openxmlformats.org/officeDocument/2006/relationships/image" Target="../media/image7.sv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hyperlink" Target="https://pxhere.com/th/photo/1440167" TargetMode="External"/><Relationship Id="rId9" Type="http://schemas.openxmlformats.org/officeDocument/2006/relationships/image" Target="../media/image2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101/maxim2_cran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1936" TargetMode="External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7101/maxim2_crane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openclipart.org/detail/1936" TargetMode="External"/><Relationship Id="rId4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pixabay.com/en/firewood-tree-trunk-logs-timber-36866/" TargetMode="External"/><Relationship Id="rId7" Type="http://schemas.openxmlformats.org/officeDocument/2006/relationships/hyperlink" Target="https://openclipart.org/detail/1936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openclipart.org/detail/27101/maxim2_crane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3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936" TargetMode="External"/><Relationship Id="rId3" Type="http://schemas.microsoft.com/office/2007/relationships/hdphoto" Target="../media/hdphoto3.wdp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27101/maxim2_crane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3.jpeg"/><Relationship Id="rId4" Type="http://schemas.openxmlformats.org/officeDocument/2006/relationships/hyperlink" Target="https://pixabay.com/en/firewood-tree-trunk-logs-timber-36866/" TargetMode="External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936" TargetMode="External"/><Relationship Id="rId3" Type="http://schemas.microsoft.com/office/2007/relationships/hdphoto" Target="../media/hdphoto3.wdp"/><Relationship Id="rId7" Type="http://schemas.openxmlformats.org/officeDocument/2006/relationships/image" Target="../media/image21.png"/><Relationship Id="rId12" Type="http://schemas.openxmlformats.org/officeDocument/2006/relationships/image" Target="../media/image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27101/maxim2_crane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23.jpeg"/><Relationship Id="rId4" Type="http://schemas.openxmlformats.org/officeDocument/2006/relationships/hyperlink" Target="https://pixabay.com/en/firewood-tree-trunk-logs-timber-36866/" TargetMode="External"/><Relationship Id="rId9" Type="http://schemas.openxmlformats.org/officeDocument/2006/relationships/image" Target="../media/image2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h/photo/1440167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irewood-tree-trunk-logs-timber-36866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th/photo/1440167" TargetMode="External"/><Relationship Id="rId4" Type="http://schemas.openxmlformats.org/officeDocument/2006/relationships/image" Target="../media/image15.jpg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th/photo/1440167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s://pixabay.com/en/firewood-tree-trunk-logs-timber-36866/" TargetMode="Externa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hyperlink" Target="https://pxhere.com/th/photo/1440167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firewood-tree-trunk-logs-timber-36866/" TargetMode="External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th/photo/144016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pxhere.com/th/photo/1440167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ldan.blogspot.com/2018/04/el-origen-del-ketchup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ldan.blogspot.com/2018/04/el-origen-del-ketchup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ftglass.blogspot.com/2018/01/sunday-morning-comin-down-is-a.html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1081-4427-1F33-AF7B-9E9CDC3B0B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Tree Appraisal and the Principle of Substitution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0AB82-348E-C464-C9C0-11742D35A4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James Komen, BCMA #WE-9909B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DCAAB-C7D7-76A7-E016-6219787EC542}"/>
              </a:ext>
            </a:extLst>
          </p:cNvPr>
          <p:cNvSpPr txBox="1"/>
          <p:nvPr/>
        </p:nvSpPr>
        <p:spPr>
          <a:xfrm>
            <a:off x="3018407" y="5513033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Albuquerque, NM</a:t>
            </a:r>
          </a:p>
          <a:p>
            <a:r>
              <a:rPr lang="en-US" dirty="0"/>
              <a:t>August 16, 2023</a:t>
            </a:r>
          </a:p>
        </p:txBody>
      </p:sp>
    </p:spTree>
    <p:extLst>
      <p:ext uri="{BB962C8B-B14F-4D97-AF65-F5344CB8AC3E}">
        <p14:creationId xmlns:p14="http://schemas.microsoft.com/office/powerpoint/2010/main" val="274979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041A-081A-DEE4-E276-A1B00180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8610600" cy="1293028"/>
          </a:xfrm>
        </p:spPr>
        <p:txBody>
          <a:bodyPr/>
          <a:lstStyle/>
          <a:p>
            <a:pPr algn="l"/>
            <a:r>
              <a:rPr lang="en-US" cap="none" dirty="0"/>
              <a:t>Principle of Substitution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8DC4A-BDCC-AE78-D45D-9692EAFB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5918" y="2905263"/>
            <a:ext cx="3256319" cy="2138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5CA0F-C54B-B793-98AF-D0515EF7C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08693" y="2729328"/>
            <a:ext cx="2490186" cy="2490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AAC1BA-9A25-7218-5E7C-2F74C6957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91100" y="2729328"/>
            <a:ext cx="2490186" cy="249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50D314-C030-2BFD-1E97-89B3C2696D34}"/>
              </a:ext>
            </a:extLst>
          </p:cNvPr>
          <p:cNvSpPr txBox="1"/>
          <p:nvPr/>
        </p:nvSpPr>
        <p:spPr>
          <a:xfrm>
            <a:off x="9161756" y="5340948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B931E-66A0-F929-1932-C263D29C6CE7}"/>
              </a:ext>
            </a:extLst>
          </p:cNvPr>
          <p:cNvSpPr txBox="1"/>
          <p:nvPr/>
        </p:nvSpPr>
        <p:spPr>
          <a:xfrm>
            <a:off x="5926954" y="5340947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96D1F-89F4-BB3E-EF43-9F8D6438DD15}"/>
              </a:ext>
            </a:extLst>
          </p:cNvPr>
          <p:cNvSpPr txBox="1"/>
          <p:nvPr/>
        </p:nvSpPr>
        <p:spPr>
          <a:xfrm>
            <a:off x="2105704" y="5342083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7909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041A-081A-DEE4-E276-A1B00180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8610600" cy="1293028"/>
          </a:xfrm>
        </p:spPr>
        <p:txBody>
          <a:bodyPr/>
          <a:lstStyle/>
          <a:p>
            <a:pPr algn="l"/>
            <a:r>
              <a:rPr lang="en-US" cap="none" dirty="0"/>
              <a:t>Principle of Substitution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8DC4A-BDCC-AE78-D45D-9692EAFB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5918" y="2905263"/>
            <a:ext cx="3256319" cy="2138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5CA0F-C54B-B793-98AF-D0515EF7C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08693" y="2729328"/>
            <a:ext cx="2490186" cy="2490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AAC1BA-9A25-7218-5E7C-2F74C6957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91100" y="2729328"/>
            <a:ext cx="2490186" cy="249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4C25D8-6123-DF5D-3D7E-7A0FC3BE7B10}"/>
              </a:ext>
            </a:extLst>
          </p:cNvPr>
          <p:cNvSpPr txBox="1"/>
          <p:nvPr/>
        </p:nvSpPr>
        <p:spPr>
          <a:xfrm>
            <a:off x="2038350" y="3301747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8800" b="1" dirty="0">
              <a:solidFill>
                <a:srgbClr val="92D050"/>
              </a:solidFill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97BE09F-80AF-1CE6-E44E-E976E32BE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14001" y="3269309"/>
            <a:ext cx="1410223" cy="14102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6EFC9B-9361-60A0-ACD6-155D8F463E0B}"/>
              </a:ext>
            </a:extLst>
          </p:cNvPr>
          <p:cNvSpPr txBox="1"/>
          <p:nvPr/>
        </p:nvSpPr>
        <p:spPr>
          <a:xfrm>
            <a:off x="9161756" y="5340948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80F15-4E54-19BB-61CC-F913FA6B0E86}"/>
              </a:ext>
            </a:extLst>
          </p:cNvPr>
          <p:cNvSpPr txBox="1"/>
          <p:nvPr/>
        </p:nvSpPr>
        <p:spPr>
          <a:xfrm>
            <a:off x="5926954" y="5340947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96E19-0D3F-7812-D0C5-66FE0908A204}"/>
              </a:ext>
            </a:extLst>
          </p:cNvPr>
          <p:cNvSpPr txBox="1"/>
          <p:nvPr/>
        </p:nvSpPr>
        <p:spPr>
          <a:xfrm>
            <a:off x="2105704" y="5342083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70396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041A-081A-DEE4-E276-A1B00180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8610600" cy="1293028"/>
          </a:xfrm>
        </p:spPr>
        <p:txBody>
          <a:bodyPr/>
          <a:lstStyle/>
          <a:p>
            <a:pPr algn="l"/>
            <a:r>
              <a:rPr lang="en-US" cap="none" dirty="0"/>
              <a:t>Principle of Substitution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8DC4A-BDCC-AE78-D45D-9692EAFB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5918" y="2905263"/>
            <a:ext cx="3256319" cy="2138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5CA0F-C54B-B793-98AF-D0515EF7C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08693" y="2729328"/>
            <a:ext cx="2490186" cy="2490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AAC1BA-9A25-7218-5E7C-2F74C6957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91100" y="2729328"/>
            <a:ext cx="2490186" cy="249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DB9B0B-ACA2-FE42-B855-F4A50E928B2C}"/>
              </a:ext>
            </a:extLst>
          </p:cNvPr>
          <p:cNvSpPr txBox="1"/>
          <p:nvPr/>
        </p:nvSpPr>
        <p:spPr>
          <a:xfrm>
            <a:off x="9161756" y="5340948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63DC1-0C85-0BFF-5540-3E4368DE261C}"/>
              </a:ext>
            </a:extLst>
          </p:cNvPr>
          <p:cNvSpPr txBox="1"/>
          <p:nvPr/>
        </p:nvSpPr>
        <p:spPr>
          <a:xfrm>
            <a:off x="5926954" y="5340947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76780-AD49-628E-7613-BE863D2A96B4}"/>
              </a:ext>
            </a:extLst>
          </p:cNvPr>
          <p:cNvSpPr txBox="1"/>
          <p:nvPr/>
        </p:nvSpPr>
        <p:spPr>
          <a:xfrm>
            <a:off x="2105704" y="5342083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01277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041A-081A-DEE4-E276-A1B00180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8610600" cy="1293028"/>
          </a:xfrm>
        </p:spPr>
        <p:txBody>
          <a:bodyPr/>
          <a:lstStyle/>
          <a:p>
            <a:pPr algn="l"/>
            <a:r>
              <a:rPr lang="en-US" cap="none" dirty="0"/>
              <a:t>Principle of Substitution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8DC4A-BDCC-AE78-D45D-9692EAFB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5918" y="2905263"/>
            <a:ext cx="3256319" cy="2138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5CA0F-C54B-B793-98AF-D0515EF7C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08693" y="2729328"/>
            <a:ext cx="2490186" cy="2490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AAC1BA-9A25-7218-5E7C-2F74C6957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91100" y="2729328"/>
            <a:ext cx="2490186" cy="249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41811F-FD26-26B3-5B5A-1BF5CD464D50}"/>
              </a:ext>
            </a:extLst>
          </p:cNvPr>
          <p:cNvSpPr txBox="1"/>
          <p:nvPr/>
        </p:nvSpPr>
        <p:spPr>
          <a:xfrm>
            <a:off x="2038350" y="3301747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0BE34-01F3-34D6-48E0-C5A4BEBAAF2C}"/>
              </a:ext>
            </a:extLst>
          </p:cNvPr>
          <p:cNvSpPr txBox="1"/>
          <p:nvPr/>
        </p:nvSpPr>
        <p:spPr>
          <a:xfrm>
            <a:off x="9161756" y="5340948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9E53B-8E69-673A-48C3-AB70D63AE3AE}"/>
              </a:ext>
            </a:extLst>
          </p:cNvPr>
          <p:cNvSpPr txBox="1"/>
          <p:nvPr/>
        </p:nvSpPr>
        <p:spPr>
          <a:xfrm>
            <a:off x="5926954" y="5340947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51B9F-CAE6-D69D-FE45-E8AE23653CE0}"/>
              </a:ext>
            </a:extLst>
          </p:cNvPr>
          <p:cNvSpPr txBox="1"/>
          <p:nvPr/>
        </p:nvSpPr>
        <p:spPr>
          <a:xfrm>
            <a:off x="2105704" y="5342083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70264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041A-081A-DEE4-E276-A1B00180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8610600" cy="1293028"/>
          </a:xfrm>
        </p:spPr>
        <p:txBody>
          <a:bodyPr/>
          <a:lstStyle/>
          <a:p>
            <a:pPr algn="l"/>
            <a:r>
              <a:rPr lang="en-US" cap="none" dirty="0"/>
              <a:t>Principle of Substitution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8DC4A-BDCC-AE78-D45D-9692EAFB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5918" y="2905263"/>
            <a:ext cx="3256319" cy="2138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5CA0F-C54B-B793-98AF-D0515EF7C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08693" y="2729328"/>
            <a:ext cx="2490186" cy="2490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AAC1BA-9A25-7218-5E7C-2F74C6957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91100" y="2729328"/>
            <a:ext cx="2490186" cy="249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41811F-FD26-26B3-5B5A-1BF5CD464D50}"/>
              </a:ext>
            </a:extLst>
          </p:cNvPr>
          <p:cNvSpPr txBox="1"/>
          <p:nvPr/>
        </p:nvSpPr>
        <p:spPr>
          <a:xfrm>
            <a:off x="2038350" y="3301747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D3794773-A8B3-0AD1-1B60-F463C8A5EC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7801" y="3301747"/>
            <a:ext cx="1410223" cy="14102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520B23-AD66-6058-B437-E75BD1BD3BF9}"/>
              </a:ext>
            </a:extLst>
          </p:cNvPr>
          <p:cNvSpPr txBox="1"/>
          <p:nvPr/>
        </p:nvSpPr>
        <p:spPr>
          <a:xfrm>
            <a:off x="9161756" y="5340948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0BD3B-4536-441F-189D-6DF746423F7D}"/>
              </a:ext>
            </a:extLst>
          </p:cNvPr>
          <p:cNvSpPr txBox="1"/>
          <p:nvPr/>
        </p:nvSpPr>
        <p:spPr>
          <a:xfrm>
            <a:off x="5926954" y="5340947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C02A8-CFB3-CC4B-F43C-2CE2943E290E}"/>
              </a:ext>
            </a:extLst>
          </p:cNvPr>
          <p:cNvSpPr txBox="1"/>
          <p:nvPr/>
        </p:nvSpPr>
        <p:spPr>
          <a:xfrm>
            <a:off x="2105704" y="5342083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12060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041A-081A-DEE4-E276-A1B00180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8610600" cy="1293028"/>
          </a:xfrm>
        </p:spPr>
        <p:txBody>
          <a:bodyPr/>
          <a:lstStyle/>
          <a:p>
            <a:pPr algn="l"/>
            <a:r>
              <a:rPr lang="en-US" cap="none" dirty="0"/>
              <a:t>Principle of Substitution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8DC4A-BDCC-AE78-D45D-9692EAFB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5918" y="2905263"/>
            <a:ext cx="3256319" cy="2138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5CA0F-C54B-B793-98AF-D0515EF7C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08693" y="2729328"/>
            <a:ext cx="2490186" cy="2490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AAC1BA-9A25-7218-5E7C-2F74C6957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91100" y="2729328"/>
            <a:ext cx="2490186" cy="249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A89060-455F-F2BA-6407-C3160EE688C3}"/>
              </a:ext>
            </a:extLst>
          </p:cNvPr>
          <p:cNvSpPr txBox="1"/>
          <p:nvPr/>
        </p:nvSpPr>
        <p:spPr>
          <a:xfrm>
            <a:off x="9161756" y="5340948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2F5BC7-FB9F-1DE6-97E3-71EF8B5532C6}"/>
              </a:ext>
            </a:extLst>
          </p:cNvPr>
          <p:cNvSpPr txBox="1"/>
          <p:nvPr/>
        </p:nvSpPr>
        <p:spPr>
          <a:xfrm>
            <a:off x="5926954" y="5340947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23385-4C06-E89F-6B66-A75B2063DD9A}"/>
              </a:ext>
            </a:extLst>
          </p:cNvPr>
          <p:cNvSpPr txBox="1"/>
          <p:nvPr/>
        </p:nvSpPr>
        <p:spPr>
          <a:xfrm>
            <a:off x="2105704" y="5342083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3255478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041A-081A-DEE4-E276-A1B00180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8610600" cy="1293028"/>
          </a:xfrm>
        </p:spPr>
        <p:txBody>
          <a:bodyPr/>
          <a:lstStyle/>
          <a:p>
            <a:pPr algn="l"/>
            <a:r>
              <a:rPr lang="en-US" cap="none" dirty="0"/>
              <a:t>Principle of Substitution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8DC4A-BDCC-AE78-D45D-9692EAFB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5918" y="2905263"/>
            <a:ext cx="3256319" cy="2138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5CA0F-C54B-B793-98AF-D0515EF7C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08693" y="2729328"/>
            <a:ext cx="2490186" cy="249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426746-55F6-14D7-3FD3-68AD92541C07}"/>
              </a:ext>
            </a:extLst>
          </p:cNvPr>
          <p:cNvSpPr txBox="1"/>
          <p:nvPr/>
        </p:nvSpPr>
        <p:spPr>
          <a:xfrm>
            <a:off x="2038350" y="3301747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2E5E9-E8F7-11DE-64FD-65116026BD4A}"/>
              </a:ext>
            </a:extLst>
          </p:cNvPr>
          <p:cNvSpPr txBox="1"/>
          <p:nvPr/>
        </p:nvSpPr>
        <p:spPr>
          <a:xfrm>
            <a:off x="9161756" y="5340948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E3642-F7D0-0C69-1425-340AA827D0D9}"/>
              </a:ext>
            </a:extLst>
          </p:cNvPr>
          <p:cNvSpPr txBox="1"/>
          <p:nvPr/>
        </p:nvSpPr>
        <p:spPr>
          <a:xfrm>
            <a:off x="5926954" y="5340947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F87037-1EE1-691D-C3FA-C28BD4005E76}"/>
              </a:ext>
            </a:extLst>
          </p:cNvPr>
          <p:cNvSpPr txBox="1"/>
          <p:nvPr/>
        </p:nvSpPr>
        <p:spPr>
          <a:xfrm>
            <a:off x="2105704" y="5342083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D59685-9289-A3CC-DD3C-D7C6B8502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91100" y="2729328"/>
            <a:ext cx="2490186" cy="24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5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041A-081A-DEE4-E276-A1B00180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8610600" cy="1293028"/>
          </a:xfrm>
        </p:spPr>
        <p:txBody>
          <a:bodyPr/>
          <a:lstStyle/>
          <a:p>
            <a:pPr algn="l"/>
            <a:r>
              <a:rPr lang="en-US" cap="none" dirty="0"/>
              <a:t>Principle of Substitution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8DC4A-BDCC-AE78-D45D-9692EAFB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5918" y="2905263"/>
            <a:ext cx="3256319" cy="2138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5CA0F-C54B-B793-98AF-D0515EF7C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08693" y="2729328"/>
            <a:ext cx="2490186" cy="2490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AAC1BA-9A25-7218-5E7C-2F74C6957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991100" y="2729328"/>
            <a:ext cx="2490186" cy="249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426746-55F6-14D7-3FD3-68AD92541C07}"/>
              </a:ext>
            </a:extLst>
          </p:cNvPr>
          <p:cNvSpPr txBox="1"/>
          <p:nvPr/>
        </p:nvSpPr>
        <p:spPr>
          <a:xfrm>
            <a:off x="2038350" y="3301747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BCF03-A5FC-9FC6-C568-C5E0F6944F97}"/>
              </a:ext>
            </a:extLst>
          </p:cNvPr>
          <p:cNvSpPr txBox="1"/>
          <p:nvPr/>
        </p:nvSpPr>
        <p:spPr>
          <a:xfrm>
            <a:off x="5817093" y="3301747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2E5E9-E8F7-11DE-64FD-65116026BD4A}"/>
              </a:ext>
            </a:extLst>
          </p:cNvPr>
          <p:cNvSpPr txBox="1"/>
          <p:nvPr/>
        </p:nvSpPr>
        <p:spPr>
          <a:xfrm>
            <a:off x="9161756" y="5340948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E3642-F7D0-0C69-1425-340AA827D0D9}"/>
              </a:ext>
            </a:extLst>
          </p:cNvPr>
          <p:cNvSpPr txBox="1"/>
          <p:nvPr/>
        </p:nvSpPr>
        <p:spPr>
          <a:xfrm>
            <a:off x="5926954" y="5340947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F87037-1EE1-691D-C3FA-C28BD4005E76}"/>
              </a:ext>
            </a:extLst>
          </p:cNvPr>
          <p:cNvSpPr txBox="1"/>
          <p:nvPr/>
        </p:nvSpPr>
        <p:spPr>
          <a:xfrm>
            <a:off x="2105704" y="5342083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3502008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041A-081A-DEE4-E276-A1B00180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8610600" cy="1293028"/>
          </a:xfrm>
        </p:spPr>
        <p:txBody>
          <a:bodyPr/>
          <a:lstStyle/>
          <a:p>
            <a:pPr algn="l"/>
            <a:r>
              <a:rPr lang="en-US" cap="none" dirty="0"/>
              <a:t>Principle of Substitution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8DC4A-BDCC-AE78-D45D-9692EAFB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5918" y="2905263"/>
            <a:ext cx="3256319" cy="2138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35CA0F-C54B-B793-98AF-D0515EF7C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08693" y="2729328"/>
            <a:ext cx="2490186" cy="2490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AAC1BA-9A25-7218-5E7C-2F74C6957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991100" y="2729328"/>
            <a:ext cx="2490186" cy="249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426746-55F6-14D7-3FD3-68AD92541C07}"/>
              </a:ext>
            </a:extLst>
          </p:cNvPr>
          <p:cNvSpPr txBox="1"/>
          <p:nvPr/>
        </p:nvSpPr>
        <p:spPr>
          <a:xfrm>
            <a:off x="2038350" y="3301747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BCF03-A5FC-9FC6-C568-C5E0F6944F97}"/>
              </a:ext>
            </a:extLst>
          </p:cNvPr>
          <p:cNvSpPr txBox="1"/>
          <p:nvPr/>
        </p:nvSpPr>
        <p:spPr>
          <a:xfrm>
            <a:off x="5817093" y="3301747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F90DC12A-1E79-B611-FF17-298CFFAB80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24401" y="3301747"/>
            <a:ext cx="1410223" cy="1410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8A1C7C-3F8A-EE07-6596-EFF5B236A930}"/>
              </a:ext>
            </a:extLst>
          </p:cNvPr>
          <p:cNvSpPr txBox="1"/>
          <p:nvPr/>
        </p:nvSpPr>
        <p:spPr>
          <a:xfrm>
            <a:off x="9161756" y="5340948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A65C4-68E4-5386-5B40-FEE8BCA34A16}"/>
              </a:ext>
            </a:extLst>
          </p:cNvPr>
          <p:cNvSpPr txBox="1"/>
          <p:nvPr/>
        </p:nvSpPr>
        <p:spPr>
          <a:xfrm>
            <a:off x="5926954" y="5340947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AB271-E3FC-47C8-BB10-FAB4239B66C1}"/>
              </a:ext>
            </a:extLst>
          </p:cNvPr>
          <p:cNvSpPr txBox="1"/>
          <p:nvPr/>
        </p:nvSpPr>
        <p:spPr>
          <a:xfrm>
            <a:off x="2105704" y="5342083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3955129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cap="none" dirty="0"/>
              <a:t>Legal Damages</a:t>
            </a:r>
          </a:p>
        </p:txBody>
      </p:sp>
    </p:spTree>
    <p:extLst>
      <p:ext uri="{BB962C8B-B14F-4D97-AF65-F5344CB8AC3E}">
        <p14:creationId xmlns:p14="http://schemas.microsoft.com/office/powerpoint/2010/main" val="59572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8610600" cy="1293028"/>
          </a:xfrm>
        </p:spPr>
        <p:txBody>
          <a:bodyPr/>
          <a:lstStyle/>
          <a:p>
            <a:pPr algn="l"/>
            <a:r>
              <a:rPr lang="en-US" cap="none" dirty="0"/>
              <a:t>Approaches to Appraisal</a:t>
            </a:r>
          </a:p>
        </p:txBody>
      </p:sp>
    </p:spTree>
    <p:extLst>
      <p:ext uri="{BB962C8B-B14F-4D97-AF65-F5344CB8AC3E}">
        <p14:creationId xmlns:p14="http://schemas.microsoft.com/office/powerpoint/2010/main" val="29781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cap="none" dirty="0"/>
              <a:t>Legal Damages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2E619F-8179-B357-93F6-4A52C6840E3C}"/>
              </a:ext>
            </a:extLst>
          </p:cNvPr>
          <p:cNvSpPr txBox="1">
            <a:spLocks/>
          </p:cNvSpPr>
          <p:nvPr/>
        </p:nvSpPr>
        <p:spPr>
          <a:xfrm>
            <a:off x="685800" y="2194559"/>
            <a:ext cx="10820400" cy="234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/>
              <a:t>“make the injured party whole [and] put that person in the same position he was in prior to the damage”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034F2E-0BE8-51EA-FFC4-CB6BE309088A}"/>
              </a:ext>
            </a:extLst>
          </p:cNvPr>
          <p:cNvSpPr txBox="1"/>
          <p:nvPr/>
        </p:nvSpPr>
        <p:spPr>
          <a:xfrm>
            <a:off x="6492536" y="3003685"/>
            <a:ext cx="442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Kornbleuth</a:t>
            </a:r>
            <a:r>
              <a:rPr lang="en-US" i="1" dirty="0"/>
              <a:t> v. Westover</a:t>
            </a:r>
            <a:r>
              <a:rPr lang="en-US" dirty="0"/>
              <a:t> (2020) </a:t>
            </a:r>
            <a:r>
              <a:rPr lang="en-US" dirty="0" err="1"/>
              <a:t>S.Ct</a:t>
            </a:r>
            <a:r>
              <a:rPr lang="en-US" dirty="0"/>
              <a:t>. NJ</a:t>
            </a:r>
          </a:p>
        </p:txBody>
      </p:sp>
    </p:spTree>
    <p:extLst>
      <p:ext uri="{BB962C8B-B14F-4D97-AF65-F5344CB8AC3E}">
        <p14:creationId xmlns:p14="http://schemas.microsoft.com/office/powerpoint/2010/main" val="383982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CE62-3D51-9406-2BF4-1DACF5D8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74745"/>
            <a:ext cx="10820400" cy="1234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“there is no fixed, inflexible rule for determining…what sum shall compensate…the owner”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cap="none" dirty="0"/>
              <a:t>Legal Damages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0D8718-9B8B-9C8B-71F3-763F9A7A320B}"/>
              </a:ext>
            </a:extLst>
          </p:cNvPr>
          <p:cNvSpPr txBox="1"/>
          <p:nvPr/>
        </p:nvSpPr>
        <p:spPr>
          <a:xfrm>
            <a:off x="6353175" y="4475037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Schankin</a:t>
            </a:r>
            <a:r>
              <a:rPr lang="en-US" i="1" dirty="0"/>
              <a:t> v. Buskirk </a:t>
            </a:r>
            <a:r>
              <a:rPr lang="en-US" dirty="0"/>
              <a:t>(1958) </a:t>
            </a:r>
            <a:r>
              <a:rPr lang="en-US" dirty="0" err="1"/>
              <a:t>S.Ct</a:t>
            </a:r>
            <a:r>
              <a:rPr lang="en-US" dirty="0"/>
              <a:t>. MI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2E619F-8179-B357-93F6-4A52C6840E3C}"/>
              </a:ext>
            </a:extLst>
          </p:cNvPr>
          <p:cNvSpPr txBox="1">
            <a:spLocks/>
          </p:cNvSpPr>
          <p:nvPr/>
        </p:nvSpPr>
        <p:spPr>
          <a:xfrm>
            <a:off x="685800" y="2194559"/>
            <a:ext cx="10820400" cy="234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/>
              <a:t>“make the injured party whole [and] put that person in the same position he was in prior to the damage”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034F2E-0BE8-51EA-FFC4-CB6BE309088A}"/>
              </a:ext>
            </a:extLst>
          </p:cNvPr>
          <p:cNvSpPr txBox="1"/>
          <p:nvPr/>
        </p:nvSpPr>
        <p:spPr>
          <a:xfrm>
            <a:off x="6492536" y="3003685"/>
            <a:ext cx="442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Kornbleuth</a:t>
            </a:r>
            <a:r>
              <a:rPr lang="en-US" i="1" dirty="0"/>
              <a:t> v. Westover</a:t>
            </a:r>
            <a:r>
              <a:rPr lang="en-US" dirty="0"/>
              <a:t> (2020) </a:t>
            </a:r>
            <a:r>
              <a:rPr lang="en-US" dirty="0" err="1"/>
              <a:t>S.Ct</a:t>
            </a:r>
            <a:r>
              <a:rPr lang="en-US" dirty="0"/>
              <a:t>. NJ</a:t>
            </a:r>
          </a:p>
        </p:txBody>
      </p:sp>
    </p:spTree>
    <p:extLst>
      <p:ext uri="{BB962C8B-B14F-4D97-AF65-F5344CB8AC3E}">
        <p14:creationId xmlns:p14="http://schemas.microsoft.com/office/powerpoint/2010/main" val="243530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CE62-3D51-9406-2BF4-1DACF5D8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74745"/>
            <a:ext cx="10820400" cy="1234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“there is no fixed, inflexible rule for determining…what sum shall compensate…the owner”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cap="none" dirty="0"/>
              <a:t>Legal Damages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0D8718-9B8B-9C8B-71F3-763F9A7A320B}"/>
              </a:ext>
            </a:extLst>
          </p:cNvPr>
          <p:cNvSpPr txBox="1"/>
          <p:nvPr/>
        </p:nvSpPr>
        <p:spPr>
          <a:xfrm>
            <a:off x="6353175" y="4475037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Schankin</a:t>
            </a:r>
            <a:r>
              <a:rPr lang="en-US" i="1" dirty="0"/>
              <a:t> v. Buskirk </a:t>
            </a:r>
            <a:r>
              <a:rPr lang="en-US" dirty="0"/>
              <a:t>(1958) </a:t>
            </a:r>
            <a:r>
              <a:rPr lang="en-US" dirty="0" err="1"/>
              <a:t>S.Ct</a:t>
            </a:r>
            <a:r>
              <a:rPr lang="en-US" dirty="0"/>
              <a:t>. MI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32EB38-FFC3-4BE7-D7B2-997EEBBD6318}"/>
              </a:ext>
            </a:extLst>
          </p:cNvPr>
          <p:cNvSpPr txBox="1">
            <a:spLocks/>
          </p:cNvSpPr>
          <p:nvPr/>
        </p:nvSpPr>
        <p:spPr>
          <a:xfrm>
            <a:off x="685800" y="4909185"/>
            <a:ext cx="5410200" cy="1948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MAY NOT rely on: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	“personal feelings”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	“sentimental value”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D8E75-0B74-38E6-47E0-F9AFC38D2AFC}"/>
              </a:ext>
            </a:extLst>
          </p:cNvPr>
          <p:cNvSpPr txBox="1"/>
          <p:nvPr/>
        </p:nvSpPr>
        <p:spPr>
          <a:xfrm>
            <a:off x="5473188" y="5426967"/>
            <a:ext cx="579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Wernberg</a:t>
            </a:r>
            <a:r>
              <a:rPr lang="en-US" i="1" dirty="0"/>
              <a:t> v. Matanuska Elec. </a:t>
            </a:r>
            <a:r>
              <a:rPr lang="en-US" i="1" dirty="0" err="1"/>
              <a:t>Ass’n</a:t>
            </a:r>
            <a:r>
              <a:rPr lang="en-US" dirty="0"/>
              <a:t> (1972) </a:t>
            </a:r>
            <a:r>
              <a:rPr lang="en-US" dirty="0" err="1"/>
              <a:t>S.Ct</a:t>
            </a:r>
            <a:r>
              <a:rPr lang="en-US" dirty="0"/>
              <a:t>. AK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B4296-2A73-E479-DB23-B8AAC6799B5B}"/>
              </a:ext>
            </a:extLst>
          </p:cNvPr>
          <p:cNvSpPr txBox="1"/>
          <p:nvPr/>
        </p:nvSpPr>
        <p:spPr>
          <a:xfrm>
            <a:off x="5711301" y="5947968"/>
            <a:ext cx="502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Commonwealth v. Smith </a:t>
            </a:r>
            <a:r>
              <a:rPr lang="en-US" dirty="0"/>
              <a:t>(1929) Ct. App. KY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2E619F-8179-B357-93F6-4A52C6840E3C}"/>
              </a:ext>
            </a:extLst>
          </p:cNvPr>
          <p:cNvSpPr txBox="1">
            <a:spLocks/>
          </p:cNvSpPr>
          <p:nvPr/>
        </p:nvSpPr>
        <p:spPr>
          <a:xfrm>
            <a:off x="685800" y="2194559"/>
            <a:ext cx="10820400" cy="234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/>
              <a:t>“make the injured party whole [and] put that person in the same position he was in prior to the damage”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034F2E-0BE8-51EA-FFC4-CB6BE309088A}"/>
              </a:ext>
            </a:extLst>
          </p:cNvPr>
          <p:cNvSpPr txBox="1"/>
          <p:nvPr/>
        </p:nvSpPr>
        <p:spPr>
          <a:xfrm>
            <a:off x="6492536" y="3003685"/>
            <a:ext cx="442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Kornbleuth</a:t>
            </a:r>
            <a:r>
              <a:rPr lang="en-US" i="1" dirty="0"/>
              <a:t> v. Westover</a:t>
            </a:r>
            <a:r>
              <a:rPr lang="en-US" dirty="0"/>
              <a:t> (2020) </a:t>
            </a:r>
            <a:r>
              <a:rPr lang="en-US" dirty="0" err="1"/>
              <a:t>S.Ct</a:t>
            </a:r>
            <a:r>
              <a:rPr lang="en-US" dirty="0"/>
              <a:t>. NJ</a:t>
            </a:r>
          </a:p>
        </p:txBody>
      </p:sp>
    </p:spTree>
    <p:extLst>
      <p:ext uri="{BB962C8B-B14F-4D97-AF65-F5344CB8AC3E}">
        <p14:creationId xmlns:p14="http://schemas.microsoft.com/office/powerpoint/2010/main" val="33933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cap="none" dirty="0"/>
              <a:t>Applying the Principle of Substitution</a:t>
            </a:r>
          </a:p>
        </p:txBody>
      </p:sp>
    </p:spTree>
    <p:extLst>
      <p:ext uri="{BB962C8B-B14F-4D97-AF65-F5344CB8AC3E}">
        <p14:creationId xmlns:p14="http://schemas.microsoft.com/office/powerpoint/2010/main" val="1698498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CE62-3D51-9406-2BF4-1DACF5D85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800" dirty="0"/>
              <a:t>Identify the utility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cap="none" dirty="0"/>
              <a:t>Applying the Principle of Substitution</a:t>
            </a:r>
          </a:p>
        </p:txBody>
      </p:sp>
    </p:spTree>
    <p:extLst>
      <p:ext uri="{BB962C8B-B14F-4D97-AF65-F5344CB8AC3E}">
        <p14:creationId xmlns:p14="http://schemas.microsoft.com/office/powerpoint/2010/main" val="3895860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CE62-3D51-9406-2BF4-1DACF5D85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800" dirty="0"/>
              <a:t>Identify the utility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/>
              <a:t>Appraise substitutes that replace the utility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cap="none" dirty="0"/>
              <a:t>Applying the Principle of Substitution</a:t>
            </a:r>
          </a:p>
        </p:txBody>
      </p:sp>
    </p:spTree>
    <p:extLst>
      <p:ext uri="{BB962C8B-B14F-4D97-AF65-F5344CB8AC3E}">
        <p14:creationId xmlns:p14="http://schemas.microsoft.com/office/powerpoint/2010/main" val="3931806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CE62-3D51-9406-2BF4-1DACF5D85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800" dirty="0"/>
              <a:t>Identify the utility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/>
              <a:t>Appraise substitutes that replace the utility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/>
              <a:t>Determine (non)equivalence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cap="none" dirty="0"/>
              <a:t>Applying the Principle of Substitution</a:t>
            </a:r>
          </a:p>
        </p:txBody>
      </p:sp>
    </p:spTree>
    <p:extLst>
      <p:ext uri="{BB962C8B-B14F-4D97-AF65-F5344CB8AC3E}">
        <p14:creationId xmlns:p14="http://schemas.microsoft.com/office/powerpoint/2010/main" val="855236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CE62-3D51-9406-2BF4-1DACF5D85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800" dirty="0"/>
              <a:t>Identify the utility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/>
              <a:t>Appraise substitutes that replace the utility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/>
              <a:t>Determine (non)equivalence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/>
              <a:t>Select the lowest cost alternative of equivalent utility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cap="none" dirty="0"/>
              <a:t>Applying the Principle of Substitution</a:t>
            </a:r>
          </a:p>
        </p:txBody>
      </p:sp>
    </p:spTree>
    <p:extLst>
      <p:ext uri="{BB962C8B-B14F-4D97-AF65-F5344CB8AC3E}">
        <p14:creationId xmlns:p14="http://schemas.microsoft.com/office/powerpoint/2010/main" val="217212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17639"/>
            <a:ext cx="10952825" cy="1293028"/>
          </a:xfrm>
        </p:spPr>
        <p:txBody>
          <a:bodyPr/>
          <a:lstStyle/>
          <a:p>
            <a:pPr algn="l"/>
            <a:r>
              <a:rPr lang="en-US" cap="none" dirty="0"/>
              <a:t>Cases Applying the Principle of Substitution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61AFD9-033A-6F52-D9F5-E2132B43F781}"/>
              </a:ext>
            </a:extLst>
          </p:cNvPr>
          <p:cNvSpPr txBox="1"/>
          <p:nvPr/>
        </p:nvSpPr>
        <p:spPr>
          <a:xfrm>
            <a:off x="747944" y="2110667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Identify the Utility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D030B-BCF3-3C87-1722-997F9192577F}"/>
              </a:ext>
            </a:extLst>
          </p:cNvPr>
          <p:cNvSpPr txBox="1"/>
          <p:nvPr/>
        </p:nvSpPr>
        <p:spPr>
          <a:xfrm>
            <a:off x="6254815" y="2099571"/>
            <a:ext cx="518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</a:t>
            </a:r>
            <a:r>
              <a:rPr lang="en-US" sz="1800" dirty="0"/>
              <a:t>Appraise substitutes that replace the utility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34FBA-6AC4-85E8-7FE1-DA6E916B971D}"/>
              </a:ext>
            </a:extLst>
          </p:cNvPr>
          <p:cNvSpPr txBox="1"/>
          <p:nvPr/>
        </p:nvSpPr>
        <p:spPr>
          <a:xfrm>
            <a:off x="747944" y="4080771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</a:t>
            </a:r>
            <a:r>
              <a:rPr lang="en-US" sz="1800" dirty="0"/>
              <a:t>Determine (non)equivalence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F890B-AA55-95BA-C3FC-55BAA34C5BE5}"/>
              </a:ext>
            </a:extLst>
          </p:cNvPr>
          <p:cNvSpPr txBox="1"/>
          <p:nvPr/>
        </p:nvSpPr>
        <p:spPr>
          <a:xfrm>
            <a:off x="6254815" y="4080771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4) </a:t>
            </a:r>
            <a:r>
              <a:rPr lang="en-US" sz="1800" dirty="0"/>
              <a:t>Select the lowest cost alternative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76F8D-0021-D4C8-13AB-186F968DA6E1}"/>
              </a:ext>
            </a:extLst>
          </p:cNvPr>
          <p:cNvSpPr txBox="1"/>
          <p:nvPr/>
        </p:nvSpPr>
        <p:spPr>
          <a:xfrm>
            <a:off x="1171852" y="2572698"/>
            <a:ext cx="4564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Montgomery v. Locke</a:t>
            </a:r>
            <a:r>
              <a:rPr lang="en-US" dirty="0"/>
              <a:t> (1887) </a:t>
            </a:r>
            <a:r>
              <a:rPr lang="en-US" dirty="0" err="1"/>
              <a:t>S.Ct</a:t>
            </a:r>
            <a:r>
              <a:rPr lang="en-US" dirty="0"/>
              <a:t>. CA</a:t>
            </a:r>
          </a:p>
          <a:p>
            <a:r>
              <a:rPr lang="en-US" i="1" dirty="0"/>
              <a:t>Giese v. Neal</a:t>
            </a:r>
            <a:r>
              <a:rPr lang="en-US" dirty="0"/>
              <a:t> (2014) Ct. App. IL</a:t>
            </a:r>
          </a:p>
          <a:p>
            <a:r>
              <a:rPr lang="en-US" i="1" dirty="0"/>
              <a:t>Delay v. Great Plains</a:t>
            </a:r>
            <a:r>
              <a:rPr lang="en-US" dirty="0"/>
              <a:t> (2016) Ct. App. 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C53E7-D972-F909-67DB-3C4C2C035785}"/>
              </a:ext>
            </a:extLst>
          </p:cNvPr>
          <p:cNvSpPr txBox="1"/>
          <p:nvPr/>
        </p:nvSpPr>
        <p:spPr>
          <a:xfrm>
            <a:off x="6879986" y="2572697"/>
            <a:ext cx="4815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Pennington v. Beatty</a:t>
            </a:r>
            <a:r>
              <a:rPr lang="en-US" dirty="0"/>
              <a:t> (1932) </a:t>
            </a:r>
            <a:r>
              <a:rPr lang="en-US" dirty="0" err="1"/>
              <a:t>S.Ct</a:t>
            </a:r>
            <a:r>
              <a:rPr lang="en-US" dirty="0"/>
              <a:t>. SD</a:t>
            </a:r>
          </a:p>
          <a:p>
            <a:r>
              <a:rPr lang="en-US" i="1" dirty="0" err="1"/>
              <a:t>Heninger</a:t>
            </a:r>
            <a:r>
              <a:rPr lang="en-US" i="1" dirty="0"/>
              <a:t> v. Dunn</a:t>
            </a:r>
            <a:r>
              <a:rPr lang="en-US" dirty="0"/>
              <a:t> (1980) Ct. App. CA</a:t>
            </a:r>
          </a:p>
          <a:p>
            <a:r>
              <a:rPr lang="en-US" i="1" dirty="0"/>
              <a:t>Wood v. </a:t>
            </a:r>
            <a:r>
              <a:rPr lang="en-US" i="1" dirty="0" err="1"/>
              <a:t>Wolfenbarger</a:t>
            </a:r>
            <a:r>
              <a:rPr lang="en-US" dirty="0"/>
              <a:t> (2012) Ct. App. TN</a:t>
            </a:r>
            <a:endParaRPr lang="en-US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D820A-70F5-685B-6E76-AAE7E48981FB}"/>
              </a:ext>
            </a:extLst>
          </p:cNvPr>
          <p:cNvSpPr txBox="1"/>
          <p:nvPr/>
        </p:nvSpPr>
        <p:spPr>
          <a:xfrm>
            <a:off x="1171852" y="4585981"/>
            <a:ext cx="3541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Bullock v. B&amp;O</a:t>
            </a:r>
            <a:r>
              <a:rPr lang="en-US" dirty="0"/>
              <a:t> (1912) </a:t>
            </a:r>
            <a:r>
              <a:rPr lang="en-US" dirty="0" err="1"/>
              <a:t>S.Ct</a:t>
            </a:r>
            <a:r>
              <a:rPr lang="en-US" dirty="0"/>
              <a:t>. PA</a:t>
            </a:r>
          </a:p>
          <a:p>
            <a:r>
              <a:rPr lang="en-US" i="1" dirty="0"/>
              <a:t>Evenson v. </a:t>
            </a:r>
            <a:r>
              <a:rPr lang="en-US" i="1" dirty="0" err="1"/>
              <a:t>Liley</a:t>
            </a:r>
            <a:r>
              <a:rPr lang="en-US" dirty="0"/>
              <a:t> (2012) </a:t>
            </a:r>
            <a:r>
              <a:rPr lang="en-US" dirty="0" err="1"/>
              <a:t>S.Ct</a:t>
            </a:r>
            <a:r>
              <a:rPr lang="en-US" dirty="0"/>
              <a:t>. 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6C51C-8A7F-9DE3-275D-6A61005275E5}"/>
              </a:ext>
            </a:extLst>
          </p:cNvPr>
          <p:cNvSpPr txBox="1"/>
          <p:nvPr/>
        </p:nvSpPr>
        <p:spPr>
          <a:xfrm>
            <a:off x="6879986" y="4595365"/>
            <a:ext cx="4881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Moss v. People’s CA Hydro</a:t>
            </a:r>
            <a:r>
              <a:rPr lang="en-US" dirty="0"/>
              <a:t> (1930) </a:t>
            </a:r>
            <a:r>
              <a:rPr lang="en-US" dirty="0" err="1"/>
              <a:t>S.Ct</a:t>
            </a:r>
            <a:r>
              <a:rPr lang="en-US" dirty="0"/>
              <a:t>. OR</a:t>
            </a:r>
          </a:p>
          <a:p>
            <a:r>
              <a:rPr lang="en-US" i="1" dirty="0" err="1"/>
              <a:t>Kornbleuth</a:t>
            </a:r>
            <a:r>
              <a:rPr lang="en-US" i="1" dirty="0"/>
              <a:t> v. Westover</a:t>
            </a:r>
            <a:r>
              <a:rPr lang="en-US" dirty="0"/>
              <a:t> (2020) </a:t>
            </a:r>
            <a:r>
              <a:rPr lang="en-US" dirty="0" err="1"/>
              <a:t>S.Ct</a:t>
            </a:r>
            <a:r>
              <a:rPr lang="en-US" dirty="0"/>
              <a:t>. NJ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5301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575" y="2782486"/>
            <a:ext cx="4514850" cy="1293028"/>
          </a:xfrm>
        </p:spPr>
        <p:txBody>
          <a:bodyPr/>
          <a:lstStyle/>
          <a:p>
            <a:pPr algn="ctr"/>
            <a:r>
              <a:rPr lang="en-US" cap="none" dirty="0"/>
              <a:t>Identify the Utility</a:t>
            </a:r>
          </a:p>
        </p:txBody>
      </p:sp>
    </p:spTree>
    <p:extLst>
      <p:ext uri="{BB962C8B-B14F-4D97-AF65-F5344CB8AC3E}">
        <p14:creationId xmlns:p14="http://schemas.microsoft.com/office/powerpoint/2010/main" val="256201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F7B3A67-C667-CA1D-6023-FF53034F4EF8}"/>
              </a:ext>
            </a:extLst>
          </p:cNvPr>
          <p:cNvSpPr/>
          <p:nvPr/>
        </p:nvSpPr>
        <p:spPr>
          <a:xfrm>
            <a:off x="8396795" y="3000701"/>
            <a:ext cx="2543175" cy="159067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36F1D9-347F-C372-1726-E5759B991981}"/>
              </a:ext>
            </a:extLst>
          </p:cNvPr>
          <p:cNvSpPr/>
          <p:nvPr/>
        </p:nvSpPr>
        <p:spPr>
          <a:xfrm>
            <a:off x="4824412" y="3000701"/>
            <a:ext cx="2543175" cy="159067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380559-5000-27DD-8DC0-2A5B1401A97B}"/>
              </a:ext>
            </a:extLst>
          </p:cNvPr>
          <p:cNvSpPr/>
          <p:nvPr/>
        </p:nvSpPr>
        <p:spPr>
          <a:xfrm>
            <a:off x="1172961" y="3000702"/>
            <a:ext cx="2543175" cy="159067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8610600" cy="1293028"/>
          </a:xfrm>
        </p:spPr>
        <p:txBody>
          <a:bodyPr/>
          <a:lstStyle/>
          <a:p>
            <a:pPr algn="l"/>
            <a:r>
              <a:rPr lang="en-US" cap="none" dirty="0"/>
              <a:t>Approaches to Appraisal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FDBC17-F6AB-BB1D-831F-C1D8D5339981}"/>
              </a:ext>
            </a:extLst>
          </p:cNvPr>
          <p:cNvSpPr txBox="1"/>
          <p:nvPr/>
        </p:nvSpPr>
        <p:spPr>
          <a:xfrm>
            <a:off x="1743075" y="3534430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Market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145EE-524C-6783-E2AD-EA715954031D}"/>
              </a:ext>
            </a:extLst>
          </p:cNvPr>
          <p:cNvSpPr txBox="1"/>
          <p:nvPr/>
        </p:nvSpPr>
        <p:spPr>
          <a:xfrm>
            <a:off x="5333612" y="3534430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694AC-29ED-2464-7CB0-176734C9AE9C}"/>
              </a:ext>
            </a:extLst>
          </p:cNvPr>
          <p:cNvSpPr txBox="1"/>
          <p:nvPr/>
        </p:nvSpPr>
        <p:spPr>
          <a:xfrm>
            <a:off x="9181712" y="3534430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3254542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Montgomery v. Locke </a:t>
            </a:r>
            <a:r>
              <a:rPr lang="en-US" cap="none" dirty="0"/>
              <a:t>(1887) </a:t>
            </a:r>
            <a:r>
              <a:rPr lang="en-US" cap="none" dirty="0" err="1"/>
              <a:t>S.Ct</a:t>
            </a:r>
            <a:r>
              <a:rPr lang="en-US" cap="none" dirty="0"/>
              <a:t>. CA</a:t>
            </a:r>
          </a:p>
        </p:txBody>
      </p:sp>
    </p:spTree>
    <p:extLst>
      <p:ext uri="{BB962C8B-B14F-4D97-AF65-F5344CB8AC3E}">
        <p14:creationId xmlns:p14="http://schemas.microsoft.com/office/powerpoint/2010/main" val="1529333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Montgomery v. Locke </a:t>
            </a:r>
            <a:r>
              <a:rPr lang="en-US" cap="none" dirty="0"/>
              <a:t>(1887) </a:t>
            </a:r>
            <a:r>
              <a:rPr lang="en-US" cap="none" dirty="0" err="1"/>
              <a:t>S.Ct</a:t>
            </a:r>
            <a:r>
              <a:rPr lang="en-US" cap="none" dirty="0"/>
              <a:t>. CA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25B5BE-56E4-81FB-CC6F-B9FFF3FCC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2461" y="2636473"/>
            <a:ext cx="3891439" cy="29185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9C78FD-54E2-2F87-07B3-553E628F5E68}"/>
              </a:ext>
            </a:extLst>
          </p:cNvPr>
          <p:cNvSpPr txBox="1"/>
          <p:nvPr/>
        </p:nvSpPr>
        <p:spPr>
          <a:xfrm>
            <a:off x="2666908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</p:spTree>
    <p:extLst>
      <p:ext uri="{BB962C8B-B14F-4D97-AF65-F5344CB8AC3E}">
        <p14:creationId xmlns:p14="http://schemas.microsoft.com/office/powerpoint/2010/main" val="194076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Montgomery v. Locke </a:t>
            </a:r>
            <a:r>
              <a:rPr lang="en-US" cap="none" dirty="0"/>
              <a:t>(1887) </a:t>
            </a:r>
            <a:r>
              <a:rPr lang="en-US" cap="none" dirty="0" err="1"/>
              <a:t>S.Ct</a:t>
            </a:r>
            <a:r>
              <a:rPr lang="en-US" cap="none" dirty="0"/>
              <a:t>. CA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25B5BE-56E4-81FB-CC6F-B9FFF3FCC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2461" y="2636473"/>
            <a:ext cx="3891439" cy="29185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66B1B8-1B31-6FB0-D30A-3A964F211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58557" y="3046931"/>
            <a:ext cx="4105365" cy="25081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8705449" y="5570437"/>
            <a:ext cx="47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9C78FD-54E2-2F87-07B3-553E628F5E68}"/>
              </a:ext>
            </a:extLst>
          </p:cNvPr>
          <p:cNvSpPr txBox="1"/>
          <p:nvPr/>
        </p:nvSpPr>
        <p:spPr>
          <a:xfrm>
            <a:off x="2666908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</p:spTree>
    <p:extLst>
      <p:ext uri="{BB962C8B-B14F-4D97-AF65-F5344CB8AC3E}">
        <p14:creationId xmlns:p14="http://schemas.microsoft.com/office/powerpoint/2010/main" val="686991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Montgomery v. Locke </a:t>
            </a:r>
            <a:r>
              <a:rPr lang="en-US" cap="none" dirty="0"/>
              <a:t>(1887) </a:t>
            </a:r>
            <a:r>
              <a:rPr lang="en-US" cap="none" dirty="0" err="1"/>
              <a:t>S.Ct</a:t>
            </a:r>
            <a:r>
              <a:rPr lang="en-US" cap="none" dirty="0"/>
              <a:t>. CA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25B5BE-56E4-81FB-CC6F-B9FFF3FCC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2461" y="2636473"/>
            <a:ext cx="3891439" cy="29185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66B1B8-1B31-6FB0-D30A-3A964F211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58557" y="3046930"/>
            <a:ext cx="4105365" cy="25081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8705449" y="5570437"/>
            <a:ext cx="47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A85E6-2DA1-64DB-CCAC-9761BB10D47F}"/>
              </a:ext>
            </a:extLst>
          </p:cNvPr>
          <p:cNvSpPr txBox="1"/>
          <p:nvPr/>
        </p:nvSpPr>
        <p:spPr>
          <a:xfrm>
            <a:off x="8523380" y="3418653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A12BE-CFF8-0524-01D3-F39F69E9F29A}"/>
              </a:ext>
            </a:extLst>
          </p:cNvPr>
          <p:cNvSpPr txBox="1"/>
          <p:nvPr/>
        </p:nvSpPr>
        <p:spPr>
          <a:xfrm>
            <a:off x="2666908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</p:spTree>
    <p:extLst>
      <p:ext uri="{BB962C8B-B14F-4D97-AF65-F5344CB8AC3E}">
        <p14:creationId xmlns:p14="http://schemas.microsoft.com/office/powerpoint/2010/main" val="4178929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Montgomery v. Locke </a:t>
            </a:r>
            <a:r>
              <a:rPr lang="en-US" cap="none" dirty="0"/>
              <a:t>(1887) </a:t>
            </a:r>
            <a:r>
              <a:rPr lang="en-US" cap="none" dirty="0" err="1"/>
              <a:t>S.Ct</a:t>
            </a:r>
            <a:r>
              <a:rPr lang="en-US" cap="none" dirty="0"/>
              <a:t>. CA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25B5BE-56E4-81FB-CC6F-B9FFF3FCC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2461" y="2636473"/>
            <a:ext cx="3891439" cy="29185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66B1B8-1B31-6FB0-D30A-3A964F211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58557" y="3046930"/>
            <a:ext cx="4105365" cy="25081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8705449" y="5570437"/>
            <a:ext cx="47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A85E6-2DA1-64DB-CCAC-9761BB10D47F}"/>
              </a:ext>
            </a:extLst>
          </p:cNvPr>
          <p:cNvSpPr txBox="1"/>
          <p:nvPr/>
        </p:nvSpPr>
        <p:spPr>
          <a:xfrm>
            <a:off x="8523380" y="3418653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FE40FD2-5E6B-938D-4DB6-5D298F9BFA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6926" y="3418653"/>
            <a:ext cx="1410223" cy="1410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5A12BE-CFF8-0524-01D3-F39F69E9F29A}"/>
              </a:ext>
            </a:extLst>
          </p:cNvPr>
          <p:cNvSpPr txBox="1"/>
          <p:nvPr/>
        </p:nvSpPr>
        <p:spPr>
          <a:xfrm>
            <a:off x="2666908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</p:spTree>
    <p:extLst>
      <p:ext uri="{BB962C8B-B14F-4D97-AF65-F5344CB8AC3E}">
        <p14:creationId xmlns:p14="http://schemas.microsoft.com/office/powerpoint/2010/main" val="1124632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Giese v. Neal </a:t>
            </a:r>
            <a:r>
              <a:rPr lang="en-US" cap="none" dirty="0"/>
              <a:t>(2014) Ct. App. IL</a:t>
            </a:r>
          </a:p>
        </p:txBody>
      </p:sp>
    </p:spTree>
    <p:extLst>
      <p:ext uri="{BB962C8B-B14F-4D97-AF65-F5344CB8AC3E}">
        <p14:creationId xmlns:p14="http://schemas.microsoft.com/office/powerpoint/2010/main" val="2622617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977E20-79B3-B507-164B-A93828702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5573" y="2791417"/>
            <a:ext cx="3409413" cy="2608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A3FC52-F8E1-D0BD-FF52-33435B463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13330" y="3234119"/>
            <a:ext cx="1838748" cy="21879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Giese v. Neal </a:t>
            </a:r>
            <a:r>
              <a:rPr lang="en-US" cap="none" dirty="0"/>
              <a:t>(2014) Ct. App. 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666908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206890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0412D1-E704-9B06-A483-FB2D367E0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06264" y="2654517"/>
            <a:ext cx="3860917" cy="2933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977E20-79B3-B507-164B-A93828702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5573" y="2791417"/>
            <a:ext cx="3409413" cy="2608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A3FC52-F8E1-D0BD-FF52-33435B4639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813330" y="3234119"/>
            <a:ext cx="1838748" cy="21879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Giese v. Neal </a:t>
            </a:r>
            <a:r>
              <a:rPr lang="en-US" cap="none" dirty="0"/>
              <a:t>(2014) Ct. App. 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666908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8705449" y="5570437"/>
            <a:ext cx="47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342156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0412D1-E704-9B06-A483-FB2D367E0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06264" y="2654517"/>
            <a:ext cx="3860917" cy="2933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977E20-79B3-B507-164B-A93828702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5573" y="2791417"/>
            <a:ext cx="3409413" cy="2608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A3FC52-F8E1-D0BD-FF52-33435B4639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813330" y="3234119"/>
            <a:ext cx="1838748" cy="21879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Giese v. Neal </a:t>
            </a:r>
            <a:r>
              <a:rPr lang="en-US" cap="none" dirty="0"/>
              <a:t>(2014) Ct. App. 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666908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8705449" y="5570437"/>
            <a:ext cx="47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FE40FD2-5E6B-938D-4DB6-5D298F9BFA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9030" y="3272713"/>
            <a:ext cx="1410223" cy="14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72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905260" cy="1293028"/>
          </a:xfrm>
        </p:spPr>
        <p:txBody>
          <a:bodyPr/>
          <a:lstStyle/>
          <a:p>
            <a:pPr algn="l"/>
            <a:r>
              <a:rPr lang="en-US" i="1" cap="none" dirty="0"/>
              <a:t>Delay v. Great Plains </a:t>
            </a:r>
            <a:r>
              <a:rPr lang="en-US" cap="none" dirty="0"/>
              <a:t>(2016) Ct. App. KS</a:t>
            </a:r>
          </a:p>
        </p:txBody>
      </p:sp>
    </p:spTree>
    <p:extLst>
      <p:ext uri="{BB962C8B-B14F-4D97-AF65-F5344CB8AC3E}">
        <p14:creationId xmlns:p14="http://schemas.microsoft.com/office/powerpoint/2010/main" val="108486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F7B3A67-C667-CA1D-6023-FF53034F4EF8}"/>
              </a:ext>
            </a:extLst>
          </p:cNvPr>
          <p:cNvSpPr/>
          <p:nvPr/>
        </p:nvSpPr>
        <p:spPr>
          <a:xfrm>
            <a:off x="8396795" y="2314901"/>
            <a:ext cx="2543175" cy="159067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36F1D9-347F-C372-1726-E5759B991981}"/>
              </a:ext>
            </a:extLst>
          </p:cNvPr>
          <p:cNvSpPr/>
          <p:nvPr/>
        </p:nvSpPr>
        <p:spPr>
          <a:xfrm>
            <a:off x="4824412" y="2314901"/>
            <a:ext cx="2543175" cy="159067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380559-5000-27DD-8DC0-2A5B1401A97B}"/>
              </a:ext>
            </a:extLst>
          </p:cNvPr>
          <p:cNvSpPr/>
          <p:nvPr/>
        </p:nvSpPr>
        <p:spPr>
          <a:xfrm>
            <a:off x="1172961" y="2314902"/>
            <a:ext cx="2543175" cy="159067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8610600" cy="1293028"/>
          </a:xfrm>
        </p:spPr>
        <p:txBody>
          <a:bodyPr/>
          <a:lstStyle/>
          <a:p>
            <a:pPr algn="l"/>
            <a:r>
              <a:rPr lang="en-US" cap="none" dirty="0"/>
              <a:t>Methods of Appraisal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FDBC17-F6AB-BB1D-831F-C1D8D5339981}"/>
              </a:ext>
            </a:extLst>
          </p:cNvPr>
          <p:cNvSpPr txBox="1"/>
          <p:nvPr/>
        </p:nvSpPr>
        <p:spPr>
          <a:xfrm>
            <a:off x="1743075" y="2848630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Market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145EE-524C-6783-E2AD-EA715954031D}"/>
              </a:ext>
            </a:extLst>
          </p:cNvPr>
          <p:cNvSpPr txBox="1"/>
          <p:nvPr/>
        </p:nvSpPr>
        <p:spPr>
          <a:xfrm>
            <a:off x="5333612" y="2848630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694AC-29ED-2464-7CB0-176734C9AE9C}"/>
              </a:ext>
            </a:extLst>
          </p:cNvPr>
          <p:cNvSpPr txBox="1"/>
          <p:nvPr/>
        </p:nvSpPr>
        <p:spPr>
          <a:xfrm>
            <a:off x="9181712" y="2848630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B991D-FA51-8727-564B-058030A8BEC9}"/>
              </a:ext>
            </a:extLst>
          </p:cNvPr>
          <p:cNvSpPr txBox="1"/>
          <p:nvPr/>
        </p:nvSpPr>
        <p:spPr>
          <a:xfrm>
            <a:off x="1077711" y="4114344"/>
            <a:ext cx="263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Timber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CREMV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F8A0C-9D88-9B3D-EB36-5C5BE51BFB0A}"/>
              </a:ext>
            </a:extLst>
          </p:cNvPr>
          <p:cNvSpPr txBox="1"/>
          <p:nvPr/>
        </p:nvSpPr>
        <p:spPr>
          <a:xfrm>
            <a:off x="4217192" y="4109810"/>
            <a:ext cx="3757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Direct Capitalization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DCF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CF207-5B8B-76DF-F35B-3DF2A002AD9D}"/>
              </a:ext>
            </a:extLst>
          </p:cNvPr>
          <p:cNvSpPr txBox="1"/>
          <p:nvPr/>
        </p:nvSpPr>
        <p:spPr>
          <a:xfrm>
            <a:off x="8158161" y="4109809"/>
            <a:ext cx="3757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Reproduction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Funct</a:t>
            </a:r>
            <a:r>
              <a:rPr lang="en-US" sz="2400" dirty="0"/>
              <a:t>. Replacement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2729677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977E20-79B3-B507-164B-A93828702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5573" y="2791417"/>
            <a:ext cx="3409413" cy="2608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A3FC52-F8E1-D0BD-FF52-33435B463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13330" y="3234119"/>
            <a:ext cx="1838748" cy="21879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905260" cy="1293028"/>
          </a:xfrm>
        </p:spPr>
        <p:txBody>
          <a:bodyPr/>
          <a:lstStyle/>
          <a:p>
            <a:pPr algn="l"/>
            <a:r>
              <a:rPr lang="en-US" i="1" cap="none" dirty="0"/>
              <a:t>Delay v. Great Plains </a:t>
            </a:r>
            <a:r>
              <a:rPr lang="en-US" cap="none" dirty="0"/>
              <a:t>(2016) Ct. App. 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666908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1677218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0412D1-E704-9B06-A483-FB2D367E0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06264" y="2654517"/>
            <a:ext cx="3860917" cy="2933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977E20-79B3-B507-164B-A93828702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5573" y="2791417"/>
            <a:ext cx="3409413" cy="2608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A3FC52-F8E1-D0BD-FF52-33435B4639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813330" y="3234119"/>
            <a:ext cx="1838748" cy="21879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905260" cy="1293028"/>
          </a:xfrm>
        </p:spPr>
        <p:txBody>
          <a:bodyPr/>
          <a:lstStyle/>
          <a:p>
            <a:pPr algn="l"/>
            <a:r>
              <a:rPr lang="en-US" i="1" cap="none" dirty="0"/>
              <a:t>Delay v. Great Plains </a:t>
            </a:r>
            <a:r>
              <a:rPr lang="en-US" cap="none" dirty="0"/>
              <a:t>(2016) Ct. App. 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666908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8705449" y="5570437"/>
            <a:ext cx="47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509331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0412D1-E704-9B06-A483-FB2D367E0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06264" y="2654517"/>
            <a:ext cx="3860917" cy="2933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977E20-79B3-B507-164B-A93828702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65573" y="2791417"/>
            <a:ext cx="3409413" cy="2608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A3FC52-F8E1-D0BD-FF52-33435B4639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813330" y="3234119"/>
            <a:ext cx="1838748" cy="21879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905260" cy="1293028"/>
          </a:xfrm>
        </p:spPr>
        <p:txBody>
          <a:bodyPr/>
          <a:lstStyle/>
          <a:p>
            <a:pPr algn="l"/>
            <a:r>
              <a:rPr lang="en-US" i="1" cap="none" dirty="0"/>
              <a:t>Delay v. Great Plains </a:t>
            </a:r>
            <a:r>
              <a:rPr lang="en-US" cap="none" dirty="0"/>
              <a:t>(2016) Ct. App. 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666908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8705449" y="5570437"/>
            <a:ext cx="47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A85E6-2DA1-64DB-CCAC-9761BB10D47F}"/>
              </a:ext>
            </a:extLst>
          </p:cNvPr>
          <p:cNvSpPr txBox="1"/>
          <p:nvPr/>
        </p:nvSpPr>
        <p:spPr>
          <a:xfrm>
            <a:off x="8625041" y="3429000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41535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0412D1-E704-9B06-A483-FB2D367E0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06264" y="2654517"/>
            <a:ext cx="3860917" cy="2933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977E20-79B3-B507-164B-A93828702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65573" y="2791417"/>
            <a:ext cx="3409413" cy="2608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A3FC52-F8E1-D0BD-FF52-33435B4639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813330" y="3234119"/>
            <a:ext cx="1838748" cy="21879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905260" cy="1293028"/>
          </a:xfrm>
        </p:spPr>
        <p:txBody>
          <a:bodyPr/>
          <a:lstStyle/>
          <a:p>
            <a:pPr algn="l"/>
            <a:r>
              <a:rPr lang="en-US" i="1" cap="none" dirty="0"/>
              <a:t>Delay v. Great Plains </a:t>
            </a:r>
            <a:r>
              <a:rPr lang="en-US" cap="none" dirty="0"/>
              <a:t>(2016) Ct. App. 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666908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8705449" y="5570437"/>
            <a:ext cx="47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A85E6-2DA1-64DB-CCAC-9761BB10D47F}"/>
              </a:ext>
            </a:extLst>
          </p:cNvPr>
          <p:cNvSpPr txBox="1"/>
          <p:nvPr/>
        </p:nvSpPr>
        <p:spPr>
          <a:xfrm>
            <a:off x="8625041" y="3429000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FE40FD2-5E6B-938D-4DB6-5D298F9BFA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66908" y="3272713"/>
            <a:ext cx="1410223" cy="14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8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82486"/>
            <a:ext cx="11430000" cy="1293028"/>
          </a:xfrm>
        </p:spPr>
        <p:txBody>
          <a:bodyPr>
            <a:normAutofit/>
          </a:bodyPr>
          <a:lstStyle/>
          <a:p>
            <a:pPr algn="ctr"/>
            <a:r>
              <a:rPr lang="en-US" cap="none" dirty="0"/>
              <a:t>Appraise Substitutes That Replace the Utility</a:t>
            </a:r>
          </a:p>
        </p:txBody>
      </p:sp>
    </p:spTree>
    <p:extLst>
      <p:ext uri="{BB962C8B-B14F-4D97-AF65-F5344CB8AC3E}">
        <p14:creationId xmlns:p14="http://schemas.microsoft.com/office/powerpoint/2010/main" val="142653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Pennington v. Beatty </a:t>
            </a:r>
            <a:r>
              <a:rPr lang="en-US" cap="none" dirty="0"/>
              <a:t>(1932) </a:t>
            </a:r>
            <a:r>
              <a:rPr lang="en-US" cap="none" dirty="0" err="1"/>
              <a:t>S.Ct</a:t>
            </a:r>
            <a:r>
              <a:rPr lang="en-US" cap="none" dirty="0"/>
              <a:t>. SD</a:t>
            </a:r>
          </a:p>
        </p:txBody>
      </p:sp>
    </p:spTree>
    <p:extLst>
      <p:ext uri="{BB962C8B-B14F-4D97-AF65-F5344CB8AC3E}">
        <p14:creationId xmlns:p14="http://schemas.microsoft.com/office/powerpoint/2010/main" val="582415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548A34-CE04-12B4-CFAA-42B1E6D8C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4704" y="2514446"/>
            <a:ext cx="2332248" cy="31096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Pennington v. Beatty </a:t>
            </a:r>
            <a:r>
              <a:rPr lang="en-US" cap="none" dirty="0"/>
              <a:t>(1932) </a:t>
            </a:r>
            <a:r>
              <a:rPr lang="en-US" cap="none" dirty="0" err="1"/>
              <a:t>S.Ct</a:t>
            </a:r>
            <a:r>
              <a:rPr lang="en-US" cap="none" dirty="0"/>
              <a:t>. SD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666908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</p:spTree>
    <p:extLst>
      <p:ext uri="{BB962C8B-B14F-4D97-AF65-F5344CB8AC3E}">
        <p14:creationId xmlns:p14="http://schemas.microsoft.com/office/powerpoint/2010/main" val="16252379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548A34-CE04-12B4-CFAA-42B1E6D8C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4704" y="2514446"/>
            <a:ext cx="2332248" cy="31096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Pennington v. Beatty </a:t>
            </a:r>
            <a:r>
              <a:rPr lang="en-US" cap="none" dirty="0"/>
              <a:t>(1932) </a:t>
            </a:r>
            <a:r>
              <a:rPr lang="en-US" cap="none" dirty="0" err="1"/>
              <a:t>S.Ct</a:t>
            </a:r>
            <a:r>
              <a:rPr lang="en-US" cap="none" dirty="0"/>
              <a:t>. SD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66B1B8-1B31-6FB0-D30A-3A964F211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58557" y="3046930"/>
            <a:ext cx="4105365" cy="25081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8705449" y="5570437"/>
            <a:ext cx="47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6311E-6F6B-2257-D654-6D227C377AE6}"/>
              </a:ext>
            </a:extLst>
          </p:cNvPr>
          <p:cNvSpPr txBox="1"/>
          <p:nvPr/>
        </p:nvSpPr>
        <p:spPr>
          <a:xfrm>
            <a:off x="2666908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</p:spTree>
    <p:extLst>
      <p:ext uri="{BB962C8B-B14F-4D97-AF65-F5344CB8AC3E}">
        <p14:creationId xmlns:p14="http://schemas.microsoft.com/office/powerpoint/2010/main" val="1496291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548A34-CE04-12B4-CFAA-42B1E6D8C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4704" y="2514446"/>
            <a:ext cx="2332248" cy="31096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Pennington v. Beatty </a:t>
            </a:r>
            <a:r>
              <a:rPr lang="en-US" cap="none" dirty="0"/>
              <a:t>(1932) </a:t>
            </a:r>
            <a:r>
              <a:rPr lang="en-US" cap="none" dirty="0" err="1"/>
              <a:t>S.Ct</a:t>
            </a:r>
            <a:r>
              <a:rPr lang="en-US" cap="none" dirty="0"/>
              <a:t>. SD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66B1B8-1B31-6FB0-D30A-3A964F211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58557" y="3046930"/>
            <a:ext cx="4105365" cy="25081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8705449" y="5570437"/>
            <a:ext cx="47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FE40FD2-5E6B-938D-4DB6-5D298F9BF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39030" y="3272713"/>
            <a:ext cx="1410223" cy="14102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F55A86-BDEF-160D-E482-70FA880EFB45}"/>
              </a:ext>
            </a:extLst>
          </p:cNvPr>
          <p:cNvSpPr txBox="1"/>
          <p:nvPr/>
        </p:nvSpPr>
        <p:spPr>
          <a:xfrm>
            <a:off x="2666908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</p:spTree>
    <p:extLst>
      <p:ext uri="{BB962C8B-B14F-4D97-AF65-F5344CB8AC3E}">
        <p14:creationId xmlns:p14="http://schemas.microsoft.com/office/powerpoint/2010/main" val="2734588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905260" cy="1293028"/>
          </a:xfrm>
        </p:spPr>
        <p:txBody>
          <a:bodyPr/>
          <a:lstStyle/>
          <a:p>
            <a:pPr algn="l"/>
            <a:r>
              <a:rPr lang="nb-NO" i="1" cap="none" dirty="0"/>
              <a:t>Heninger v. Dunn </a:t>
            </a:r>
            <a:r>
              <a:rPr lang="nb-NO" cap="none" dirty="0"/>
              <a:t>(1980) Ct. App. CA</a:t>
            </a:r>
          </a:p>
        </p:txBody>
      </p:sp>
    </p:spTree>
    <p:extLst>
      <p:ext uri="{BB962C8B-B14F-4D97-AF65-F5344CB8AC3E}">
        <p14:creationId xmlns:p14="http://schemas.microsoft.com/office/powerpoint/2010/main" val="300622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041A-081A-DEE4-E276-A1B00180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8610600" cy="1293028"/>
          </a:xfrm>
        </p:spPr>
        <p:txBody>
          <a:bodyPr/>
          <a:lstStyle/>
          <a:p>
            <a:pPr algn="l"/>
            <a:r>
              <a:rPr lang="en-US" cap="none" dirty="0"/>
              <a:t>Principle of Substitution</a:t>
            </a:r>
          </a:p>
        </p:txBody>
      </p:sp>
    </p:spTree>
    <p:extLst>
      <p:ext uri="{BB962C8B-B14F-4D97-AF65-F5344CB8AC3E}">
        <p14:creationId xmlns:p14="http://schemas.microsoft.com/office/powerpoint/2010/main" val="36132046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905260" cy="1293028"/>
          </a:xfrm>
        </p:spPr>
        <p:txBody>
          <a:bodyPr/>
          <a:lstStyle/>
          <a:p>
            <a:pPr algn="l"/>
            <a:r>
              <a:rPr lang="nb-NO" i="1" cap="none" dirty="0"/>
              <a:t>Heninger v. Dunn </a:t>
            </a:r>
            <a:r>
              <a:rPr lang="nb-NO" cap="none" dirty="0"/>
              <a:t>(1980) Ct. App. 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1246481" y="5717195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7B4E9-C21B-CC77-5ECC-2A03A1100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5404" y="2821296"/>
            <a:ext cx="2537322" cy="2185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249CDD-E0B6-4DA8-17FC-7073580D8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09212" y="3104732"/>
            <a:ext cx="927312" cy="15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16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905260" cy="1293028"/>
          </a:xfrm>
        </p:spPr>
        <p:txBody>
          <a:bodyPr/>
          <a:lstStyle/>
          <a:p>
            <a:pPr algn="l"/>
            <a:r>
              <a:rPr lang="nb-NO" i="1" cap="none" dirty="0"/>
              <a:t>Heninger v. Dunn </a:t>
            </a:r>
            <a:r>
              <a:rPr lang="nb-NO" cap="none" dirty="0"/>
              <a:t>(1980) Ct. App. 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1246481" y="5717195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5279254" y="5717194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9A453-9E3D-BA07-5183-B833D5D61EE5}"/>
              </a:ext>
            </a:extLst>
          </p:cNvPr>
          <p:cNvSpPr txBox="1"/>
          <p:nvPr/>
        </p:nvSpPr>
        <p:spPr>
          <a:xfrm>
            <a:off x="3336524" y="3654659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7B4E9-C21B-CC77-5ECC-2A03A1100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5404" y="2821296"/>
            <a:ext cx="2537322" cy="2185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249CDD-E0B6-4DA8-17FC-7073580D8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09212" y="3104732"/>
            <a:ext cx="927312" cy="1504765"/>
          </a:xfrm>
          <a:prstGeom prst="rect">
            <a:avLst/>
          </a:prstGeom>
        </p:spPr>
      </p:pic>
      <p:pic>
        <p:nvPicPr>
          <p:cNvPr id="1026" name="Picture 2" descr="October Glory Red Maple | Landscape Plant Source : Landscape Plant Source">
            <a:extLst>
              <a:ext uri="{FF2B5EF4-FFF2-40B4-BE49-F238E27FC236}">
                <a16:creationId xmlns:a16="http://schemas.microsoft.com/office/drawing/2014/main" id="{28FEC4F4-8E5F-C016-03A1-FAE79151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12" y="2866314"/>
            <a:ext cx="2379215" cy="2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6291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71365-6E08-7544-A249-F90EDA309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74968" y="3018946"/>
            <a:ext cx="2615639" cy="19876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905260" cy="1293028"/>
          </a:xfrm>
        </p:spPr>
        <p:txBody>
          <a:bodyPr/>
          <a:lstStyle/>
          <a:p>
            <a:pPr algn="l"/>
            <a:r>
              <a:rPr lang="nb-NO" i="1" cap="none" dirty="0"/>
              <a:t>Heninger v. Dunn </a:t>
            </a:r>
            <a:r>
              <a:rPr lang="nb-NO" cap="none" dirty="0"/>
              <a:t>(1980) Ct. App. CA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7223464" y="3590765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1246481" y="5717195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5279254" y="5717194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8BD30-A381-7268-D027-5DFBB4CE3743}"/>
              </a:ext>
            </a:extLst>
          </p:cNvPr>
          <p:cNvSpPr txBox="1"/>
          <p:nvPr/>
        </p:nvSpPr>
        <p:spPr>
          <a:xfrm>
            <a:off x="9415892" y="5685161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9A453-9E3D-BA07-5183-B833D5D61EE5}"/>
              </a:ext>
            </a:extLst>
          </p:cNvPr>
          <p:cNvSpPr txBox="1"/>
          <p:nvPr/>
        </p:nvSpPr>
        <p:spPr>
          <a:xfrm>
            <a:off x="3336524" y="3654659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7B4E9-C21B-CC77-5ECC-2A03A1100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5404" y="2821296"/>
            <a:ext cx="2537322" cy="2185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249CDD-E0B6-4DA8-17FC-7073580D8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09212" y="3104732"/>
            <a:ext cx="927312" cy="1504765"/>
          </a:xfrm>
          <a:prstGeom prst="rect">
            <a:avLst/>
          </a:prstGeom>
        </p:spPr>
      </p:pic>
      <p:pic>
        <p:nvPicPr>
          <p:cNvPr id="1026" name="Picture 2" descr="October Glory Red Maple | Landscape Plant Source : Landscape Plant Source">
            <a:extLst>
              <a:ext uri="{FF2B5EF4-FFF2-40B4-BE49-F238E27FC236}">
                <a16:creationId xmlns:a16="http://schemas.microsoft.com/office/drawing/2014/main" id="{28FEC4F4-8E5F-C016-03A1-FAE79151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12" y="2866314"/>
            <a:ext cx="2379215" cy="2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2234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71365-6E08-7544-A249-F90EDA309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74968" y="3018946"/>
            <a:ext cx="2615639" cy="19876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905260" cy="1293028"/>
          </a:xfrm>
        </p:spPr>
        <p:txBody>
          <a:bodyPr/>
          <a:lstStyle/>
          <a:p>
            <a:pPr algn="l"/>
            <a:r>
              <a:rPr lang="nb-NO" i="1" cap="none" dirty="0"/>
              <a:t>Heninger v. Dunn </a:t>
            </a:r>
            <a:r>
              <a:rPr lang="nb-NO" cap="none" dirty="0"/>
              <a:t>(1980) Ct. App. CA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7223464" y="3590765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1246481" y="5717195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5279254" y="5717194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8BD30-A381-7268-D027-5DFBB4CE3743}"/>
              </a:ext>
            </a:extLst>
          </p:cNvPr>
          <p:cNvSpPr txBox="1"/>
          <p:nvPr/>
        </p:nvSpPr>
        <p:spPr>
          <a:xfrm>
            <a:off x="9415892" y="5685161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9A453-9E3D-BA07-5183-B833D5D61EE5}"/>
              </a:ext>
            </a:extLst>
          </p:cNvPr>
          <p:cNvSpPr txBox="1"/>
          <p:nvPr/>
        </p:nvSpPr>
        <p:spPr>
          <a:xfrm>
            <a:off x="3336524" y="3654659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7B4E9-C21B-CC77-5ECC-2A03A1100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5404" y="2821296"/>
            <a:ext cx="2537322" cy="2185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249CDD-E0B6-4DA8-17FC-7073580D8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409212" y="3104732"/>
            <a:ext cx="927312" cy="1504765"/>
          </a:xfrm>
          <a:prstGeom prst="rect">
            <a:avLst/>
          </a:prstGeom>
        </p:spPr>
      </p:pic>
      <p:pic>
        <p:nvPicPr>
          <p:cNvPr id="1026" name="Picture 2" descr="October Glory Red Maple | Landscape Plant Source : Landscape Plant Source">
            <a:extLst>
              <a:ext uri="{FF2B5EF4-FFF2-40B4-BE49-F238E27FC236}">
                <a16:creationId xmlns:a16="http://schemas.microsoft.com/office/drawing/2014/main" id="{28FEC4F4-8E5F-C016-03A1-FAE79151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12" y="2866314"/>
            <a:ext cx="2379215" cy="2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C4C2C4-6DCD-E3F0-05E4-0AFAC5754A41}"/>
              </a:ext>
            </a:extLst>
          </p:cNvPr>
          <p:cNvSpPr txBox="1"/>
          <p:nvPr/>
        </p:nvSpPr>
        <p:spPr>
          <a:xfrm>
            <a:off x="9415892" y="3297072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655466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0412D1-E704-9B06-A483-FB2D367E0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74968" y="3018946"/>
            <a:ext cx="2615639" cy="19876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905260" cy="1293028"/>
          </a:xfrm>
        </p:spPr>
        <p:txBody>
          <a:bodyPr/>
          <a:lstStyle/>
          <a:p>
            <a:pPr algn="l"/>
            <a:r>
              <a:rPr lang="nb-NO" i="1" cap="none" dirty="0"/>
              <a:t>Heninger v. Dunn </a:t>
            </a:r>
            <a:r>
              <a:rPr lang="nb-NO" cap="none" dirty="0"/>
              <a:t>(1980) Ct. App. CA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7223464" y="3590765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1246481" y="5717195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5279254" y="5717194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8BD30-A381-7268-D027-5DFBB4CE3743}"/>
              </a:ext>
            </a:extLst>
          </p:cNvPr>
          <p:cNvSpPr txBox="1"/>
          <p:nvPr/>
        </p:nvSpPr>
        <p:spPr>
          <a:xfrm>
            <a:off x="9415892" y="5685161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9A453-9E3D-BA07-5183-B833D5D61EE5}"/>
              </a:ext>
            </a:extLst>
          </p:cNvPr>
          <p:cNvSpPr txBox="1"/>
          <p:nvPr/>
        </p:nvSpPr>
        <p:spPr>
          <a:xfrm>
            <a:off x="3336524" y="3654659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7B4E9-C21B-CC77-5ECC-2A03A1100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5404" y="2821296"/>
            <a:ext cx="2537322" cy="2185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249CDD-E0B6-4DA8-17FC-7073580D8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409212" y="3104732"/>
            <a:ext cx="927312" cy="1504765"/>
          </a:xfrm>
          <a:prstGeom prst="rect">
            <a:avLst/>
          </a:prstGeom>
        </p:spPr>
      </p:pic>
      <p:pic>
        <p:nvPicPr>
          <p:cNvPr id="1026" name="Picture 2" descr="October Glory Red Maple | Landscape Plant Source : Landscape Plant Source">
            <a:extLst>
              <a:ext uri="{FF2B5EF4-FFF2-40B4-BE49-F238E27FC236}">
                <a16:creationId xmlns:a16="http://schemas.microsoft.com/office/drawing/2014/main" id="{28FEC4F4-8E5F-C016-03A1-FAE79151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12" y="2866314"/>
            <a:ext cx="2379215" cy="2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C4C2C4-6DCD-E3F0-05E4-0AFAC5754A41}"/>
              </a:ext>
            </a:extLst>
          </p:cNvPr>
          <p:cNvSpPr txBox="1"/>
          <p:nvPr/>
        </p:nvSpPr>
        <p:spPr>
          <a:xfrm>
            <a:off x="9415892" y="3297072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0952E700-8F8A-56C1-25B6-7D50C5B81A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0332" y="3283854"/>
            <a:ext cx="1410223" cy="14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17639"/>
            <a:ext cx="10446283" cy="1293028"/>
          </a:xfrm>
        </p:spPr>
        <p:txBody>
          <a:bodyPr/>
          <a:lstStyle/>
          <a:p>
            <a:pPr algn="l"/>
            <a:r>
              <a:rPr lang="nb-NO" i="1" cap="none" dirty="0"/>
              <a:t>Wood v. Wolfenbarger (2012) Ct. App. TN</a:t>
            </a:r>
          </a:p>
        </p:txBody>
      </p:sp>
    </p:spTree>
    <p:extLst>
      <p:ext uri="{BB962C8B-B14F-4D97-AF65-F5344CB8AC3E}">
        <p14:creationId xmlns:p14="http://schemas.microsoft.com/office/powerpoint/2010/main" val="21131012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17639"/>
            <a:ext cx="10446283" cy="1293028"/>
          </a:xfrm>
        </p:spPr>
        <p:txBody>
          <a:bodyPr/>
          <a:lstStyle/>
          <a:p>
            <a:pPr algn="l"/>
            <a:r>
              <a:rPr lang="nb-NO" i="1" cap="none" dirty="0"/>
              <a:t>Wood v. Wolfenbarger (2012) Ct. App. TN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1246481" y="5717195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7B4E9-C21B-CC77-5ECC-2A03A1100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5404" y="2821296"/>
            <a:ext cx="2537322" cy="2185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249CDD-E0B6-4DA8-17FC-7073580D8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09212" y="3104732"/>
            <a:ext cx="927312" cy="1504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6D4C9E-792D-CA0B-9D93-803E05FFD73B}"/>
              </a:ext>
            </a:extLst>
          </p:cNvPr>
          <p:cNvSpPr txBox="1"/>
          <p:nvPr/>
        </p:nvSpPr>
        <p:spPr>
          <a:xfrm>
            <a:off x="2409212" y="4715548"/>
            <a:ext cx="128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DCT</a:t>
            </a:r>
          </a:p>
        </p:txBody>
      </p:sp>
    </p:spTree>
    <p:extLst>
      <p:ext uri="{BB962C8B-B14F-4D97-AF65-F5344CB8AC3E}">
        <p14:creationId xmlns:p14="http://schemas.microsoft.com/office/powerpoint/2010/main" val="31172676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17639"/>
            <a:ext cx="10446283" cy="1293028"/>
          </a:xfrm>
        </p:spPr>
        <p:txBody>
          <a:bodyPr/>
          <a:lstStyle/>
          <a:p>
            <a:pPr algn="l"/>
            <a:r>
              <a:rPr lang="nb-NO" i="1" cap="none" dirty="0"/>
              <a:t>Wood v. Wolfenbarger (2012) Ct. App. TN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1246481" y="5717195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5279254" y="5717194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9A453-9E3D-BA07-5183-B833D5D61EE5}"/>
              </a:ext>
            </a:extLst>
          </p:cNvPr>
          <p:cNvSpPr txBox="1"/>
          <p:nvPr/>
        </p:nvSpPr>
        <p:spPr>
          <a:xfrm>
            <a:off x="3670183" y="3654659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7B4E9-C21B-CC77-5ECC-2A03A1100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5404" y="2821296"/>
            <a:ext cx="2537322" cy="2185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249CDD-E0B6-4DA8-17FC-7073580D8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09212" y="3104732"/>
            <a:ext cx="927312" cy="1504765"/>
          </a:xfrm>
          <a:prstGeom prst="rect">
            <a:avLst/>
          </a:prstGeom>
        </p:spPr>
      </p:pic>
      <p:pic>
        <p:nvPicPr>
          <p:cNvPr id="1026" name="Picture 2" descr="October Glory Red Maple | Landscape Plant Source : Landscape Plant Source">
            <a:extLst>
              <a:ext uri="{FF2B5EF4-FFF2-40B4-BE49-F238E27FC236}">
                <a16:creationId xmlns:a16="http://schemas.microsoft.com/office/drawing/2014/main" id="{28FEC4F4-8E5F-C016-03A1-FAE791516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0" r="26530"/>
          <a:stretch/>
        </p:blipFill>
        <p:spPr bwMode="auto">
          <a:xfrm>
            <a:off x="4602589" y="4068686"/>
            <a:ext cx="336856" cy="7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6D4C9E-792D-CA0B-9D93-803E05FFD73B}"/>
              </a:ext>
            </a:extLst>
          </p:cNvPr>
          <p:cNvSpPr txBox="1"/>
          <p:nvPr/>
        </p:nvSpPr>
        <p:spPr>
          <a:xfrm>
            <a:off x="2409212" y="4715548"/>
            <a:ext cx="128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003F8-6EEF-A4E4-D506-640056ECD3D2}"/>
              </a:ext>
            </a:extLst>
          </p:cNvPr>
          <p:cNvSpPr txBox="1"/>
          <p:nvPr/>
        </p:nvSpPr>
        <p:spPr>
          <a:xfrm>
            <a:off x="5146787" y="4747334"/>
            <a:ext cx="128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TFM</a:t>
            </a:r>
          </a:p>
        </p:txBody>
      </p:sp>
      <p:pic>
        <p:nvPicPr>
          <p:cNvPr id="2050" name="Picture 2" descr="Maple Trees to Plant for Fall Foliage">
            <a:extLst>
              <a:ext uri="{FF2B5EF4-FFF2-40B4-BE49-F238E27FC236}">
                <a16:creationId xmlns:a16="http://schemas.microsoft.com/office/drawing/2014/main" id="{172E4DA2-145B-5708-AC28-F4ED956F7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1903" b="13035"/>
          <a:stretch/>
        </p:blipFill>
        <p:spPr bwMode="auto">
          <a:xfrm>
            <a:off x="5138422" y="2827956"/>
            <a:ext cx="1970228" cy="205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BEBDBC-2660-0F02-6D7A-5E50CE075B0A}"/>
              </a:ext>
            </a:extLst>
          </p:cNvPr>
          <p:cNvCxnSpPr>
            <a:cxnSpLocks/>
          </p:cNvCxnSpPr>
          <p:nvPr/>
        </p:nvCxnSpPr>
        <p:spPr>
          <a:xfrm flipV="1">
            <a:off x="4830949" y="3942592"/>
            <a:ext cx="896609" cy="589008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591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ADBB9-662F-2CB7-1895-148DF51B9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86121" y="3206766"/>
            <a:ext cx="2945961" cy="17997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17639"/>
            <a:ext cx="10446283" cy="1293028"/>
          </a:xfrm>
        </p:spPr>
        <p:txBody>
          <a:bodyPr/>
          <a:lstStyle/>
          <a:p>
            <a:pPr algn="l"/>
            <a:r>
              <a:rPr lang="nb-NO" i="1" cap="none" dirty="0"/>
              <a:t>Wood v. Wolfenbarger (2012) Ct. App. TN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7353511" y="3590765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1246481" y="5717195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5279254" y="5717194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9A453-9E3D-BA07-5183-B833D5D61EE5}"/>
              </a:ext>
            </a:extLst>
          </p:cNvPr>
          <p:cNvSpPr txBox="1"/>
          <p:nvPr/>
        </p:nvSpPr>
        <p:spPr>
          <a:xfrm>
            <a:off x="3670183" y="3654659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7B4E9-C21B-CC77-5ECC-2A03A1100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5404" y="2821296"/>
            <a:ext cx="2537322" cy="2185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249CDD-E0B6-4DA8-17FC-7073580D8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09212" y="3104732"/>
            <a:ext cx="927312" cy="1504765"/>
          </a:xfrm>
          <a:prstGeom prst="rect">
            <a:avLst/>
          </a:prstGeom>
        </p:spPr>
      </p:pic>
      <p:pic>
        <p:nvPicPr>
          <p:cNvPr id="1026" name="Picture 2" descr="October Glory Red Maple | Landscape Plant Source : Landscape Plant Source">
            <a:extLst>
              <a:ext uri="{FF2B5EF4-FFF2-40B4-BE49-F238E27FC236}">
                <a16:creationId xmlns:a16="http://schemas.microsoft.com/office/drawing/2014/main" id="{28FEC4F4-8E5F-C016-03A1-FAE791516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0" r="26530"/>
          <a:stretch/>
        </p:blipFill>
        <p:spPr bwMode="auto">
          <a:xfrm>
            <a:off x="4602589" y="4068686"/>
            <a:ext cx="336856" cy="7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6D4C9E-792D-CA0B-9D93-803E05FFD73B}"/>
              </a:ext>
            </a:extLst>
          </p:cNvPr>
          <p:cNvSpPr txBox="1"/>
          <p:nvPr/>
        </p:nvSpPr>
        <p:spPr>
          <a:xfrm>
            <a:off x="2409212" y="4715548"/>
            <a:ext cx="128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003F8-6EEF-A4E4-D506-640056ECD3D2}"/>
              </a:ext>
            </a:extLst>
          </p:cNvPr>
          <p:cNvSpPr txBox="1"/>
          <p:nvPr/>
        </p:nvSpPr>
        <p:spPr>
          <a:xfrm>
            <a:off x="5146787" y="4747334"/>
            <a:ext cx="128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TFM</a:t>
            </a:r>
          </a:p>
        </p:txBody>
      </p:sp>
      <p:pic>
        <p:nvPicPr>
          <p:cNvPr id="2050" name="Picture 2" descr="Maple Trees to Plant for Fall Foliage">
            <a:extLst>
              <a:ext uri="{FF2B5EF4-FFF2-40B4-BE49-F238E27FC236}">
                <a16:creationId xmlns:a16="http://schemas.microsoft.com/office/drawing/2014/main" id="{172E4DA2-145B-5708-AC28-F4ED956F7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1903" b="13035"/>
          <a:stretch/>
        </p:blipFill>
        <p:spPr bwMode="auto">
          <a:xfrm>
            <a:off x="5138422" y="2827956"/>
            <a:ext cx="1970228" cy="205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BEBDBC-2660-0F02-6D7A-5E50CE075B0A}"/>
              </a:ext>
            </a:extLst>
          </p:cNvPr>
          <p:cNvCxnSpPr>
            <a:cxnSpLocks/>
          </p:cNvCxnSpPr>
          <p:nvPr/>
        </p:nvCxnSpPr>
        <p:spPr>
          <a:xfrm flipV="1">
            <a:off x="4830949" y="3942592"/>
            <a:ext cx="896609" cy="589008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92E0A76-4DA6-ED18-C557-8F519163163B}"/>
              </a:ext>
            </a:extLst>
          </p:cNvPr>
          <p:cNvSpPr txBox="1"/>
          <p:nvPr/>
        </p:nvSpPr>
        <p:spPr>
          <a:xfrm>
            <a:off x="9415892" y="5685161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0901691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ADBB9-662F-2CB7-1895-148DF51B9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86121" y="3206766"/>
            <a:ext cx="2945961" cy="17997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17639"/>
            <a:ext cx="10446283" cy="1293028"/>
          </a:xfrm>
        </p:spPr>
        <p:txBody>
          <a:bodyPr/>
          <a:lstStyle/>
          <a:p>
            <a:pPr algn="l"/>
            <a:r>
              <a:rPr lang="nb-NO" i="1" cap="none" dirty="0"/>
              <a:t>Wood v. Wolfenbarger (2012) Ct. App. TN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7353511" y="3590765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1246481" y="5717195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5279254" y="5717194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9A453-9E3D-BA07-5183-B833D5D61EE5}"/>
              </a:ext>
            </a:extLst>
          </p:cNvPr>
          <p:cNvSpPr txBox="1"/>
          <p:nvPr/>
        </p:nvSpPr>
        <p:spPr>
          <a:xfrm>
            <a:off x="3670183" y="3654659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7B4E9-C21B-CC77-5ECC-2A03A1100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5404" y="2821296"/>
            <a:ext cx="2537322" cy="2185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249CDD-E0B6-4DA8-17FC-7073580D8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409212" y="3104732"/>
            <a:ext cx="927312" cy="1504765"/>
          </a:xfrm>
          <a:prstGeom prst="rect">
            <a:avLst/>
          </a:prstGeom>
        </p:spPr>
      </p:pic>
      <p:pic>
        <p:nvPicPr>
          <p:cNvPr id="1026" name="Picture 2" descr="October Glory Red Maple | Landscape Plant Source : Landscape Plant Source">
            <a:extLst>
              <a:ext uri="{FF2B5EF4-FFF2-40B4-BE49-F238E27FC236}">
                <a16:creationId xmlns:a16="http://schemas.microsoft.com/office/drawing/2014/main" id="{28FEC4F4-8E5F-C016-03A1-FAE791516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0" r="26530"/>
          <a:stretch/>
        </p:blipFill>
        <p:spPr bwMode="auto">
          <a:xfrm>
            <a:off x="4602589" y="4068686"/>
            <a:ext cx="336856" cy="7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C4C2C4-6DCD-E3F0-05E4-0AFAC5754A41}"/>
              </a:ext>
            </a:extLst>
          </p:cNvPr>
          <p:cNvSpPr txBox="1"/>
          <p:nvPr/>
        </p:nvSpPr>
        <p:spPr>
          <a:xfrm>
            <a:off x="9415892" y="3297072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6D4C9E-792D-CA0B-9D93-803E05FFD73B}"/>
              </a:ext>
            </a:extLst>
          </p:cNvPr>
          <p:cNvSpPr txBox="1"/>
          <p:nvPr/>
        </p:nvSpPr>
        <p:spPr>
          <a:xfrm>
            <a:off x="2409212" y="4715548"/>
            <a:ext cx="128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003F8-6EEF-A4E4-D506-640056ECD3D2}"/>
              </a:ext>
            </a:extLst>
          </p:cNvPr>
          <p:cNvSpPr txBox="1"/>
          <p:nvPr/>
        </p:nvSpPr>
        <p:spPr>
          <a:xfrm>
            <a:off x="5146787" y="4747334"/>
            <a:ext cx="128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TFM</a:t>
            </a:r>
          </a:p>
        </p:txBody>
      </p:sp>
      <p:pic>
        <p:nvPicPr>
          <p:cNvPr id="2050" name="Picture 2" descr="Maple Trees to Plant for Fall Foliage">
            <a:extLst>
              <a:ext uri="{FF2B5EF4-FFF2-40B4-BE49-F238E27FC236}">
                <a16:creationId xmlns:a16="http://schemas.microsoft.com/office/drawing/2014/main" id="{172E4DA2-145B-5708-AC28-F4ED956F7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1903" b="13035"/>
          <a:stretch/>
        </p:blipFill>
        <p:spPr bwMode="auto">
          <a:xfrm>
            <a:off x="5138422" y="2827956"/>
            <a:ext cx="1970228" cy="205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BEBDBC-2660-0F02-6D7A-5E50CE075B0A}"/>
              </a:ext>
            </a:extLst>
          </p:cNvPr>
          <p:cNvCxnSpPr>
            <a:cxnSpLocks/>
          </p:cNvCxnSpPr>
          <p:nvPr/>
        </p:nvCxnSpPr>
        <p:spPr>
          <a:xfrm flipV="1">
            <a:off x="4830949" y="3942592"/>
            <a:ext cx="896609" cy="589008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6937581-FBBC-E6BC-8185-8C6DF7377A24}"/>
              </a:ext>
            </a:extLst>
          </p:cNvPr>
          <p:cNvSpPr txBox="1"/>
          <p:nvPr/>
        </p:nvSpPr>
        <p:spPr>
          <a:xfrm>
            <a:off x="9415892" y="5685161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351288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041A-081A-DEE4-E276-A1B00180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8610600" cy="1293028"/>
          </a:xfrm>
        </p:spPr>
        <p:txBody>
          <a:bodyPr/>
          <a:lstStyle/>
          <a:p>
            <a:pPr algn="l"/>
            <a:r>
              <a:rPr lang="en-US" cap="none" dirty="0"/>
              <a:t>Principle of Substitution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F71B5-4BCE-2D13-48A8-682DE1575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252" y="3181249"/>
            <a:ext cx="7237496" cy="933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thing cannot appraise for more than a substitute of equivalent utility</a:t>
            </a:r>
          </a:p>
        </p:txBody>
      </p:sp>
    </p:spTree>
    <p:extLst>
      <p:ext uri="{BB962C8B-B14F-4D97-AF65-F5344CB8AC3E}">
        <p14:creationId xmlns:p14="http://schemas.microsoft.com/office/powerpoint/2010/main" val="6911152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ADBB9-662F-2CB7-1895-148DF51B9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86121" y="3206766"/>
            <a:ext cx="2945961" cy="17997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17639"/>
            <a:ext cx="10446283" cy="1293028"/>
          </a:xfrm>
        </p:spPr>
        <p:txBody>
          <a:bodyPr/>
          <a:lstStyle/>
          <a:p>
            <a:pPr algn="l"/>
            <a:r>
              <a:rPr lang="nb-NO" i="1" cap="none" dirty="0"/>
              <a:t>Wood v. Wolfenbarger (2012) Ct. App. TN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7353511" y="3590765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1246481" y="5717195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5279254" y="5717194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8BD30-A381-7268-D027-5DFBB4CE3743}"/>
              </a:ext>
            </a:extLst>
          </p:cNvPr>
          <p:cNvSpPr txBox="1"/>
          <p:nvPr/>
        </p:nvSpPr>
        <p:spPr>
          <a:xfrm>
            <a:off x="9415892" y="5685161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9A453-9E3D-BA07-5183-B833D5D61EE5}"/>
              </a:ext>
            </a:extLst>
          </p:cNvPr>
          <p:cNvSpPr txBox="1"/>
          <p:nvPr/>
        </p:nvSpPr>
        <p:spPr>
          <a:xfrm>
            <a:off x="3670183" y="3654659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7B4E9-C21B-CC77-5ECC-2A03A1100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5404" y="2821296"/>
            <a:ext cx="2537322" cy="2185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249CDD-E0B6-4DA8-17FC-7073580D8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409212" y="3104732"/>
            <a:ext cx="927312" cy="1504765"/>
          </a:xfrm>
          <a:prstGeom prst="rect">
            <a:avLst/>
          </a:prstGeom>
        </p:spPr>
      </p:pic>
      <p:pic>
        <p:nvPicPr>
          <p:cNvPr id="1026" name="Picture 2" descr="October Glory Red Maple | Landscape Plant Source : Landscape Plant Source">
            <a:extLst>
              <a:ext uri="{FF2B5EF4-FFF2-40B4-BE49-F238E27FC236}">
                <a16:creationId xmlns:a16="http://schemas.microsoft.com/office/drawing/2014/main" id="{28FEC4F4-8E5F-C016-03A1-FAE791516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0" r="26530"/>
          <a:stretch/>
        </p:blipFill>
        <p:spPr bwMode="auto">
          <a:xfrm>
            <a:off x="4602589" y="4068686"/>
            <a:ext cx="336856" cy="7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C4C2C4-6DCD-E3F0-05E4-0AFAC5754A41}"/>
              </a:ext>
            </a:extLst>
          </p:cNvPr>
          <p:cNvSpPr txBox="1"/>
          <p:nvPr/>
        </p:nvSpPr>
        <p:spPr>
          <a:xfrm>
            <a:off x="9415892" y="3297072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6D4C9E-792D-CA0B-9D93-803E05FFD73B}"/>
              </a:ext>
            </a:extLst>
          </p:cNvPr>
          <p:cNvSpPr txBox="1"/>
          <p:nvPr/>
        </p:nvSpPr>
        <p:spPr>
          <a:xfrm>
            <a:off x="2409212" y="4715548"/>
            <a:ext cx="128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003F8-6EEF-A4E4-D506-640056ECD3D2}"/>
              </a:ext>
            </a:extLst>
          </p:cNvPr>
          <p:cNvSpPr txBox="1"/>
          <p:nvPr/>
        </p:nvSpPr>
        <p:spPr>
          <a:xfrm>
            <a:off x="5146787" y="4747334"/>
            <a:ext cx="128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TFM</a:t>
            </a:r>
          </a:p>
        </p:txBody>
      </p:sp>
      <p:pic>
        <p:nvPicPr>
          <p:cNvPr id="2050" name="Picture 2" descr="Maple Trees to Plant for Fall Foliage">
            <a:extLst>
              <a:ext uri="{FF2B5EF4-FFF2-40B4-BE49-F238E27FC236}">
                <a16:creationId xmlns:a16="http://schemas.microsoft.com/office/drawing/2014/main" id="{172E4DA2-145B-5708-AC28-F4ED956F7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1903" b="13035"/>
          <a:stretch/>
        </p:blipFill>
        <p:spPr bwMode="auto">
          <a:xfrm>
            <a:off x="5138422" y="2827956"/>
            <a:ext cx="1970228" cy="205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BEBDBC-2660-0F02-6D7A-5E50CE075B0A}"/>
              </a:ext>
            </a:extLst>
          </p:cNvPr>
          <p:cNvCxnSpPr>
            <a:cxnSpLocks/>
          </p:cNvCxnSpPr>
          <p:nvPr/>
        </p:nvCxnSpPr>
        <p:spPr>
          <a:xfrm flipV="1">
            <a:off x="4830949" y="3942592"/>
            <a:ext cx="896609" cy="589008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0952E700-8F8A-56C1-25B6-7D50C5B81A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92402" y="3317550"/>
            <a:ext cx="1410223" cy="14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0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82486"/>
            <a:ext cx="11430000" cy="1293028"/>
          </a:xfrm>
        </p:spPr>
        <p:txBody>
          <a:bodyPr>
            <a:normAutofit/>
          </a:bodyPr>
          <a:lstStyle/>
          <a:p>
            <a:pPr algn="ctr"/>
            <a:r>
              <a:rPr lang="en-US" cap="none" dirty="0"/>
              <a:t>Determine (Non)Equivalence</a:t>
            </a:r>
          </a:p>
        </p:txBody>
      </p:sp>
    </p:spTree>
    <p:extLst>
      <p:ext uri="{BB962C8B-B14F-4D97-AF65-F5344CB8AC3E}">
        <p14:creationId xmlns:p14="http://schemas.microsoft.com/office/powerpoint/2010/main" val="30005866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Bullock v. B&amp;O </a:t>
            </a:r>
            <a:r>
              <a:rPr lang="en-US" cap="none" dirty="0"/>
              <a:t>(1912) </a:t>
            </a:r>
            <a:r>
              <a:rPr lang="en-US" cap="none" dirty="0" err="1"/>
              <a:t>S.Ct</a:t>
            </a:r>
            <a:r>
              <a:rPr lang="en-US" cap="none" dirty="0"/>
              <a:t>. PA</a:t>
            </a:r>
          </a:p>
        </p:txBody>
      </p:sp>
    </p:spTree>
    <p:extLst>
      <p:ext uri="{BB962C8B-B14F-4D97-AF65-F5344CB8AC3E}">
        <p14:creationId xmlns:p14="http://schemas.microsoft.com/office/powerpoint/2010/main" val="41318434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1D2C9-3D8C-2994-E520-58BB4EA95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0299" y="2950216"/>
            <a:ext cx="3315551" cy="25194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Bullock v. B&amp;O </a:t>
            </a:r>
            <a:r>
              <a:rPr lang="en-US" cap="none" dirty="0"/>
              <a:t>(1912) </a:t>
            </a:r>
            <a:r>
              <a:rPr lang="en-US" cap="none" dirty="0" err="1"/>
              <a:t>S.Ct</a:t>
            </a:r>
            <a:r>
              <a:rPr lang="en-US" cap="none" dirty="0"/>
              <a:t>. PA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913107" y="5570437"/>
            <a:ext cx="55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38771814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6DB1E7-F08D-3842-24C8-340DA9921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8557" y="3046930"/>
            <a:ext cx="4105365" cy="25081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51D2C9-3D8C-2994-E520-58BB4EA95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80299" y="2950216"/>
            <a:ext cx="3315551" cy="25194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Bullock v. B&amp;O </a:t>
            </a:r>
            <a:r>
              <a:rPr lang="en-US" cap="none" dirty="0"/>
              <a:t>(1912) </a:t>
            </a:r>
            <a:r>
              <a:rPr lang="en-US" cap="none" dirty="0" err="1"/>
              <a:t>S.Ct</a:t>
            </a:r>
            <a:r>
              <a:rPr lang="en-US" cap="none" dirty="0"/>
              <a:t>. PA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913107" y="5570437"/>
            <a:ext cx="55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8705448" y="5570437"/>
            <a:ext cx="89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$0</a:t>
            </a:r>
          </a:p>
        </p:txBody>
      </p:sp>
    </p:spTree>
    <p:extLst>
      <p:ext uri="{BB962C8B-B14F-4D97-AF65-F5344CB8AC3E}">
        <p14:creationId xmlns:p14="http://schemas.microsoft.com/office/powerpoint/2010/main" val="8720119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6DB1E7-F08D-3842-24C8-340DA9921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58557" y="3046930"/>
            <a:ext cx="4105365" cy="25081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51D2C9-3D8C-2994-E520-58BB4EA95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80299" y="2950216"/>
            <a:ext cx="3315551" cy="25194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Bullock v. B&amp;O </a:t>
            </a:r>
            <a:r>
              <a:rPr lang="en-US" cap="none" dirty="0"/>
              <a:t>(1912) </a:t>
            </a:r>
            <a:r>
              <a:rPr lang="en-US" cap="none" dirty="0" err="1"/>
              <a:t>S.Ct</a:t>
            </a:r>
            <a:r>
              <a:rPr lang="en-US" cap="none" dirty="0"/>
              <a:t>. PA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913107" y="5570437"/>
            <a:ext cx="55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8705448" y="5570437"/>
            <a:ext cx="89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A85E6-2DA1-64DB-CCAC-9761BB10D47F}"/>
              </a:ext>
            </a:extLst>
          </p:cNvPr>
          <p:cNvSpPr txBox="1"/>
          <p:nvPr/>
        </p:nvSpPr>
        <p:spPr>
          <a:xfrm>
            <a:off x="8705448" y="3530479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062644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1D2C9-3D8C-2994-E520-58BB4EA95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0299" y="2950216"/>
            <a:ext cx="3315551" cy="25194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Bullock v. B&amp;O </a:t>
            </a:r>
            <a:r>
              <a:rPr lang="en-US" cap="none" dirty="0"/>
              <a:t>(1912) </a:t>
            </a:r>
            <a:r>
              <a:rPr lang="en-US" cap="none" dirty="0" err="1"/>
              <a:t>S.Ct</a:t>
            </a:r>
            <a:r>
              <a:rPr lang="en-US" cap="none" dirty="0"/>
              <a:t>. PA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66B1B8-1B31-6FB0-D30A-3A964F211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58557" y="3046930"/>
            <a:ext cx="4105365" cy="25081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913107" y="5570437"/>
            <a:ext cx="55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8705448" y="5570437"/>
            <a:ext cx="89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A85E6-2DA1-64DB-CCAC-9761BB10D47F}"/>
              </a:ext>
            </a:extLst>
          </p:cNvPr>
          <p:cNvSpPr txBox="1"/>
          <p:nvPr/>
        </p:nvSpPr>
        <p:spPr>
          <a:xfrm>
            <a:off x="8705448" y="3530479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FE40FD2-5E6B-938D-4DB6-5D298F9BFA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84267" y="3504844"/>
            <a:ext cx="1410223" cy="14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541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Evenson v. </a:t>
            </a:r>
            <a:r>
              <a:rPr lang="en-US" i="1" cap="none" dirty="0" err="1"/>
              <a:t>Liley</a:t>
            </a:r>
            <a:r>
              <a:rPr lang="en-US" i="1" cap="none" dirty="0"/>
              <a:t> </a:t>
            </a:r>
            <a:r>
              <a:rPr lang="en-US" cap="none" dirty="0"/>
              <a:t>(2012) </a:t>
            </a:r>
            <a:r>
              <a:rPr lang="en-US" cap="none" dirty="0" err="1"/>
              <a:t>S.Ct</a:t>
            </a:r>
            <a:r>
              <a:rPr lang="en-US" cap="none" dirty="0"/>
              <a:t>. KS</a:t>
            </a:r>
          </a:p>
        </p:txBody>
      </p:sp>
    </p:spTree>
    <p:extLst>
      <p:ext uri="{BB962C8B-B14F-4D97-AF65-F5344CB8AC3E}">
        <p14:creationId xmlns:p14="http://schemas.microsoft.com/office/powerpoint/2010/main" val="30650945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ctober Glory Red Maple | Landscape Plant Source : Landscape Plant Source">
            <a:extLst>
              <a:ext uri="{FF2B5EF4-FFF2-40B4-BE49-F238E27FC236}">
                <a16:creationId xmlns:a16="http://schemas.microsoft.com/office/drawing/2014/main" id="{2CA24905-AFA5-EA28-93C6-9E348029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98" y="2551675"/>
            <a:ext cx="3018762" cy="30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Evenson v. </a:t>
            </a:r>
            <a:r>
              <a:rPr lang="en-US" i="1" cap="none" dirty="0" err="1"/>
              <a:t>Liley</a:t>
            </a:r>
            <a:r>
              <a:rPr lang="en-US" i="1" cap="none" dirty="0"/>
              <a:t> </a:t>
            </a:r>
            <a:r>
              <a:rPr lang="en-US" cap="none" dirty="0"/>
              <a:t>(2012) </a:t>
            </a:r>
            <a:r>
              <a:rPr lang="en-US" cap="none" dirty="0" err="1"/>
              <a:t>S.Ct</a:t>
            </a:r>
            <a:r>
              <a:rPr lang="en-US" cap="none" dirty="0"/>
              <a:t>. 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666908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15676278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ctober Glory Red Maple | Landscape Plant Source : Landscape Plant Source">
            <a:extLst>
              <a:ext uri="{FF2B5EF4-FFF2-40B4-BE49-F238E27FC236}">
                <a16:creationId xmlns:a16="http://schemas.microsoft.com/office/drawing/2014/main" id="{2CA24905-AFA5-EA28-93C6-9E348029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98" y="2551675"/>
            <a:ext cx="3018762" cy="30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0412D1-E704-9B06-A483-FB2D367E0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06264" y="2654517"/>
            <a:ext cx="3860917" cy="293390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Evenson v. </a:t>
            </a:r>
            <a:r>
              <a:rPr lang="en-US" i="1" cap="none" dirty="0" err="1"/>
              <a:t>Liley</a:t>
            </a:r>
            <a:r>
              <a:rPr lang="en-US" i="1" cap="none" dirty="0"/>
              <a:t> </a:t>
            </a:r>
            <a:r>
              <a:rPr lang="en-US" cap="none" dirty="0"/>
              <a:t>(2012) </a:t>
            </a:r>
            <a:r>
              <a:rPr lang="en-US" cap="none" dirty="0" err="1"/>
              <a:t>S.Ct</a:t>
            </a:r>
            <a:r>
              <a:rPr lang="en-US" cap="none" dirty="0"/>
              <a:t>. 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666908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8705449" y="5570437"/>
            <a:ext cx="47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62272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041A-081A-DEE4-E276-A1B00180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8610600" cy="1293028"/>
          </a:xfrm>
        </p:spPr>
        <p:txBody>
          <a:bodyPr/>
          <a:lstStyle/>
          <a:p>
            <a:pPr algn="l"/>
            <a:r>
              <a:rPr lang="en-US" cap="none" dirty="0"/>
              <a:t>Principle of Substitution</a:t>
            </a:r>
          </a:p>
        </p:txBody>
      </p:sp>
    </p:spTree>
    <p:extLst>
      <p:ext uri="{BB962C8B-B14F-4D97-AF65-F5344CB8AC3E}">
        <p14:creationId xmlns:p14="http://schemas.microsoft.com/office/powerpoint/2010/main" val="13353279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ctober Glory Red Maple | Landscape Plant Source : Landscape Plant Source">
            <a:extLst>
              <a:ext uri="{FF2B5EF4-FFF2-40B4-BE49-F238E27FC236}">
                <a16:creationId xmlns:a16="http://schemas.microsoft.com/office/drawing/2014/main" id="{2CA24905-AFA5-EA28-93C6-9E348029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98" y="2551675"/>
            <a:ext cx="3018762" cy="30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0412D1-E704-9B06-A483-FB2D367E0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06264" y="2654517"/>
            <a:ext cx="3860917" cy="293390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9448800" cy="1293028"/>
          </a:xfrm>
        </p:spPr>
        <p:txBody>
          <a:bodyPr/>
          <a:lstStyle/>
          <a:p>
            <a:pPr algn="l"/>
            <a:r>
              <a:rPr lang="en-US" i="1" cap="none" dirty="0"/>
              <a:t>Evenson v. </a:t>
            </a:r>
            <a:r>
              <a:rPr lang="en-US" i="1" cap="none" dirty="0" err="1"/>
              <a:t>Liley</a:t>
            </a:r>
            <a:r>
              <a:rPr lang="en-US" i="1" cap="none" dirty="0"/>
              <a:t> </a:t>
            </a:r>
            <a:r>
              <a:rPr lang="en-US" cap="none" dirty="0"/>
              <a:t>(2012) </a:t>
            </a:r>
            <a:r>
              <a:rPr lang="en-US" cap="none" dirty="0" err="1"/>
              <a:t>S.Ct</a:t>
            </a:r>
            <a:r>
              <a:rPr lang="en-US" cap="none" dirty="0"/>
              <a:t>. 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666908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07A9F-4911-B8C3-C4DA-D2E74B3114B6}"/>
              </a:ext>
            </a:extLst>
          </p:cNvPr>
          <p:cNvSpPr txBox="1"/>
          <p:nvPr/>
        </p:nvSpPr>
        <p:spPr>
          <a:xfrm>
            <a:off x="8705449" y="5570437"/>
            <a:ext cx="47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FE40FD2-5E6B-938D-4DB6-5D298F9BF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9030" y="3272713"/>
            <a:ext cx="1410223" cy="14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654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82486"/>
            <a:ext cx="11430000" cy="1293028"/>
          </a:xfrm>
        </p:spPr>
        <p:txBody>
          <a:bodyPr>
            <a:normAutofit/>
          </a:bodyPr>
          <a:lstStyle/>
          <a:p>
            <a:pPr algn="ctr"/>
            <a:r>
              <a:rPr lang="en-US" cap="none" dirty="0"/>
              <a:t>Select the Lowest Cost Alternative of Equivalent Utility</a:t>
            </a:r>
          </a:p>
        </p:txBody>
      </p:sp>
    </p:spTree>
    <p:extLst>
      <p:ext uri="{BB962C8B-B14F-4D97-AF65-F5344CB8AC3E}">
        <p14:creationId xmlns:p14="http://schemas.microsoft.com/office/powerpoint/2010/main" val="7217297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11182350" cy="1293028"/>
          </a:xfrm>
        </p:spPr>
        <p:txBody>
          <a:bodyPr/>
          <a:lstStyle/>
          <a:p>
            <a:pPr algn="l"/>
            <a:r>
              <a:rPr lang="en-US" i="1" cap="none" dirty="0"/>
              <a:t>Moss v. People’s CA Hydro </a:t>
            </a:r>
            <a:r>
              <a:rPr lang="en-US" cap="none" dirty="0"/>
              <a:t>(1930) </a:t>
            </a:r>
            <a:r>
              <a:rPr lang="en-US" cap="none" dirty="0" err="1"/>
              <a:t>S.Ct</a:t>
            </a:r>
            <a:r>
              <a:rPr lang="en-US" cap="none" dirty="0"/>
              <a:t>. OR</a:t>
            </a:r>
          </a:p>
        </p:txBody>
      </p:sp>
    </p:spTree>
    <p:extLst>
      <p:ext uri="{BB962C8B-B14F-4D97-AF65-F5344CB8AC3E}">
        <p14:creationId xmlns:p14="http://schemas.microsoft.com/office/powerpoint/2010/main" val="39024129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ctober Glory Red Maple | Landscape Plant Source : Landscape Plant Source">
            <a:extLst>
              <a:ext uri="{FF2B5EF4-FFF2-40B4-BE49-F238E27FC236}">
                <a16:creationId xmlns:a16="http://schemas.microsoft.com/office/drawing/2014/main" id="{2CA24905-AFA5-EA28-93C6-9E348029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98" y="2551675"/>
            <a:ext cx="3018762" cy="30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11182350" cy="1293028"/>
          </a:xfrm>
        </p:spPr>
        <p:txBody>
          <a:bodyPr/>
          <a:lstStyle/>
          <a:p>
            <a:pPr algn="l"/>
            <a:r>
              <a:rPr lang="en-US" i="1" cap="none" dirty="0"/>
              <a:t>Moss v. People’s CA Hydro </a:t>
            </a:r>
            <a:r>
              <a:rPr lang="en-US" cap="none" dirty="0"/>
              <a:t>(1930) </a:t>
            </a:r>
            <a:r>
              <a:rPr lang="en-US" cap="none" dirty="0" err="1"/>
              <a:t>S.Ct</a:t>
            </a:r>
            <a:r>
              <a:rPr lang="en-US" cap="none" dirty="0"/>
              <a:t>. 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823839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</p:spTree>
    <p:extLst>
      <p:ext uri="{BB962C8B-B14F-4D97-AF65-F5344CB8AC3E}">
        <p14:creationId xmlns:p14="http://schemas.microsoft.com/office/powerpoint/2010/main" val="29508607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ctober Glory Red Maple | Landscape Plant Source : Landscape Plant Source">
            <a:extLst>
              <a:ext uri="{FF2B5EF4-FFF2-40B4-BE49-F238E27FC236}">
                <a16:creationId xmlns:a16="http://schemas.microsoft.com/office/drawing/2014/main" id="{2CA24905-AFA5-EA28-93C6-9E348029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98" y="2551675"/>
            <a:ext cx="3018762" cy="30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11182350" cy="1293028"/>
          </a:xfrm>
        </p:spPr>
        <p:txBody>
          <a:bodyPr/>
          <a:lstStyle/>
          <a:p>
            <a:pPr algn="l"/>
            <a:r>
              <a:rPr lang="en-US" i="1" cap="none" dirty="0"/>
              <a:t>Moss v. People’s CA Hydro </a:t>
            </a:r>
            <a:r>
              <a:rPr lang="en-US" cap="none" dirty="0"/>
              <a:t>(1930) </a:t>
            </a:r>
            <a:r>
              <a:rPr lang="en-US" cap="none" dirty="0" err="1"/>
              <a:t>S.Ct</a:t>
            </a:r>
            <a:r>
              <a:rPr lang="en-US" cap="none" dirty="0"/>
              <a:t>. 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823839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9BD28-F4DD-7368-0C5D-E4BF1838C2E0}"/>
              </a:ext>
            </a:extLst>
          </p:cNvPr>
          <p:cNvSpPr txBox="1"/>
          <p:nvPr/>
        </p:nvSpPr>
        <p:spPr>
          <a:xfrm>
            <a:off x="853410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691841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ctober Glory Red Maple | Landscape Plant Source : Landscape Plant Source">
            <a:extLst>
              <a:ext uri="{FF2B5EF4-FFF2-40B4-BE49-F238E27FC236}">
                <a16:creationId xmlns:a16="http://schemas.microsoft.com/office/drawing/2014/main" id="{2CA24905-AFA5-EA28-93C6-9E348029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98" y="2551675"/>
            <a:ext cx="3018762" cy="30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11182350" cy="1293028"/>
          </a:xfrm>
        </p:spPr>
        <p:txBody>
          <a:bodyPr/>
          <a:lstStyle/>
          <a:p>
            <a:pPr algn="l"/>
            <a:r>
              <a:rPr lang="en-US" i="1" cap="none" dirty="0"/>
              <a:t>Moss v. People’s CA Hydro </a:t>
            </a:r>
            <a:r>
              <a:rPr lang="en-US" cap="none" dirty="0"/>
              <a:t>(1930) </a:t>
            </a:r>
            <a:r>
              <a:rPr lang="en-US" cap="none" dirty="0" err="1"/>
              <a:t>S.Ct</a:t>
            </a:r>
            <a:r>
              <a:rPr lang="en-US" cap="none" dirty="0"/>
              <a:t>. 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823839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FE40FD2-5E6B-938D-4DB6-5D298F9BF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1200" y="3272713"/>
            <a:ext cx="1410223" cy="1410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9BD28-F4DD-7368-0C5D-E4BF1838C2E0}"/>
              </a:ext>
            </a:extLst>
          </p:cNvPr>
          <p:cNvSpPr txBox="1"/>
          <p:nvPr/>
        </p:nvSpPr>
        <p:spPr>
          <a:xfrm>
            <a:off x="853410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440827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11182350" cy="1293028"/>
          </a:xfrm>
        </p:spPr>
        <p:txBody>
          <a:bodyPr/>
          <a:lstStyle/>
          <a:p>
            <a:pPr algn="l"/>
            <a:r>
              <a:rPr lang="en-US" i="1" cap="none" dirty="0" err="1"/>
              <a:t>Kornbleuth</a:t>
            </a:r>
            <a:r>
              <a:rPr lang="en-US" i="1" cap="none" dirty="0"/>
              <a:t> v. Westover </a:t>
            </a:r>
            <a:r>
              <a:rPr lang="en-US" cap="none" dirty="0"/>
              <a:t>(2020) </a:t>
            </a:r>
            <a:r>
              <a:rPr lang="en-US" cap="none" dirty="0" err="1"/>
              <a:t>S.Ct</a:t>
            </a:r>
            <a:r>
              <a:rPr lang="en-US" cap="none" dirty="0"/>
              <a:t>. NJ</a:t>
            </a:r>
          </a:p>
        </p:txBody>
      </p:sp>
    </p:spTree>
    <p:extLst>
      <p:ext uri="{BB962C8B-B14F-4D97-AF65-F5344CB8AC3E}">
        <p14:creationId xmlns:p14="http://schemas.microsoft.com/office/powerpoint/2010/main" val="14467073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ctober Glory Red Maple | Landscape Plant Source : Landscape Plant Source">
            <a:extLst>
              <a:ext uri="{FF2B5EF4-FFF2-40B4-BE49-F238E27FC236}">
                <a16:creationId xmlns:a16="http://schemas.microsoft.com/office/drawing/2014/main" id="{2CA24905-AFA5-EA28-93C6-9E348029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98" y="2551675"/>
            <a:ext cx="3018762" cy="30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11182350" cy="1293028"/>
          </a:xfrm>
        </p:spPr>
        <p:txBody>
          <a:bodyPr/>
          <a:lstStyle/>
          <a:p>
            <a:pPr algn="l"/>
            <a:r>
              <a:rPr lang="en-US" i="1" cap="none" dirty="0" err="1"/>
              <a:t>Kornbleuth</a:t>
            </a:r>
            <a:r>
              <a:rPr lang="en-US" i="1" cap="none" dirty="0"/>
              <a:t> v. Westover </a:t>
            </a:r>
            <a:r>
              <a:rPr lang="en-US" cap="none" dirty="0"/>
              <a:t>(2020) </a:t>
            </a:r>
            <a:r>
              <a:rPr lang="en-US" cap="none" dirty="0" err="1"/>
              <a:t>S.Ct</a:t>
            </a:r>
            <a:r>
              <a:rPr lang="en-US" cap="none" dirty="0"/>
              <a:t>. NJ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823839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</p:spTree>
    <p:extLst>
      <p:ext uri="{BB962C8B-B14F-4D97-AF65-F5344CB8AC3E}">
        <p14:creationId xmlns:p14="http://schemas.microsoft.com/office/powerpoint/2010/main" val="32920278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ctober Glory Red Maple | Landscape Plant Source : Landscape Plant Source">
            <a:extLst>
              <a:ext uri="{FF2B5EF4-FFF2-40B4-BE49-F238E27FC236}">
                <a16:creationId xmlns:a16="http://schemas.microsoft.com/office/drawing/2014/main" id="{2CA24905-AFA5-EA28-93C6-9E348029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98" y="2551675"/>
            <a:ext cx="3018762" cy="30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11182350" cy="1293028"/>
          </a:xfrm>
        </p:spPr>
        <p:txBody>
          <a:bodyPr/>
          <a:lstStyle/>
          <a:p>
            <a:pPr algn="l"/>
            <a:r>
              <a:rPr lang="en-US" i="1" cap="none" dirty="0" err="1"/>
              <a:t>Kornbleuth</a:t>
            </a:r>
            <a:r>
              <a:rPr lang="en-US" i="1" cap="none" dirty="0"/>
              <a:t> v. Westover </a:t>
            </a:r>
            <a:r>
              <a:rPr lang="en-US" cap="none" dirty="0"/>
              <a:t>(2020) </a:t>
            </a:r>
            <a:r>
              <a:rPr lang="en-US" cap="none" dirty="0" err="1"/>
              <a:t>S.Ct</a:t>
            </a:r>
            <a:r>
              <a:rPr lang="en-US" cap="none" dirty="0"/>
              <a:t>. NJ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823839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9BD28-F4DD-7368-0C5D-E4BF1838C2E0}"/>
              </a:ext>
            </a:extLst>
          </p:cNvPr>
          <p:cNvSpPr txBox="1"/>
          <p:nvPr/>
        </p:nvSpPr>
        <p:spPr>
          <a:xfrm>
            <a:off x="853410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058754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ctober Glory Red Maple | Landscape Plant Source : Landscape Plant Source">
            <a:extLst>
              <a:ext uri="{FF2B5EF4-FFF2-40B4-BE49-F238E27FC236}">
                <a16:creationId xmlns:a16="http://schemas.microsoft.com/office/drawing/2014/main" id="{2CA24905-AFA5-EA28-93C6-9E348029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98" y="2551675"/>
            <a:ext cx="3018762" cy="30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11182350" cy="1293028"/>
          </a:xfrm>
        </p:spPr>
        <p:txBody>
          <a:bodyPr/>
          <a:lstStyle/>
          <a:p>
            <a:pPr algn="l"/>
            <a:r>
              <a:rPr lang="en-US" i="1" cap="none" dirty="0" err="1"/>
              <a:t>Kornbleuth</a:t>
            </a:r>
            <a:r>
              <a:rPr lang="en-US" i="1" cap="none" dirty="0"/>
              <a:t> v. Westover </a:t>
            </a:r>
            <a:r>
              <a:rPr lang="en-US" cap="none" dirty="0"/>
              <a:t>(2020) </a:t>
            </a:r>
            <a:r>
              <a:rPr lang="en-US" cap="none" dirty="0" err="1"/>
              <a:t>S.Ct</a:t>
            </a:r>
            <a:r>
              <a:rPr lang="en-US" cap="none" dirty="0"/>
              <a:t>. NJ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3CA381-5427-04C9-9D33-78273EAC8BC9}"/>
              </a:ext>
            </a:extLst>
          </p:cNvPr>
          <p:cNvSpPr txBox="1"/>
          <p:nvPr/>
        </p:nvSpPr>
        <p:spPr>
          <a:xfrm>
            <a:off x="568762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0050A-2799-0452-0CA6-3AFA4545606B}"/>
              </a:ext>
            </a:extLst>
          </p:cNvPr>
          <p:cNvSpPr txBox="1"/>
          <p:nvPr/>
        </p:nvSpPr>
        <p:spPr>
          <a:xfrm>
            <a:off x="2823839" y="5570437"/>
            <a:ext cx="104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9BD28-F4DD-7368-0C5D-E4BF1838C2E0}"/>
              </a:ext>
            </a:extLst>
          </p:cNvPr>
          <p:cNvSpPr txBox="1"/>
          <p:nvPr/>
        </p:nvSpPr>
        <p:spPr>
          <a:xfrm>
            <a:off x="8534107" y="3654660"/>
            <a:ext cx="81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8AA13-9AEE-1D37-8C69-C17F76DBF432}"/>
              </a:ext>
            </a:extLst>
          </p:cNvPr>
          <p:cNvSpPr txBox="1"/>
          <p:nvPr/>
        </p:nvSpPr>
        <p:spPr>
          <a:xfrm>
            <a:off x="2841147" y="3429000"/>
            <a:ext cx="8382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3396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041A-081A-DEE4-E276-A1B00180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8610600" cy="1293028"/>
          </a:xfrm>
        </p:spPr>
        <p:txBody>
          <a:bodyPr/>
          <a:lstStyle/>
          <a:p>
            <a:pPr algn="l"/>
            <a:r>
              <a:rPr lang="en-US" cap="none" dirty="0"/>
              <a:t>Principle of Substitution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8DC4A-BDCC-AE78-D45D-9692EAFB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5918" y="2905263"/>
            <a:ext cx="3256319" cy="21383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B96D1F-89F4-BB3E-EF43-9F8D6438DD15}"/>
              </a:ext>
            </a:extLst>
          </p:cNvPr>
          <p:cNvSpPr txBox="1"/>
          <p:nvPr/>
        </p:nvSpPr>
        <p:spPr>
          <a:xfrm>
            <a:off x="2105704" y="5342083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511512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ED2579-2874-13D3-E868-F9145F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17639"/>
            <a:ext cx="10952825" cy="1293028"/>
          </a:xfrm>
        </p:spPr>
        <p:txBody>
          <a:bodyPr/>
          <a:lstStyle/>
          <a:p>
            <a:pPr algn="l"/>
            <a:r>
              <a:rPr lang="en-US" cap="none" dirty="0"/>
              <a:t>Cases Applying the Principle of Substitution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61AFD9-033A-6F52-D9F5-E2132B43F781}"/>
              </a:ext>
            </a:extLst>
          </p:cNvPr>
          <p:cNvSpPr txBox="1"/>
          <p:nvPr/>
        </p:nvSpPr>
        <p:spPr>
          <a:xfrm>
            <a:off x="747944" y="2110667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Identify the Utility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D030B-BCF3-3C87-1722-997F9192577F}"/>
              </a:ext>
            </a:extLst>
          </p:cNvPr>
          <p:cNvSpPr txBox="1"/>
          <p:nvPr/>
        </p:nvSpPr>
        <p:spPr>
          <a:xfrm>
            <a:off x="6254815" y="2099571"/>
            <a:ext cx="518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</a:t>
            </a:r>
            <a:r>
              <a:rPr lang="en-US" sz="1800" dirty="0"/>
              <a:t>Appraise substitutes that replace the utility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34FBA-6AC4-85E8-7FE1-DA6E916B971D}"/>
              </a:ext>
            </a:extLst>
          </p:cNvPr>
          <p:cNvSpPr txBox="1"/>
          <p:nvPr/>
        </p:nvSpPr>
        <p:spPr>
          <a:xfrm>
            <a:off x="747944" y="4080771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</a:t>
            </a:r>
            <a:r>
              <a:rPr lang="en-US" sz="1800" dirty="0"/>
              <a:t>Determine (non)equivalence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F890B-AA55-95BA-C3FC-55BAA34C5BE5}"/>
              </a:ext>
            </a:extLst>
          </p:cNvPr>
          <p:cNvSpPr txBox="1"/>
          <p:nvPr/>
        </p:nvSpPr>
        <p:spPr>
          <a:xfrm>
            <a:off x="6254815" y="4080771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4) </a:t>
            </a:r>
            <a:r>
              <a:rPr lang="en-US" sz="1800" dirty="0"/>
              <a:t>Select the lowest cost alternative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76F8D-0021-D4C8-13AB-186F968DA6E1}"/>
              </a:ext>
            </a:extLst>
          </p:cNvPr>
          <p:cNvSpPr txBox="1"/>
          <p:nvPr/>
        </p:nvSpPr>
        <p:spPr>
          <a:xfrm>
            <a:off x="1171852" y="2572698"/>
            <a:ext cx="4564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Montgomery v. Locke</a:t>
            </a:r>
            <a:r>
              <a:rPr lang="en-US" dirty="0"/>
              <a:t> (1887) </a:t>
            </a:r>
            <a:r>
              <a:rPr lang="en-US" dirty="0" err="1"/>
              <a:t>S.Ct</a:t>
            </a:r>
            <a:r>
              <a:rPr lang="en-US" dirty="0"/>
              <a:t>. CA</a:t>
            </a:r>
          </a:p>
          <a:p>
            <a:r>
              <a:rPr lang="en-US" i="1" dirty="0"/>
              <a:t>Giese v. Neal</a:t>
            </a:r>
            <a:r>
              <a:rPr lang="en-US" dirty="0"/>
              <a:t> (2014) Ct. App. IL</a:t>
            </a:r>
          </a:p>
          <a:p>
            <a:r>
              <a:rPr lang="en-US" i="1" dirty="0"/>
              <a:t>Delay v. Great Plains</a:t>
            </a:r>
            <a:r>
              <a:rPr lang="en-US" dirty="0"/>
              <a:t> (2016) Ct. App. 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C53E7-D972-F909-67DB-3C4C2C035785}"/>
              </a:ext>
            </a:extLst>
          </p:cNvPr>
          <p:cNvSpPr txBox="1"/>
          <p:nvPr/>
        </p:nvSpPr>
        <p:spPr>
          <a:xfrm>
            <a:off x="6879986" y="2572697"/>
            <a:ext cx="4815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Pennington v. Beatty</a:t>
            </a:r>
            <a:r>
              <a:rPr lang="en-US" dirty="0"/>
              <a:t> (1932) </a:t>
            </a:r>
            <a:r>
              <a:rPr lang="en-US" dirty="0" err="1"/>
              <a:t>S.Ct</a:t>
            </a:r>
            <a:r>
              <a:rPr lang="en-US" dirty="0"/>
              <a:t>. SD</a:t>
            </a:r>
          </a:p>
          <a:p>
            <a:r>
              <a:rPr lang="en-US" i="1" dirty="0" err="1"/>
              <a:t>Heninger</a:t>
            </a:r>
            <a:r>
              <a:rPr lang="en-US" i="1" dirty="0"/>
              <a:t> v. Dunn</a:t>
            </a:r>
            <a:r>
              <a:rPr lang="en-US" dirty="0"/>
              <a:t> (1980) Ct. App. CA</a:t>
            </a:r>
          </a:p>
          <a:p>
            <a:r>
              <a:rPr lang="en-US" i="1" dirty="0"/>
              <a:t>Wood v. </a:t>
            </a:r>
            <a:r>
              <a:rPr lang="en-US" i="1" dirty="0" err="1"/>
              <a:t>Wolfenbarger</a:t>
            </a:r>
            <a:r>
              <a:rPr lang="en-US" dirty="0"/>
              <a:t> (2012) Ct. App. TN</a:t>
            </a:r>
            <a:endParaRPr lang="en-US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D820A-70F5-685B-6E76-AAE7E48981FB}"/>
              </a:ext>
            </a:extLst>
          </p:cNvPr>
          <p:cNvSpPr txBox="1"/>
          <p:nvPr/>
        </p:nvSpPr>
        <p:spPr>
          <a:xfrm>
            <a:off x="1171852" y="4585981"/>
            <a:ext cx="3541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Bullock v. B&amp;O</a:t>
            </a:r>
            <a:r>
              <a:rPr lang="en-US" dirty="0"/>
              <a:t> (1912) </a:t>
            </a:r>
            <a:r>
              <a:rPr lang="en-US" dirty="0" err="1"/>
              <a:t>S.Ct</a:t>
            </a:r>
            <a:r>
              <a:rPr lang="en-US" dirty="0"/>
              <a:t>. PA</a:t>
            </a:r>
          </a:p>
          <a:p>
            <a:r>
              <a:rPr lang="en-US" i="1" dirty="0"/>
              <a:t>Evenson v. </a:t>
            </a:r>
            <a:r>
              <a:rPr lang="en-US" i="1" dirty="0" err="1"/>
              <a:t>Liley</a:t>
            </a:r>
            <a:r>
              <a:rPr lang="en-US" dirty="0"/>
              <a:t> (2012) </a:t>
            </a:r>
            <a:r>
              <a:rPr lang="en-US" dirty="0" err="1"/>
              <a:t>S.Ct</a:t>
            </a:r>
            <a:r>
              <a:rPr lang="en-US" dirty="0"/>
              <a:t>. 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6C51C-8A7F-9DE3-275D-6A61005275E5}"/>
              </a:ext>
            </a:extLst>
          </p:cNvPr>
          <p:cNvSpPr txBox="1"/>
          <p:nvPr/>
        </p:nvSpPr>
        <p:spPr>
          <a:xfrm>
            <a:off x="6879986" y="4595365"/>
            <a:ext cx="4881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Moss v. People’s CA Hydro</a:t>
            </a:r>
            <a:r>
              <a:rPr lang="en-US" dirty="0"/>
              <a:t> (1930) </a:t>
            </a:r>
            <a:r>
              <a:rPr lang="en-US" dirty="0" err="1"/>
              <a:t>S.Ct</a:t>
            </a:r>
            <a:r>
              <a:rPr lang="en-US" dirty="0"/>
              <a:t>. OR</a:t>
            </a:r>
          </a:p>
          <a:p>
            <a:r>
              <a:rPr lang="en-US" i="1" dirty="0" err="1"/>
              <a:t>Kornbleuth</a:t>
            </a:r>
            <a:r>
              <a:rPr lang="en-US" i="1" dirty="0"/>
              <a:t> v. Westover</a:t>
            </a:r>
            <a:r>
              <a:rPr lang="en-US" dirty="0"/>
              <a:t> (2020) </a:t>
            </a:r>
            <a:r>
              <a:rPr lang="en-US" dirty="0" err="1"/>
              <a:t>S.Ct</a:t>
            </a:r>
            <a:r>
              <a:rPr lang="en-US" dirty="0"/>
              <a:t>. NJ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353308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1081-4427-1F33-AF7B-9E9CDC3B0B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Tree Appraisal and the Principle of Substitution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0AB82-348E-C464-C9C0-11742D35A4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James Komen, BCMA #WE-9909B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DCAAB-C7D7-76A7-E016-6219787EC542}"/>
              </a:ext>
            </a:extLst>
          </p:cNvPr>
          <p:cNvSpPr txBox="1"/>
          <p:nvPr/>
        </p:nvSpPr>
        <p:spPr>
          <a:xfrm>
            <a:off x="3018407" y="5513033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Albuquerque, NM</a:t>
            </a:r>
          </a:p>
          <a:p>
            <a:r>
              <a:rPr lang="en-US" dirty="0"/>
              <a:t>August 16, 2023</a:t>
            </a:r>
          </a:p>
        </p:txBody>
      </p:sp>
    </p:spTree>
    <p:extLst>
      <p:ext uri="{BB962C8B-B14F-4D97-AF65-F5344CB8AC3E}">
        <p14:creationId xmlns:p14="http://schemas.microsoft.com/office/powerpoint/2010/main" val="231588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041A-081A-DEE4-E276-A1B00180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7639"/>
            <a:ext cx="8610600" cy="1293028"/>
          </a:xfrm>
        </p:spPr>
        <p:txBody>
          <a:bodyPr/>
          <a:lstStyle/>
          <a:p>
            <a:pPr algn="l"/>
            <a:r>
              <a:rPr lang="en-US" cap="none" dirty="0"/>
              <a:t>Principle of Substitution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8DC4A-BDCC-AE78-D45D-9692EAFB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5918" y="2905263"/>
            <a:ext cx="3256319" cy="21383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AAC1BA-9A25-7218-5E7C-2F74C6957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91100" y="2729328"/>
            <a:ext cx="2490186" cy="2490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0B931E-66A0-F929-1932-C263D29C6CE7}"/>
              </a:ext>
            </a:extLst>
          </p:cNvPr>
          <p:cNvSpPr txBox="1"/>
          <p:nvPr/>
        </p:nvSpPr>
        <p:spPr>
          <a:xfrm>
            <a:off x="5926954" y="5340947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$$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96D1F-89F4-BB3E-EF43-9F8D6438DD15}"/>
              </a:ext>
            </a:extLst>
          </p:cNvPr>
          <p:cNvSpPr txBox="1"/>
          <p:nvPr/>
        </p:nvSpPr>
        <p:spPr>
          <a:xfrm>
            <a:off x="2105704" y="5342083"/>
            <a:ext cx="81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311777851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410</TotalTime>
  <Words>1537</Words>
  <Application>Microsoft Office PowerPoint</Application>
  <PresentationFormat>Widescreen</PresentationFormat>
  <Paragraphs>316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Century Gothic</vt:lpstr>
      <vt:lpstr>Vapor Trail</vt:lpstr>
      <vt:lpstr>Tree Appraisal and the Principle of Substitution</vt:lpstr>
      <vt:lpstr>Approaches to Appraisal</vt:lpstr>
      <vt:lpstr>Approaches to Appraisal</vt:lpstr>
      <vt:lpstr>Methods of Appraisal</vt:lpstr>
      <vt:lpstr>Principle of Substitution</vt:lpstr>
      <vt:lpstr>Principle of Substitution</vt:lpstr>
      <vt:lpstr>Principle of Substitution</vt:lpstr>
      <vt:lpstr>Principle of Substitution</vt:lpstr>
      <vt:lpstr>Principle of Substitution</vt:lpstr>
      <vt:lpstr>Principle of Substitution</vt:lpstr>
      <vt:lpstr>Principle of Substitution</vt:lpstr>
      <vt:lpstr>Principle of Substitution</vt:lpstr>
      <vt:lpstr>Principle of Substitution</vt:lpstr>
      <vt:lpstr>Principle of Substitution</vt:lpstr>
      <vt:lpstr>Principle of Substitution</vt:lpstr>
      <vt:lpstr>Principle of Substitution</vt:lpstr>
      <vt:lpstr>Principle of Substitution</vt:lpstr>
      <vt:lpstr>Principle of Substitution</vt:lpstr>
      <vt:lpstr>Legal Damages</vt:lpstr>
      <vt:lpstr>Legal Damages</vt:lpstr>
      <vt:lpstr>Legal Damages</vt:lpstr>
      <vt:lpstr>Legal Damages</vt:lpstr>
      <vt:lpstr>Applying the Principle of Substitution</vt:lpstr>
      <vt:lpstr>Applying the Principle of Substitution</vt:lpstr>
      <vt:lpstr>Applying the Principle of Substitution</vt:lpstr>
      <vt:lpstr>Applying the Principle of Substitution</vt:lpstr>
      <vt:lpstr>Applying the Principle of Substitution</vt:lpstr>
      <vt:lpstr>Cases Applying the Principle of Substitution</vt:lpstr>
      <vt:lpstr>Identify the Utility</vt:lpstr>
      <vt:lpstr>Montgomery v. Locke (1887) S.Ct. CA</vt:lpstr>
      <vt:lpstr>Montgomery v. Locke (1887) S.Ct. CA</vt:lpstr>
      <vt:lpstr>Montgomery v. Locke (1887) S.Ct. CA</vt:lpstr>
      <vt:lpstr>Montgomery v. Locke (1887) S.Ct. CA</vt:lpstr>
      <vt:lpstr>Montgomery v. Locke (1887) S.Ct. CA</vt:lpstr>
      <vt:lpstr>Giese v. Neal (2014) Ct. App. IL</vt:lpstr>
      <vt:lpstr>Giese v. Neal (2014) Ct. App. IL</vt:lpstr>
      <vt:lpstr>Giese v. Neal (2014) Ct. App. IL</vt:lpstr>
      <vt:lpstr>Giese v. Neal (2014) Ct. App. IL</vt:lpstr>
      <vt:lpstr>Delay v. Great Plains (2016) Ct. App. KS</vt:lpstr>
      <vt:lpstr>Delay v. Great Plains (2016) Ct. App. KS</vt:lpstr>
      <vt:lpstr>Delay v. Great Plains (2016) Ct. App. KS</vt:lpstr>
      <vt:lpstr>Delay v. Great Plains (2016) Ct. App. KS</vt:lpstr>
      <vt:lpstr>Delay v. Great Plains (2016) Ct. App. KS</vt:lpstr>
      <vt:lpstr>Appraise Substitutes That Replace the Utility</vt:lpstr>
      <vt:lpstr>Pennington v. Beatty (1932) S.Ct. SD</vt:lpstr>
      <vt:lpstr>Pennington v. Beatty (1932) S.Ct. SD</vt:lpstr>
      <vt:lpstr>Pennington v. Beatty (1932) S.Ct. SD</vt:lpstr>
      <vt:lpstr>Pennington v. Beatty (1932) S.Ct. SD</vt:lpstr>
      <vt:lpstr>Heninger v. Dunn (1980) Ct. App. CA</vt:lpstr>
      <vt:lpstr>Heninger v. Dunn (1980) Ct. App. CA</vt:lpstr>
      <vt:lpstr>Heninger v. Dunn (1980) Ct. App. CA</vt:lpstr>
      <vt:lpstr>Heninger v. Dunn (1980) Ct. App. CA</vt:lpstr>
      <vt:lpstr>Heninger v. Dunn (1980) Ct. App. CA</vt:lpstr>
      <vt:lpstr>Heninger v. Dunn (1980) Ct. App. CA</vt:lpstr>
      <vt:lpstr>Wood v. Wolfenbarger (2012) Ct. App. TN</vt:lpstr>
      <vt:lpstr>Wood v. Wolfenbarger (2012) Ct. App. TN</vt:lpstr>
      <vt:lpstr>Wood v. Wolfenbarger (2012) Ct. App. TN</vt:lpstr>
      <vt:lpstr>Wood v. Wolfenbarger (2012) Ct. App. TN</vt:lpstr>
      <vt:lpstr>Wood v. Wolfenbarger (2012) Ct. App. TN</vt:lpstr>
      <vt:lpstr>Wood v. Wolfenbarger (2012) Ct. App. TN</vt:lpstr>
      <vt:lpstr>Determine (Non)Equivalence</vt:lpstr>
      <vt:lpstr>Bullock v. B&amp;O (1912) S.Ct. PA</vt:lpstr>
      <vt:lpstr>Bullock v. B&amp;O (1912) S.Ct. PA</vt:lpstr>
      <vt:lpstr>Bullock v. B&amp;O (1912) S.Ct. PA</vt:lpstr>
      <vt:lpstr>Bullock v. B&amp;O (1912) S.Ct. PA</vt:lpstr>
      <vt:lpstr>Bullock v. B&amp;O (1912) S.Ct. PA</vt:lpstr>
      <vt:lpstr>Evenson v. Liley (2012) S.Ct. KS</vt:lpstr>
      <vt:lpstr>Evenson v. Liley (2012) S.Ct. KS</vt:lpstr>
      <vt:lpstr>Evenson v. Liley (2012) S.Ct. KS</vt:lpstr>
      <vt:lpstr>Evenson v. Liley (2012) S.Ct. KS</vt:lpstr>
      <vt:lpstr>Select the Lowest Cost Alternative of Equivalent Utility</vt:lpstr>
      <vt:lpstr>Moss v. People’s CA Hydro (1930) S.Ct. OR</vt:lpstr>
      <vt:lpstr>Moss v. People’s CA Hydro (1930) S.Ct. OR</vt:lpstr>
      <vt:lpstr>Moss v. People’s CA Hydro (1930) S.Ct. OR</vt:lpstr>
      <vt:lpstr>Moss v. People’s CA Hydro (1930) S.Ct. OR</vt:lpstr>
      <vt:lpstr>Kornbleuth v. Westover (2020) S.Ct. NJ</vt:lpstr>
      <vt:lpstr>Kornbleuth v. Westover (2020) S.Ct. NJ</vt:lpstr>
      <vt:lpstr>Kornbleuth v. Westover (2020) S.Ct. NJ</vt:lpstr>
      <vt:lpstr>Kornbleuth v. Westover (2020) S.Ct. NJ</vt:lpstr>
      <vt:lpstr>Cases Applying the Principle of Substitution</vt:lpstr>
      <vt:lpstr>Tree Appraisal and the Principle of Substitution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Appraisal and the Principle of Substitution</dc:title>
  <dc:creator>Reviewer 1</dc:creator>
  <cp:lastModifiedBy>Reviewer 1</cp:lastModifiedBy>
  <cp:revision>30</cp:revision>
  <dcterms:created xsi:type="dcterms:W3CDTF">2023-07-28T12:56:46Z</dcterms:created>
  <dcterms:modified xsi:type="dcterms:W3CDTF">2023-08-14T01:09:08Z</dcterms:modified>
</cp:coreProperties>
</file>