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0"/>
  </p:notesMasterIdLst>
  <p:sldIdLst>
    <p:sldId id="256" r:id="rId2"/>
    <p:sldId id="324" r:id="rId3"/>
    <p:sldId id="325" r:id="rId4"/>
    <p:sldId id="369" r:id="rId5"/>
    <p:sldId id="471" r:id="rId6"/>
    <p:sldId id="262" r:id="rId7"/>
    <p:sldId id="384" r:id="rId8"/>
    <p:sldId id="385" r:id="rId9"/>
    <p:sldId id="258" r:id="rId10"/>
    <p:sldId id="257" r:id="rId11"/>
    <p:sldId id="278" r:id="rId12"/>
    <p:sldId id="266" r:id="rId13"/>
    <p:sldId id="259" r:id="rId14"/>
    <p:sldId id="277" r:id="rId15"/>
    <p:sldId id="370" r:id="rId16"/>
    <p:sldId id="389" r:id="rId17"/>
    <p:sldId id="388" r:id="rId18"/>
    <p:sldId id="387" r:id="rId19"/>
    <p:sldId id="386" r:id="rId20"/>
    <p:sldId id="260" r:id="rId21"/>
    <p:sldId id="275" r:id="rId22"/>
    <p:sldId id="390" r:id="rId23"/>
    <p:sldId id="391" r:id="rId24"/>
    <p:sldId id="392" r:id="rId25"/>
    <p:sldId id="393" r:id="rId26"/>
    <p:sldId id="289" r:id="rId27"/>
    <p:sldId id="290" r:id="rId28"/>
    <p:sldId id="269" r:id="rId29"/>
    <p:sldId id="394" r:id="rId30"/>
    <p:sldId id="395" r:id="rId31"/>
    <p:sldId id="288" r:id="rId32"/>
    <p:sldId id="312" r:id="rId33"/>
    <p:sldId id="375" r:id="rId34"/>
    <p:sldId id="371" r:id="rId35"/>
    <p:sldId id="403" r:id="rId36"/>
    <p:sldId id="402" r:id="rId37"/>
    <p:sldId id="440" r:id="rId38"/>
    <p:sldId id="441" r:id="rId39"/>
    <p:sldId id="398" r:id="rId40"/>
    <p:sldId id="323" r:id="rId41"/>
    <p:sldId id="300" r:id="rId42"/>
    <p:sldId id="297" r:id="rId43"/>
    <p:sldId id="399" r:id="rId44"/>
    <p:sldId id="400" r:id="rId45"/>
    <p:sldId id="405" r:id="rId46"/>
    <p:sldId id="404" r:id="rId47"/>
    <p:sldId id="401" r:id="rId48"/>
    <p:sldId id="280" r:id="rId49"/>
    <p:sldId id="372" r:id="rId50"/>
    <p:sldId id="435" r:id="rId51"/>
    <p:sldId id="436" r:id="rId52"/>
    <p:sldId id="340" r:id="rId53"/>
    <p:sldId id="320" r:id="rId54"/>
    <p:sldId id="373" r:id="rId55"/>
    <p:sldId id="322" r:id="rId56"/>
    <p:sldId id="406" r:id="rId57"/>
    <p:sldId id="286" r:id="rId58"/>
    <p:sldId id="287" r:id="rId59"/>
    <p:sldId id="282" r:id="rId60"/>
    <p:sldId id="408" r:id="rId61"/>
    <p:sldId id="407" r:id="rId62"/>
    <p:sldId id="410" r:id="rId63"/>
    <p:sldId id="411" r:id="rId64"/>
    <p:sldId id="430" r:id="rId65"/>
    <p:sldId id="431" r:id="rId66"/>
    <p:sldId id="412" r:id="rId67"/>
    <p:sldId id="433" r:id="rId68"/>
    <p:sldId id="472" r:id="rId69"/>
    <p:sldId id="417" r:id="rId70"/>
    <p:sldId id="419" r:id="rId71"/>
    <p:sldId id="418" r:id="rId72"/>
    <p:sldId id="341" r:id="rId73"/>
    <p:sldId id="343" r:id="rId74"/>
    <p:sldId id="429" r:id="rId75"/>
    <p:sldId id="426" r:id="rId76"/>
    <p:sldId id="438" r:id="rId77"/>
    <p:sldId id="437" r:id="rId78"/>
    <p:sldId id="439" r:id="rId79"/>
    <p:sldId id="356" r:id="rId80"/>
    <p:sldId id="446" r:id="rId81"/>
    <p:sldId id="448" r:id="rId82"/>
    <p:sldId id="447" r:id="rId83"/>
    <p:sldId id="444" r:id="rId84"/>
    <p:sldId id="445" r:id="rId85"/>
    <p:sldId id="449" r:id="rId86"/>
    <p:sldId id="450" r:id="rId87"/>
    <p:sldId id="451" r:id="rId88"/>
    <p:sldId id="443" r:id="rId89"/>
    <p:sldId id="470" r:id="rId90"/>
    <p:sldId id="362" r:id="rId91"/>
    <p:sldId id="455" r:id="rId92"/>
    <p:sldId id="456" r:id="rId93"/>
    <p:sldId id="363" r:id="rId94"/>
    <p:sldId id="454" r:id="rId95"/>
    <p:sldId id="453" r:id="rId96"/>
    <p:sldId id="452" r:id="rId97"/>
    <p:sldId id="459" r:id="rId98"/>
    <p:sldId id="462" r:id="rId99"/>
    <p:sldId id="461" r:id="rId100"/>
    <p:sldId id="460" r:id="rId101"/>
    <p:sldId id="458" r:id="rId102"/>
    <p:sldId id="463" r:id="rId103"/>
    <p:sldId id="368" r:id="rId104"/>
    <p:sldId id="464" r:id="rId105"/>
    <p:sldId id="292" r:id="rId106"/>
    <p:sldId id="319" r:id="rId107"/>
    <p:sldId id="466" r:id="rId108"/>
    <p:sldId id="465" r:id="rId109"/>
    <p:sldId id="467" r:id="rId110"/>
    <p:sldId id="469" r:id="rId111"/>
    <p:sldId id="468" r:id="rId112"/>
    <p:sldId id="294" r:id="rId113"/>
    <p:sldId id="295" r:id="rId114"/>
    <p:sldId id="305" r:id="rId115"/>
    <p:sldId id="308" r:id="rId116"/>
    <p:sldId id="309" r:id="rId117"/>
    <p:sldId id="310" r:id="rId118"/>
    <p:sldId id="442" r:id="rId1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8462061-D5C5-46CD-ACE5-FF518D5D69A9}">
          <p14:sldIdLst>
            <p14:sldId id="256"/>
            <p14:sldId id="324"/>
            <p14:sldId id="325"/>
            <p14:sldId id="369"/>
            <p14:sldId id="471"/>
            <p14:sldId id="262"/>
            <p14:sldId id="384"/>
            <p14:sldId id="385"/>
            <p14:sldId id="258"/>
          </p14:sldIdLst>
        </p14:section>
        <p14:section name="Applicability to Individuals" id="{EBDA3A5E-7947-4EDE-B801-54E58D0EFB24}">
          <p14:sldIdLst>
            <p14:sldId id="257"/>
            <p14:sldId id="278"/>
            <p14:sldId id="266"/>
            <p14:sldId id="259"/>
            <p14:sldId id="277"/>
            <p14:sldId id="370"/>
            <p14:sldId id="389"/>
            <p14:sldId id="388"/>
            <p14:sldId id="387"/>
            <p14:sldId id="386"/>
          </p14:sldIdLst>
        </p14:section>
        <p14:section name="Wo Can Work On Trees" id="{E358E5CF-B082-458D-9CD7-02C50ED319CF}">
          <p14:sldIdLst>
            <p14:sldId id="260"/>
            <p14:sldId id="275"/>
            <p14:sldId id="390"/>
            <p14:sldId id="391"/>
            <p14:sldId id="392"/>
            <p14:sldId id="393"/>
            <p14:sldId id="289"/>
            <p14:sldId id="290"/>
            <p14:sldId id="269"/>
            <p14:sldId id="394"/>
            <p14:sldId id="395"/>
            <p14:sldId id="288"/>
            <p14:sldId id="312"/>
          </p14:sldIdLst>
        </p14:section>
        <p14:section name="Specifications" id="{CF5CD9DE-F9DE-49CA-9C59-BAFC63FE40C7}">
          <p14:sldIdLst>
            <p14:sldId id="375"/>
            <p14:sldId id="371"/>
            <p14:sldId id="403"/>
            <p14:sldId id="402"/>
            <p14:sldId id="440"/>
            <p14:sldId id="441"/>
            <p14:sldId id="398"/>
            <p14:sldId id="323"/>
            <p14:sldId id="300"/>
            <p14:sldId id="297"/>
            <p14:sldId id="399"/>
            <p14:sldId id="400"/>
            <p14:sldId id="405"/>
            <p14:sldId id="404"/>
            <p14:sldId id="401"/>
          </p14:sldIdLst>
        </p14:section>
        <p14:section name="Risk Assessment" id="{C3070BD1-AF32-4B3A-97B3-1B50155B9654}">
          <p14:sldIdLst>
            <p14:sldId id="280"/>
            <p14:sldId id="372"/>
            <p14:sldId id="435"/>
            <p14:sldId id="436"/>
            <p14:sldId id="340"/>
            <p14:sldId id="320"/>
            <p14:sldId id="373"/>
            <p14:sldId id="322"/>
            <p14:sldId id="406"/>
            <p14:sldId id="286"/>
            <p14:sldId id="287"/>
            <p14:sldId id="282"/>
            <p14:sldId id="408"/>
            <p14:sldId id="407"/>
            <p14:sldId id="410"/>
            <p14:sldId id="411"/>
            <p14:sldId id="430"/>
            <p14:sldId id="431"/>
            <p14:sldId id="412"/>
            <p14:sldId id="433"/>
            <p14:sldId id="472"/>
            <p14:sldId id="417"/>
            <p14:sldId id="419"/>
            <p14:sldId id="418"/>
          </p14:sldIdLst>
        </p14:section>
        <p14:section name="Duty to Report" id="{78294DF8-87D2-48F5-B11C-394F327D5482}">
          <p14:sldIdLst>
            <p14:sldId id="341"/>
            <p14:sldId id="343"/>
            <p14:sldId id="429"/>
            <p14:sldId id="426"/>
            <p14:sldId id="438"/>
            <p14:sldId id="437"/>
            <p14:sldId id="439"/>
          </p14:sldIdLst>
        </p14:section>
        <p14:section name="Duty to Follow Up" id="{C8C71609-4EF5-4D1A-B4DD-FDD1FFBF6FEC}">
          <p14:sldIdLst>
            <p14:sldId id="356"/>
            <p14:sldId id="446"/>
            <p14:sldId id="448"/>
            <p14:sldId id="447"/>
            <p14:sldId id="444"/>
            <p14:sldId id="445"/>
            <p14:sldId id="449"/>
            <p14:sldId id="450"/>
            <p14:sldId id="451"/>
            <p14:sldId id="443"/>
            <p14:sldId id="470"/>
            <p14:sldId id="362"/>
            <p14:sldId id="455"/>
            <p14:sldId id="456"/>
            <p14:sldId id="363"/>
            <p14:sldId id="454"/>
            <p14:sldId id="453"/>
            <p14:sldId id="452"/>
            <p14:sldId id="459"/>
            <p14:sldId id="462"/>
            <p14:sldId id="461"/>
            <p14:sldId id="460"/>
            <p14:sldId id="458"/>
            <p14:sldId id="463"/>
            <p14:sldId id="368"/>
            <p14:sldId id="464"/>
          </p14:sldIdLst>
        </p14:section>
        <p14:section name="Reports" id="{D889993A-02B8-4714-820B-A45FAD42445F}">
          <p14:sldIdLst>
            <p14:sldId id="292"/>
            <p14:sldId id="319"/>
            <p14:sldId id="466"/>
            <p14:sldId id="465"/>
            <p14:sldId id="467"/>
            <p14:sldId id="469"/>
            <p14:sldId id="468"/>
            <p14:sldId id="294"/>
            <p14:sldId id="295"/>
            <p14:sldId id="305"/>
            <p14:sldId id="308"/>
            <p14:sldId id="309"/>
            <p14:sldId id="310"/>
            <p14:sldId id="44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1" initials="RV1" lastIdx="1" clrIdx="0">
    <p:extLst>
      <p:ext uri="{19B8F6BF-5375-455C-9EA6-DF929625EA0E}">
        <p15:presenceInfo xmlns:p15="http://schemas.microsoft.com/office/powerpoint/2012/main" userId="Reviewer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85766" autoAdjust="0"/>
  </p:normalViewPr>
  <p:slideViewPr>
    <p:cSldViewPr>
      <p:cViewPr varScale="1">
        <p:scale>
          <a:sx n="114" d="100"/>
          <a:sy n="114" d="100"/>
        </p:scale>
        <p:origin x="59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561BE-F112-47D3-A240-4496A4BF7176}" type="datetimeFigureOut">
              <a:rPr lang="en-US" smtClean="0"/>
              <a:t>2/29/2024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FEA5D-6E72-4C91-BDB1-853DC35CC4A4}" type="slidenum">
              <a:rPr lang="en-US" smtClean="0"/>
              <a:t>‹#›</a:t>
            </a:fld>
            <a:endParaRPr lang="en-US"/>
          </a:p>
        </p:txBody>
      </p:sp>
    </p:spTree>
    <p:extLst>
      <p:ext uri="{BB962C8B-B14F-4D97-AF65-F5344CB8AC3E}">
        <p14:creationId xmlns:p14="http://schemas.microsoft.com/office/powerpoint/2010/main" val="370902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EA5D-6E72-4C91-BDB1-853DC35CC4A4}" type="slidenum">
              <a:rPr lang="en-US" smtClean="0"/>
              <a:t>2</a:t>
            </a:fld>
            <a:endParaRPr lang="en-US"/>
          </a:p>
        </p:txBody>
      </p:sp>
    </p:spTree>
    <p:extLst>
      <p:ext uri="{BB962C8B-B14F-4D97-AF65-F5344CB8AC3E}">
        <p14:creationId xmlns:p14="http://schemas.microsoft.com/office/powerpoint/2010/main" val="388994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75</a:t>
            </a:fld>
            <a:endParaRPr lang="en-US"/>
          </a:p>
        </p:txBody>
      </p:sp>
    </p:spTree>
    <p:extLst>
      <p:ext uri="{BB962C8B-B14F-4D97-AF65-F5344CB8AC3E}">
        <p14:creationId xmlns:p14="http://schemas.microsoft.com/office/powerpoint/2010/main" val="212625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76</a:t>
            </a:fld>
            <a:endParaRPr lang="en-US"/>
          </a:p>
        </p:txBody>
      </p:sp>
    </p:spTree>
    <p:extLst>
      <p:ext uri="{BB962C8B-B14F-4D97-AF65-F5344CB8AC3E}">
        <p14:creationId xmlns:p14="http://schemas.microsoft.com/office/powerpoint/2010/main" val="197866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77</a:t>
            </a:fld>
            <a:endParaRPr lang="en-US"/>
          </a:p>
        </p:txBody>
      </p:sp>
    </p:spTree>
    <p:extLst>
      <p:ext uri="{BB962C8B-B14F-4D97-AF65-F5344CB8AC3E}">
        <p14:creationId xmlns:p14="http://schemas.microsoft.com/office/powerpoint/2010/main" val="205204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78</a:t>
            </a:fld>
            <a:endParaRPr lang="en-US"/>
          </a:p>
        </p:txBody>
      </p:sp>
    </p:spTree>
    <p:extLst>
      <p:ext uri="{BB962C8B-B14F-4D97-AF65-F5344CB8AC3E}">
        <p14:creationId xmlns:p14="http://schemas.microsoft.com/office/powerpoint/2010/main" val="111273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79</a:t>
            </a:fld>
            <a:endParaRPr lang="en-US"/>
          </a:p>
        </p:txBody>
      </p:sp>
    </p:spTree>
    <p:extLst>
      <p:ext uri="{BB962C8B-B14F-4D97-AF65-F5344CB8AC3E}">
        <p14:creationId xmlns:p14="http://schemas.microsoft.com/office/powerpoint/2010/main" val="61977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80</a:t>
            </a:fld>
            <a:endParaRPr lang="en-US"/>
          </a:p>
        </p:txBody>
      </p:sp>
    </p:spTree>
    <p:extLst>
      <p:ext uri="{BB962C8B-B14F-4D97-AF65-F5344CB8AC3E}">
        <p14:creationId xmlns:p14="http://schemas.microsoft.com/office/powerpoint/2010/main" val="224410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81</a:t>
            </a:fld>
            <a:endParaRPr lang="en-US"/>
          </a:p>
        </p:txBody>
      </p:sp>
    </p:spTree>
    <p:extLst>
      <p:ext uri="{BB962C8B-B14F-4D97-AF65-F5344CB8AC3E}">
        <p14:creationId xmlns:p14="http://schemas.microsoft.com/office/powerpoint/2010/main" val="301387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82</a:t>
            </a:fld>
            <a:endParaRPr lang="en-US"/>
          </a:p>
        </p:txBody>
      </p:sp>
    </p:spTree>
    <p:extLst>
      <p:ext uri="{BB962C8B-B14F-4D97-AF65-F5344CB8AC3E}">
        <p14:creationId xmlns:p14="http://schemas.microsoft.com/office/powerpoint/2010/main" val="24875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83</a:t>
            </a:fld>
            <a:endParaRPr lang="en-US"/>
          </a:p>
        </p:txBody>
      </p:sp>
    </p:spTree>
    <p:extLst>
      <p:ext uri="{BB962C8B-B14F-4D97-AF65-F5344CB8AC3E}">
        <p14:creationId xmlns:p14="http://schemas.microsoft.com/office/powerpoint/2010/main" val="404528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84</a:t>
            </a:fld>
            <a:endParaRPr lang="en-US"/>
          </a:p>
        </p:txBody>
      </p:sp>
    </p:spTree>
    <p:extLst>
      <p:ext uri="{BB962C8B-B14F-4D97-AF65-F5344CB8AC3E}">
        <p14:creationId xmlns:p14="http://schemas.microsoft.com/office/powerpoint/2010/main" val="307906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40</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85</a:t>
            </a:fld>
            <a:endParaRPr lang="en-US"/>
          </a:p>
        </p:txBody>
      </p:sp>
    </p:spTree>
    <p:extLst>
      <p:ext uri="{BB962C8B-B14F-4D97-AF65-F5344CB8AC3E}">
        <p14:creationId xmlns:p14="http://schemas.microsoft.com/office/powerpoint/2010/main" val="246759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86</a:t>
            </a:fld>
            <a:endParaRPr lang="en-US"/>
          </a:p>
        </p:txBody>
      </p:sp>
    </p:spTree>
    <p:extLst>
      <p:ext uri="{BB962C8B-B14F-4D97-AF65-F5344CB8AC3E}">
        <p14:creationId xmlns:p14="http://schemas.microsoft.com/office/powerpoint/2010/main" val="248498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87</a:t>
            </a:fld>
            <a:endParaRPr lang="en-US"/>
          </a:p>
        </p:txBody>
      </p:sp>
    </p:spTree>
    <p:extLst>
      <p:ext uri="{BB962C8B-B14F-4D97-AF65-F5344CB8AC3E}">
        <p14:creationId xmlns:p14="http://schemas.microsoft.com/office/powerpoint/2010/main" val="2219642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88</a:t>
            </a:fld>
            <a:endParaRPr lang="en-US"/>
          </a:p>
        </p:txBody>
      </p:sp>
    </p:spTree>
    <p:extLst>
      <p:ext uri="{BB962C8B-B14F-4D97-AF65-F5344CB8AC3E}">
        <p14:creationId xmlns:p14="http://schemas.microsoft.com/office/powerpoint/2010/main" val="69835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89</a:t>
            </a:fld>
            <a:endParaRPr lang="en-US"/>
          </a:p>
        </p:txBody>
      </p:sp>
    </p:spTree>
    <p:extLst>
      <p:ext uri="{BB962C8B-B14F-4D97-AF65-F5344CB8AC3E}">
        <p14:creationId xmlns:p14="http://schemas.microsoft.com/office/powerpoint/2010/main" val="200299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90</a:t>
            </a:fld>
            <a:endParaRPr lang="en-US"/>
          </a:p>
        </p:txBody>
      </p:sp>
    </p:spTree>
    <p:extLst>
      <p:ext uri="{BB962C8B-B14F-4D97-AF65-F5344CB8AC3E}">
        <p14:creationId xmlns:p14="http://schemas.microsoft.com/office/powerpoint/2010/main" val="2670237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91</a:t>
            </a:fld>
            <a:endParaRPr lang="en-US"/>
          </a:p>
        </p:txBody>
      </p:sp>
    </p:spTree>
    <p:extLst>
      <p:ext uri="{BB962C8B-B14F-4D97-AF65-F5344CB8AC3E}">
        <p14:creationId xmlns:p14="http://schemas.microsoft.com/office/powerpoint/2010/main" val="390083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92</a:t>
            </a:fld>
            <a:endParaRPr lang="en-US"/>
          </a:p>
        </p:txBody>
      </p:sp>
    </p:spTree>
    <p:extLst>
      <p:ext uri="{BB962C8B-B14F-4D97-AF65-F5344CB8AC3E}">
        <p14:creationId xmlns:p14="http://schemas.microsoft.com/office/powerpoint/2010/main" val="374425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93</a:t>
            </a:fld>
            <a:endParaRPr lang="en-US"/>
          </a:p>
        </p:txBody>
      </p:sp>
    </p:spTree>
    <p:extLst>
      <p:ext uri="{BB962C8B-B14F-4D97-AF65-F5344CB8AC3E}">
        <p14:creationId xmlns:p14="http://schemas.microsoft.com/office/powerpoint/2010/main" val="1912900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94</a:t>
            </a:fld>
            <a:endParaRPr lang="en-US"/>
          </a:p>
        </p:txBody>
      </p:sp>
    </p:spTree>
    <p:extLst>
      <p:ext uri="{BB962C8B-B14F-4D97-AF65-F5344CB8AC3E}">
        <p14:creationId xmlns:p14="http://schemas.microsoft.com/office/powerpoint/2010/main" val="263175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41</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95</a:t>
            </a:fld>
            <a:endParaRPr lang="en-US"/>
          </a:p>
        </p:txBody>
      </p:sp>
    </p:spTree>
    <p:extLst>
      <p:ext uri="{BB962C8B-B14F-4D97-AF65-F5344CB8AC3E}">
        <p14:creationId xmlns:p14="http://schemas.microsoft.com/office/powerpoint/2010/main" val="1332233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96</a:t>
            </a:fld>
            <a:endParaRPr lang="en-US"/>
          </a:p>
        </p:txBody>
      </p:sp>
    </p:spTree>
    <p:extLst>
      <p:ext uri="{BB962C8B-B14F-4D97-AF65-F5344CB8AC3E}">
        <p14:creationId xmlns:p14="http://schemas.microsoft.com/office/powerpoint/2010/main" val="454032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97</a:t>
            </a:fld>
            <a:endParaRPr lang="en-US"/>
          </a:p>
        </p:txBody>
      </p:sp>
    </p:spTree>
    <p:extLst>
      <p:ext uri="{BB962C8B-B14F-4D97-AF65-F5344CB8AC3E}">
        <p14:creationId xmlns:p14="http://schemas.microsoft.com/office/powerpoint/2010/main" val="2206133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98</a:t>
            </a:fld>
            <a:endParaRPr lang="en-US"/>
          </a:p>
        </p:txBody>
      </p:sp>
    </p:spTree>
    <p:extLst>
      <p:ext uri="{BB962C8B-B14F-4D97-AF65-F5344CB8AC3E}">
        <p14:creationId xmlns:p14="http://schemas.microsoft.com/office/powerpoint/2010/main" val="1000685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99</a:t>
            </a:fld>
            <a:endParaRPr lang="en-US"/>
          </a:p>
        </p:txBody>
      </p:sp>
    </p:spTree>
    <p:extLst>
      <p:ext uri="{BB962C8B-B14F-4D97-AF65-F5344CB8AC3E}">
        <p14:creationId xmlns:p14="http://schemas.microsoft.com/office/powerpoint/2010/main" val="3740704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100</a:t>
            </a:fld>
            <a:endParaRPr lang="en-US"/>
          </a:p>
        </p:txBody>
      </p:sp>
    </p:spTree>
    <p:extLst>
      <p:ext uri="{BB962C8B-B14F-4D97-AF65-F5344CB8AC3E}">
        <p14:creationId xmlns:p14="http://schemas.microsoft.com/office/powerpoint/2010/main" val="337826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101</a:t>
            </a:fld>
            <a:endParaRPr lang="en-US"/>
          </a:p>
        </p:txBody>
      </p:sp>
    </p:spTree>
    <p:extLst>
      <p:ext uri="{BB962C8B-B14F-4D97-AF65-F5344CB8AC3E}">
        <p14:creationId xmlns:p14="http://schemas.microsoft.com/office/powerpoint/2010/main" val="3505937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102</a:t>
            </a:fld>
            <a:endParaRPr lang="en-US"/>
          </a:p>
        </p:txBody>
      </p:sp>
    </p:spTree>
    <p:extLst>
      <p:ext uri="{BB962C8B-B14F-4D97-AF65-F5344CB8AC3E}">
        <p14:creationId xmlns:p14="http://schemas.microsoft.com/office/powerpoint/2010/main" val="4096461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105</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106</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EA5D-6E72-4C91-BDB1-853DC35CC4A4}" type="slidenum">
              <a:rPr lang="en-US" smtClean="0"/>
              <a:t>69</a:t>
            </a:fld>
            <a:endParaRPr lang="en-US"/>
          </a:p>
        </p:txBody>
      </p:sp>
    </p:spTree>
    <p:extLst>
      <p:ext uri="{BB962C8B-B14F-4D97-AF65-F5344CB8AC3E}">
        <p14:creationId xmlns:p14="http://schemas.microsoft.com/office/powerpoint/2010/main" val="170488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107</a:t>
            </a:fld>
            <a:endParaRPr lang="en-US"/>
          </a:p>
        </p:txBody>
      </p:sp>
    </p:spTree>
    <p:extLst>
      <p:ext uri="{BB962C8B-B14F-4D97-AF65-F5344CB8AC3E}">
        <p14:creationId xmlns:p14="http://schemas.microsoft.com/office/powerpoint/2010/main" val="1556802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108</a:t>
            </a:fld>
            <a:endParaRPr lang="en-US"/>
          </a:p>
        </p:txBody>
      </p:sp>
    </p:spTree>
    <p:extLst>
      <p:ext uri="{BB962C8B-B14F-4D97-AF65-F5344CB8AC3E}">
        <p14:creationId xmlns:p14="http://schemas.microsoft.com/office/powerpoint/2010/main" val="2270496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109</a:t>
            </a:fld>
            <a:endParaRPr lang="en-US"/>
          </a:p>
        </p:txBody>
      </p:sp>
    </p:spTree>
    <p:extLst>
      <p:ext uri="{BB962C8B-B14F-4D97-AF65-F5344CB8AC3E}">
        <p14:creationId xmlns:p14="http://schemas.microsoft.com/office/powerpoint/2010/main" val="3356283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110</a:t>
            </a:fld>
            <a:endParaRPr lang="en-US"/>
          </a:p>
        </p:txBody>
      </p:sp>
    </p:spTree>
    <p:extLst>
      <p:ext uri="{BB962C8B-B14F-4D97-AF65-F5344CB8AC3E}">
        <p14:creationId xmlns:p14="http://schemas.microsoft.com/office/powerpoint/2010/main" val="2808661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111</a:t>
            </a:fld>
            <a:endParaRPr lang="en-US"/>
          </a:p>
        </p:txBody>
      </p:sp>
    </p:spTree>
    <p:extLst>
      <p:ext uri="{BB962C8B-B14F-4D97-AF65-F5344CB8AC3E}">
        <p14:creationId xmlns:p14="http://schemas.microsoft.com/office/powerpoint/2010/main" val="840900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112</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113</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114</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115</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116</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EA5D-6E72-4C91-BDB1-853DC35CC4A4}" type="slidenum">
              <a:rPr lang="en-US" smtClean="0"/>
              <a:t>70</a:t>
            </a:fld>
            <a:endParaRPr lang="en-US"/>
          </a:p>
        </p:txBody>
      </p:sp>
    </p:spTree>
    <p:extLst>
      <p:ext uri="{BB962C8B-B14F-4D97-AF65-F5344CB8AC3E}">
        <p14:creationId xmlns:p14="http://schemas.microsoft.com/office/powerpoint/2010/main" val="396357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EA5D-6E72-4C91-BDB1-853DC35CC4A4}" type="slidenum">
              <a:rPr lang="en-US" smtClean="0"/>
              <a:t>71</a:t>
            </a:fld>
            <a:endParaRPr lang="en-US"/>
          </a:p>
        </p:txBody>
      </p:sp>
    </p:spTree>
    <p:extLst>
      <p:ext uri="{BB962C8B-B14F-4D97-AF65-F5344CB8AC3E}">
        <p14:creationId xmlns:p14="http://schemas.microsoft.com/office/powerpoint/2010/main" val="303633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72</a:t>
            </a:fld>
            <a:endParaRPr lang="en-US"/>
          </a:p>
        </p:txBody>
      </p:sp>
    </p:spTree>
    <p:extLst>
      <p:ext uri="{BB962C8B-B14F-4D97-AF65-F5344CB8AC3E}">
        <p14:creationId xmlns:p14="http://schemas.microsoft.com/office/powerpoint/2010/main" val="364953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73</a:t>
            </a:fld>
            <a:endParaRPr lang="en-US"/>
          </a:p>
        </p:txBody>
      </p:sp>
    </p:spTree>
    <p:extLst>
      <p:ext uri="{BB962C8B-B14F-4D97-AF65-F5344CB8AC3E}">
        <p14:creationId xmlns:p14="http://schemas.microsoft.com/office/powerpoint/2010/main" val="20126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74</a:t>
            </a:fld>
            <a:endParaRPr lang="en-US"/>
          </a:p>
        </p:txBody>
      </p:sp>
    </p:spTree>
    <p:extLst>
      <p:ext uri="{BB962C8B-B14F-4D97-AF65-F5344CB8AC3E}">
        <p14:creationId xmlns:p14="http://schemas.microsoft.com/office/powerpoint/2010/main" val="127979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D5E69-B3F7-4DBD-B9BC-E6FC19DFA8EC}"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D5E69-B3F7-4DBD-B9BC-E6FC19DFA8EC}"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D5E69-B3F7-4DBD-B9BC-E6FC19DFA8EC}"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D5E69-B3F7-4DBD-B9BC-E6FC19DFA8EC}"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D5E69-B3F7-4DBD-B9BC-E6FC19DFA8EC}"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D5E69-B3F7-4DBD-B9BC-E6FC19DFA8EC}"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D5E69-B3F7-4DBD-B9BC-E6FC19DFA8EC}"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1CB9F-0F0B-4A68-B8BF-CB77C1793151}" type="slidenum">
              <a:rPr lang="en-US" smtClean="0"/>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54D5E69-B3F7-4DBD-B9BC-E6FC19DFA8EC}" type="datetimeFigureOut">
              <a:rPr lang="en-US" smtClean="0"/>
              <a:t>2/29/2024</a:t>
            </a:fld>
            <a:endParaRPr lang="en-US"/>
          </a:p>
        </p:txBody>
      </p:sp>
      <p:sp>
        <p:nvSpPr>
          <p:cNvPr id="9" name="Slide Number Placeholder 8"/>
          <p:cNvSpPr>
            <a:spLocks noGrp="1"/>
          </p:cNvSpPr>
          <p:nvPr>
            <p:ph type="sldNum" sz="quarter" idx="11"/>
          </p:nvPr>
        </p:nvSpPr>
        <p:spPr/>
        <p:txBody>
          <a:bodyPr/>
          <a:lstStyle/>
          <a:p>
            <a:fld id="{11C1CB9F-0F0B-4A68-B8BF-CB77C179315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C1CB9F-0F0B-4A68-B8BF-CB77C1793151}" type="slidenum">
              <a:rPr lang="en-US" smtClean="0"/>
              <a:t>‹#›</a:t>
            </a:fld>
            <a:endParaRPr lang="en-US"/>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B54D5E69-B3F7-4DBD-B9BC-E6FC19DFA8EC}" type="datetimeFigureOut">
              <a:rPr lang="en-US" smtClean="0"/>
              <a:t>2/29/2024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mn-lt"/>
              </a:rPr>
              <a:t>Wielding the A300 Standards: </a:t>
            </a:r>
            <a:br>
              <a:rPr lang="en-US" sz="4400" dirty="0">
                <a:latin typeface="+mn-lt"/>
              </a:rPr>
            </a:br>
            <a:r>
              <a:rPr lang="en-US" sz="4400" b="1" dirty="0">
                <a:latin typeface="+mn-lt"/>
              </a:rPr>
              <a:t>The Shield and the Sword</a:t>
            </a:r>
            <a:endParaRPr lang="en-US" b="1" dirty="0">
              <a:latin typeface="+mn-lt"/>
            </a:endParaRPr>
          </a:p>
        </p:txBody>
      </p:sp>
      <p:sp>
        <p:nvSpPr>
          <p:cNvPr id="3" name="Subtitle 2"/>
          <p:cNvSpPr>
            <a:spLocks noGrp="1"/>
          </p:cNvSpPr>
          <p:nvPr>
            <p:ph type="subTitle" idx="1"/>
          </p:nvPr>
        </p:nvSpPr>
        <p:spPr>
          <a:xfrm>
            <a:off x="685800" y="4000500"/>
            <a:ext cx="2209800" cy="800100"/>
          </a:xfrm>
        </p:spPr>
        <p:txBody>
          <a:bodyPr>
            <a:normAutofit fontScale="85000" lnSpcReduction="10000"/>
          </a:bodyPr>
          <a:lstStyle/>
          <a:p>
            <a:r>
              <a:rPr lang="en-US" sz="1800" dirty="0"/>
              <a:t>James Komen</a:t>
            </a:r>
          </a:p>
          <a:p>
            <a:r>
              <a:rPr lang="en-US" sz="1800" dirty="0"/>
              <a:t>BCMA #WE-9909B</a:t>
            </a:r>
          </a:p>
          <a:p>
            <a:r>
              <a:rPr lang="en-US" sz="1800" dirty="0"/>
              <a:t>RCA #555</a:t>
            </a:r>
          </a:p>
        </p:txBody>
      </p:sp>
      <p:sp>
        <p:nvSpPr>
          <p:cNvPr id="5" name="Subtitle 2"/>
          <p:cNvSpPr txBox="1">
            <a:spLocks/>
          </p:cNvSpPr>
          <p:nvPr/>
        </p:nvSpPr>
        <p:spPr>
          <a:xfrm>
            <a:off x="5181600" y="4019550"/>
            <a:ext cx="2819400" cy="8001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n-US" sz="1500" dirty="0"/>
          </a:p>
          <a:p>
            <a:r>
              <a:rPr lang="en-US" sz="1500" dirty="0"/>
              <a:t>www.jameskomen.com</a:t>
            </a:r>
          </a:p>
          <a:p>
            <a:r>
              <a:rPr lang="en-US" sz="1500" dirty="0"/>
              <a:t>jameskomen@gmail.com</a:t>
            </a:r>
          </a:p>
        </p:txBody>
      </p:sp>
    </p:spTree>
    <p:extLst>
      <p:ext uri="{BB962C8B-B14F-4D97-AF65-F5344CB8AC3E}">
        <p14:creationId xmlns:p14="http://schemas.microsoft.com/office/powerpoint/2010/main" val="416083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pic>
        <p:nvPicPr>
          <p:cNvPr id="9" name="Content Placeholder 8"/>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484053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shall be made to the client, where applicable.”</a:t>
            </a:r>
          </a:p>
          <a:p>
            <a:r>
              <a:rPr lang="en-US" sz="1900" dirty="0"/>
              <a:t>7.12.1 (structural support): “The client, owner or owner’s agent shall be notified of the need for periodic monitoring and maintenance.”</a:t>
            </a:r>
          </a:p>
          <a:p>
            <a:r>
              <a:rPr lang="en-US" sz="1900" dirty="0"/>
              <a:t>8.7.2 (lightning protection): “The client, owner or owner’s agent shall be informed of the need for periodic inspection and maintenance of the system.”</a:t>
            </a:r>
          </a:p>
          <a:p>
            <a:r>
              <a:rPr lang="en-US" sz="1900" dirty="0"/>
              <a:t>10.6.1 (planting): “The client, owner, or owner’s agent shall be notified of the need for post-planting monitoring and maintenance.”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91832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shall be made to the client, where applicable.”</a:t>
            </a:r>
          </a:p>
          <a:p>
            <a:r>
              <a:rPr lang="en-US" sz="1900" dirty="0"/>
              <a:t>7.12.1 (structural support): “The client, owner or owner’s agent shall be notified of the need for periodic monitoring and maintenance.”</a:t>
            </a:r>
          </a:p>
          <a:p>
            <a:r>
              <a:rPr lang="en-US" sz="1900" dirty="0"/>
              <a:t>8.7.2 (lightning protection): “The client, owner or owner’s agent shall be informed of the need for periodic inspection and maintenance of the system.”</a:t>
            </a:r>
          </a:p>
          <a:p>
            <a:r>
              <a:rPr lang="en-US" sz="1900" dirty="0"/>
              <a:t>10.6.1 (planting): “The client, owner, or owner’s agent shall be notified of the need for post-planting monitoring and maintenance.”</a:t>
            </a:r>
          </a:p>
          <a:p>
            <a:r>
              <a:rPr lang="en-US" sz="1900" dirty="0"/>
              <a:t>12.6.1 (root management): “Recommendations for monitoring and maintenance shall be made to the client.”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2487515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a:t>
            </a:r>
            <a:r>
              <a:rPr lang="en-US" sz="1900" b="1" i="1" u="sng" dirty="0"/>
              <a:t>shall</a:t>
            </a:r>
            <a:r>
              <a:rPr lang="en-US" sz="1900" dirty="0"/>
              <a:t> be made to the client, where applicable.”</a:t>
            </a:r>
          </a:p>
          <a:p>
            <a:r>
              <a:rPr lang="en-US" sz="1900" dirty="0"/>
              <a:t>7.12.1 (structural support): “The client, owner or owner’s agent </a:t>
            </a:r>
            <a:r>
              <a:rPr lang="en-US" sz="1900" b="1" i="1" u="sng" dirty="0"/>
              <a:t>shall</a:t>
            </a:r>
            <a:r>
              <a:rPr lang="en-US" sz="1900" dirty="0"/>
              <a:t> be notified of the need for periodic monitoring and maintenance.”</a:t>
            </a:r>
          </a:p>
          <a:p>
            <a:r>
              <a:rPr lang="en-US" sz="1900" dirty="0"/>
              <a:t>8.7.2 (lightning protection): “The client, owner or owner’s agent </a:t>
            </a:r>
            <a:r>
              <a:rPr lang="en-US" sz="1900" b="1" i="1" u="sng" dirty="0"/>
              <a:t>shall</a:t>
            </a:r>
            <a:r>
              <a:rPr lang="en-US" sz="1900" dirty="0"/>
              <a:t> be informed of the need for periodic inspection and maintenance of the system.”</a:t>
            </a:r>
          </a:p>
          <a:p>
            <a:r>
              <a:rPr lang="en-US" sz="1900" dirty="0"/>
              <a:t>10.6.1 (planting): “The client, owner, or owner’s agent </a:t>
            </a:r>
            <a:r>
              <a:rPr lang="en-US" sz="1900" b="1" i="1" u="sng" dirty="0"/>
              <a:t>shall</a:t>
            </a:r>
            <a:r>
              <a:rPr lang="en-US" sz="1900" dirty="0"/>
              <a:t> be notified of the need for post-planting monitoring and maintenance.”</a:t>
            </a:r>
          </a:p>
          <a:p>
            <a:r>
              <a:rPr lang="en-US" sz="1900" dirty="0"/>
              <a:t>12.6.1 (root management): “Recommendations for monitoring and maintenance </a:t>
            </a:r>
            <a:r>
              <a:rPr lang="en-US" sz="1900" b="1" i="1" u="sng" dirty="0"/>
              <a:t>shall</a:t>
            </a:r>
            <a:r>
              <a:rPr lang="en-US" sz="1900" dirty="0"/>
              <a:t> be made to the client.”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9698171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800" dirty="0"/>
              <a:t>Owner</a:t>
            </a:r>
            <a:endParaRPr lang="en-US" dirty="0"/>
          </a:p>
        </p:txBody>
      </p:sp>
      <p:sp>
        <p:nvSpPr>
          <p:cNvPr id="4" name="Content Placeholder 3"/>
          <p:cNvSpPr>
            <a:spLocks noGrp="1"/>
          </p:cNvSpPr>
          <p:nvPr>
            <p:ph sz="half" idx="2"/>
          </p:nvPr>
        </p:nvSpPr>
        <p:spPr>
          <a:xfrm>
            <a:off x="457200" y="1631155"/>
            <a:ext cx="4038600" cy="3378995"/>
          </a:xfrm>
        </p:spPr>
        <p:txBody>
          <a:bodyPr>
            <a:normAutofit/>
          </a:bodyPr>
          <a:lstStyle/>
          <a:p>
            <a:r>
              <a:rPr lang="en-US" sz="2000" dirty="0"/>
              <a:t>4.7.3 (general)</a:t>
            </a:r>
          </a:p>
          <a:p>
            <a:r>
              <a:rPr lang="en-US" sz="2000" dirty="0"/>
              <a:t>5.10.3 (pruning)</a:t>
            </a:r>
          </a:p>
          <a:p>
            <a:r>
              <a:rPr lang="en-US" sz="2000" dirty="0"/>
              <a:t>6.10.3 (soil management)</a:t>
            </a:r>
          </a:p>
          <a:p>
            <a:r>
              <a:rPr lang="en-US" sz="2000" dirty="0"/>
              <a:t>7.12.2 (structural support)</a:t>
            </a:r>
          </a:p>
          <a:p>
            <a:r>
              <a:rPr lang="en-US" sz="2000" dirty="0"/>
              <a:t>8.7.3 (lightning protection)</a:t>
            </a:r>
          </a:p>
          <a:p>
            <a:r>
              <a:rPr lang="en-US" sz="2000" dirty="0"/>
              <a:t>10.6.1.1 (planting)</a:t>
            </a:r>
          </a:p>
          <a:p>
            <a:r>
              <a:rPr lang="en-US" sz="2000" dirty="0"/>
              <a:t>12.6.5 (root management)</a:t>
            </a:r>
          </a:p>
        </p:txBody>
      </p:sp>
      <p:sp>
        <p:nvSpPr>
          <p:cNvPr id="5" name="Text Placeholder 4"/>
          <p:cNvSpPr>
            <a:spLocks noGrp="1"/>
          </p:cNvSpPr>
          <p:nvPr>
            <p:ph type="body" sz="quarter" idx="3"/>
          </p:nvPr>
        </p:nvSpPr>
        <p:spPr/>
        <p:txBody>
          <a:bodyPr/>
          <a:lstStyle/>
          <a:p>
            <a:r>
              <a:rPr lang="en-US" sz="2800" dirty="0"/>
              <a:t>Arborist</a:t>
            </a:r>
          </a:p>
        </p:txBody>
      </p:sp>
      <p:sp>
        <p:nvSpPr>
          <p:cNvPr id="6" name="Content Placeholder 5"/>
          <p:cNvSpPr>
            <a:spLocks noGrp="1"/>
          </p:cNvSpPr>
          <p:nvPr>
            <p:ph sz="quarter" idx="4"/>
          </p:nvPr>
        </p:nvSpPr>
        <p:spPr>
          <a:xfrm>
            <a:off x="4411785" y="1631155"/>
            <a:ext cx="3810000" cy="2683965"/>
          </a:xfrm>
        </p:spPr>
        <p:txBody>
          <a:bodyPr>
            <a:normAutofit/>
          </a:bodyPr>
          <a:lstStyle/>
          <a:p>
            <a:r>
              <a:rPr lang="en-US" sz="2000" i="1" u="sng" dirty="0"/>
              <a:t>Notify</a:t>
            </a:r>
            <a:r>
              <a:rPr lang="en-US" sz="2000" dirty="0"/>
              <a:t> owner of the need for monitoring and maintenance</a:t>
            </a:r>
          </a:p>
        </p:txBody>
      </p:sp>
      <p:pic>
        <p:nvPicPr>
          <p:cNvPr id="10" name="Picture 9">
            <a:extLst>
              <a:ext uri="{FF2B5EF4-FFF2-40B4-BE49-F238E27FC236}">
                <a16:creationId xmlns:a16="http://schemas.microsoft.com/office/drawing/2014/main" id="{FF9E7284-BB05-416E-8999-80E7FE0E8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01632" y="1087153"/>
            <a:ext cx="702347" cy="437211"/>
          </a:xfrm>
          <a:prstGeom prst="rect">
            <a:avLst/>
          </a:prstGeom>
        </p:spPr>
      </p:pic>
      <p:pic>
        <p:nvPicPr>
          <p:cNvPr id="13" name="Content Placeholder 8">
            <a:extLst>
              <a:ext uri="{FF2B5EF4-FFF2-40B4-BE49-F238E27FC236}">
                <a16:creationId xmlns:a16="http://schemas.microsoft.com/office/drawing/2014/main" id="{868A1D9F-FC27-4511-A27F-974CA1AD8D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3011960" y="1086446"/>
            <a:ext cx="455827" cy="609600"/>
          </a:xfrm>
          <a:prstGeom prst="rect">
            <a:avLst/>
          </a:prstGeom>
          <a:effectLst>
            <a:glow rad="228600">
              <a:schemeClr val="accent3">
                <a:satMod val="175000"/>
                <a:alpha val="40000"/>
              </a:schemeClr>
            </a:glow>
          </a:effectLst>
        </p:spPr>
      </p:pic>
      <p:sp>
        <p:nvSpPr>
          <p:cNvPr id="17" name="Title 1">
            <a:extLst>
              <a:ext uri="{FF2B5EF4-FFF2-40B4-BE49-F238E27FC236}">
                <a16:creationId xmlns:a16="http://schemas.microsoft.com/office/drawing/2014/main" id="{527EB68F-39E7-443D-80F4-A728963DF089}"/>
              </a:ext>
            </a:extLst>
          </p:cNvPr>
          <p:cNvSpPr>
            <a:spLocks noGrp="1"/>
          </p:cNvSpPr>
          <p:nvPr>
            <p:ph type="title"/>
          </p:nvPr>
        </p:nvSpPr>
        <p:spPr>
          <a:xfrm>
            <a:off x="457200" y="206375"/>
            <a:ext cx="7620000" cy="857250"/>
          </a:xfrm>
        </p:spPr>
        <p:txBody>
          <a:bodyPr/>
          <a:lstStyle/>
          <a:p>
            <a:r>
              <a:rPr lang="en-US" sz="4800" dirty="0"/>
              <a:t>Duty to Follow-Up</a:t>
            </a:r>
          </a:p>
        </p:txBody>
      </p:sp>
    </p:spTree>
    <p:extLst>
      <p:ext uri="{BB962C8B-B14F-4D97-AF65-F5344CB8AC3E}">
        <p14:creationId xmlns:p14="http://schemas.microsoft.com/office/powerpoint/2010/main" val="473440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800" dirty="0"/>
              <a:t>Should</a:t>
            </a:r>
            <a:endParaRPr lang="en-US" dirty="0"/>
          </a:p>
        </p:txBody>
      </p:sp>
      <p:sp>
        <p:nvSpPr>
          <p:cNvPr id="4" name="Content Placeholder 3"/>
          <p:cNvSpPr>
            <a:spLocks noGrp="1"/>
          </p:cNvSpPr>
          <p:nvPr>
            <p:ph sz="half" idx="2"/>
          </p:nvPr>
        </p:nvSpPr>
        <p:spPr>
          <a:xfrm>
            <a:off x="457200" y="1631155"/>
            <a:ext cx="4038600" cy="3378995"/>
          </a:xfrm>
        </p:spPr>
        <p:txBody>
          <a:bodyPr>
            <a:normAutofit/>
          </a:bodyPr>
          <a:lstStyle/>
          <a:p>
            <a:r>
              <a:rPr lang="en-US" sz="2000" dirty="0"/>
              <a:t>4.7.1 (general) “monitoring”</a:t>
            </a:r>
          </a:p>
          <a:p>
            <a:r>
              <a:rPr lang="en-US" sz="2000" dirty="0"/>
              <a:t>5.10.2 (pruning)</a:t>
            </a:r>
          </a:p>
          <a:p>
            <a:r>
              <a:rPr lang="en-US" sz="2000" dirty="0"/>
              <a:t>6.10.2 (soil management)</a:t>
            </a:r>
          </a:p>
          <a:p>
            <a:r>
              <a:rPr lang="en-US" sz="2000" dirty="0"/>
              <a:t>13.7.1 (risk assessment)</a:t>
            </a:r>
          </a:p>
        </p:txBody>
      </p:sp>
      <p:sp>
        <p:nvSpPr>
          <p:cNvPr id="5" name="Text Placeholder 4"/>
          <p:cNvSpPr>
            <a:spLocks noGrp="1"/>
          </p:cNvSpPr>
          <p:nvPr>
            <p:ph type="body" sz="quarter" idx="3"/>
          </p:nvPr>
        </p:nvSpPr>
        <p:spPr/>
        <p:txBody>
          <a:bodyPr/>
          <a:lstStyle/>
          <a:p>
            <a:r>
              <a:rPr lang="en-US" sz="2800" dirty="0"/>
              <a:t>Shall</a:t>
            </a:r>
          </a:p>
        </p:txBody>
      </p:sp>
      <p:sp>
        <p:nvSpPr>
          <p:cNvPr id="6" name="Content Placeholder 5"/>
          <p:cNvSpPr>
            <a:spLocks noGrp="1"/>
          </p:cNvSpPr>
          <p:nvPr>
            <p:ph sz="quarter" idx="4"/>
          </p:nvPr>
        </p:nvSpPr>
        <p:spPr>
          <a:xfrm>
            <a:off x="4419600" y="1627736"/>
            <a:ext cx="3810000" cy="2683965"/>
          </a:xfrm>
        </p:spPr>
        <p:txBody>
          <a:bodyPr>
            <a:noAutofit/>
          </a:bodyPr>
          <a:lstStyle/>
          <a:p>
            <a:r>
              <a:rPr lang="en-US" sz="2000" dirty="0"/>
              <a:t>4.7.2 (general) “maintenance”</a:t>
            </a:r>
          </a:p>
          <a:p>
            <a:r>
              <a:rPr lang="en-US" sz="2000" dirty="0"/>
              <a:t>7.12.1 (structural support)</a:t>
            </a:r>
          </a:p>
          <a:p>
            <a:r>
              <a:rPr lang="en-US" sz="2000" dirty="0"/>
              <a:t>8.7.2 (lightning protection)</a:t>
            </a:r>
          </a:p>
          <a:p>
            <a:r>
              <a:rPr lang="en-US" sz="2000" dirty="0"/>
              <a:t>10.6.1 (planting)</a:t>
            </a:r>
          </a:p>
          <a:p>
            <a:r>
              <a:rPr lang="en-US" sz="2000" dirty="0"/>
              <a:t>12.6.1 (root management)</a:t>
            </a:r>
          </a:p>
          <a:p>
            <a:endParaRPr lang="en-US" sz="2000" dirty="0"/>
          </a:p>
          <a:p>
            <a:endParaRPr lang="en-US" sz="2000" dirty="0"/>
          </a:p>
        </p:txBody>
      </p:sp>
      <p:sp>
        <p:nvSpPr>
          <p:cNvPr id="17" name="Title 1">
            <a:extLst>
              <a:ext uri="{FF2B5EF4-FFF2-40B4-BE49-F238E27FC236}">
                <a16:creationId xmlns:a16="http://schemas.microsoft.com/office/drawing/2014/main" id="{527EB68F-39E7-443D-80F4-A728963DF089}"/>
              </a:ext>
            </a:extLst>
          </p:cNvPr>
          <p:cNvSpPr>
            <a:spLocks noGrp="1"/>
          </p:cNvSpPr>
          <p:nvPr>
            <p:ph type="title"/>
          </p:nvPr>
        </p:nvSpPr>
        <p:spPr>
          <a:xfrm>
            <a:off x="457200" y="206375"/>
            <a:ext cx="7620000" cy="857250"/>
          </a:xfrm>
        </p:spPr>
        <p:txBody>
          <a:bodyPr/>
          <a:lstStyle/>
          <a:p>
            <a:r>
              <a:rPr lang="en-US" sz="4800" dirty="0"/>
              <a:t>Duty to Notify</a:t>
            </a:r>
          </a:p>
        </p:txBody>
      </p:sp>
      <p:pic>
        <p:nvPicPr>
          <p:cNvPr id="2" name="Picture 1">
            <a:extLst>
              <a:ext uri="{FF2B5EF4-FFF2-40B4-BE49-F238E27FC236}">
                <a16:creationId xmlns:a16="http://schemas.microsoft.com/office/drawing/2014/main" id="{30B5B90E-AF1B-78BC-A27B-FCD380004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7334034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5755221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13.6.3: “[Risk Assessment] reports shall include: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TextBox 5">
            <a:extLst>
              <a:ext uri="{FF2B5EF4-FFF2-40B4-BE49-F238E27FC236}">
                <a16:creationId xmlns:a16="http://schemas.microsoft.com/office/drawing/2014/main" id="{78F206D4-8100-0291-95BD-94928974991C}"/>
              </a:ext>
            </a:extLst>
          </p:cNvPr>
          <p:cNvSpPr txBox="1"/>
          <p:nvPr/>
        </p:nvSpPr>
        <p:spPr>
          <a:xfrm>
            <a:off x="1302772" y="1556087"/>
            <a:ext cx="6400800" cy="2031325"/>
          </a:xfrm>
          <a:prstGeom prst="rect">
            <a:avLst/>
          </a:prstGeom>
          <a:noFill/>
        </p:spPr>
        <p:txBody>
          <a:bodyPr wrap="square" numCol="2" rtlCol="0">
            <a:spAutoFit/>
          </a:bodyPr>
          <a:lstStyle/>
          <a:p>
            <a:pPr lvl="1"/>
            <a:r>
              <a:rPr lang="en-US" dirty="0"/>
              <a:t>Objective</a:t>
            </a:r>
          </a:p>
          <a:p>
            <a:pPr lvl="1"/>
            <a:r>
              <a:rPr lang="en-US" dirty="0"/>
              <a:t>Location</a:t>
            </a:r>
          </a:p>
          <a:p>
            <a:pPr lvl="1"/>
            <a:r>
              <a:rPr lang="en-US" dirty="0"/>
              <a:t>Targets</a:t>
            </a:r>
          </a:p>
          <a:p>
            <a:pPr lvl="1"/>
            <a:r>
              <a:rPr lang="en-US" dirty="0"/>
              <a:t>Date of Inspection</a:t>
            </a:r>
          </a:p>
          <a:p>
            <a:pPr lvl="1"/>
            <a:endParaRPr lang="en-US" dirty="0"/>
          </a:p>
          <a:p>
            <a:pPr lvl="1"/>
            <a:endParaRPr lang="en-US" dirty="0"/>
          </a:p>
          <a:p>
            <a:pPr lvl="1"/>
            <a:endParaRPr lang="en-US" dirty="0"/>
          </a:p>
          <a:p>
            <a:pPr lvl="1"/>
            <a:r>
              <a:rPr lang="en-US" dirty="0"/>
              <a:t>Time Frame</a:t>
            </a:r>
          </a:p>
          <a:p>
            <a:pPr lvl="1"/>
            <a:r>
              <a:rPr lang="en-US" dirty="0"/>
              <a:t>Risk Rating</a:t>
            </a:r>
          </a:p>
          <a:p>
            <a:pPr lvl="1"/>
            <a:r>
              <a:rPr lang="en-US" dirty="0"/>
              <a:t>Risk Mitigation Options.”</a:t>
            </a:r>
          </a:p>
        </p:txBody>
      </p:sp>
    </p:spTree>
    <p:extLst>
      <p:ext uri="{BB962C8B-B14F-4D97-AF65-F5344CB8AC3E}">
        <p14:creationId xmlns:p14="http://schemas.microsoft.com/office/powerpoint/2010/main" val="14325115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13.6.3: “[Risk Assessment] reports </a:t>
            </a:r>
            <a:r>
              <a:rPr lang="en-US" b="1" i="1" u="sng" dirty="0"/>
              <a:t>shall</a:t>
            </a:r>
            <a:r>
              <a:rPr lang="en-US" dirty="0"/>
              <a:t> include: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TextBox 5">
            <a:extLst>
              <a:ext uri="{FF2B5EF4-FFF2-40B4-BE49-F238E27FC236}">
                <a16:creationId xmlns:a16="http://schemas.microsoft.com/office/drawing/2014/main" id="{78F206D4-8100-0291-95BD-94928974991C}"/>
              </a:ext>
            </a:extLst>
          </p:cNvPr>
          <p:cNvSpPr txBox="1"/>
          <p:nvPr/>
        </p:nvSpPr>
        <p:spPr>
          <a:xfrm>
            <a:off x="1302772" y="1556087"/>
            <a:ext cx="6400800" cy="2031325"/>
          </a:xfrm>
          <a:prstGeom prst="rect">
            <a:avLst/>
          </a:prstGeom>
          <a:noFill/>
        </p:spPr>
        <p:txBody>
          <a:bodyPr wrap="square" numCol="2" rtlCol="0">
            <a:spAutoFit/>
          </a:bodyPr>
          <a:lstStyle/>
          <a:p>
            <a:pPr lvl="1"/>
            <a:r>
              <a:rPr lang="en-US" dirty="0"/>
              <a:t>Objective</a:t>
            </a:r>
          </a:p>
          <a:p>
            <a:pPr lvl="1"/>
            <a:r>
              <a:rPr lang="en-US" dirty="0"/>
              <a:t>Location</a:t>
            </a:r>
          </a:p>
          <a:p>
            <a:pPr lvl="1"/>
            <a:r>
              <a:rPr lang="en-US" dirty="0"/>
              <a:t>Targets</a:t>
            </a:r>
          </a:p>
          <a:p>
            <a:pPr lvl="1"/>
            <a:r>
              <a:rPr lang="en-US" dirty="0"/>
              <a:t>Date of Inspection</a:t>
            </a:r>
          </a:p>
          <a:p>
            <a:pPr lvl="1"/>
            <a:endParaRPr lang="en-US" dirty="0"/>
          </a:p>
          <a:p>
            <a:pPr lvl="1"/>
            <a:endParaRPr lang="en-US" dirty="0"/>
          </a:p>
          <a:p>
            <a:pPr lvl="1"/>
            <a:endParaRPr lang="en-US" dirty="0"/>
          </a:p>
          <a:p>
            <a:pPr lvl="1"/>
            <a:r>
              <a:rPr lang="en-US" dirty="0"/>
              <a:t>Time Frame</a:t>
            </a:r>
          </a:p>
          <a:p>
            <a:pPr lvl="1"/>
            <a:r>
              <a:rPr lang="en-US" dirty="0"/>
              <a:t>Risk Rating</a:t>
            </a:r>
          </a:p>
          <a:p>
            <a:pPr lvl="1"/>
            <a:r>
              <a:rPr lang="en-US" dirty="0"/>
              <a:t>Risk Mitigation Options.”</a:t>
            </a:r>
          </a:p>
        </p:txBody>
      </p:sp>
    </p:spTree>
    <p:extLst>
      <p:ext uri="{BB962C8B-B14F-4D97-AF65-F5344CB8AC3E}">
        <p14:creationId xmlns:p14="http://schemas.microsoft.com/office/powerpoint/2010/main" val="3446501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13.6.3: “[Risk Assessment] reports </a:t>
            </a:r>
            <a:r>
              <a:rPr lang="en-US" b="1" i="1" u="sng" dirty="0"/>
              <a:t>shall</a:t>
            </a:r>
            <a:r>
              <a:rPr lang="en-US" dirty="0"/>
              <a:t> include:</a:t>
            </a:r>
          </a:p>
          <a:p>
            <a:endParaRPr lang="en-US" dirty="0"/>
          </a:p>
          <a:p>
            <a:endParaRPr lang="en-US" dirty="0"/>
          </a:p>
          <a:p>
            <a:endParaRPr lang="en-US" dirty="0"/>
          </a:p>
          <a:p>
            <a:r>
              <a:rPr lang="en-US" dirty="0"/>
              <a:t>13.3.4: “The tree risk assessor shall consider the likelihood of a tree failure impacting a target and the likely severity of the consequence.”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TextBox 5">
            <a:extLst>
              <a:ext uri="{FF2B5EF4-FFF2-40B4-BE49-F238E27FC236}">
                <a16:creationId xmlns:a16="http://schemas.microsoft.com/office/drawing/2014/main" id="{78F206D4-8100-0291-95BD-94928974991C}"/>
              </a:ext>
            </a:extLst>
          </p:cNvPr>
          <p:cNvSpPr txBox="1"/>
          <p:nvPr/>
        </p:nvSpPr>
        <p:spPr>
          <a:xfrm>
            <a:off x="1302772" y="1556087"/>
            <a:ext cx="6400800" cy="2031325"/>
          </a:xfrm>
          <a:prstGeom prst="rect">
            <a:avLst/>
          </a:prstGeom>
          <a:noFill/>
        </p:spPr>
        <p:txBody>
          <a:bodyPr wrap="square" numCol="2" rtlCol="0">
            <a:spAutoFit/>
          </a:bodyPr>
          <a:lstStyle/>
          <a:p>
            <a:pPr lvl="1"/>
            <a:r>
              <a:rPr lang="en-US" dirty="0"/>
              <a:t>Objective</a:t>
            </a:r>
          </a:p>
          <a:p>
            <a:pPr lvl="1"/>
            <a:r>
              <a:rPr lang="en-US" dirty="0"/>
              <a:t>Location</a:t>
            </a:r>
          </a:p>
          <a:p>
            <a:pPr lvl="1"/>
            <a:r>
              <a:rPr lang="en-US" dirty="0"/>
              <a:t>Targets</a:t>
            </a:r>
          </a:p>
          <a:p>
            <a:pPr lvl="1"/>
            <a:r>
              <a:rPr lang="en-US" dirty="0"/>
              <a:t>Date of Inspection</a:t>
            </a:r>
          </a:p>
          <a:p>
            <a:pPr lvl="1"/>
            <a:endParaRPr lang="en-US" dirty="0"/>
          </a:p>
          <a:p>
            <a:pPr lvl="1"/>
            <a:endParaRPr lang="en-US" dirty="0"/>
          </a:p>
          <a:p>
            <a:pPr lvl="1"/>
            <a:endParaRPr lang="en-US" dirty="0"/>
          </a:p>
          <a:p>
            <a:pPr lvl="1"/>
            <a:r>
              <a:rPr lang="en-US" dirty="0"/>
              <a:t>Time Frame</a:t>
            </a:r>
          </a:p>
          <a:p>
            <a:pPr lvl="1"/>
            <a:r>
              <a:rPr lang="en-US" dirty="0"/>
              <a:t>Risk Rating</a:t>
            </a:r>
          </a:p>
          <a:p>
            <a:pPr lvl="1"/>
            <a:r>
              <a:rPr lang="en-US" dirty="0"/>
              <a:t>Risk Mitigation Options.”</a:t>
            </a:r>
          </a:p>
        </p:txBody>
      </p:sp>
    </p:spTree>
    <p:extLst>
      <p:ext uri="{BB962C8B-B14F-4D97-AF65-F5344CB8AC3E}">
        <p14:creationId xmlns:p14="http://schemas.microsoft.com/office/powerpoint/2010/main" val="10783817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13.6.3: “[Risk Assessment] reports </a:t>
            </a:r>
            <a:r>
              <a:rPr lang="en-US" b="1" i="1" u="sng" dirty="0"/>
              <a:t>shall</a:t>
            </a:r>
            <a:r>
              <a:rPr lang="en-US" dirty="0"/>
              <a:t> include:</a:t>
            </a:r>
          </a:p>
          <a:p>
            <a:endParaRPr lang="en-US" dirty="0"/>
          </a:p>
          <a:p>
            <a:endParaRPr lang="en-US" dirty="0"/>
          </a:p>
          <a:p>
            <a:endParaRPr lang="en-US" dirty="0"/>
          </a:p>
          <a:p>
            <a:r>
              <a:rPr lang="en-US" dirty="0"/>
              <a:t>13.3.4: “The tree risk assessor </a:t>
            </a:r>
            <a:r>
              <a:rPr lang="en-US" b="1" i="1" u="sng" dirty="0"/>
              <a:t>shall</a:t>
            </a:r>
            <a:r>
              <a:rPr lang="en-US" dirty="0"/>
              <a:t> consider the likelihood of a tree failure impacting a target </a:t>
            </a:r>
            <a:r>
              <a:rPr lang="en-US" b="1" i="1" u="sng" dirty="0"/>
              <a:t>and</a:t>
            </a:r>
            <a:r>
              <a:rPr lang="en-US" dirty="0"/>
              <a:t> the likely severity of the consequence.”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TextBox 5">
            <a:extLst>
              <a:ext uri="{FF2B5EF4-FFF2-40B4-BE49-F238E27FC236}">
                <a16:creationId xmlns:a16="http://schemas.microsoft.com/office/drawing/2014/main" id="{78F206D4-8100-0291-95BD-94928974991C}"/>
              </a:ext>
            </a:extLst>
          </p:cNvPr>
          <p:cNvSpPr txBox="1"/>
          <p:nvPr/>
        </p:nvSpPr>
        <p:spPr>
          <a:xfrm>
            <a:off x="1302772" y="1556087"/>
            <a:ext cx="6400800" cy="2031325"/>
          </a:xfrm>
          <a:prstGeom prst="rect">
            <a:avLst/>
          </a:prstGeom>
          <a:noFill/>
        </p:spPr>
        <p:txBody>
          <a:bodyPr wrap="square" numCol="2" rtlCol="0">
            <a:spAutoFit/>
          </a:bodyPr>
          <a:lstStyle/>
          <a:p>
            <a:pPr lvl="1"/>
            <a:r>
              <a:rPr lang="en-US" dirty="0"/>
              <a:t>Objective</a:t>
            </a:r>
          </a:p>
          <a:p>
            <a:pPr lvl="1"/>
            <a:r>
              <a:rPr lang="en-US" dirty="0"/>
              <a:t>Location</a:t>
            </a:r>
          </a:p>
          <a:p>
            <a:pPr lvl="1"/>
            <a:r>
              <a:rPr lang="en-US" dirty="0"/>
              <a:t>Targets</a:t>
            </a:r>
          </a:p>
          <a:p>
            <a:pPr lvl="1"/>
            <a:r>
              <a:rPr lang="en-US" dirty="0"/>
              <a:t>Date of Inspection</a:t>
            </a:r>
          </a:p>
          <a:p>
            <a:pPr lvl="1"/>
            <a:endParaRPr lang="en-US" dirty="0"/>
          </a:p>
          <a:p>
            <a:pPr lvl="1"/>
            <a:endParaRPr lang="en-US" dirty="0"/>
          </a:p>
          <a:p>
            <a:pPr lvl="1"/>
            <a:endParaRPr lang="en-US" dirty="0"/>
          </a:p>
          <a:p>
            <a:pPr lvl="1"/>
            <a:r>
              <a:rPr lang="en-US" dirty="0"/>
              <a:t>Time Frame</a:t>
            </a:r>
          </a:p>
          <a:p>
            <a:pPr lvl="1"/>
            <a:r>
              <a:rPr lang="en-US" dirty="0"/>
              <a:t>Risk Rating</a:t>
            </a:r>
          </a:p>
          <a:p>
            <a:pPr lvl="1"/>
            <a:r>
              <a:rPr lang="en-US" dirty="0"/>
              <a:t>Risk Mitigation Options.”</a:t>
            </a:r>
          </a:p>
        </p:txBody>
      </p:sp>
    </p:spTree>
    <p:extLst>
      <p:ext uri="{BB962C8B-B14F-4D97-AF65-F5344CB8AC3E}">
        <p14:creationId xmlns:p14="http://schemas.microsoft.com/office/powerpoint/2010/main" val="130927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shall apply to any person or entity engaged in the management of trees, shrubs, palms, or other woody plants, including federal, state, or local agencies, utilities, arborists, consultants, arboricultural or landscape firms, horticulturalists, landscape architects, and managers or owners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850781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13.6.3: </a:t>
            </a:r>
            <a:r>
              <a:rPr lang="en-US" dirty="0">
                <a:solidFill>
                  <a:schemeClr val="bg1">
                    <a:lumMod val="75000"/>
                  </a:schemeClr>
                </a:solidFill>
              </a:rPr>
              <a:t>“[Risk Assessment] reports </a:t>
            </a:r>
            <a:r>
              <a:rPr lang="en-US" b="1" i="1" u="sng" dirty="0">
                <a:solidFill>
                  <a:schemeClr val="bg1">
                    <a:lumMod val="75000"/>
                  </a:schemeClr>
                </a:solidFill>
              </a:rPr>
              <a:t>shall</a:t>
            </a:r>
            <a:r>
              <a:rPr lang="en-US" dirty="0">
                <a:solidFill>
                  <a:schemeClr val="bg1">
                    <a:lumMod val="75000"/>
                  </a:schemeClr>
                </a:solidFill>
              </a:rPr>
              <a:t> include:</a:t>
            </a:r>
          </a:p>
          <a:p>
            <a:endParaRPr lang="en-US" dirty="0"/>
          </a:p>
          <a:p>
            <a:endParaRPr lang="en-US" dirty="0"/>
          </a:p>
          <a:p>
            <a:endParaRPr lang="en-US" dirty="0"/>
          </a:p>
          <a:p>
            <a:r>
              <a:rPr lang="en-US" dirty="0"/>
              <a:t>13.3.4: “</a:t>
            </a:r>
            <a:r>
              <a:rPr lang="en-US" dirty="0">
                <a:solidFill>
                  <a:schemeClr val="bg1">
                    <a:lumMod val="75000"/>
                  </a:schemeClr>
                </a:solidFill>
              </a:rPr>
              <a:t>The tree risk assessor </a:t>
            </a:r>
            <a:r>
              <a:rPr lang="en-US" b="1" i="1" u="sng" dirty="0">
                <a:solidFill>
                  <a:schemeClr val="bg1">
                    <a:lumMod val="75000"/>
                  </a:schemeClr>
                </a:solidFill>
              </a:rPr>
              <a:t>shall</a:t>
            </a:r>
            <a:r>
              <a:rPr lang="en-US" dirty="0">
                <a:solidFill>
                  <a:schemeClr val="bg1">
                    <a:lumMod val="75000"/>
                  </a:schemeClr>
                </a:solidFill>
              </a:rPr>
              <a:t> consider the likelihood of a tree </a:t>
            </a:r>
            <a:r>
              <a:rPr lang="en-US" b="1" dirty="0">
                <a:solidFill>
                  <a:srgbClr val="0070C0"/>
                </a:solidFill>
              </a:rPr>
              <a:t>failure</a:t>
            </a:r>
            <a:r>
              <a:rPr lang="en-US" dirty="0">
                <a:solidFill>
                  <a:schemeClr val="bg1">
                    <a:lumMod val="75000"/>
                  </a:schemeClr>
                </a:solidFill>
              </a:rPr>
              <a:t> </a:t>
            </a:r>
            <a:r>
              <a:rPr lang="en-US" b="1" dirty="0">
                <a:solidFill>
                  <a:srgbClr val="0070C0"/>
                </a:solidFill>
              </a:rPr>
              <a:t>impact</a:t>
            </a:r>
            <a:r>
              <a:rPr lang="en-US" dirty="0">
                <a:solidFill>
                  <a:schemeClr val="bg1">
                    <a:lumMod val="75000"/>
                  </a:schemeClr>
                </a:solidFill>
              </a:rPr>
              <a:t>ing a target </a:t>
            </a:r>
            <a:r>
              <a:rPr lang="en-US" b="1" i="1" u="sng" dirty="0">
                <a:solidFill>
                  <a:schemeClr val="bg1">
                    <a:lumMod val="75000"/>
                  </a:schemeClr>
                </a:solidFill>
              </a:rPr>
              <a:t>and</a:t>
            </a:r>
            <a:r>
              <a:rPr lang="en-US" dirty="0">
                <a:solidFill>
                  <a:schemeClr val="bg1">
                    <a:lumMod val="75000"/>
                  </a:schemeClr>
                </a:solidFill>
              </a:rPr>
              <a:t> the likely severity of the </a:t>
            </a:r>
            <a:r>
              <a:rPr lang="en-US" b="1" dirty="0">
                <a:solidFill>
                  <a:srgbClr val="0070C0"/>
                </a:solidFill>
              </a:rPr>
              <a:t>consequence</a:t>
            </a:r>
            <a:r>
              <a:rPr lang="en-US"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TextBox 5">
            <a:extLst>
              <a:ext uri="{FF2B5EF4-FFF2-40B4-BE49-F238E27FC236}">
                <a16:creationId xmlns:a16="http://schemas.microsoft.com/office/drawing/2014/main" id="{78F206D4-8100-0291-95BD-94928974991C}"/>
              </a:ext>
            </a:extLst>
          </p:cNvPr>
          <p:cNvSpPr txBox="1"/>
          <p:nvPr/>
        </p:nvSpPr>
        <p:spPr>
          <a:xfrm>
            <a:off x="1302772" y="1556087"/>
            <a:ext cx="6400800" cy="2031325"/>
          </a:xfrm>
          <a:prstGeom prst="rect">
            <a:avLst/>
          </a:prstGeom>
          <a:noFill/>
        </p:spPr>
        <p:txBody>
          <a:bodyPr wrap="square" numCol="2" rtlCol="0">
            <a:spAutoFit/>
          </a:bodyPr>
          <a:lstStyle/>
          <a:p>
            <a:pPr lvl="1"/>
            <a:r>
              <a:rPr lang="en-US" b="1" dirty="0">
                <a:solidFill>
                  <a:srgbClr val="0070C0"/>
                </a:solidFill>
              </a:rPr>
              <a:t>Objective</a:t>
            </a:r>
          </a:p>
          <a:p>
            <a:pPr lvl="1"/>
            <a:r>
              <a:rPr lang="en-US" b="1" dirty="0">
                <a:solidFill>
                  <a:srgbClr val="0070C0"/>
                </a:solidFill>
              </a:rPr>
              <a:t>Location</a:t>
            </a:r>
          </a:p>
          <a:p>
            <a:pPr lvl="1"/>
            <a:r>
              <a:rPr lang="en-US" b="1" dirty="0">
                <a:solidFill>
                  <a:srgbClr val="0070C0"/>
                </a:solidFill>
              </a:rPr>
              <a:t>Targets</a:t>
            </a:r>
          </a:p>
          <a:p>
            <a:pPr lvl="1"/>
            <a:r>
              <a:rPr lang="en-US" b="1" dirty="0">
                <a:solidFill>
                  <a:srgbClr val="0070C0"/>
                </a:solidFill>
              </a:rPr>
              <a:t>Date of Inspection</a:t>
            </a:r>
          </a:p>
          <a:p>
            <a:pPr lvl="1"/>
            <a:endParaRPr lang="en-US" b="1" dirty="0">
              <a:solidFill>
                <a:srgbClr val="0070C0"/>
              </a:solidFill>
            </a:endParaRPr>
          </a:p>
          <a:p>
            <a:pPr lvl="1"/>
            <a:endParaRPr lang="en-US" b="1" dirty="0">
              <a:solidFill>
                <a:srgbClr val="0070C0"/>
              </a:solidFill>
            </a:endParaRPr>
          </a:p>
          <a:p>
            <a:pPr lvl="1"/>
            <a:endParaRPr lang="en-US" b="1" dirty="0">
              <a:solidFill>
                <a:srgbClr val="0070C0"/>
              </a:solidFill>
            </a:endParaRPr>
          </a:p>
          <a:p>
            <a:pPr lvl="1"/>
            <a:r>
              <a:rPr lang="en-US" b="1" dirty="0">
                <a:solidFill>
                  <a:srgbClr val="0070C0"/>
                </a:solidFill>
              </a:rPr>
              <a:t>Time Frame</a:t>
            </a:r>
          </a:p>
          <a:p>
            <a:pPr lvl="1"/>
            <a:r>
              <a:rPr lang="en-US" b="1" dirty="0">
                <a:solidFill>
                  <a:srgbClr val="0070C0"/>
                </a:solidFill>
              </a:rPr>
              <a:t>Risk Rating</a:t>
            </a:r>
          </a:p>
          <a:p>
            <a:pPr lvl="1"/>
            <a:r>
              <a:rPr lang="en-US" b="1" dirty="0">
                <a:solidFill>
                  <a:srgbClr val="0070C0"/>
                </a:solidFill>
              </a:rPr>
              <a:t>Risk Mitigation Options</a:t>
            </a:r>
            <a:r>
              <a:rPr lang="en-US" dirty="0"/>
              <a:t>.”</a:t>
            </a:r>
          </a:p>
        </p:txBody>
      </p:sp>
    </p:spTree>
    <p:extLst>
      <p:ext uri="{BB962C8B-B14F-4D97-AF65-F5344CB8AC3E}">
        <p14:creationId xmlns:p14="http://schemas.microsoft.com/office/powerpoint/2010/main" val="8846289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9845040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1219200" y="2343150"/>
            <a:ext cx="6096000" cy="685800"/>
          </a:xfrm>
        </p:spPr>
        <p:txBody>
          <a:bodyPr>
            <a:noAutofit/>
          </a:bodyPr>
          <a:lstStyle/>
          <a:p>
            <a:pPr marL="114300" indent="0">
              <a:buNone/>
            </a:pPr>
            <a:r>
              <a:rPr lang="en-US" sz="2800" dirty="0"/>
              <a:t>“The tree has a 70% chance of failure.”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2"/>
          <p:cNvSpPr txBox="1">
            <a:spLocks/>
          </p:cNvSpPr>
          <p:nvPr/>
        </p:nvSpPr>
        <p:spPr>
          <a:xfrm>
            <a:off x="3420291" y="4200976"/>
            <a:ext cx="4724400"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“…therefore it must be removed.”</a:t>
            </a:r>
          </a:p>
        </p:txBody>
      </p:sp>
    </p:spTree>
    <p:extLst>
      <p:ext uri="{BB962C8B-B14F-4D97-AF65-F5344CB8AC3E}">
        <p14:creationId xmlns:p14="http://schemas.microsoft.com/office/powerpoint/2010/main" val="2472181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457200" y="2343150"/>
            <a:ext cx="7848599" cy="685800"/>
          </a:xfrm>
        </p:spPr>
        <p:txBody>
          <a:bodyPr>
            <a:noAutofit/>
          </a:bodyPr>
          <a:lstStyle/>
          <a:p>
            <a:pPr marL="114300" indent="0">
              <a:buNone/>
            </a:pPr>
            <a:r>
              <a:rPr lang="en-US" sz="2800" dirty="0"/>
              <a:t>“If the tree were to fall, it could impact a person.”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2"/>
          <p:cNvSpPr txBox="1">
            <a:spLocks/>
          </p:cNvSpPr>
          <p:nvPr/>
        </p:nvSpPr>
        <p:spPr>
          <a:xfrm>
            <a:off x="3420291" y="4200976"/>
            <a:ext cx="4724400"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“…therefore it must be removed.”</a:t>
            </a:r>
          </a:p>
        </p:txBody>
      </p:sp>
    </p:spTree>
    <p:extLst>
      <p:ext uri="{BB962C8B-B14F-4D97-AF65-F5344CB8AC3E}">
        <p14:creationId xmlns:p14="http://schemas.microsoft.com/office/powerpoint/2010/main" val="31344560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“The scaffold branch has a </a:t>
            </a:r>
            <a:br>
              <a:rPr lang="en-US" sz="2800" dirty="0"/>
            </a:br>
            <a:r>
              <a:rPr lang="en-US" sz="2800" dirty="0"/>
              <a:t>probable likelihood of failure and a </a:t>
            </a:r>
            <a:br>
              <a:rPr lang="en-US" sz="2800" dirty="0"/>
            </a:br>
            <a:r>
              <a:rPr lang="en-US" sz="2800" dirty="0"/>
              <a:t>high likelihood of impacting the house and causing significant consequences.”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564437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a:t>
            </a:r>
            <a:r>
              <a:rPr lang="en-US" sz="2800" dirty="0">
                <a:solidFill>
                  <a:schemeClr val="bg1">
                    <a:lumMod val="65000"/>
                  </a:schemeClr>
                </a:solidFill>
              </a:rPr>
              <a:t>The scaffold branch has a </a:t>
            </a:r>
            <a:br>
              <a:rPr lang="en-US" sz="2800" dirty="0">
                <a:solidFill>
                  <a:schemeClr val="bg1">
                    <a:lumMod val="65000"/>
                  </a:schemeClr>
                </a:solidFill>
              </a:rPr>
            </a:br>
            <a:r>
              <a:rPr lang="en-US" sz="2800" dirty="0">
                <a:solidFill>
                  <a:schemeClr val="bg1">
                    <a:lumMod val="65000"/>
                  </a:schemeClr>
                </a:solidFill>
              </a:rPr>
              <a:t>probable </a:t>
            </a:r>
            <a:r>
              <a:rPr lang="en-US" sz="2800" dirty="0"/>
              <a:t>likelihood of failure</a:t>
            </a:r>
            <a:r>
              <a:rPr lang="en-US" sz="2800" dirty="0">
                <a:solidFill>
                  <a:schemeClr val="bg1">
                    <a:lumMod val="65000"/>
                  </a:schemeClr>
                </a:solidFill>
              </a:rPr>
              <a:t> and a </a:t>
            </a:r>
            <a:br>
              <a:rPr lang="en-US" sz="2800" dirty="0">
                <a:solidFill>
                  <a:schemeClr val="bg1">
                    <a:lumMod val="65000"/>
                  </a:schemeClr>
                </a:solidFill>
              </a:rPr>
            </a:br>
            <a:r>
              <a:rPr lang="en-US" sz="2800" dirty="0">
                <a:solidFill>
                  <a:schemeClr val="bg1">
                    <a:lumMod val="65000"/>
                  </a:schemeClr>
                </a:solidFill>
              </a:rPr>
              <a:t>high </a:t>
            </a:r>
            <a:r>
              <a:rPr lang="en-US" sz="2800" dirty="0"/>
              <a:t>likelihood of impact</a:t>
            </a:r>
            <a:r>
              <a:rPr lang="en-US" sz="2800" dirty="0">
                <a:solidFill>
                  <a:schemeClr val="bg1">
                    <a:lumMod val="65000"/>
                  </a:schemeClr>
                </a:solidFill>
              </a:rPr>
              <a:t>ing the house and causing significant </a:t>
            </a:r>
            <a:r>
              <a:rPr lang="en-US" sz="2800" dirty="0"/>
              <a:t>consequences</a:t>
            </a:r>
            <a:r>
              <a:rPr lang="en-US" sz="2800" dirty="0">
                <a:solidFill>
                  <a:schemeClr val="bg1">
                    <a:lumMod val="65000"/>
                  </a:schemeClr>
                </a:solidFill>
              </a:rPr>
              <a:t>.</a:t>
            </a:r>
            <a:r>
              <a:rPr lang="en-US" sz="28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2632885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a:t>
            </a:r>
            <a:r>
              <a:rPr lang="en-US" sz="2800" dirty="0">
                <a:solidFill>
                  <a:schemeClr val="bg1">
                    <a:lumMod val="65000"/>
                  </a:schemeClr>
                </a:solidFill>
              </a:rPr>
              <a:t>The scaffold branch has a </a:t>
            </a:r>
            <a:br>
              <a:rPr lang="en-US" sz="2800" dirty="0">
                <a:solidFill>
                  <a:schemeClr val="bg1">
                    <a:lumMod val="65000"/>
                  </a:schemeClr>
                </a:solidFill>
              </a:rPr>
            </a:br>
            <a:r>
              <a:rPr lang="en-US" sz="2800" dirty="0">
                <a:solidFill>
                  <a:schemeClr val="bg1">
                    <a:lumMod val="65000"/>
                  </a:schemeClr>
                </a:solidFill>
              </a:rPr>
              <a:t>probable </a:t>
            </a:r>
            <a:r>
              <a:rPr lang="en-US" sz="2800" dirty="0"/>
              <a:t>likelihood of failure</a:t>
            </a:r>
            <a:r>
              <a:rPr lang="en-US" sz="2800" dirty="0">
                <a:solidFill>
                  <a:schemeClr val="bg1">
                    <a:lumMod val="65000"/>
                  </a:schemeClr>
                </a:solidFill>
              </a:rPr>
              <a:t> and a </a:t>
            </a:r>
            <a:br>
              <a:rPr lang="en-US" sz="2800" dirty="0">
                <a:solidFill>
                  <a:schemeClr val="bg1">
                    <a:lumMod val="65000"/>
                  </a:schemeClr>
                </a:solidFill>
              </a:rPr>
            </a:br>
            <a:r>
              <a:rPr lang="en-US" sz="2800" dirty="0">
                <a:solidFill>
                  <a:schemeClr val="bg1">
                    <a:lumMod val="65000"/>
                  </a:schemeClr>
                </a:solidFill>
              </a:rPr>
              <a:t>high </a:t>
            </a:r>
            <a:r>
              <a:rPr lang="en-US" sz="2800" dirty="0"/>
              <a:t>likelihood of impact</a:t>
            </a:r>
            <a:r>
              <a:rPr lang="en-US" sz="2800" dirty="0">
                <a:solidFill>
                  <a:schemeClr val="bg1">
                    <a:lumMod val="65000"/>
                  </a:schemeClr>
                </a:solidFill>
              </a:rPr>
              <a:t>ing the house and causing significant </a:t>
            </a:r>
            <a:r>
              <a:rPr lang="en-US" sz="2800" dirty="0"/>
              <a:t>consequences</a:t>
            </a:r>
            <a:r>
              <a:rPr lang="en-US" sz="2800" dirty="0">
                <a:solidFill>
                  <a:schemeClr val="bg1">
                    <a:lumMod val="65000"/>
                  </a:schemeClr>
                </a:solidFill>
              </a:rPr>
              <a:t>.</a:t>
            </a:r>
            <a:r>
              <a:rPr lang="en-US" sz="28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Content Placeholder 2"/>
          <p:cNvSpPr txBox="1">
            <a:spLocks/>
          </p:cNvSpPr>
          <p:nvPr/>
        </p:nvSpPr>
        <p:spPr>
          <a:xfrm>
            <a:off x="2590800" y="4200976"/>
            <a:ext cx="5553891"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“…within the next one year time frame.”</a:t>
            </a:r>
          </a:p>
        </p:txBody>
      </p:sp>
    </p:spTree>
    <p:extLst>
      <p:ext uri="{BB962C8B-B14F-4D97-AF65-F5344CB8AC3E}">
        <p14:creationId xmlns:p14="http://schemas.microsoft.com/office/powerpoint/2010/main" val="1403568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Text Placeholder 2"/>
          <p:cNvSpPr>
            <a:spLocks noGrp="1"/>
          </p:cNvSpPr>
          <p:nvPr>
            <p:ph type="body" idx="1"/>
          </p:nvPr>
        </p:nvSpPr>
        <p:spPr/>
        <p:txBody>
          <a:bodyPr/>
          <a:lstStyle/>
          <a:p>
            <a:r>
              <a:rPr lang="en-US" sz="2800" dirty="0"/>
              <a:t>Sword</a:t>
            </a:r>
            <a:endParaRPr lang="en-US" dirty="0"/>
          </a:p>
        </p:txBody>
      </p:sp>
      <p:sp>
        <p:nvSpPr>
          <p:cNvPr id="4" name="Content Placeholder 3"/>
          <p:cNvSpPr>
            <a:spLocks noGrp="1"/>
          </p:cNvSpPr>
          <p:nvPr>
            <p:ph sz="half" idx="2"/>
          </p:nvPr>
        </p:nvSpPr>
        <p:spPr>
          <a:xfrm>
            <a:off x="457200" y="1631155"/>
            <a:ext cx="4114800" cy="3278981"/>
          </a:xfrm>
        </p:spPr>
        <p:txBody>
          <a:bodyPr>
            <a:normAutofit/>
          </a:bodyPr>
          <a:lstStyle/>
          <a:p>
            <a:r>
              <a:rPr lang="en-US" sz="2200" dirty="0"/>
              <a:t>4.4.3: Who Work On Trees</a:t>
            </a:r>
          </a:p>
          <a:p>
            <a:r>
              <a:rPr lang="en-US" sz="2200" dirty="0"/>
              <a:t>13.3.2: Who Can Assess Trees</a:t>
            </a:r>
          </a:p>
          <a:p>
            <a:r>
              <a:rPr lang="en-US" sz="2200" dirty="0"/>
              <a:t>5.4.4: Pruning Specifications</a:t>
            </a:r>
          </a:p>
          <a:p>
            <a:r>
              <a:rPr lang="en-US" sz="2200" dirty="0"/>
              <a:t>13.6.3: Components of a Risk Assessment Report</a:t>
            </a:r>
          </a:p>
          <a:p>
            <a:r>
              <a:rPr lang="en-US" sz="2200" dirty="0"/>
              <a:t>4.2.3: Duty to Report Off-scope Conditions</a:t>
            </a:r>
          </a:p>
          <a:p>
            <a:endParaRPr lang="en-US" sz="2200" dirty="0"/>
          </a:p>
        </p:txBody>
      </p:sp>
      <p:sp>
        <p:nvSpPr>
          <p:cNvPr id="5" name="Text Placeholder 4"/>
          <p:cNvSpPr>
            <a:spLocks noGrp="1"/>
          </p:cNvSpPr>
          <p:nvPr>
            <p:ph type="body" sz="quarter" idx="3"/>
          </p:nvPr>
        </p:nvSpPr>
        <p:spPr/>
        <p:txBody>
          <a:bodyPr/>
          <a:lstStyle/>
          <a:p>
            <a:r>
              <a:rPr lang="en-US" sz="2800" dirty="0"/>
              <a:t>Shield</a:t>
            </a:r>
          </a:p>
        </p:txBody>
      </p:sp>
      <p:sp>
        <p:nvSpPr>
          <p:cNvPr id="6" name="Content Placeholder 5"/>
          <p:cNvSpPr>
            <a:spLocks noGrp="1"/>
          </p:cNvSpPr>
          <p:nvPr>
            <p:ph sz="quarter" idx="4"/>
          </p:nvPr>
        </p:nvSpPr>
        <p:spPr>
          <a:xfrm>
            <a:off x="4419300" y="1631155"/>
            <a:ext cx="3962400" cy="3581401"/>
          </a:xfrm>
        </p:spPr>
        <p:txBody>
          <a:bodyPr>
            <a:normAutofit/>
          </a:bodyPr>
          <a:lstStyle/>
          <a:p>
            <a:r>
              <a:rPr lang="en-US" sz="2200" dirty="0"/>
              <a:t>4.2.4: Offsite, Off-scope Trees</a:t>
            </a:r>
          </a:p>
          <a:p>
            <a:r>
              <a:rPr lang="en-US" sz="2200" dirty="0"/>
              <a:t>4.7.3: Owner’s Duty to Follow-up</a:t>
            </a:r>
          </a:p>
          <a:p>
            <a:r>
              <a:rPr lang="en-US" sz="2200" dirty="0"/>
              <a:t>13.4.3: Scope of Assessment</a:t>
            </a:r>
          </a:p>
          <a:p>
            <a:r>
              <a:rPr lang="en-US" sz="2200" dirty="0"/>
              <a:t>13.4.4: Level of Assessment</a:t>
            </a:r>
          </a:p>
          <a:p>
            <a:endParaRPr lang="en-US" sz="2200" dirty="0"/>
          </a:p>
          <a:p>
            <a:r>
              <a:rPr lang="en-US" sz="2200" dirty="0"/>
              <a:t>1.3: Standards Apply to Everyone</a:t>
            </a:r>
          </a:p>
        </p:txBody>
      </p:sp>
      <p:pic>
        <p:nvPicPr>
          <p:cNvPr id="7"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6966856" y="1047750"/>
            <a:ext cx="455827" cy="60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39232" y="1133944"/>
            <a:ext cx="702347" cy="437211"/>
          </a:xfrm>
          <a:prstGeom prst="rect">
            <a:avLst/>
          </a:prstGeom>
        </p:spPr>
      </p:pic>
      <p:sp>
        <p:nvSpPr>
          <p:cNvPr id="9" name="Rectangle 8"/>
          <p:cNvSpPr/>
          <p:nvPr/>
        </p:nvSpPr>
        <p:spPr>
          <a:xfrm>
            <a:off x="4572000" y="4032646"/>
            <a:ext cx="3048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644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90750"/>
            <a:ext cx="7543800" cy="1945481"/>
          </a:xfrm>
        </p:spPr>
        <p:txBody>
          <a:bodyPr/>
          <a:lstStyle/>
          <a:p>
            <a:r>
              <a:rPr lang="en-US" sz="4400" dirty="0">
                <a:latin typeface="+mn-lt"/>
              </a:rPr>
              <a:t>Wielding the A300 Standards: </a:t>
            </a:r>
            <a:br>
              <a:rPr lang="en-US" sz="4400" dirty="0">
                <a:latin typeface="+mn-lt"/>
              </a:rPr>
            </a:br>
            <a:r>
              <a:rPr lang="en-US" sz="4400" b="1" dirty="0">
                <a:latin typeface="+mn-lt"/>
              </a:rPr>
              <a:t>The Shield and the Sword</a:t>
            </a:r>
            <a:endParaRPr lang="en-US" b="1" dirty="0">
              <a:latin typeface="+mn-lt"/>
            </a:endParaRPr>
          </a:p>
        </p:txBody>
      </p:sp>
      <p:sp>
        <p:nvSpPr>
          <p:cNvPr id="3" name="Subtitle 2"/>
          <p:cNvSpPr>
            <a:spLocks noGrp="1"/>
          </p:cNvSpPr>
          <p:nvPr>
            <p:ph type="subTitle" idx="1"/>
          </p:nvPr>
        </p:nvSpPr>
        <p:spPr>
          <a:xfrm>
            <a:off x="685800" y="4000500"/>
            <a:ext cx="2209800" cy="800100"/>
          </a:xfrm>
        </p:spPr>
        <p:txBody>
          <a:bodyPr>
            <a:normAutofit fontScale="85000" lnSpcReduction="10000"/>
          </a:bodyPr>
          <a:lstStyle/>
          <a:p>
            <a:r>
              <a:rPr lang="en-US" sz="1800" dirty="0"/>
              <a:t>James Komen</a:t>
            </a:r>
          </a:p>
          <a:p>
            <a:r>
              <a:rPr lang="en-US" sz="1800" dirty="0"/>
              <a:t>BCMA #WE-9909B</a:t>
            </a:r>
          </a:p>
          <a:p>
            <a:r>
              <a:rPr lang="en-US" sz="1800" dirty="0"/>
              <a:t>RCA #555</a:t>
            </a:r>
          </a:p>
        </p:txBody>
      </p:sp>
      <p:sp>
        <p:nvSpPr>
          <p:cNvPr id="5" name="Subtitle 2"/>
          <p:cNvSpPr txBox="1">
            <a:spLocks/>
          </p:cNvSpPr>
          <p:nvPr/>
        </p:nvSpPr>
        <p:spPr>
          <a:xfrm>
            <a:off x="5181600" y="4019550"/>
            <a:ext cx="2819400" cy="8001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n-US" sz="1500" dirty="0"/>
          </a:p>
          <a:p>
            <a:r>
              <a:rPr lang="en-US" sz="1500" dirty="0"/>
              <a:t>www.jameskomen.com</a:t>
            </a:r>
          </a:p>
          <a:p>
            <a:r>
              <a:rPr lang="en-US" sz="1500" dirty="0"/>
              <a:t>jameskomen@gmail.com</a:t>
            </a:r>
          </a:p>
        </p:txBody>
      </p:sp>
      <p:pic>
        <p:nvPicPr>
          <p:cNvPr id="6" name="Picture 5">
            <a:extLst>
              <a:ext uri="{FF2B5EF4-FFF2-40B4-BE49-F238E27FC236}">
                <a16:creationId xmlns:a16="http://schemas.microsoft.com/office/drawing/2014/main" id="{EB389E75-BE46-0C94-BB0B-8287E62A0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97631"/>
            <a:ext cx="2819400" cy="2819400"/>
          </a:xfrm>
          <a:prstGeom prst="rect">
            <a:avLst/>
          </a:prstGeom>
        </p:spPr>
      </p:pic>
    </p:spTree>
    <p:extLst>
      <p:ext uri="{BB962C8B-B14F-4D97-AF65-F5344CB8AC3E}">
        <p14:creationId xmlns:p14="http://schemas.microsoft.com/office/powerpoint/2010/main" val="364231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a:t>
            </a:r>
            <a:r>
              <a:rPr lang="en-US" b="1" i="1" u="sng" dirty="0"/>
              <a:t>shall</a:t>
            </a:r>
            <a:r>
              <a:rPr lang="en-US" dirty="0"/>
              <a:t> apply to any person or entity engaged in the management of trees, shrubs, palms, or other woody plants, including federal, state, or local agencies, utilities, arborists, consultants, arboricultural or landscape firms, horticulturalists, landscape architects, and managers or owners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15387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a:t>
            </a:r>
            <a:r>
              <a:rPr lang="en-US" b="1" i="1" u="sng" dirty="0"/>
              <a:t>shall</a:t>
            </a:r>
            <a:r>
              <a:rPr lang="en-US" u="sng" dirty="0"/>
              <a:t> </a:t>
            </a:r>
            <a:r>
              <a:rPr lang="en-US" dirty="0"/>
              <a:t>apply to any person     …  … engaged in the management of trees, …   …   , …  …  , …  …  … </a:t>
            </a:r>
            <a:br>
              <a:rPr lang="en-US" dirty="0"/>
            </a:br>
            <a:r>
              <a:rPr lang="en-US" dirty="0"/>
              <a:t>…    …   …   …  , including …  … …, … … , …   …   …   …   …   ,</a:t>
            </a:r>
            <a:br>
              <a:rPr lang="en-US" dirty="0"/>
            </a:br>
            <a:r>
              <a:rPr lang="en-US" dirty="0"/>
              <a:t>…   …    , arborists, …   …   …  …, …   …   …   …   …   …   …  …   </a:t>
            </a:r>
            <a:br>
              <a:rPr lang="en-US" dirty="0"/>
            </a:br>
            <a:r>
              <a:rPr lang="en-US" dirty="0"/>
              <a:t>…   …, …   …   …  …  …   , …   …   …   …   …   …   , and </a:t>
            </a:r>
            <a:r>
              <a:rPr lang="en-US" u="sng" dirty="0"/>
              <a:t>managers</a:t>
            </a:r>
            <a:r>
              <a:rPr lang="en-US" dirty="0"/>
              <a:t> or </a:t>
            </a:r>
            <a:r>
              <a:rPr lang="en-US" u="sng" dirty="0"/>
              <a:t>owners</a:t>
            </a:r>
            <a:r>
              <a:rPr lang="en-US" dirty="0"/>
              <a:t>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1097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lstStyle/>
          <a:p>
            <a:pPr marL="114300" indent="0">
              <a:buNone/>
            </a:pP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15753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normAutofit/>
          </a:bodyPr>
          <a:lstStyle/>
          <a:p>
            <a:r>
              <a:rPr lang="en-US" dirty="0"/>
              <a:t>3: “The following standards contain provisions, which, through reference in the text, constitute provisions of this American National Standard.  …</a:t>
            </a:r>
            <a:br>
              <a:rPr lang="en-US" dirty="0"/>
            </a:br>
            <a:r>
              <a:rPr lang="en-US" dirty="0"/>
              <a:t> </a:t>
            </a:r>
            <a:br>
              <a:rPr lang="en-US" dirty="0"/>
            </a:br>
            <a:br>
              <a:rPr lang="en-US" dirty="0"/>
            </a:br>
            <a:br>
              <a:rPr lang="en-US" dirty="0"/>
            </a:b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121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normAutofit/>
          </a:bodyPr>
          <a:lstStyle/>
          <a:p>
            <a:r>
              <a:rPr lang="en-US" dirty="0"/>
              <a:t>3: “The following standards contain provisions, which, through reference in the text, constitute provisions of this American National Standard.  …</a:t>
            </a:r>
            <a:br>
              <a:rPr lang="en-US" dirty="0"/>
            </a:br>
            <a:r>
              <a:rPr lang="en-US" dirty="0"/>
              <a:t>ANSI Z133 … Safety Requirements </a:t>
            </a:r>
            <a:br>
              <a:rPr lang="en-US" dirty="0"/>
            </a:br>
            <a:br>
              <a:rPr lang="en-US" dirty="0"/>
            </a:br>
            <a:br>
              <a:rPr lang="en-US" dirty="0"/>
            </a:b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21405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normAutofit/>
          </a:bodyPr>
          <a:lstStyle/>
          <a:p>
            <a:r>
              <a:rPr lang="en-US" dirty="0"/>
              <a:t>3: “The following standards contain provisions, which, through reference in the text, constitute provisions of this American National Standard.  …</a:t>
            </a:r>
            <a:br>
              <a:rPr lang="en-US" dirty="0"/>
            </a:br>
            <a:r>
              <a:rPr lang="en-US" dirty="0"/>
              <a:t>ANSI Z133 … Safety Requirements </a:t>
            </a:r>
            <a:br>
              <a:rPr lang="en-US" dirty="0"/>
            </a:br>
            <a:r>
              <a:rPr lang="en-US" dirty="0"/>
              <a:t>29 CFR 1910 [OSHA]</a:t>
            </a:r>
            <a:br>
              <a:rPr lang="en-US" dirty="0"/>
            </a:br>
            <a:br>
              <a:rPr lang="en-US" dirty="0"/>
            </a:b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70943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normAutofit/>
          </a:bodyPr>
          <a:lstStyle/>
          <a:p>
            <a:r>
              <a:rPr lang="en-US" dirty="0"/>
              <a:t>3: “The following standards contain provisions, which, through reference in the text, constitute provisions of this American National Standard.  …</a:t>
            </a:r>
            <a:br>
              <a:rPr lang="en-US" dirty="0"/>
            </a:br>
            <a:r>
              <a:rPr lang="en-US" dirty="0"/>
              <a:t>ANSI Z133 … Safety Requirements </a:t>
            </a:r>
            <a:br>
              <a:rPr lang="en-US" dirty="0"/>
            </a:br>
            <a:r>
              <a:rPr lang="en-US" dirty="0"/>
              <a:t>29 CFR 1910 [OSHA]</a:t>
            </a:r>
            <a:br>
              <a:rPr lang="en-US" dirty="0"/>
            </a:br>
            <a:r>
              <a:rPr lang="en-US" dirty="0"/>
              <a:t>16 U.S.C. §703-711, Migratory Bird Treaty Act</a:t>
            </a:r>
            <a:br>
              <a:rPr lang="en-US" dirty="0"/>
            </a:b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90678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normAutofit/>
          </a:bodyPr>
          <a:lstStyle/>
          <a:p>
            <a:r>
              <a:rPr lang="en-US" dirty="0"/>
              <a:t>3: “The following standards contain provisions, which, through reference in the text, constitute provisions of this American National Standard.  …</a:t>
            </a:r>
            <a:br>
              <a:rPr lang="en-US" dirty="0"/>
            </a:br>
            <a:r>
              <a:rPr lang="en-US" dirty="0"/>
              <a:t>ANSI Z133 … Safety Requirements </a:t>
            </a:r>
            <a:br>
              <a:rPr lang="en-US" dirty="0"/>
            </a:br>
            <a:r>
              <a:rPr lang="en-US" dirty="0"/>
              <a:t>29 CFR 1910 [OSHA]</a:t>
            </a:r>
            <a:br>
              <a:rPr lang="en-US" dirty="0"/>
            </a:br>
            <a:r>
              <a:rPr lang="en-US" dirty="0"/>
              <a:t>16 U.S.C. §703-711, Migratory Bird Treaty Act</a:t>
            </a:r>
            <a:br>
              <a:rPr lang="en-US" dirty="0"/>
            </a:br>
            <a:r>
              <a:rPr lang="en-US" dirty="0"/>
              <a:t>16 U.S.C. §1531-1544, Endangered Species Act</a:t>
            </a: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4535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793927" y="1200150"/>
            <a:ext cx="2689866"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ANSI A300 Standards</a:t>
            </a:r>
          </a:p>
        </p:txBody>
      </p:sp>
      <p:sp>
        <p:nvSpPr>
          <p:cNvPr id="3" name="Content Placeholder 2"/>
          <p:cNvSpPr>
            <a:spLocks noGrp="1"/>
          </p:cNvSpPr>
          <p:nvPr>
            <p:ph idx="1"/>
          </p:nvPr>
        </p:nvSpPr>
        <p:spPr>
          <a:xfrm>
            <a:off x="457200" y="1200150"/>
            <a:ext cx="4114800" cy="3600450"/>
          </a:xfrm>
        </p:spPr>
        <p:txBody>
          <a:bodyPr/>
          <a:lstStyle/>
          <a:p>
            <a:r>
              <a:rPr lang="en-US" dirty="0"/>
              <a:t>American National Standards Institute</a:t>
            </a:r>
          </a:p>
          <a:p>
            <a:r>
              <a:rPr lang="en-US" dirty="0"/>
              <a:t>Consensus Document</a:t>
            </a:r>
          </a:p>
          <a:p>
            <a:endParaRPr lang="en-US" dirty="0"/>
          </a:p>
        </p:txBody>
      </p:sp>
    </p:spTree>
    <p:extLst>
      <p:ext uri="{BB962C8B-B14F-4D97-AF65-F5344CB8AC3E}">
        <p14:creationId xmlns:p14="http://schemas.microsoft.com/office/powerpoint/2010/main" val="63668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74320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“Tree care operations shall be performed by arborists or other qualified professionals who, through related training and on-the-job experience, are familiar with the standards, practices, and hazards of arboriculture operations and equipment.”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34944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“Tree care operations </a:t>
            </a:r>
            <a:r>
              <a:rPr lang="en-US" b="1" i="1" u="sng" dirty="0"/>
              <a:t>shall</a:t>
            </a:r>
            <a:r>
              <a:rPr lang="en-US" dirty="0"/>
              <a:t> be performed by arborists or other qualified professionals who, through related training and on-the-job experience, are familiar with the standards, practices, and hazards of arboriculture operations and equipment.”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91605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“Tree care operations </a:t>
            </a:r>
            <a:r>
              <a:rPr lang="en-US" b="1" i="1" u="sng" dirty="0"/>
              <a:t>shall</a:t>
            </a:r>
            <a:r>
              <a:rPr lang="en-US" dirty="0"/>
              <a:t> be performed by arborists or other qualified professionals who, through related training </a:t>
            </a:r>
            <a:r>
              <a:rPr lang="en-US" b="1" i="1" u="sng" dirty="0"/>
              <a:t>and</a:t>
            </a:r>
            <a:r>
              <a:rPr lang="en-US" dirty="0"/>
              <a:t> on-the-job experience, are familiar with the standards, practices, </a:t>
            </a:r>
            <a:r>
              <a:rPr lang="en-US" b="1" i="1" u="sng" dirty="0"/>
              <a:t>and</a:t>
            </a:r>
            <a:r>
              <a:rPr lang="en-US" dirty="0"/>
              <a:t> hazards of arboriculture operations and equipment.”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37035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“Tree care operations </a:t>
            </a:r>
            <a:r>
              <a:rPr lang="en-US" b="1" i="1" u="sng" dirty="0"/>
              <a:t>shall</a:t>
            </a:r>
            <a:r>
              <a:rPr lang="en-US" dirty="0"/>
              <a:t> be performed by arborists … …   …   …   … …   …   …   …   …  who  …   …   …   ….   …   …   …   …   …   …   …   …   …   …   …   ...    are familiar with the standards  …   …   …  …   …   …   ...   …  of arboriculture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14153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a:t>
            </a:r>
            <a:r>
              <a:rPr lang="en-US" dirty="0">
                <a:solidFill>
                  <a:schemeClr val="bg1">
                    <a:lumMod val="75000"/>
                  </a:schemeClr>
                </a:solidFill>
              </a:rPr>
              <a:t>Tree care operations </a:t>
            </a:r>
            <a:r>
              <a:rPr lang="en-US" b="1" i="1" u="sng" dirty="0">
                <a:solidFill>
                  <a:schemeClr val="bg1">
                    <a:lumMod val="75000"/>
                  </a:schemeClr>
                </a:solidFill>
              </a:rPr>
              <a:t>shall</a:t>
            </a:r>
            <a:r>
              <a:rPr lang="en-US" dirty="0">
                <a:solidFill>
                  <a:schemeClr val="bg1">
                    <a:lumMod val="75000"/>
                  </a:schemeClr>
                </a:solidFill>
              </a:rPr>
              <a:t> be performed by arborists … …   …   …   … …   …   …   …   …  who  …   …   …   ….   …   …   …   …   …   …   …   …   …   …   …   ...    are familiar with the</a:t>
            </a:r>
            <a:r>
              <a:rPr lang="en-US" dirty="0"/>
              <a:t> </a:t>
            </a:r>
            <a:r>
              <a:rPr lang="en-US" b="1" dirty="0">
                <a:solidFill>
                  <a:srgbClr val="0070C0"/>
                </a:solidFill>
              </a:rPr>
              <a:t>standards</a:t>
            </a:r>
            <a:r>
              <a:rPr lang="en-US" dirty="0"/>
              <a:t>, </a:t>
            </a:r>
            <a:r>
              <a:rPr lang="en-US" b="1" dirty="0">
                <a:solidFill>
                  <a:srgbClr val="0070C0"/>
                </a:solidFill>
              </a:rPr>
              <a:t>practices</a:t>
            </a:r>
            <a:r>
              <a:rPr lang="en-US" dirty="0"/>
              <a:t>, </a:t>
            </a:r>
            <a:r>
              <a:rPr lang="en-US" b="1" i="1" u="sng" dirty="0"/>
              <a:t>and</a:t>
            </a:r>
            <a:r>
              <a:rPr lang="en-US" dirty="0"/>
              <a:t> </a:t>
            </a:r>
            <a:r>
              <a:rPr lang="en-US" b="1" dirty="0">
                <a:solidFill>
                  <a:srgbClr val="0070C0"/>
                </a:solidFill>
              </a:rPr>
              <a:t>hazards</a:t>
            </a:r>
            <a:r>
              <a:rPr lang="en-US" dirty="0"/>
              <a:t> of arboriculture </a:t>
            </a:r>
            <a:r>
              <a:rPr lang="en-US" dirty="0">
                <a:solidFill>
                  <a:schemeClr val="bg1">
                    <a:lumMod val="75000"/>
                  </a:schemeClr>
                </a:solidFill>
              </a:rPr>
              <a:t>…   …   …   …   …   …   …   ….   …   …   …   …   …   …   …   …   ….</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08435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a:extLst>
              <a:ext uri="{FF2B5EF4-FFF2-40B4-BE49-F238E27FC236}">
                <a16:creationId xmlns:a16="http://schemas.microsoft.com/office/drawing/2014/main" id="{358BFB47-860C-06FF-2999-6E2BCCBBB0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5020" y="1200150"/>
            <a:ext cx="2824359" cy="3600450"/>
          </a:xfrm>
        </p:spPr>
      </p:pic>
    </p:spTree>
    <p:extLst>
      <p:ext uri="{BB962C8B-B14F-4D97-AF65-F5344CB8AC3E}">
        <p14:creationId xmlns:p14="http://schemas.microsoft.com/office/powerpoint/2010/main" val="219031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311038-710D-E084-951B-33006AEC0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020" y="1200150"/>
            <a:ext cx="2824359" cy="3600450"/>
          </a:xfrm>
          <a:prstGeom prst="rect">
            <a:avLst/>
          </a:prstGeom>
        </p:spPr>
      </p:pic>
      <p:sp>
        <p:nvSpPr>
          <p:cNvPr id="2" name="Title 1"/>
          <p:cNvSpPr>
            <a:spLocks noGrp="1"/>
          </p:cNvSpPr>
          <p:nvPr>
            <p:ph type="title"/>
          </p:nvPr>
        </p:nvSpPr>
        <p:spPr/>
        <p:txBody>
          <a:bodyPr/>
          <a:lstStyle/>
          <a:p>
            <a:r>
              <a:rPr lang="en-US" dirty="0"/>
              <a:t>Who Can Work On Trees?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44520" t="29630"/>
          <a:stretch/>
        </p:blipFill>
        <p:spPr>
          <a:xfrm>
            <a:off x="4572000" y="2281116"/>
            <a:ext cx="1767824" cy="2533649"/>
          </a:xfrm>
        </p:spPr>
      </p:pic>
    </p:spTree>
    <p:extLst>
      <p:ext uri="{BB962C8B-B14F-4D97-AF65-F5344CB8AC3E}">
        <p14:creationId xmlns:p14="http://schemas.microsoft.com/office/powerpoint/2010/main" val="213672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a:t>
            </a:r>
            <a:r>
              <a:rPr lang="en-US" dirty="0">
                <a:solidFill>
                  <a:schemeClr val="bg1">
                    <a:lumMod val="75000"/>
                  </a:schemeClr>
                </a:solidFill>
              </a:rPr>
              <a:t>Tree care operations </a:t>
            </a:r>
            <a:r>
              <a:rPr lang="en-US" b="1" i="1" u="sng" dirty="0">
                <a:solidFill>
                  <a:schemeClr val="bg1">
                    <a:lumMod val="75000"/>
                  </a:schemeClr>
                </a:solidFill>
              </a:rPr>
              <a:t>shall</a:t>
            </a:r>
            <a:r>
              <a:rPr lang="en-US" dirty="0">
                <a:solidFill>
                  <a:schemeClr val="bg1">
                    <a:lumMod val="75000"/>
                  </a:schemeClr>
                </a:solidFill>
              </a:rPr>
              <a:t> be performed by arborists or other qualified professionals who</a:t>
            </a:r>
            <a:r>
              <a:rPr lang="en-US" dirty="0"/>
              <a:t>, through related training and on-the-job experience …   …   …   …   …   …   …   …  …   …    </a:t>
            </a:r>
            <a:br>
              <a:rPr lang="en-US" dirty="0"/>
            </a:br>
            <a:r>
              <a:rPr lang="en-US" dirty="0"/>
              <a:t>…   …   …   …   …   …   …   …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60193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a:t>
            </a:r>
            <a:r>
              <a:rPr lang="en-US" dirty="0">
                <a:solidFill>
                  <a:schemeClr val="bg1">
                    <a:lumMod val="75000"/>
                  </a:schemeClr>
                </a:solidFill>
              </a:rPr>
              <a:t>Tree care operations </a:t>
            </a:r>
            <a:r>
              <a:rPr lang="en-US" b="1" i="1" u="sng" dirty="0">
                <a:solidFill>
                  <a:schemeClr val="bg1">
                    <a:lumMod val="75000"/>
                  </a:schemeClr>
                </a:solidFill>
              </a:rPr>
              <a:t>shall</a:t>
            </a:r>
            <a:r>
              <a:rPr lang="en-US" dirty="0">
                <a:solidFill>
                  <a:schemeClr val="bg1">
                    <a:lumMod val="75000"/>
                  </a:schemeClr>
                </a:solidFill>
              </a:rPr>
              <a:t> be performed by arborists or other qualified professionals who</a:t>
            </a:r>
            <a:r>
              <a:rPr lang="en-US" dirty="0"/>
              <a:t>, through related training </a:t>
            </a:r>
            <a:r>
              <a:rPr lang="en-US" b="1" i="1" u="sng" dirty="0"/>
              <a:t>and</a:t>
            </a:r>
            <a:r>
              <a:rPr lang="en-US" dirty="0"/>
              <a:t> on-the-job experience …   …   …   …   …   …   …   …  …   … </a:t>
            </a:r>
            <a:br>
              <a:rPr lang="en-US" dirty="0"/>
            </a:br>
            <a:r>
              <a:rPr lang="en-US" dirty="0"/>
              <a:t>…   …   …   …   …   …   …   …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01158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Tree>
    <p:extLst>
      <p:ext uri="{BB962C8B-B14F-4D97-AF65-F5344CB8AC3E}">
        <p14:creationId xmlns:p14="http://schemas.microsoft.com/office/powerpoint/2010/main" val="143063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sp>
        <p:nvSpPr>
          <p:cNvPr id="3" name="Content Placeholder 2"/>
          <p:cNvSpPr>
            <a:spLocks noGrp="1"/>
          </p:cNvSpPr>
          <p:nvPr>
            <p:ph idx="1"/>
          </p:nvPr>
        </p:nvSpPr>
        <p:spPr/>
        <p:txBody>
          <a:bodyPr/>
          <a:lstStyle/>
          <a:p>
            <a:r>
              <a:rPr lang="en-US" dirty="0"/>
              <a:t>4.4.3: “</a:t>
            </a:r>
            <a:r>
              <a:rPr lang="en-US" dirty="0">
                <a:solidFill>
                  <a:schemeClr val="bg1">
                    <a:lumMod val="75000"/>
                  </a:schemeClr>
                </a:solidFill>
              </a:rPr>
              <a:t>Tree care operations </a:t>
            </a:r>
            <a:r>
              <a:rPr lang="en-US" b="1" i="1" u="sng" dirty="0">
                <a:solidFill>
                  <a:schemeClr val="bg1">
                    <a:lumMod val="75000"/>
                  </a:schemeClr>
                </a:solidFill>
              </a:rPr>
              <a:t>shall</a:t>
            </a:r>
            <a:r>
              <a:rPr lang="en-US" dirty="0">
                <a:solidFill>
                  <a:schemeClr val="bg1">
                    <a:lumMod val="75000"/>
                  </a:schemeClr>
                </a:solidFill>
              </a:rPr>
              <a:t> be performed by arborists or other qualified professionals who</a:t>
            </a:r>
            <a:r>
              <a:rPr lang="en-US" dirty="0"/>
              <a:t>, through related </a:t>
            </a:r>
            <a:r>
              <a:rPr lang="en-US" b="1" dirty="0">
                <a:solidFill>
                  <a:srgbClr val="0070C0"/>
                </a:solidFill>
              </a:rPr>
              <a:t>training</a:t>
            </a:r>
            <a:r>
              <a:rPr lang="en-US" dirty="0"/>
              <a:t> </a:t>
            </a:r>
            <a:r>
              <a:rPr lang="en-US" b="1" i="1" u="sng" dirty="0"/>
              <a:t>and</a:t>
            </a:r>
            <a:r>
              <a:rPr lang="en-US" dirty="0"/>
              <a:t> </a:t>
            </a:r>
            <a:r>
              <a:rPr lang="en-US" b="1" dirty="0">
                <a:solidFill>
                  <a:srgbClr val="0070C0"/>
                </a:solidFill>
              </a:rPr>
              <a:t>on-the-job experience</a:t>
            </a:r>
            <a:r>
              <a:rPr lang="en-US" dirty="0"/>
              <a:t>…   …   …   …   …   …   …   …  …   …</a:t>
            </a:r>
            <a:br>
              <a:rPr lang="en-US" dirty="0"/>
            </a:br>
            <a:r>
              <a:rPr lang="en-US" dirty="0"/>
              <a:t>…   …   …   …   …   …   …   …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730684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02" r="13162"/>
          <a:stretch/>
        </p:blipFill>
        <p:spPr>
          <a:xfrm>
            <a:off x="762000" y="1726149"/>
            <a:ext cx="3540369" cy="2286000"/>
          </a:xfrm>
        </p:spPr>
      </p:pic>
    </p:spTree>
    <p:extLst>
      <p:ext uri="{BB962C8B-B14F-4D97-AF65-F5344CB8AC3E}">
        <p14:creationId xmlns:p14="http://schemas.microsoft.com/office/powerpoint/2010/main" val="3481004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Work On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02" r="13162"/>
          <a:stretch/>
        </p:blipFill>
        <p:spPr>
          <a:xfrm>
            <a:off x="762000" y="1726149"/>
            <a:ext cx="3540369" cy="2286000"/>
          </a:xfrm>
        </p:spPr>
      </p:pic>
      <p:pic>
        <p:nvPicPr>
          <p:cNvPr id="1027" name="Picture 3" descr="C:\Users\James\Desktop\Work\Arboriculture\My Articles\ANSI Standards\Sword and Shield\ISA Conference 2020\images\IMG_37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301" y="1718749"/>
            <a:ext cx="3067733" cy="23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84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736452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shall be specified...”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20419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749758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5.3.2: “The pruning system, plant health, growth habit, structure, species characteristics, expected response, and the ability of a plant to sustain the amount of pruning proposed shall be considered when establishing pruning objectives.”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276719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5.3.2: “The pruning system, plant health, growth habit, structure, species characteristics, expected response, and the ability of a plant to sustain the amount of pruning proposed shall be considered when establishing pruning objectives.”</a:t>
            </a:r>
          </a:p>
          <a:p>
            <a:r>
              <a:rPr lang="en-US" dirty="0"/>
              <a:t>5.4.4: “Species, size, age, condition, and site shall be considered when specifying the location and amount of living material to be removed.”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923035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5.3.2: “The pruning system, plant health, growth habit, structure, species characteristics, expected response, </a:t>
            </a:r>
            <a:r>
              <a:rPr lang="en-US" b="1" i="1" u="sng" dirty="0"/>
              <a:t>and</a:t>
            </a:r>
            <a:r>
              <a:rPr lang="en-US" dirty="0"/>
              <a:t> the ability of a plant to sustain the amount of pruning proposed </a:t>
            </a:r>
            <a:r>
              <a:rPr lang="en-US" b="1" i="1" u="sng" dirty="0"/>
              <a:t>shall</a:t>
            </a:r>
            <a:r>
              <a:rPr lang="en-US" dirty="0"/>
              <a:t> be considered when establishing pruning objectives.”</a:t>
            </a:r>
          </a:p>
          <a:p>
            <a:r>
              <a:rPr lang="en-US" dirty="0"/>
              <a:t>5.4.4: “Species, size, age, condition, </a:t>
            </a:r>
            <a:r>
              <a:rPr lang="en-US" b="1" i="1" u="sng" dirty="0"/>
              <a:t>and</a:t>
            </a:r>
            <a:r>
              <a:rPr lang="en-US" dirty="0"/>
              <a:t> site </a:t>
            </a:r>
            <a:r>
              <a:rPr lang="en-US" b="1" i="1" u="sng" dirty="0"/>
              <a:t>shall</a:t>
            </a:r>
            <a:r>
              <a:rPr lang="en-US" dirty="0"/>
              <a:t> be considered when specifying the location and amount of living material to be removed.”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28163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a:t>
            </a:r>
            <a:r>
              <a:rPr lang="en-US" dirty="0">
                <a:solidFill>
                  <a:schemeClr val="bg1">
                    <a:lumMod val="75000"/>
                  </a:schemeClr>
                </a:solidFill>
              </a:rPr>
              <a:t>One or more pruning objectives </a:t>
            </a:r>
            <a:r>
              <a:rPr lang="en-US" b="1" i="1" u="sng" dirty="0">
                <a:solidFill>
                  <a:schemeClr val="bg1">
                    <a:lumMod val="75000"/>
                  </a:schemeClr>
                </a:solidFill>
              </a:rPr>
              <a:t>shall</a:t>
            </a:r>
            <a:r>
              <a:rPr lang="en-US" dirty="0">
                <a:solidFill>
                  <a:schemeClr val="bg1">
                    <a:lumMod val="75000"/>
                  </a:schemeClr>
                </a:solidFill>
              </a:rPr>
              <a:t> be specified...</a:t>
            </a:r>
            <a:r>
              <a:rPr lang="en-US" dirty="0"/>
              <a:t>”</a:t>
            </a:r>
          </a:p>
          <a:p>
            <a:r>
              <a:rPr lang="en-US" dirty="0"/>
              <a:t>5.3.2: “</a:t>
            </a:r>
            <a:r>
              <a:rPr lang="en-US" dirty="0">
                <a:solidFill>
                  <a:schemeClr val="bg1">
                    <a:lumMod val="75000"/>
                  </a:schemeClr>
                </a:solidFill>
              </a:rPr>
              <a:t>The</a:t>
            </a:r>
            <a:r>
              <a:rPr lang="en-US" dirty="0"/>
              <a:t> </a:t>
            </a:r>
            <a:r>
              <a:rPr lang="en-US" b="1" dirty="0">
                <a:solidFill>
                  <a:srgbClr val="0070C0"/>
                </a:solidFill>
              </a:rPr>
              <a:t>pruning system</a:t>
            </a:r>
            <a:r>
              <a:rPr lang="en-US" dirty="0">
                <a:solidFill>
                  <a:schemeClr val="bg1">
                    <a:lumMod val="75000"/>
                  </a:schemeClr>
                </a:solidFill>
              </a:rPr>
              <a:t>, plant </a:t>
            </a:r>
            <a:r>
              <a:rPr lang="en-US" b="1" dirty="0">
                <a:solidFill>
                  <a:srgbClr val="0070C0"/>
                </a:solidFill>
              </a:rPr>
              <a:t>health</a:t>
            </a:r>
            <a:r>
              <a:rPr lang="en-US" dirty="0">
                <a:solidFill>
                  <a:schemeClr val="bg1">
                    <a:lumMod val="75000"/>
                  </a:schemeClr>
                </a:solidFill>
              </a:rPr>
              <a:t>, growth </a:t>
            </a:r>
            <a:r>
              <a:rPr lang="en-US" b="1" dirty="0">
                <a:solidFill>
                  <a:srgbClr val="0070C0"/>
                </a:solidFill>
              </a:rPr>
              <a:t>habit</a:t>
            </a:r>
            <a:r>
              <a:rPr lang="en-US" dirty="0"/>
              <a:t>, </a:t>
            </a:r>
            <a:r>
              <a:rPr lang="en-US" b="1" dirty="0">
                <a:solidFill>
                  <a:srgbClr val="0070C0"/>
                </a:solidFill>
              </a:rPr>
              <a:t>structure</a:t>
            </a:r>
            <a:r>
              <a:rPr lang="en-US" dirty="0">
                <a:solidFill>
                  <a:schemeClr val="bg1">
                    <a:lumMod val="75000"/>
                  </a:schemeClr>
                </a:solidFill>
              </a:rPr>
              <a:t>,</a:t>
            </a:r>
            <a:r>
              <a:rPr lang="en-US" dirty="0"/>
              <a:t> </a:t>
            </a:r>
            <a:r>
              <a:rPr lang="en-US" b="1" dirty="0">
                <a:solidFill>
                  <a:srgbClr val="0070C0"/>
                </a:solidFill>
              </a:rPr>
              <a:t>species</a:t>
            </a:r>
            <a:r>
              <a:rPr lang="en-US" dirty="0"/>
              <a:t> </a:t>
            </a:r>
            <a:r>
              <a:rPr lang="en-US" dirty="0">
                <a:solidFill>
                  <a:schemeClr val="bg1">
                    <a:lumMod val="75000"/>
                  </a:schemeClr>
                </a:solidFill>
              </a:rPr>
              <a:t>characteristics, expected </a:t>
            </a:r>
            <a:r>
              <a:rPr lang="en-US" b="1" dirty="0">
                <a:solidFill>
                  <a:srgbClr val="0070C0"/>
                </a:solidFill>
              </a:rPr>
              <a:t>response</a:t>
            </a:r>
            <a:r>
              <a:rPr lang="en-US" dirty="0">
                <a:solidFill>
                  <a:schemeClr val="bg1">
                    <a:lumMod val="75000"/>
                  </a:schemeClr>
                </a:solidFill>
              </a:rPr>
              <a:t>, </a:t>
            </a:r>
            <a:r>
              <a:rPr lang="en-US" b="1" i="1" u="sng" dirty="0">
                <a:solidFill>
                  <a:schemeClr val="bg1">
                    <a:lumMod val="75000"/>
                  </a:schemeClr>
                </a:solidFill>
              </a:rPr>
              <a:t>and</a:t>
            </a:r>
            <a:r>
              <a:rPr lang="en-US" dirty="0">
                <a:solidFill>
                  <a:schemeClr val="bg1">
                    <a:lumMod val="75000"/>
                  </a:schemeClr>
                </a:solidFill>
              </a:rPr>
              <a:t> the </a:t>
            </a:r>
            <a:r>
              <a:rPr lang="en-US" b="1" dirty="0">
                <a:solidFill>
                  <a:srgbClr val="0070C0"/>
                </a:solidFill>
              </a:rPr>
              <a:t>ability</a:t>
            </a:r>
            <a:r>
              <a:rPr lang="en-US" dirty="0"/>
              <a:t> </a:t>
            </a:r>
            <a:r>
              <a:rPr lang="en-US" dirty="0">
                <a:solidFill>
                  <a:schemeClr val="bg1">
                    <a:lumMod val="75000"/>
                  </a:schemeClr>
                </a:solidFill>
              </a:rPr>
              <a:t>of a plant to sustain the amount of pruning proposed </a:t>
            </a:r>
            <a:r>
              <a:rPr lang="en-US" b="1" i="1" u="sng" dirty="0">
                <a:solidFill>
                  <a:schemeClr val="bg1">
                    <a:lumMod val="75000"/>
                  </a:schemeClr>
                </a:solidFill>
              </a:rPr>
              <a:t>shall</a:t>
            </a:r>
            <a:r>
              <a:rPr lang="en-US" dirty="0">
                <a:solidFill>
                  <a:schemeClr val="bg1">
                    <a:lumMod val="75000"/>
                  </a:schemeClr>
                </a:solidFill>
              </a:rPr>
              <a:t> be considered when establishing pruning objectives</a:t>
            </a:r>
            <a:r>
              <a:rPr lang="en-US" dirty="0"/>
              <a:t>.”</a:t>
            </a:r>
          </a:p>
          <a:p>
            <a:r>
              <a:rPr lang="en-US" dirty="0"/>
              <a:t>5.4.4: “</a:t>
            </a:r>
            <a:r>
              <a:rPr lang="en-US" b="1" dirty="0">
                <a:solidFill>
                  <a:srgbClr val="0070C0"/>
                </a:solidFill>
              </a:rPr>
              <a:t>Species</a:t>
            </a:r>
            <a:r>
              <a:rPr lang="en-US" dirty="0">
                <a:solidFill>
                  <a:schemeClr val="bg1">
                    <a:lumMod val="75000"/>
                  </a:schemeClr>
                </a:solidFill>
              </a:rPr>
              <a:t>, </a:t>
            </a:r>
            <a:r>
              <a:rPr lang="en-US" b="1" dirty="0">
                <a:solidFill>
                  <a:srgbClr val="0070C0"/>
                </a:solidFill>
              </a:rPr>
              <a:t>size</a:t>
            </a:r>
            <a:r>
              <a:rPr lang="en-US" dirty="0">
                <a:solidFill>
                  <a:schemeClr val="bg1">
                    <a:lumMod val="75000"/>
                  </a:schemeClr>
                </a:solidFill>
              </a:rPr>
              <a:t>, </a:t>
            </a:r>
            <a:r>
              <a:rPr lang="en-US" b="1" dirty="0">
                <a:solidFill>
                  <a:srgbClr val="0070C0"/>
                </a:solidFill>
              </a:rPr>
              <a:t>age</a:t>
            </a:r>
            <a:r>
              <a:rPr lang="en-US" dirty="0">
                <a:solidFill>
                  <a:schemeClr val="bg1">
                    <a:lumMod val="75000"/>
                  </a:schemeClr>
                </a:solidFill>
              </a:rPr>
              <a:t>, </a:t>
            </a:r>
            <a:r>
              <a:rPr lang="en-US" b="1" dirty="0">
                <a:solidFill>
                  <a:srgbClr val="0070C0"/>
                </a:solidFill>
              </a:rPr>
              <a:t>condition</a:t>
            </a:r>
            <a:r>
              <a:rPr lang="en-US" dirty="0">
                <a:solidFill>
                  <a:schemeClr val="bg1">
                    <a:lumMod val="75000"/>
                  </a:schemeClr>
                </a:solidFill>
              </a:rPr>
              <a:t>, </a:t>
            </a:r>
            <a:r>
              <a:rPr lang="en-US" b="1" i="1" u="sng" dirty="0">
                <a:solidFill>
                  <a:schemeClr val="bg1">
                    <a:lumMod val="75000"/>
                  </a:schemeClr>
                </a:solidFill>
              </a:rPr>
              <a:t>and</a:t>
            </a:r>
            <a:r>
              <a:rPr lang="en-US" dirty="0">
                <a:solidFill>
                  <a:schemeClr val="bg1">
                    <a:lumMod val="75000"/>
                  </a:schemeClr>
                </a:solidFill>
              </a:rPr>
              <a:t> </a:t>
            </a:r>
            <a:r>
              <a:rPr lang="en-US" b="1" dirty="0">
                <a:solidFill>
                  <a:srgbClr val="0070C0"/>
                </a:solidFill>
              </a:rPr>
              <a:t>site</a:t>
            </a:r>
            <a:r>
              <a:rPr lang="en-US" dirty="0">
                <a:solidFill>
                  <a:schemeClr val="bg1">
                    <a:lumMod val="75000"/>
                  </a:schemeClr>
                </a:solidFill>
              </a:rPr>
              <a:t> </a:t>
            </a:r>
            <a:r>
              <a:rPr lang="en-US" b="1" i="1" u="sng" dirty="0">
                <a:solidFill>
                  <a:schemeClr val="bg1">
                    <a:lumMod val="75000"/>
                  </a:schemeClr>
                </a:solidFill>
              </a:rPr>
              <a:t>shall</a:t>
            </a:r>
            <a:r>
              <a:rPr lang="en-US" dirty="0">
                <a:solidFill>
                  <a:schemeClr val="bg1">
                    <a:lumMod val="75000"/>
                  </a:schemeClr>
                </a:solidFill>
              </a:rPr>
              <a:t> be considered when specifying the location and amount of living material to be removed</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08012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10" name="TextBox 9">
            <a:extLst>
              <a:ext uri="{FF2B5EF4-FFF2-40B4-BE49-F238E27FC236}">
                <a16:creationId xmlns:a16="http://schemas.microsoft.com/office/drawing/2014/main" id="{9ADEC8F5-E6A1-41FE-98DD-B2F3BC28CA5D}"/>
              </a:ext>
            </a:extLst>
          </p:cNvPr>
          <p:cNvSpPr txBox="1"/>
          <p:nvPr/>
        </p:nvSpPr>
        <p:spPr>
          <a:xfrm>
            <a:off x="381000" y="1428750"/>
            <a:ext cx="2057400" cy="2554545"/>
          </a:xfrm>
          <a:prstGeom prst="rect">
            <a:avLst/>
          </a:prstGeom>
          <a:noFill/>
        </p:spPr>
        <p:txBody>
          <a:bodyPr wrap="square" rtlCol="0">
            <a:spAutoFit/>
          </a:bodyPr>
          <a:lstStyle/>
          <a:p>
            <a:pPr algn="ctr"/>
            <a:r>
              <a:rPr lang="en-US" sz="4000" b="1" i="1" u="sng" dirty="0">
                <a:solidFill>
                  <a:srgbClr val="2F2B20"/>
                </a:solidFill>
              </a:rPr>
              <a:t>SHALL</a:t>
            </a:r>
          </a:p>
          <a:p>
            <a:pPr algn="ctr"/>
            <a:r>
              <a:rPr lang="en-US" sz="4000" b="1" i="1" u="sng" dirty="0">
                <a:solidFill>
                  <a:srgbClr val="2F2B20"/>
                </a:solidFill>
              </a:rPr>
              <a:t>SHOULD</a:t>
            </a:r>
          </a:p>
          <a:p>
            <a:pPr algn="ctr"/>
            <a:r>
              <a:rPr lang="en-US" sz="4000" b="1" i="1" u="sng" dirty="0">
                <a:solidFill>
                  <a:srgbClr val="2F2B20"/>
                </a:solidFill>
              </a:rPr>
              <a:t>MAY</a:t>
            </a:r>
          </a:p>
          <a:p>
            <a:pPr algn="ctr"/>
            <a:endParaRPr lang="en-US" sz="4000" b="1" i="1" u="sng" dirty="0"/>
          </a:p>
        </p:txBody>
      </p:sp>
      <p:sp>
        <p:nvSpPr>
          <p:cNvPr id="11" name="TextBox 10">
            <a:extLst>
              <a:ext uri="{FF2B5EF4-FFF2-40B4-BE49-F238E27FC236}">
                <a16:creationId xmlns:a16="http://schemas.microsoft.com/office/drawing/2014/main" id="{F8A4622B-C310-44C6-BD75-132488288B01}"/>
              </a:ext>
            </a:extLst>
          </p:cNvPr>
          <p:cNvSpPr txBox="1"/>
          <p:nvPr/>
        </p:nvSpPr>
        <p:spPr>
          <a:xfrm>
            <a:off x="5943600" y="1428750"/>
            <a:ext cx="2057400" cy="2985433"/>
          </a:xfrm>
          <a:prstGeom prst="rect">
            <a:avLst/>
          </a:prstGeom>
          <a:noFill/>
        </p:spPr>
        <p:txBody>
          <a:bodyPr wrap="square" rtlCol="0">
            <a:spAutoFit/>
          </a:bodyPr>
          <a:lstStyle/>
          <a:p>
            <a:pPr algn="ctr"/>
            <a:r>
              <a:rPr lang="en-US" sz="4000" b="1" i="1" u="sng" dirty="0">
                <a:solidFill>
                  <a:srgbClr val="2F2B20"/>
                </a:solidFill>
              </a:rPr>
              <a:t>NOT</a:t>
            </a:r>
          </a:p>
          <a:p>
            <a:pPr algn="ctr"/>
            <a:r>
              <a:rPr lang="en-US" sz="4000" b="1" i="1" u="sng" dirty="0">
                <a:solidFill>
                  <a:srgbClr val="2F2B20"/>
                </a:solidFill>
              </a:rPr>
              <a:t>OR</a:t>
            </a:r>
          </a:p>
          <a:p>
            <a:pPr algn="ctr"/>
            <a:r>
              <a:rPr lang="en-US" sz="4000" b="1" i="1" u="sng" dirty="0">
                <a:solidFill>
                  <a:srgbClr val="2F2B20"/>
                </a:solidFill>
              </a:rPr>
              <a:t>AND</a:t>
            </a:r>
          </a:p>
          <a:p>
            <a:pPr algn="ctr"/>
            <a:endParaRPr lang="en-US" sz="4000" b="1" i="1" u="sng" dirty="0">
              <a:solidFill>
                <a:srgbClr val="2F2B20"/>
              </a:solidFill>
            </a:endParaRPr>
          </a:p>
          <a:p>
            <a:pPr algn="ctr"/>
            <a:endParaRPr lang="en-US" sz="2800" b="1" i="1" u="sng" dirty="0"/>
          </a:p>
        </p:txBody>
      </p:sp>
    </p:spTree>
    <p:extLst>
      <p:ext uri="{BB962C8B-B14F-4D97-AF65-F5344CB8AC3E}">
        <p14:creationId xmlns:p14="http://schemas.microsoft.com/office/powerpoint/2010/main" val="1454942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a:xfrm>
            <a:off x="1219200" y="2343150"/>
            <a:ext cx="6096000" cy="685800"/>
          </a:xfrm>
        </p:spPr>
        <p:txBody>
          <a:bodyPr>
            <a:noAutofit/>
          </a:bodyPr>
          <a:lstStyle/>
          <a:p>
            <a:pPr marL="114300" indent="0">
              <a:buNone/>
            </a:pPr>
            <a:r>
              <a:rPr lang="en-US" sz="2800" dirty="0"/>
              <a:t>“Trees along 3</a:t>
            </a:r>
            <a:r>
              <a:rPr lang="en-US" sz="2800" baseline="30000" dirty="0"/>
              <a:t>rd</a:t>
            </a:r>
            <a:r>
              <a:rPr lang="en-US" sz="2800" dirty="0"/>
              <a:t> Street: 25% thinning”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879059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8" name="Picture 7" descr="C:\Users\James\Desktop\Work\Class One Arboriculture\Reports\City of Pasadena\1137 Parkview Ave\2014 oct tree pho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68" y="1352549"/>
            <a:ext cx="3429000" cy="3120841"/>
          </a:xfrm>
          <a:prstGeom prst="rect">
            <a:avLst/>
          </a:prstGeom>
          <a:noFill/>
          <a:ln>
            <a:noFill/>
          </a:ln>
        </p:spPr>
      </p:pic>
      <p:pic>
        <p:nvPicPr>
          <p:cNvPr id="9" name="Picture 8" descr="C:\Users\James\Desktop\Work\Class One Arboriculture\Reports\City of Pasadena\1137 Parkview Ave\2017 apr tree phot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7568" y="1352549"/>
            <a:ext cx="3166232" cy="3120841"/>
          </a:xfrm>
          <a:prstGeom prst="rect">
            <a:avLst/>
          </a:prstGeom>
          <a:noFill/>
          <a:ln>
            <a:noFill/>
          </a:ln>
        </p:spPr>
      </p:pic>
    </p:spTree>
    <p:extLst>
      <p:ext uri="{BB962C8B-B14F-4D97-AF65-F5344CB8AC3E}">
        <p14:creationId xmlns:p14="http://schemas.microsoft.com/office/powerpoint/2010/main" val="2063976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19600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17157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5.3.1: “Objectives may include:</a:t>
            </a:r>
          </a:p>
          <a:p>
            <a:pPr marL="114300" indent="0">
              <a:buNone/>
            </a:pPr>
            <a:r>
              <a:rPr lang="en-US" dirty="0"/>
              <a:t>    Manage risk (see Clause 13 Tree Risk Assessment …)</a:t>
            </a:r>
          </a:p>
          <a:p>
            <a:pPr marL="114300" indent="0">
              <a:buNone/>
            </a:pPr>
            <a:r>
              <a:rPr lang="en-US" dirty="0"/>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95059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5.3.1: “Objectives </a:t>
            </a:r>
            <a:r>
              <a:rPr lang="en-US" b="1" i="1" u="sng" dirty="0"/>
              <a:t>may</a:t>
            </a:r>
            <a:r>
              <a:rPr lang="en-US" dirty="0"/>
              <a:t> include:</a:t>
            </a:r>
          </a:p>
          <a:p>
            <a:pPr marL="114300" indent="0">
              <a:buNone/>
            </a:pPr>
            <a:r>
              <a:rPr lang="en-US" dirty="0"/>
              <a:t>    Manage risk (see Clause 13 Tree Risk Assessment …)</a:t>
            </a:r>
          </a:p>
          <a:p>
            <a:pPr marL="114300" indent="0">
              <a:buNone/>
            </a:pPr>
            <a:r>
              <a:rPr lang="en-US" dirty="0"/>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852957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5.3.1: “Objectives </a:t>
            </a:r>
            <a:r>
              <a:rPr lang="en-US" b="1" i="1" u="sng" dirty="0"/>
              <a:t>may</a:t>
            </a:r>
            <a:r>
              <a:rPr lang="en-US" dirty="0"/>
              <a:t> include:</a:t>
            </a:r>
          </a:p>
          <a:p>
            <a:pPr marL="114300" indent="0">
              <a:buNone/>
            </a:pPr>
            <a:r>
              <a:rPr lang="en-US" dirty="0"/>
              <a:t>    Manage risk (see Clause 13 Tree Risk Assessment …)</a:t>
            </a:r>
          </a:p>
          <a:p>
            <a:pPr marL="114300" indent="0">
              <a:buNone/>
            </a:pPr>
            <a:r>
              <a:rPr lang="en-US" dirty="0"/>
              <a:t>    …”</a:t>
            </a:r>
          </a:p>
          <a:p>
            <a:r>
              <a:rPr lang="en-US" dirty="0"/>
              <a:t>5.5.1: “Pruning cuts should be the smallest diameter and the fewest number required to meet the specified objective.”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870248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4.3.1: “One or more pruning objectives </a:t>
            </a:r>
            <a:r>
              <a:rPr lang="en-US" b="1" i="1" u="sng" dirty="0"/>
              <a:t>shall</a:t>
            </a:r>
            <a:r>
              <a:rPr lang="en-US" dirty="0"/>
              <a:t> be specified...”</a:t>
            </a:r>
          </a:p>
          <a:p>
            <a:r>
              <a:rPr lang="en-US" dirty="0"/>
              <a:t>5.3.1: “Objectives </a:t>
            </a:r>
            <a:r>
              <a:rPr lang="en-US" b="1" i="1" u="sng" dirty="0"/>
              <a:t>may</a:t>
            </a:r>
            <a:r>
              <a:rPr lang="en-US" dirty="0"/>
              <a:t> include:</a:t>
            </a:r>
          </a:p>
          <a:p>
            <a:pPr marL="114300" indent="0">
              <a:buNone/>
            </a:pPr>
            <a:r>
              <a:rPr lang="en-US" dirty="0"/>
              <a:t>    Manage risk (see Clause 13 Tree Risk Assessment …)</a:t>
            </a:r>
          </a:p>
          <a:p>
            <a:pPr marL="114300" indent="0">
              <a:buNone/>
            </a:pPr>
            <a:r>
              <a:rPr lang="en-US" dirty="0"/>
              <a:t>    …”</a:t>
            </a:r>
          </a:p>
          <a:p>
            <a:r>
              <a:rPr lang="en-US" dirty="0"/>
              <a:t>5.5.1: “Pruning cuts </a:t>
            </a:r>
            <a:r>
              <a:rPr lang="en-US" b="1" i="1" u="sng" dirty="0"/>
              <a:t>should</a:t>
            </a:r>
            <a:r>
              <a:rPr lang="en-US" dirty="0"/>
              <a:t> be the smallest diameter and the fewest number required to meet the specified objective.”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936630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567033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15: “tree risk assessor: an arborist or other qualified professional with training and experience in the practice of tree risk assessment.”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31375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276350"/>
            <a:ext cx="3352800" cy="3352800"/>
          </a:xfrm>
        </p:spPr>
      </p:pic>
      <p:sp>
        <p:nvSpPr>
          <p:cNvPr id="10" name="TextBox 9">
            <a:extLst>
              <a:ext uri="{FF2B5EF4-FFF2-40B4-BE49-F238E27FC236}">
                <a16:creationId xmlns:a16="http://schemas.microsoft.com/office/drawing/2014/main" id="{9ADEC8F5-E6A1-41FE-98DD-B2F3BC28CA5D}"/>
              </a:ext>
            </a:extLst>
          </p:cNvPr>
          <p:cNvSpPr txBox="1"/>
          <p:nvPr/>
        </p:nvSpPr>
        <p:spPr>
          <a:xfrm>
            <a:off x="381000" y="1428750"/>
            <a:ext cx="2057400" cy="2554545"/>
          </a:xfrm>
          <a:prstGeom prst="rect">
            <a:avLst/>
          </a:prstGeom>
          <a:noFill/>
        </p:spPr>
        <p:txBody>
          <a:bodyPr wrap="square" rtlCol="0">
            <a:spAutoFit/>
          </a:bodyPr>
          <a:lstStyle/>
          <a:p>
            <a:pPr algn="ctr"/>
            <a:r>
              <a:rPr lang="en-US" sz="4000" b="1" i="1" u="sng" dirty="0">
                <a:solidFill>
                  <a:srgbClr val="2F2B20"/>
                </a:solidFill>
              </a:rPr>
              <a:t>SHALL</a:t>
            </a:r>
          </a:p>
          <a:p>
            <a:pPr algn="ctr"/>
            <a:r>
              <a:rPr lang="en-US" sz="4000" b="1" i="1" u="sng" dirty="0">
                <a:solidFill>
                  <a:srgbClr val="2F2B20"/>
                </a:solidFill>
              </a:rPr>
              <a:t>SHOULD</a:t>
            </a:r>
          </a:p>
          <a:p>
            <a:pPr algn="ctr"/>
            <a:r>
              <a:rPr lang="en-US" sz="4000" b="1" i="1" u="sng" dirty="0">
                <a:solidFill>
                  <a:srgbClr val="2F2B20"/>
                </a:solidFill>
              </a:rPr>
              <a:t>MAY</a:t>
            </a:r>
          </a:p>
          <a:p>
            <a:pPr algn="ctr"/>
            <a:endParaRPr lang="en-US" sz="4000" b="1" i="1" u="sng" dirty="0"/>
          </a:p>
        </p:txBody>
      </p:sp>
      <p:sp>
        <p:nvSpPr>
          <p:cNvPr id="11" name="TextBox 10">
            <a:extLst>
              <a:ext uri="{FF2B5EF4-FFF2-40B4-BE49-F238E27FC236}">
                <a16:creationId xmlns:a16="http://schemas.microsoft.com/office/drawing/2014/main" id="{F8A4622B-C310-44C6-BD75-132488288B01}"/>
              </a:ext>
            </a:extLst>
          </p:cNvPr>
          <p:cNvSpPr txBox="1"/>
          <p:nvPr/>
        </p:nvSpPr>
        <p:spPr>
          <a:xfrm>
            <a:off x="5943600" y="1428750"/>
            <a:ext cx="2057400" cy="2369880"/>
          </a:xfrm>
          <a:prstGeom prst="rect">
            <a:avLst/>
          </a:prstGeom>
          <a:noFill/>
        </p:spPr>
        <p:txBody>
          <a:bodyPr wrap="square" rtlCol="0">
            <a:spAutoFit/>
          </a:bodyPr>
          <a:lstStyle/>
          <a:p>
            <a:pPr algn="ctr"/>
            <a:r>
              <a:rPr lang="en-US" sz="4000" b="1" i="1" u="sng" dirty="0">
                <a:solidFill>
                  <a:srgbClr val="2F2B20"/>
                </a:solidFill>
              </a:rPr>
              <a:t>NOT</a:t>
            </a:r>
          </a:p>
          <a:p>
            <a:pPr algn="ctr"/>
            <a:r>
              <a:rPr lang="en-US" sz="4000" b="1" i="1" u="sng" dirty="0">
                <a:solidFill>
                  <a:srgbClr val="2F2B20"/>
                </a:solidFill>
              </a:rPr>
              <a:t>OR</a:t>
            </a:r>
          </a:p>
          <a:p>
            <a:pPr algn="ctr"/>
            <a:r>
              <a:rPr lang="en-US" sz="4000" b="1" i="1" u="sng" dirty="0">
                <a:solidFill>
                  <a:srgbClr val="2F2B20"/>
                </a:solidFill>
              </a:rPr>
              <a:t>AND</a:t>
            </a:r>
          </a:p>
          <a:p>
            <a:pPr algn="ctr"/>
            <a:endParaRPr lang="en-US" sz="2800" b="1" i="1" u="sng" dirty="0"/>
          </a:p>
        </p:txBody>
      </p:sp>
    </p:spTree>
    <p:extLst>
      <p:ext uri="{BB962C8B-B14F-4D97-AF65-F5344CB8AC3E}">
        <p14:creationId xmlns:p14="http://schemas.microsoft.com/office/powerpoint/2010/main" val="18610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15: “tree risk assessor: an arborist or other qualified professional with training and experience in the practice of tree risk assessment.” </a:t>
            </a:r>
          </a:p>
          <a:p>
            <a:r>
              <a:rPr lang="en-US" dirty="0"/>
              <a:t>13.3.2: “Tree risk assessors shall have sufficient training and experience to provide the specified level and details of the tree risk assessment.”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564036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15: “tree risk assessor: an arborist or other qualified professional with training </a:t>
            </a:r>
            <a:r>
              <a:rPr lang="en-US" b="1" i="1" u="sng" dirty="0"/>
              <a:t>and</a:t>
            </a:r>
            <a:r>
              <a:rPr lang="en-US" dirty="0"/>
              <a:t> experience in the practice of tree risk assessment.” </a:t>
            </a:r>
          </a:p>
          <a:p>
            <a:r>
              <a:rPr lang="en-US" dirty="0"/>
              <a:t>13.3.2: “Tree risk assessors </a:t>
            </a:r>
            <a:r>
              <a:rPr lang="en-US" b="1" i="1" u="sng" dirty="0"/>
              <a:t>shall</a:t>
            </a:r>
            <a:r>
              <a:rPr lang="en-US" dirty="0"/>
              <a:t> have sufficient training </a:t>
            </a:r>
            <a:r>
              <a:rPr lang="en-US" b="1" i="1" u="sng" dirty="0"/>
              <a:t>and</a:t>
            </a:r>
            <a:r>
              <a:rPr lang="en-US" dirty="0"/>
              <a:t> experience to provide the specified level and details of the tree risk assessment.”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75180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15: “</a:t>
            </a:r>
            <a:r>
              <a:rPr lang="en-US" dirty="0">
                <a:solidFill>
                  <a:schemeClr val="bg1">
                    <a:lumMod val="75000"/>
                  </a:schemeClr>
                </a:solidFill>
              </a:rPr>
              <a:t>tree risk assessor: an arborist or other qualified professional with </a:t>
            </a:r>
            <a:r>
              <a:rPr lang="en-US" b="1" dirty="0">
                <a:solidFill>
                  <a:srgbClr val="0070C0"/>
                </a:solidFill>
              </a:rPr>
              <a:t>training</a:t>
            </a:r>
            <a:r>
              <a:rPr lang="en-US" dirty="0"/>
              <a:t> </a:t>
            </a:r>
            <a:r>
              <a:rPr lang="en-US" b="1" i="1" u="sng" dirty="0">
                <a:solidFill>
                  <a:schemeClr val="bg1">
                    <a:lumMod val="75000"/>
                  </a:schemeClr>
                </a:solidFill>
              </a:rPr>
              <a:t>and</a:t>
            </a:r>
            <a:r>
              <a:rPr lang="en-US" dirty="0"/>
              <a:t> </a:t>
            </a:r>
            <a:r>
              <a:rPr lang="en-US" b="1" dirty="0">
                <a:solidFill>
                  <a:srgbClr val="0070C0"/>
                </a:solidFill>
              </a:rPr>
              <a:t>experience</a:t>
            </a:r>
            <a:r>
              <a:rPr lang="en-US" dirty="0"/>
              <a:t> </a:t>
            </a:r>
            <a:r>
              <a:rPr lang="en-US" dirty="0">
                <a:solidFill>
                  <a:schemeClr val="bg1">
                    <a:lumMod val="75000"/>
                  </a:schemeClr>
                </a:solidFill>
              </a:rPr>
              <a:t>in the practice of tree risk assessment</a:t>
            </a:r>
            <a:r>
              <a:rPr lang="en-US" dirty="0"/>
              <a:t>.” </a:t>
            </a:r>
          </a:p>
          <a:p>
            <a:r>
              <a:rPr lang="en-US" dirty="0"/>
              <a:t>13.3.2: “</a:t>
            </a:r>
            <a:r>
              <a:rPr lang="en-US" dirty="0">
                <a:solidFill>
                  <a:schemeClr val="bg1">
                    <a:lumMod val="75000"/>
                  </a:schemeClr>
                </a:solidFill>
              </a:rPr>
              <a:t>Tree risk assessors </a:t>
            </a:r>
            <a:r>
              <a:rPr lang="en-US" b="1" i="1" u="sng" dirty="0">
                <a:solidFill>
                  <a:schemeClr val="bg1">
                    <a:lumMod val="75000"/>
                  </a:schemeClr>
                </a:solidFill>
              </a:rPr>
              <a:t>shall</a:t>
            </a:r>
            <a:r>
              <a:rPr lang="en-US" dirty="0">
                <a:solidFill>
                  <a:schemeClr val="bg1">
                    <a:lumMod val="75000"/>
                  </a:schemeClr>
                </a:solidFill>
              </a:rPr>
              <a:t> have sufficient </a:t>
            </a:r>
            <a:r>
              <a:rPr lang="en-US" b="1" dirty="0">
                <a:solidFill>
                  <a:srgbClr val="0070C0"/>
                </a:solidFill>
              </a:rPr>
              <a:t>training</a:t>
            </a:r>
            <a:r>
              <a:rPr lang="en-US" dirty="0"/>
              <a:t> </a:t>
            </a:r>
            <a:r>
              <a:rPr lang="en-US" b="1" i="1" u="sng" dirty="0">
                <a:solidFill>
                  <a:schemeClr val="bg1">
                    <a:lumMod val="75000"/>
                  </a:schemeClr>
                </a:solidFill>
              </a:rPr>
              <a:t>and</a:t>
            </a:r>
            <a:r>
              <a:rPr lang="en-US" dirty="0"/>
              <a:t> </a:t>
            </a:r>
            <a:r>
              <a:rPr lang="en-US" b="1" dirty="0">
                <a:solidFill>
                  <a:srgbClr val="0070C0"/>
                </a:solidFill>
              </a:rPr>
              <a:t>experience</a:t>
            </a:r>
            <a:r>
              <a:rPr lang="en-US" dirty="0"/>
              <a:t> </a:t>
            </a:r>
            <a:r>
              <a:rPr lang="en-US" dirty="0">
                <a:solidFill>
                  <a:schemeClr val="bg1">
                    <a:lumMod val="75000"/>
                  </a:schemeClr>
                </a:solidFill>
              </a:rPr>
              <a:t>to provide the specified level and details of the tree risk assessment</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59128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2069847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sp>
        <p:nvSpPr>
          <p:cNvPr id="3" name="Content Placeholder 2"/>
          <p:cNvSpPr>
            <a:spLocks noGrp="1"/>
          </p:cNvSpPr>
          <p:nvPr>
            <p:ph idx="1"/>
          </p:nvPr>
        </p:nvSpPr>
        <p:spPr/>
        <p:txBody>
          <a:bodyPr/>
          <a:lstStyle/>
          <a:p>
            <a:r>
              <a:rPr lang="en-US" dirty="0"/>
              <a:t>13.4.3: “Tree risk assessors shall not be required to assess trees other than those specified in the scope of work.”</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681828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sp>
        <p:nvSpPr>
          <p:cNvPr id="3" name="Content Placeholder 2"/>
          <p:cNvSpPr>
            <a:spLocks noGrp="1"/>
          </p:cNvSpPr>
          <p:nvPr>
            <p:ph idx="1"/>
          </p:nvPr>
        </p:nvSpPr>
        <p:spPr/>
        <p:txBody>
          <a:bodyPr/>
          <a:lstStyle/>
          <a:p>
            <a:r>
              <a:rPr lang="en-US" dirty="0"/>
              <a:t>13.4.3: “Tree risk assessors shall not be required to assess trees other than those specified in the scope of work.”</a:t>
            </a:r>
          </a:p>
          <a:p>
            <a:r>
              <a:rPr lang="en-US" dirty="0"/>
              <a:t>13.4.4: “Tree risk assessors shall not be required to perform a higher level of assessment than specified in the scope of work.”</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3073455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sp>
        <p:nvSpPr>
          <p:cNvPr id="3" name="Content Placeholder 2"/>
          <p:cNvSpPr>
            <a:spLocks noGrp="1"/>
          </p:cNvSpPr>
          <p:nvPr>
            <p:ph idx="1"/>
          </p:nvPr>
        </p:nvSpPr>
        <p:spPr/>
        <p:txBody>
          <a:bodyPr/>
          <a:lstStyle/>
          <a:p>
            <a:r>
              <a:rPr lang="en-US" dirty="0"/>
              <a:t>13.4.3: “Tree risk assessors </a:t>
            </a:r>
            <a:r>
              <a:rPr lang="en-US" b="1" i="1" u="sng" dirty="0"/>
              <a:t>shall not</a:t>
            </a:r>
            <a:r>
              <a:rPr lang="en-US" dirty="0"/>
              <a:t> be required to assess trees other than those specified in the scope of work.”</a:t>
            </a:r>
          </a:p>
          <a:p>
            <a:r>
              <a:rPr lang="en-US" dirty="0"/>
              <a:t>13.4.4: “Tree risk assessors </a:t>
            </a:r>
            <a:r>
              <a:rPr lang="en-US" b="1" i="1" u="sng" dirty="0"/>
              <a:t>shall not </a:t>
            </a:r>
            <a:r>
              <a:rPr lang="en-US" dirty="0"/>
              <a:t>be required to perform a higher level of assessment than specified in the scope of work.”</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2009439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5506" y="1200150"/>
            <a:ext cx="2703388" cy="3600450"/>
          </a:xfrm>
        </p:spPr>
      </p:pic>
      <p:cxnSp>
        <p:nvCxnSpPr>
          <p:cNvPr id="9" name="Straight Arrow Connector 8"/>
          <p:cNvCxnSpPr/>
          <p:nvPr/>
        </p:nvCxnSpPr>
        <p:spPr>
          <a:xfrm flipV="1">
            <a:off x="3429000" y="3181350"/>
            <a:ext cx="762000" cy="55684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80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Assessment</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5506" y="1200150"/>
            <a:ext cx="2703388" cy="3600450"/>
          </a:xfrm>
        </p:spPr>
      </p:pic>
      <p:cxnSp>
        <p:nvCxnSpPr>
          <p:cNvPr id="5" name="Straight Arrow Connector 4"/>
          <p:cNvCxnSpPr/>
          <p:nvPr/>
        </p:nvCxnSpPr>
        <p:spPr>
          <a:xfrm>
            <a:off x="4953000" y="1581150"/>
            <a:ext cx="304800" cy="914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0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pic>
        <p:nvPicPr>
          <p:cNvPr id="5" name="Content Placeholder 8">
            <a:extLst>
              <a:ext uri="{FF2B5EF4-FFF2-40B4-BE49-F238E27FC236}">
                <a16:creationId xmlns:a16="http://schemas.microsoft.com/office/drawing/2014/main" id="{6AB84F6C-18F6-9A99-9B82-DE8D1B62CA8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298671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SHALL</a:t>
            </a:r>
          </a:p>
        </p:txBody>
      </p:sp>
      <p:sp>
        <p:nvSpPr>
          <p:cNvPr id="7" name="TextBox 6"/>
          <p:cNvSpPr txBox="1"/>
          <p:nvPr/>
        </p:nvSpPr>
        <p:spPr>
          <a:xfrm>
            <a:off x="4648200" y="2038350"/>
            <a:ext cx="3276600" cy="1107996"/>
          </a:xfrm>
          <a:prstGeom prst="rect">
            <a:avLst/>
          </a:prstGeom>
          <a:noFill/>
        </p:spPr>
        <p:txBody>
          <a:bodyPr wrap="square" rtlCol="0">
            <a:spAutoFit/>
          </a:bodyPr>
          <a:lstStyle/>
          <a:p>
            <a:pPr algn="ctr"/>
            <a:r>
              <a:rPr lang="en-US" sz="6600" b="1" i="1" u="sng" dirty="0">
                <a:solidFill>
                  <a:srgbClr val="2F2B20"/>
                </a:solidFill>
              </a:rPr>
              <a:t>SHOULD</a:t>
            </a:r>
          </a:p>
        </p:txBody>
      </p:sp>
    </p:spTree>
    <p:extLst>
      <p:ext uri="{BB962C8B-B14F-4D97-AF65-F5344CB8AC3E}">
        <p14:creationId xmlns:p14="http://schemas.microsoft.com/office/powerpoint/2010/main" val="1833502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13.5.1 Level 1: Limited Visual Tree Risk Assessment</a:t>
            </a:r>
          </a:p>
        </p:txBody>
      </p:sp>
      <p:pic>
        <p:nvPicPr>
          <p:cNvPr id="5" name="Content Placeholder 8">
            <a:extLst>
              <a:ext uri="{FF2B5EF4-FFF2-40B4-BE49-F238E27FC236}">
                <a16:creationId xmlns:a16="http://schemas.microsoft.com/office/drawing/2014/main" id="{9BF2A6E7-10FF-75A3-8877-22283C20822F}"/>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19917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13.5.1 Level 1: Limited Visual Tree Risk Assessment</a:t>
            </a:r>
          </a:p>
          <a:p>
            <a:r>
              <a:rPr lang="en-US" dirty="0"/>
              <a:t>13.5.1.1: “The tree(s), targets, and conditions of concern (if any) to be considered, and the perspective of the assessment, … shall be specified.”</a:t>
            </a:r>
          </a:p>
        </p:txBody>
      </p:sp>
      <p:pic>
        <p:nvPicPr>
          <p:cNvPr id="5" name="Content Placeholder 8">
            <a:extLst>
              <a:ext uri="{FF2B5EF4-FFF2-40B4-BE49-F238E27FC236}">
                <a16:creationId xmlns:a16="http://schemas.microsoft.com/office/drawing/2014/main" id="{BEC01FE6-E7B4-11DF-0ED8-07B61649A42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1094000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13.5.1 Level 1: Limited Visual Tree Risk Assessment</a:t>
            </a:r>
          </a:p>
          <a:p>
            <a:r>
              <a:rPr lang="en-US" dirty="0"/>
              <a:t>13.5.1.1: “The tree(s), targets, </a:t>
            </a:r>
            <a:r>
              <a:rPr lang="en-US" b="1" i="1" u="sng" dirty="0"/>
              <a:t>and</a:t>
            </a:r>
            <a:r>
              <a:rPr lang="en-US" dirty="0"/>
              <a:t> conditions of concern (if any) to be considered, </a:t>
            </a:r>
            <a:r>
              <a:rPr lang="en-US" b="1" i="1" u="sng" dirty="0"/>
              <a:t>and</a:t>
            </a:r>
            <a:r>
              <a:rPr lang="en-US" dirty="0"/>
              <a:t> the perspective of the assessment, … </a:t>
            </a:r>
            <a:r>
              <a:rPr lang="en-US" b="1" i="1" u="sng" dirty="0"/>
              <a:t>shall</a:t>
            </a:r>
            <a:r>
              <a:rPr lang="en-US" dirty="0"/>
              <a:t> be specified.”</a:t>
            </a:r>
          </a:p>
        </p:txBody>
      </p:sp>
      <p:pic>
        <p:nvPicPr>
          <p:cNvPr id="5" name="Content Placeholder 8">
            <a:extLst>
              <a:ext uri="{FF2B5EF4-FFF2-40B4-BE49-F238E27FC236}">
                <a16:creationId xmlns:a16="http://schemas.microsoft.com/office/drawing/2014/main" id="{96DB28AA-6FBC-9BDD-5D41-00BA0451FC8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2713452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solidFill>
                  <a:schemeClr val="bg1">
                    <a:lumMod val="75000"/>
                  </a:schemeClr>
                </a:solidFill>
              </a:rPr>
              <a:t>13.5.1 Level 1: Limited Visual Tree Risk Assessment</a:t>
            </a:r>
          </a:p>
          <a:p>
            <a:r>
              <a:rPr lang="en-US" dirty="0">
                <a:solidFill>
                  <a:schemeClr val="bg1">
                    <a:lumMod val="75000"/>
                  </a:schemeClr>
                </a:solidFill>
              </a:rPr>
              <a:t>13.5.1.1: “The</a:t>
            </a:r>
            <a:r>
              <a:rPr lang="en-US" dirty="0"/>
              <a:t> </a:t>
            </a:r>
            <a:r>
              <a:rPr lang="en-US" b="1" dirty="0">
                <a:solidFill>
                  <a:srgbClr val="0070C0"/>
                </a:solidFill>
              </a:rPr>
              <a:t>tree(s)</a:t>
            </a:r>
            <a:r>
              <a:rPr lang="en-US" dirty="0">
                <a:solidFill>
                  <a:schemeClr val="bg1">
                    <a:lumMod val="75000"/>
                  </a:schemeClr>
                </a:solidFill>
              </a:rPr>
              <a:t>,</a:t>
            </a:r>
            <a:r>
              <a:rPr lang="en-US" dirty="0"/>
              <a:t> </a:t>
            </a:r>
            <a:r>
              <a:rPr lang="en-US" b="1" dirty="0">
                <a:solidFill>
                  <a:srgbClr val="0070C0"/>
                </a:solidFill>
              </a:rPr>
              <a:t>targets</a:t>
            </a:r>
            <a:r>
              <a:rPr lang="en-US" dirty="0">
                <a:solidFill>
                  <a:schemeClr val="bg1">
                    <a:lumMod val="75000"/>
                  </a:schemeClr>
                </a:solidFill>
              </a:rPr>
              <a:t>,</a:t>
            </a:r>
            <a:r>
              <a:rPr lang="en-US" dirty="0"/>
              <a:t> </a:t>
            </a:r>
            <a:r>
              <a:rPr lang="en-US" b="1" i="1" u="sng" dirty="0">
                <a:solidFill>
                  <a:schemeClr val="bg1">
                    <a:lumMod val="75000"/>
                  </a:schemeClr>
                </a:solidFill>
              </a:rPr>
              <a:t>and</a:t>
            </a:r>
            <a:r>
              <a:rPr lang="en-US" dirty="0"/>
              <a:t> </a:t>
            </a:r>
            <a:r>
              <a:rPr lang="en-US" b="1" dirty="0">
                <a:solidFill>
                  <a:srgbClr val="0070C0"/>
                </a:solidFill>
              </a:rPr>
              <a:t>conditions of concern </a:t>
            </a:r>
            <a:r>
              <a:rPr lang="en-US" dirty="0">
                <a:solidFill>
                  <a:schemeClr val="bg1">
                    <a:lumMod val="75000"/>
                  </a:schemeClr>
                </a:solidFill>
              </a:rPr>
              <a:t>(if any) to be considered, </a:t>
            </a:r>
            <a:r>
              <a:rPr lang="en-US" b="1" i="1" u="sng" dirty="0">
                <a:solidFill>
                  <a:schemeClr val="bg1">
                    <a:lumMod val="75000"/>
                  </a:schemeClr>
                </a:solidFill>
              </a:rPr>
              <a:t>and</a:t>
            </a:r>
            <a:r>
              <a:rPr lang="en-US" dirty="0">
                <a:solidFill>
                  <a:schemeClr val="bg1">
                    <a:lumMod val="75000"/>
                  </a:schemeClr>
                </a:solidFill>
              </a:rPr>
              <a:t> the</a:t>
            </a:r>
            <a:r>
              <a:rPr lang="en-US" dirty="0"/>
              <a:t> </a:t>
            </a:r>
            <a:r>
              <a:rPr lang="en-US" b="1" dirty="0">
                <a:solidFill>
                  <a:srgbClr val="0070C0"/>
                </a:solidFill>
              </a:rPr>
              <a:t>perspective</a:t>
            </a:r>
            <a:r>
              <a:rPr lang="en-US" dirty="0"/>
              <a:t> </a:t>
            </a:r>
            <a:r>
              <a:rPr lang="en-US" dirty="0">
                <a:solidFill>
                  <a:schemeClr val="bg1">
                    <a:lumMod val="75000"/>
                  </a:schemeClr>
                </a:solidFill>
              </a:rPr>
              <a:t>of the assessment, … </a:t>
            </a:r>
            <a:r>
              <a:rPr lang="en-US" b="1" i="1" u="sng" dirty="0">
                <a:solidFill>
                  <a:schemeClr val="bg1">
                    <a:lumMod val="75000"/>
                  </a:schemeClr>
                </a:solidFill>
              </a:rPr>
              <a:t>shall</a:t>
            </a:r>
            <a:r>
              <a:rPr lang="en-US" dirty="0">
                <a:solidFill>
                  <a:schemeClr val="bg1">
                    <a:lumMod val="75000"/>
                  </a:schemeClr>
                </a:solidFill>
              </a:rPr>
              <a:t> be specified.”</a:t>
            </a:r>
          </a:p>
        </p:txBody>
      </p:sp>
      <p:pic>
        <p:nvPicPr>
          <p:cNvPr id="5" name="Content Placeholder 8">
            <a:extLst>
              <a:ext uri="{FF2B5EF4-FFF2-40B4-BE49-F238E27FC236}">
                <a16:creationId xmlns:a16="http://schemas.microsoft.com/office/drawing/2014/main" id="{940D6A8D-19A0-0846-FDFF-21AD3BEF2EA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4132145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solidFill>
                  <a:schemeClr val="bg1">
                    <a:lumMod val="75000"/>
                  </a:schemeClr>
                </a:solidFill>
              </a:rPr>
              <a:t>13.5.1 Level 1: Limited Visual Tree Risk Assessment</a:t>
            </a:r>
          </a:p>
          <a:p>
            <a:r>
              <a:rPr lang="en-US" dirty="0">
                <a:solidFill>
                  <a:schemeClr val="bg1">
                    <a:lumMod val="75000"/>
                  </a:schemeClr>
                </a:solidFill>
              </a:rPr>
              <a:t>13.5.1.1: “The</a:t>
            </a:r>
            <a:r>
              <a:rPr lang="en-US" dirty="0"/>
              <a:t> </a:t>
            </a:r>
            <a:r>
              <a:rPr lang="en-US" b="1" dirty="0">
                <a:solidFill>
                  <a:srgbClr val="0070C0"/>
                </a:solidFill>
              </a:rPr>
              <a:t>tree(s)</a:t>
            </a:r>
            <a:r>
              <a:rPr lang="en-US" dirty="0">
                <a:solidFill>
                  <a:schemeClr val="bg1">
                    <a:lumMod val="75000"/>
                  </a:schemeClr>
                </a:solidFill>
              </a:rPr>
              <a:t>,</a:t>
            </a:r>
            <a:r>
              <a:rPr lang="en-US" dirty="0"/>
              <a:t> </a:t>
            </a:r>
            <a:r>
              <a:rPr lang="en-US" b="1" dirty="0">
                <a:solidFill>
                  <a:srgbClr val="0070C0"/>
                </a:solidFill>
              </a:rPr>
              <a:t>targets</a:t>
            </a:r>
            <a:r>
              <a:rPr lang="en-US" dirty="0">
                <a:solidFill>
                  <a:schemeClr val="bg1">
                    <a:lumMod val="75000"/>
                  </a:schemeClr>
                </a:solidFill>
              </a:rPr>
              <a:t>,</a:t>
            </a:r>
            <a:r>
              <a:rPr lang="en-US" dirty="0"/>
              <a:t> </a:t>
            </a:r>
            <a:r>
              <a:rPr lang="en-US" b="1" i="1" u="sng" dirty="0">
                <a:solidFill>
                  <a:schemeClr val="bg1">
                    <a:lumMod val="75000"/>
                  </a:schemeClr>
                </a:solidFill>
              </a:rPr>
              <a:t>and</a:t>
            </a:r>
            <a:r>
              <a:rPr lang="en-US" dirty="0"/>
              <a:t> </a:t>
            </a:r>
            <a:r>
              <a:rPr lang="en-US" b="1" dirty="0">
                <a:solidFill>
                  <a:srgbClr val="0070C0"/>
                </a:solidFill>
              </a:rPr>
              <a:t>conditions of concern </a:t>
            </a:r>
            <a:r>
              <a:rPr lang="en-US" dirty="0">
                <a:solidFill>
                  <a:schemeClr val="bg1">
                    <a:lumMod val="75000"/>
                  </a:schemeClr>
                </a:solidFill>
              </a:rPr>
              <a:t>(if any) to be considered, </a:t>
            </a:r>
            <a:r>
              <a:rPr lang="en-US" b="1" i="1" u="sng" dirty="0">
                <a:solidFill>
                  <a:schemeClr val="bg1">
                    <a:lumMod val="75000"/>
                  </a:schemeClr>
                </a:solidFill>
              </a:rPr>
              <a:t>and</a:t>
            </a:r>
            <a:r>
              <a:rPr lang="en-US" dirty="0">
                <a:solidFill>
                  <a:schemeClr val="bg1">
                    <a:lumMod val="75000"/>
                  </a:schemeClr>
                </a:solidFill>
              </a:rPr>
              <a:t> the</a:t>
            </a:r>
            <a:r>
              <a:rPr lang="en-US" dirty="0"/>
              <a:t> </a:t>
            </a:r>
            <a:r>
              <a:rPr lang="en-US" b="1" dirty="0">
                <a:solidFill>
                  <a:srgbClr val="0070C0"/>
                </a:solidFill>
              </a:rPr>
              <a:t>perspective</a:t>
            </a:r>
            <a:r>
              <a:rPr lang="en-US" dirty="0"/>
              <a:t> </a:t>
            </a:r>
            <a:r>
              <a:rPr lang="en-US" dirty="0">
                <a:solidFill>
                  <a:schemeClr val="bg1">
                    <a:lumMod val="75000"/>
                  </a:schemeClr>
                </a:solidFill>
              </a:rPr>
              <a:t>of the assessment, … </a:t>
            </a:r>
            <a:r>
              <a:rPr lang="en-US" b="1" i="1" u="sng" dirty="0">
                <a:solidFill>
                  <a:schemeClr val="bg1">
                    <a:lumMod val="75000"/>
                  </a:schemeClr>
                </a:solidFill>
              </a:rPr>
              <a:t>shall</a:t>
            </a:r>
            <a:r>
              <a:rPr lang="en-US" dirty="0">
                <a:solidFill>
                  <a:schemeClr val="bg1">
                    <a:lumMod val="75000"/>
                  </a:schemeClr>
                </a:solidFill>
              </a:rPr>
              <a:t> be specified.”</a:t>
            </a:r>
          </a:p>
          <a:p>
            <a:r>
              <a:rPr lang="en-US" dirty="0"/>
              <a:t>13.2.2.1: “Trees to be assessed at Level 1 may be viewed remotely or in person.”</a:t>
            </a:r>
          </a:p>
        </p:txBody>
      </p:sp>
      <p:pic>
        <p:nvPicPr>
          <p:cNvPr id="5" name="Content Placeholder 8">
            <a:extLst>
              <a:ext uri="{FF2B5EF4-FFF2-40B4-BE49-F238E27FC236}">
                <a16:creationId xmlns:a16="http://schemas.microsoft.com/office/drawing/2014/main" id="{940D6A8D-19A0-0846-FDFF-21AD3BEF2EA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1906745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solidFill>
                  <a:schemeClr val="bg1">
                    <a:lumMod val="75000"/>
                  </a:schemeClr>
                </a:solidFill>
              </a:rPr>
              <a:t>13.5.1 Level 1: Limited Visual Tree Risk Assessment</a:t>
            </a:r>
          </a:p>
          <a:p>
            <a:r>
              <a:rPr lang="en-US" dirty="0">
                <a:solidFill>
                  <a:schemeClr val="bg1">
                    <a:lumMod val="75000"/>
                  </a:schemeClr>
                </a:solidFill>
              </a:rPr>
              <a:t>13.5.1.1: “The</a:t>
            </a:r>
            <a:r>
              <a:rPr lang="en-US" dirty="0"/>
              <a:t> </a:t>
            </a:r>
            <a:r>
              <a:rPr lang="en-US" b="1" dirty="0">
                <a:solidFill>
                  <a:srgbClr val="0070C0"/>
                </a:solidFill>
              </a:rPr>
              <a:t>tree(s)</a:t>
            </a:r>
            <a:r>
              <a:rPr lang="en-US" dirty="0">
                <a:solidFill>
                  <a:schemeClr val="bg1">
                    <a:lumMod val="75000"/>
                  </a:schemeClr>
                </a:solidFill>
              </a:rPr>
              <a:t>,</a:t>
            </a:r>
            <a:r>
              <a:rPr lang="en-US" dirty="0"/>
              <a:t> </a:t>
            </a:r>
            <a:r>
              <a:rPr lang="en-US" b="1" dirty="0">
                <a:solidFill>
                  <a:srgbClr val="0070C0"/>
                </a:solidFill>
              </a:rPr>
              <a:t>targets</a:t>
            </a:r>
            <a:r>
              <a:rPr lang="en-US" dirty="0">
                <a:solidFill>
                  <a:schemeClr val="bg1">
                    <a:lumMod val="75000"/>
                  </a:schemeClr>
                </a:solidFill>
              </a:rPr>
              <a:t>,</a:t>
            </a:r>
            <a:r>
              <a:rPr lang="en-US" dirty="0"/>
              <a:t> </a:t>
            </a:r>
            <a:r>
              <a:rPr lang="en-US" b="1" i="1" u="sng" dirty="0">
                <a:solidFill>
                  <a:schemeClr val="bg1">
                    <a:lumMod val="75000"/>
                  </a:schemeClr>
                </a:solidFill>
              </a:rPr>
              <a:t>and</a:t>
            </a:r>
            <a:r>
              <a:rPr lang="en-US" dirty="0"/>
              <a:t> </a:t>
            </a:r>
            <a:r>
              <a:rPr lang="en-US" b="1" dirty="0">
                <a:solidFill>
                  <a:srgbClr val="0070C0"/>
                </a:solidFill>
              </a:rPr>
              <a:t>conditions of concern </a:t>
            </a:r>
            <a:r>
              <a:rPr lang="en-US" dirty="0">
                <a:solidFill>
                  <a:schemeClr val="bg1">
                    <a:lumMod val="75000"/>
                  </a:schemeClr>
                </a:solidFill>
              </a:rPr>
              <a:t>(if any) to be considered, </a:t>
            </a:r>
            <a:r>
              <a:rPr lang="en-US" b="1" i="1" u="sng" dirty="0">
                <a:solidFill>
                  <a:schemeClr val="bg1">
                    <a:lumMod val="75000"/>
                  </a:schemeClr>
                </a:solidFill>
              </a:rPr>
              <a:t>and</a:t>
            </a:r>
            <a:r>
              <a:rPr lang="en-US" dirty="0">
                <a:solidFill>
                  <a:schemeClr val="bg1">
                    <a:lumMod val="75000"/>
                  </a:schemeClr>
                </a:solidFill>
              </a:rPr>
              <a:t> the</a:t>
            </a:r>
            <a:r>
              <a:rPr lang="en-US" dirty="0"/>
              <a:t> </a:t>
            </a:r>
            <a:r>
              <a:rPr lang="en-US" b="1" dirty="0">
                <a:solidFill>
                  <a:srgbClr val="0070C0"/>
                </a:solidFill>
              </a:rPr>
              <a:t>perspective</a:t>
            </a:r>
            <a:r>
              <a:rPr lang="en-US" dirty="0"/>
              <a:t> </a:t>
            </a:r>
            <a:r>
              <a:rPr lang="en-US" dirty="0">
                <a:solidFill>
                  <a:schemeClr val="bg1">
                    <a:lumMod val="75000"/>
                  </a:schemeClr>
                </a:solidFill>
              </a:rPr>
              <a:t>of the assessment, … </a:t>
            </a:r>
            <a:r>
              <a:rPr lang="en-US" b="1" i="1" u="sng" dirty="0">
                <a:solidFill>
                  <a:schemeClr val="bg1">
                    <a:lumMod val="75000"/>
                  </a:schemeClr>
                </a:solidFill>
              </a:rPr>
              <a:t>shall</a:t>
            </a:r>
            <a:r>
              <a:rPr lang="en-US" dirty="0">
                <a:solidFill>
                  <a:schemeClr val="bg1">
                    <a:lumMod val="75000"/>
                  </a:schemeClr>
                </a:solidFill>
              </a:rPr>
              <a:t> be specified.”</a:t>
            </a:r>
          </a:p>
          <a:p>
            <a:r>
              <a:rPr lang="en-US" dirty="0"/>
              <a:t>13.2.2.1: “Trees to be assessed at Level 1 </a:t>
            </a:r>
            <a:r>
              <a:rPr lang="en-US" b="1" i="1" u="sng" dirty="0"/>
              <a:t>may</a:t>
            </a:r>
            <a:r>
              <a:rPr lang="en-US" dirty="0"/>
              <a:t> be viewed remotely </a:t>
            </a:r>
            <a:r>
              <a:rPr lang="en-US" b="1" i="1" u="sng" dirty="0"/>
              <a:t>or</a:t>
            </a:r>
            <a:r>
              <a:rPr lang="en-US" dirty="0"/>
              <a:t> in person.”</a:t>
            </a:r>
          </a:p>
        </p:txBody>
      </p:sp>
      <p:pic>
        <p:nvPicPr>
          <p:cNvPr id="5" name="Content Placeholder 8">
            <a:extLst>
              <a:ext uri="{FF2B5EF4-FFF2-40B4-BE49-F238E27FC236}">
                <a16:creationId xmlns:a16="http://schemas.microsoft.com/office/drawing/2014/main" id="{940D6A8D-19A0-0846-FDFF-21AD3BEF2EA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4025239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13.5.2 Level 2: Basic Tree Risk Assessment</a:t>
            </a:r>
          </a:p>
        </p:txBody>
      </p:sp>
      <p:pic>
        <p:nvPicPr>
          <p:cNvPr id="5" name="Content Placeholder 8">
            <a:extLst>
              <a:ext uri="{FF2B5EF4-FFF2-40B4-BE49-F238E27FC236}">
                <a16:creationId xmlns:a16="http://schemas.microsoft.com/office/drawing/2014/main" id="{BF24815F-4BFB-2BB4-9AB1-4FBF0425B10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a:extLst>
              <a:ext uri="{FF2B5EF4-FFF2-40B4-BE49-F238E27FC236}">
                <a16:creationId xmlns:a16="http://schemas.microsoft.com/office/drawing/2014/main" id="{EBF97750-1814-2549-8D85-371F1AD2B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398852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13.5.2 Level 2: Basic Tree Risk Assessment</a:t>
            </a:r>
          </a:p>
          <a:p>
            <a:r>
              <a:rPr lang="en-US" dirty="0"/>
              <a:t>13.5.2.1: “Basic tree risk assessments shall include a 360 degree ground based inspection around the tree.”</a:t>
            </a:r>
          </a:p>
          <a:p>
            <a:r>
              <a:rPr lang="en-US" dirty="0"/>
              <a:t>13.2.2.2: “Trees to be assessed at Level 2 shall be visually inspected in person.”</a:t>
            </a:r>
          </a:p>
        </p:txBody>
      </p:sp>
      <p:pic>
        <p:nvPicPr>
          <p:cNvPr id="5" name="Content Placeholder 8">
            <a:extLst>
              <a:ext uri="{FF2B5EF4-FFF2-40B4-BE49-F238E27FC236}">
                <a16:creationId xmlns:a16="http://schemas.microsoft.com/office/drawing/2014/main" id="{6AB34938-3D10-3933-25D3-C4777F85C81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a:extLst>
              <a:ext uri="{FF2B5EF4-FFF2-40B4-BE49-F238E27FC236}">
                <a16:creationId xmlns:a16="http://schemas.microsoft.com/office/drawing/2014/main" id="{F43E544F-6728-D353-80D2-19300B7ED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320247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p:txBody>
          <a:bodyPr/>
          <a:lstStyle/>
          <a:p>
            <a:r>
              <a:rPr lang="en-US" dirty="0"/>
              <a:t>13.5.2 Level 2: Basic Tree Risk Assessment</a:t>
            </a:r>
          </a:p>
          <a:p>
            <a:r>
              <a:rPr lang="en-US" dirty="0"/>
              <a:t>13.5.2.1: “Basic tree risk assessments </a:t>
            </a:r>
            <a:r>
              <a:rPr lang="en-US" b="1" i="1" u="sng" dirty="0"/>
              <a:t>shall</a:t>
            </a:r>
            <a:r>
              <a:rPr lang="en-US" dirty="0"/>
              <a:t> include a 360 degree ground based inspection around the tree.”</a:t>
            </a:r>
          </a:p>
          <a:p>
            <a:r>
              <a:rPr lang="en-US" dirty="0"/>
              <a:t>13.2.2.2: “Trees to be assessed at Level 2 </a:t>
            </a:r>
            <a:r>
              <a:rPr lang="en-US" b="1" i="1" u="sng" dirty="0"/>
              <a:t>shall</a:t>
            </a:r>
            <a:r>
              <a:rPr lang="en-US" dirty="0"/>
              <a:t> be visually inspected in person.”</a:t>
            </a:r>
          </a:p>
        </p:txBody>
      </p:sp>
      <p:pic>
        <p:nvPicPr>
          <p:cNvPr id="5" name="Content Placeholder 8">
            <a:extLst>
              <a:ext uri="{FF2B5EF4-FFF2-40B4-BE49-F238E27FC236}">
                <a16:creationId xmlns:a16="http://schemas.microsoft.com/office/drawing/2014/main" id="{6AB34938-3D10-3933-25D3-C4777F85C81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a:extLst>
              <a:ext uri="{FF2B5EF4-FFF2-40B4-BE49-F238E27FC236}">
                <a16:creationId xmlns:a16="http://schemas.microsoft.com/office/drawing/2014/main" id="{F43E544F-6728-D353-80D2-19300B7ED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157000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a:xfrm>
            <a:off x="457200" y="1200150"/>
            <a:ext cx="7620000" cy="3352800"/>
          </a:xfrm>
        </p:spPr>
        <p:txBody>
          <a:bodyPr>
            <a:normAutofit/>
          </a:bodyPr>
          <a:lstStyle/>
          <a:p>
            <a:r>
              <a:rPr lang="en-US" dirty="0"/>
              <a:t>13.5.2 Level 2: Basic Tree Risk Assessment</a:t>
            </a:r>
          </a:p>
          <a:p>
            <a:r>
              <a:rPr lang="en-US" dirty="0"/>
              <a:t>13.5.2.1: “Basic tree risk assessments </a:t>
            </a:r>
            <a:r>
              <a:rPr lang="en-US" b="1" i="1" u="sng" dirty="0"/>
              <a:t>shall</a:t>
            </a:r>
            <a:r>
              <a:rPr lang="en-US" dirty="0"/>
              <a:t> include a 360 degree ground based inspection around the tree.”</a:t>
            </a:r>
          </a:p>
          <a:p>
            <a:r>
              <a:rPr lang="en-US" dirty="0"/>
              <a:t>13.2.2.2: “Trees to be assessed at Level 2 </a:t>
            </a:r>
            <a:r>
              <a:rPr lang="en-US" b="1" i="1" u="sng" dirty="0"/>
              <a:t>shall</a:t>
            </a:r>
            <a:r>
              <a:rPr lang="en-US" dirty="0"/>
              <a:t> be visually inspected in person.”</a:t>
            </a:r>
          </a:p>
          <a:p>
            <a:r>
              <a:rPr lang="en-US" dirty="0"/>
              <a:t>13.5.2.3: “Simple tools may be used at the discretion of the risk assessor or shall be used as specified.”</a:t>
            </a:r>
          </a:p>
          <a:p>
            <a:r>
              <a:rPr lang="en-US" dirty="0"/>
              <a:t>13.5.2.3.1: “Simple tools may include:</a:t>
            </a:r>
          </a:p>
        </p:txBody>
      </p:sp>
      <p:pic>
        <p:nvPicPr>
          <p:cNvPr id="6" name="Content Placeholder 8">
            <a:extLst>
              <a:ext uri="{FF2B5EF4-FFF2-40B4-BE49-F238E27FC236}">
                <a16:creationId xmlns:a16="http://schemas.microsoft.com/office/drawing/2014/main" id="{E6EFD38B-2219-C877-2C94-6A3CB90F4DB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7" name="Picture 6">
            <a:extLst>
              <a:ext uri="{FF2B5EF4-FFF2-40B4-BE49-F238E27FC236}">
                <a16:creationId xmlns:a16="http://schemas.microsoft.com/office/drawing/2014/main" id="{772F4295-8602-6EDA-A93F-1A61B3CD50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8052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SHALL</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2343150"/>
            <a:ext cx="3886200" cy="707886"/>
          </a:xfrm>
          <a:prstGeom prst="rect">
            <a:avLst/>
          </a:prstGeom>
          <a:noFill/>
        </p:spPr>
        <p:txBody>
          <a:bodyPr wrap="square" rtlCol="0">
            <a:spAutoFit/>
          </a:bodyPr>
          <a:lstStyle/>
          <a:p>
            <a:r>
              <a:rPr lang="en-US" sz="2000" dirty="0"/>
              <a:t>“As used in this standard, denotes a </a:t>
            </a:r>
            <a:r>
              <a:rPr lang="en-US" sz="2000" b="1" dirty="0"/>
              <a:t>mandatory</a:t>
            </a:r>
            <a:r>
              <a:rPr lang="en-US" sz="2000" dirty="0"/>
              <a:t> requirement”</a:t>
            </a:r>
          </a:p>
        </p:txBody>
      </p:sp>
    </p:spTree>
    <p:extLst>
      <p:ext uri="{BB962C8B-B14F-4D97-AF65-F5344CB8AC3E}">
        <p14:creationId xmlns:p14="http://schemas.microsoft.com/office/powerpoint/2010/main" val="3467179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a:xfrm>
            <a:off x="457200" y="1200150"/>
            <a:ext cx="7620000" cy="3943350"/>
          </a:xfrm>
        </p:spPr>
        <p:txBody>
          <a:bodyPr>
            <a:normAutofit/>
          </a:bodyPr>
          <a:lstStyle/>
          <a:p>
            <a:r>
              <a:rPr lang="en-US" dirty="0"/>
              <a:t>13.5.2 Level 2: Basic Tree Risk Assessment</a:t>
            </a:r>
          </a:p>
          <a:p>
            <a:r>
              <a:rPr lang="en-US" dirty="0"/>
              <a:t>13.5.2.1: “Basic tree risk assessments </a:t>
            </a:r>
            <a:r>
              <a:rPr lang="en-US" b="1" i="1" u="sng" dirty="0"/>
              <a:t>shall</a:t>
            </a:r>
            <a:r>
              <a:rPr lang="en-US" dirty="0"/>
              <a:t> include a 360 degree ground based inspection around the tree.”</a:t>
            </a:r>
          </a:p>
          <a:p>
            <a:r>
              <a:rPr lang="en-US" dirty="0"/>
              <a:t>13.2.2.2: “Trees to be assessed at Level 2 </a:t>
            </a:r>
            <a:r>
              <a:rPr lang="en-US" b="1" i="1" u="sng" dirty="0"/>
              <a:t>shall</a:t>
            </a:r>
            <a:r>
              <a:rPr lang="en-US" dirty="0"/>
              <a:t> be visually inspected in person.”</a:t>
            </a:r>
          </a:p>
          <a:p>
            <a:r>
              <a:rPr lang="en-US" dirty="0"/>
              <a:t>13.5.2.3: “Simple tools </a:t>
            </a:r>
            <a:r>
              <a:rPr lang="en-US" b="1" i="1" u="sng" dirty="0"/>
              <a:t>may</a:t>
            </a:r>
            <a:r>
              <a:rPr lang="en-US" dirty="0"/>
              <a:t> be used at the discretion of the risk assessor or </a:t>
            </a:r>
            <a:r>
              <a:rPr lang="en-US" b="1" i="1" u="sng" dirty="0"/>
              <a:t>shall</a:t>
            </a:r>
            <a:r>
              <a:rPr lang="en-US" dirty="0"/>
              <a:t> be used as specified.”</a:t>
            </a:r>
          </a:p>
          <a:p>
            <a:r>
              <a:rPr lang="en-US" dirty="0"/>
              <a:t>13.5.2.3.1: “Simple tools </a:t>
            </a:r>
            <a:r>
              <a:rPr lang="en-US" b="1" i="1" u="sng" dirty="0"/>
              <a:t>may</a:t>
            </a:r>
            <a:r>
              <a:rPr lang="en-US" dirty="0"/>
              <a:t> include:</a:t>
            </a:r>
          </a:p>
        </p:txBody>
      </p:sp>
      <p:pic>
        <p:nvPicPr>
          <p:cNvPr id="5" name="Content Placeholder 8">
            <a:extLst>
              <a:ext uri="{FF2B5EF4-FFF2-40B4-BE49-F238E27FC236}">
                <a16:creationId xmlns:a16="http://schemas.microsoft.com/office/drawing/2014/main" id="{C3018661-8CAD-5928-6090-4CBF98309A7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a:extLst>
              <a:ext uri="{FF2B5EF4-FFF2-40B4-BE49-F238E27FC236}">
                <a16:creationId xmlns:a16="http://schemas.microsoft.com/office/drawing/2014/main" id="{6C9F6465-6ED3-14B3-CBEC-06480D0F1E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421836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Assessment</a:t>
            </a:r>
          </a:p>
        </p:txBody>
      </p:sp>
      <p:sp>
        <p:nvSpPr>
          <p:cNvPr id="3" name="Content Placeholder 2"/>
          <p:cNvSpPr>
            <a:spLocks noGrp="1"/>
          </p:cNvSpPr>
          <p:nvPr>
            <p:ph idx="1"/>
          </p:nvPr>
        </p:nvSpPr>
        <p:spPr>
          <a:xfrm>
            <a:off x="457200" y="1200150"/>
            <a:ext cx="7620000" cy="3505200"/>
          </a:xfrm>
        </p:spPr>
        <p:txBody>
          <a:bodyPr>
            <a:normAutofit/>
          </a:bodyPr>
          <a:lstStyle/>
          <a:p>
            <a:r>
              <a:rPr lang="en-US" dirty="0"/>
              <a:t>13.5.2 Level 2: Basic Tree Risk Assessment</a:t>
            </a:r>
          </a:p>
          <a:p>
            <a:r>
              <a:rPr lang="en-US" dirty="0"/>
              <a:t>13.5.2.1: “Basic tree risk assessments </a:t>
            </a:r>
            <a:r>
              <a:rPr lang="en-US" b="1" i="1" u="sng" dirty="0"/>
              <a:t>shall</a:t>
            </a:r>
            <a:r>
              <a:rPr lang="en-US" dirty="0"/>
              <a:t> include a 360 degree ground based inspection around the tree.”</a:t>
            </a:r>
          </a:p>
          <a:p>
            <a:r>
              <a:rPr lang="en-US" dirty="0"/>
              <a:t>13.2.2.2: “Trees to be assessed at Level 2 </a:t>
            </a:r>
            <a:r>
              <a:rPr lang="en-US" b="1" i="1" u="sng" dirty="0"/>
              <a:t>shall</a:t>
            </a:r>
            <a:r>
              <a:rPr lang="en-US" dirty="0"/>
              <a:t> be visually inspected in person.”</a:t>
            </a:r>
          </a:p>
          <a:p>
            <a:r>
              <a:rPr lang="en-US" dirty="0"/>
              <a:t>13.5.2.3: “Simple tools </a:t>
            </a:r>
            <a:r>
              <a:rPr lang="en-US" b="1" i="1" u="sng" dirty="0"/>
              <a:t>may</a:t>
            </a:r>
            <a:r>
              <a:rPr lang="en-US" dirty="0"/>
              <a:t> be used at the discretion of the risk assessor or </a:t>
            </a:r>
            <a:r>
              <a:rPr lang="en-US" b="1" i="1" u="sng" dirty="0"/>
              <a:t>shall</a:t>
            </a:r>
            <a:r>
              <a:rPr lang="en-US" dirty="0"/>
              <a:t> be used as specified.”</a:t>
            </a:r>
          </a:p>
          <a:p>
            <a:r>
              <a:rPr lang="en-US" dirty="0"/>
              <a:t>13.5.2.3.1: “Simple tools </a:t>
            </a:r>
            <a:r>
              <a:rPr lang="en-US" b="1" i="1" u="sng" dirty="0"/>
              <a:t>may</a:t>
            </a:r>
            <a:r>
              <a:rPr lang="en-US" dirty="0"/>
              <a:t> include:</a:t>
            </a:r>
          </a:p>
        </p:txBody>
      </p:sp>
      <p:sp>
        <p:nvSpPr>
          <p:cNvPr id="5" name="TextBox 4">
            <a:extLst>
              <a:ext uri="{FF2B5EF4-FFF2-40B4-BE49-F238E27FC236}">
                <a16:creationId xmlns:a16="http://schemas.microsoft.com/office/drawing/2014/main" id="{EDA86FF1-57A8-4D62-38A6-90E1F4A68B26}"/>
              </a:ext>
            </a:extLst>
          </p:cNvPr>
          <p:cNvSpPr txBox="1"/>
          <p:nvPr/>
        </p:nvSpPr>
        <p:spPr>
          <a:xfrm>
            <a:off x="581578" y="4171950"/>
            <a:ext cx="7309338" cy="1788182"/>
          </a:xfrm>
          <a:prstGeom prst="rect">
            <a:avLst/>
          </a:prstGeom>
          <a:noFill/>
        </p:spPr>
        <p:txBody>
          <a:bodyPr wrap="square" numCol="3" rtlCol="0">
            <a:spAutoFit/>
          </a:bodyPr>
          <a:lstStyle/>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Mallet;</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Probe</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lang="en-US" sz="1900" dirty="0">
              <a:solidFill>
                <a:srgbClr val="2F2B20"/>
              </a:solidFill>
              <a:latin typeface="Calibri"/>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kumimoji="0" lang="en-US" sz="1900" b="0" i="0" u="none" strike="noStrike" kern="1200" cap="none" spc="0" normalizeH="0" baseline="0" noProof="0" dirty="0">
              <a:ln>
                <a:noFill/>
              </a:ln>
              <a:solidFill>
                <a:srgbClr val="2F2B20"/>
              </a:solidFill>
              <a:effectLst/>
              <a:uLnTx/>
              <a:uFillTx/>
              <a:latin typeface="Calibri"/>
              <a:ea typeface="+mn-ea"/>
              <a:cs typeface="+mn-cs"/>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lang="en-US" sz="1900" dirty="0">
              <a:solidFill>
                <a:srgbClr val="2F2B20"/>
              </a:solidFill>
              <a:latin typeface="Calibri"/>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Binoculars</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Trowel or shovel</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kumimoji="0" lang="en-US" sz="1900" b="0" i="0" u="none" strike="noStrike" kern="1200" cap="none" spc="0" normalizeH="0" baseline="0" noProof="0" dirty="0">
              <a:ln>
                <a:noFill/>
              </a:ln>
              <a:solidFill>
                <a:srgbClr val="2F2B20"/>
              </a:solidFill>
              <a:effectLst/>
              <a:uLnTx/>
              <a:uFillTx/>
              <a:latin typeface="Calibri"/>
              <a:ea typeface="+mn-ea"/>
              <a:cs typeface="+mn-cs"/>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lang="en-US" sz="1900" dirty="0">
              <a:solidFill>
                <a:srgbClr val="2F2B20"/>
              </a:solidFill>
              <a:latin typeface="Calibri"/>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endParaRPr kumimoji="0" lang="en-US" sz="1900" b="0" i="0" u="none" strike="noStrike" kern="1200" cap="none" spc="0" normalizeH="0" baseline="0" noProof="0" dirty="0">
              <a:ln>
                <a:noFill/>
              </a:ln>
              <a:solidFill>
                <a:srgbClr val="2F2B20"/>
              </a:solidFill>
              <a:effectLst/>
              <a:uLnTx/>
              <a:uFillTx/>
              <a:latin typeface="Calibri"/>
              <a:ea typeface="+mn-ea"/>
              <a:cs typeface="+mn-cs"/>
            </a:endParaRP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Diameter tape</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US" sz="1900" b="0" i="0" u="none" strike="noStrike" kern="1200" cap="none" spc="0" normalizeH="0" baseline="0" noProof="0" dirty="0">
                <a:ln>
                  <a:noFill/>
                </a:ln>
                <a:solidFill>
                  <a:srgbClr val="2F2B20"/>
                </a:solidFill>
                <a:effectLst/>
                <a:uLnTx/>
                <a:uFillTx/>
                <a:latin typeface="Calibri"/>
                <a:ea typeface="+mn-ea"/>
                <a:cs typeface="+mn-cs"/>
              </a:rPr>
              <a:t>Clinometer/</a:t>
            </a:r>
            <a:br>
              <a:rPr kumimoji="0" lang="en-US" sz="1900" b="0" i="0" u="none" strike="noStrike" kern="1200" cap="none" spc="0" normalizeH="0" baseline="0" noProof="0" dirty="0">
                <a:ln>
                  <a:noFill/>
                </a:ln>
                <a:solidFill>
                  <a:srgbClr val="2F2B20"/>
                </a:solidFill>
                <a:effectLst/>
                <a:uLnTx/>
                <a:uFillTx/>
                <a:latin typeface="Calibri"/>
                <a:ea typeface="+mn-ea"/>
                <a:cs typeface="+mn-cs"/>
              </a:rPr>
            </a:br>
            <a:r>
              <a:rPr kumimoji="0" lang="en-US" sz="1900" b="0" i="0" u="none" strike="noStrike" kern="1200" cap="none" spc="0" normalizeH="0" baseline="0" noProof="0" dirty="0">
                <a:ln>
                  <a:noFill/>
                </a:ln>
                <a:solidFill>
                  <a:srgbClr val="2F2B20"/>
                </a:solidFill>
                <a:effectLst/>
                <a:uLnTx/>
                <a:uFillTx/>
                <a:latin typeface="Calibri"/>
                <a:ea typeface="+mn-ea"/>
                <a:cs typeface="+mn-cs"/>
              </a:rPr>
              <a:t>hypsometer</a:t>
            </a:r>
          </a:p>
        </p:txBody>
      </p:sp>
      <p:pic>
        <p:nvPicPr>
          <p:cNvPr id="6" name="Content Placeholder 8">
            <a:extLst>
              <a:ext uri="{FF2B5EF4-FFF2-40B4-BE49-F238E27FC236}">
                <a16:creationId xmlns:a16="http://schemas.microsoft.com/office/drawing/2014/main" id="{7A59A562-A6C6-0F3E-3DFA-16CD354B07F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7" name="Picture 6">
            <a:extLst>
              <a:ext uri="{FF2B5EF4-FFF2-40B4-BE49-F238E27FC236}">
                <a16:creationId xmlns:a16="http://schemas.microsoft.com/office/drawing/2014/main" id="{4973211C-DC0A-1EDC-D1FB-71DB452C3E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143498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Duty to Report Outside Scope</a:t>
            </a:r>
          </a:p>
        </p:txBody>
      </p:sp>
      <p:pic>
        <p:nvPicPr>
          <p:cNvPr id="3" name="Content Placeholder 8">
            <a:extLst>
              <a:ext uri="{FF2B5EF4-FFF2-40B4-BE49-F238E27FC236}">
                <a16:creationId xmlns:a16="http://schemas.microsoft.com/office/drawing/2014/main" id="{D0783547-9F0E-C78F-32A0-98C6D53EF16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427621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Duty to Report Outside Scope</a:t>
            </a:r>
          </a:p>
        </p:txBody>
      </p:sp>
      <p:sp>
        <p:nvSpPr>
          <p:cNvPr id="3" name="Content Placeholder 2"/>
          <p:cNvSpPr>
            <a:spLocks noGrp="1"/>
          </p:cNvSpPr>
          <p:nvPr>
            <p:ph idx="1"/>
          </p:nvPr>
        </p:nvSpPr>
        <p:spPr/>
        <p:txBody>
          <a:bodyPr/>
          <a:lstStyle/>
          <a:p>
            <a:r>
              <a:rPr lang="en-US" dirty="0"/>
              <a:t>4.2.4: “When the scope of work is limited by property boundaries, easements, or other constraints, inspection of plants or plant parts outside of the assigned scope of work shall not be required.”</a:t>
            </a:r>
          </a:p>
        </p:txBody>
      </p:sp>
      <p:pic>
        <p:nvPicPr>
          <p:cNvPr id="4" name="Content Placeholder 8">
            <a:extLst>
              <a:ext uri="{FF2B5EF4-FFF2-40B4-BE49-F238E27FC236}">
                <a16:creationId xmlns:a16="http://schemas.microsoft.com/office/drawing/2014/main" id="{8C3E8279-10E1-CBBD-EB29-F73656ADE16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3983629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Duty to Report Outside Scope</a:t>
            </a:r>
          </a:p>
        </p:txBody>
      </p:sp>
      <p:sp>
        <p:nvSpPr>
          <p:cNvPr id="3" name="Content Placeholder 2"/>
          <p:cNvSpPr>
            <a:spLocks noGrp="1"/>
          </p:cNvSpPr>
          <p:nvPr>
            <p:ph idx="1"/>
          </p:nvPr>
        </p:nvSpPr>
        <p:spPr/>
        <p:txBody>
          <a:bodyPr/>
          <a:lstStyle/>
          <a:p>
            <a:r>
              <a:rPr lang="en-US" dirty="0"/>
              <a:t>4.2.4: “When the scope of work is limited by property boundaries, easements, or other constraints, inspection of plants or plant parts outside of the assigned scope of work </a:t>
            </a:r>
            <a:r>
              <a:rPr lang="en-US" b="1" i="1" u="sng" dirty="0"/>
              <a:t>shall not</a:t>
            </a:r>
            <a:r>
              <a:rPr lang="en-US" b="1" dirty="0"/>
              <a:t> </a:t>
            </a:r>
            <a:r>
              <a:rPr lang="en-US" dirty="0"/>
              <a:t>be required.”</a:t>
            </a:r>
          </a:p>
        </p:txBody>
      </p:sp>
      <p:pic>
        <p:nvPicPr>
          <p:cNvPr id="4" name="Content Placeholder 8">
            <a:extLst>
              <a:ext uri="{FF2B5EF4-FFF2-40B4-BE49-F238E27FC236}">
                <a16:creationId xmlns:a16="http://schemas.microsoft.com/office/drawing/2014/main" id="{8C3E8279-10E1-CBBD-EB29-F73656ADE16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3449055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10" name="Title 1">
            <a:extLst>
              <a:ext uri="{FF2B5EF4-FFF2-40B4-BE49-F238E27FC236}">
                <a16:creationId xmlns:a16="http://schemas.microsoft.com/office/drawing/2014/main" id="{74B0D752-9F77-4BEF-B52C-E2383B96C8F8}"/>
              </a:ext>
            </a:extLst>
          </p:cNvPr>
          <p:cNvSpPr>
            <a:spLocks noGrp="1"/>
          </p:cNvSpPr>
          <p:nvPr>
            <p:ph type="title"/>
          </p:nvPr>
        </p:nvSpPr>
        <p:spPr>
          <a:xfrm>
            <a:off x="457200" y="206375"/>
            <a:ext cx="7620000" cy="857250"/>
          </a:xfrm>
        </p:spPr>
        <p:txBody>
          <a:bodyPr/>
          <a:lstStyle/>
          <a:p>
            <a:r>
              <a:rPr lang="en-US" sz="4000" dirty="0"/>
              <a:t>Duty to Report Outside Scope</a:t>
            </a:r>
          </a:p>
        </p:txBody>
      </p:sp>
      <p:sp>
        <p:nvSpPr>
          <p:cNvPr id="2" name="Content Placeholder 2">
            <a:extLst>
              <a:ext uri="{FF2B5EF4-FFF2-40B4-BE49-F238E27FC236}">
                <a16:creationId xmlns:a16="http://schemas.microsoft.com/office/drawing/2014/main" id="{72DE29F6-6338-303E-21A3-1DDC9477E872}"/>
              </a:ext>
            </a:extLst>
          </p:cNvPr>
          <p:cNvSpPr>
            <a:spLocks noGrp="1"/>
          </p:cNvSpPr>
          <p:nvPr>
            <p:ph idx="1"/>
          </p:nvPr>
        </p:nvSpPr>
        <p:spPr>
          <a:xfrm>
            <a:off x="457200" y="1200150"/>
            <a:ext cx="7620000" cy="3600450"/>
          </a:xfrm>
        </p:spPr>
        <p:txBody>
          <a:bodyPr/>
          <a:lstStyle/>
          <a:p>
            <a:r>
              <a:rPr lang="en-US" dirty="0"/>
              <a:t>BUT…</a:t>
            </a:r>
          </a:p>
        </p:txBody>
      </p:sp>
    </p:spTree>
    <p:extLst>
      <p:ext uri="{BB962C8B-B14F-4D97-AF65-F5344CB8AC3E}">
        <p14:creationId xmlns:p14="http://schemas.microsoft.com/office/powerpoint/2010/main" val="1200752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4.2.3 (work-site inspection): “Conditions that would affect, or are outside of, the scope of work should be reported to an immediate supervisor or to the client.”</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E06EFBA7-AB1E-4E7E-AF3B-40F9ED4C5BCB}"/>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1688193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4.2.3 (work-site inspection): “Conditions that would affect, or are outside of, the scope of work should be reported to an immediate supervisor or to the client.”</a:t>
            </a:r>
          </a:p>
          <a:p>
            <a:r>
              <a:rPr lang="en-US" dirty="0"/>
              <a:t>9.4.3 (construction): “Trees adjacent to the site that may be adversely affected by the construction or may affect the construction activity should be included in the evaluation.”</a:t>
            </a:r>
          </a:p>
          <a:p>
            <a:pPr marL="114300" indent="0">
              <a:buNone/>
            </a:pPr>
            <a:endParaRPr lang="en-US" dirty="0"/>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E06EFBA7-AB1E-4E7E-AF3B-40F9ED4C5BCB}"/>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27377133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4.2.3 (work-site inspection): “Conditions that would affect, or are outside of, the scope of work </a:t>
            </a:r>
            <a:r>
              <a:rPr lang="en-US" b="1" i="1" u="sng" dirty="0"/>
              <a:t>should</a:t>
            </a:r>
            <a:r>
              <a:rPr lang="en-US" dirty="0"/>
              <a:t> be reported to an immediate supervisor or to the client.”</a:t>
            </a:r>
          </a:p>
          <a:p>
            <a:r>
              <a:rPr lang="en-US" dirty="0"/>
              <a:t>9.4.3 (construction): “Trees adjacent to the site that may be adversely affected by the construction or may affect the construction activity </a:t>
            </a:r>
            <a:r>
              <a:rPr lang="en-US" b="1" i="1" u="sng" dirty="0"/>
              <a:t>should</a:t>
            </a:r>
            <a:r>
              <a:rPr lang="en-US" dirty="0"/>
              <a:t> be included in the evaluation.”</a:t>
            </a:r>
          </a:p>
          <a:p>
            <a:pPr marL="114300" indent="0">
              <a:buNone/>
            </a:pPr>
            <a:endParaRPr lang="en-US" dirty="0"/>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E06EFBA7-AB1E-4E7E-AF3B-40F9ED4C5BCB}"/>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740996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FD76F3C3-0360-4317-8224-076F6036128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02516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SHOULD</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2343150"/>
            <a:ext cx="4267200" cy="707886"/>
          </a:xfrm>
          <a:prstGeom prst="rect">
            <a:avLst/>
          </a:prstGeom>
          <a:noFill/>
        </p:spPr>
        <p:txBody>
          <a:bodyPr wrap="square" rtlCol="0">
            <a:spAutoFit/>
          </a:bodyPr>
          <a:lstStyle/>
          <a:p>
            <a:r>
              <a:rPr lang="en-US" sz="2000" dirty="0"/>
              <a:t>“As used in this standard, denotes an </a:t>
            </a:r>
            <a:r>
              <a:rPr lang="en-US" sz="2000" b="1" dirty="0"/>
              <a:t>advisory </a:t>
            </a:r>
            <a:r>
              <a:rPr lang="en-US" sz="2000" dirty="0"/>
              <a:t>recommendation”</a:t>
            </a:r>
          </a:p>
        </p:txBody>
      </p:sp>
    </p:spTree>
    <p:extLst>
      <p:ext uri="{BB962C8B-B14F-4D97-AF65-F5344CB8AC3E}">
        <p14:creationId xmlns:p14="http://schemas.microsoft.com/office/powerpoint/2010/main" val="27076398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4.7.3 (general): “Scheduling of monitoring and maintenance shall be the responsibility of the client.”</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409398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4.7.3 (general): “Scheduling of monitoring and maintenance shall be the responsibility of the client.”</a:t>
            </a:r>
          </a:p>
          <a:p>
            <a:r>
              <a:rPr lang="en-US" sz="2000" dirty="0"/>
              <a:t>5.10.3 (pruning): “Monitoring and maintenance scheduling shall be the responsibility of the client.”</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065613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4.7.3 (general): “Scheduling of monitoring and maintenance shall be the responsibility of the client.”</a:t>
            </a:r>
          </a:p>
          <a:p>
            <a:r>
              <a:rPr lang="en-US" sz="2000" dirty="0"/>
              <a:t>5.10.3 (pruning): “Monitoring and maintenance scheduling shall be the responsibility of the client.”</a:t>
            </a:r>
          </a:p>
          <a:p>
            <a:r>
              <a:rPr lang="en-US" sz="2000" dirty="0"/>
              <a:t>6.10.3 (soil management): “Monitoring and maintenance scheduling shall be the responsibility of the client.”</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35920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4.7.3 (general): “Scheduling of monitoring and maintenance shall be the responsibility of the client.”</a:t>
            </a:r>
          </a:p>
          <a:p>
            <a:r>
              <a:rPr lang="en-US" sz="2000" dirty="0"/>
              <a:t>5.10.3 (pruning): “Monitoring and maintenance scheduling shall be the responsibility of the client.”</a:t>
            </a:r>
          </a:p>
          <a:p>
            <a:r>
              <a:rPr lang="en-US" sz="2000" dirty="0"/>
              <a:t>6.10.3 (soil management): “Monitoring and maintenance scheduling shall be the responsibility of the client.”</a:t>
            </a:r>
          </a:p>
          <a:p>
            <a:r>
              <a:rPr lang="en-US" sz="2000" dirty="0"/>
              <a:t>7.12.2 (structural support): “Scheduling monitoring and maintenance shall be the responsibility of the tree owner.”</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138816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4.7.3 (general): “Scheduling of monitoring and maintenance shall be the responsibility of the client.”</a:t>
            </a:r>
          </a:p>
          <a:p>
            <a:r>
              <a:rPr lang="en-US" sz="2000" dirty="0"/>
              <a:t>5.10.3 (pruning): “Monitoring and maintenance scheduling shall be the responsibility of the client.”</a:t>
            </a:r>
          </a:p>
          <a:p>
            <a:r>
              <a:rPr lang="en-US" sz="2000" dirty="0"/>
              <a:t>6.10.3 (soil management): “Monitoring and maintenance scheduling shall be the responsibility of the client.”</a:t>
            </a:r>
          </a:p>
          <a:p>
            <a:r>
              <a:rPr lang="en-US" sz="2000" dirty="0"/>
              <a:t>7.12.2 (structural support): “Scheduling monitoring and maintenance shall be the responsibility of the tree owner.”</a:t>
            </a:r>
          </a:p>
          <a:p>
            <a:r>
              <a:rPr lang="en-US" sz="2000" dirty="0"/>
              <a:t>10.6.1.1 (planting): “It shall be the responsibility of the client, owner, or owner’s agent to provide post-planting monitoring and maintenance.”</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49405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696200" cy="3600450"/>
          </a:xfrm>
        </p:spPr>
        <p:txBody>
          <a:bodyPr>
            <a:noAutofit/>
          </a:bodyPr>
          <a:lstStyle/>
          <a:p>
            <a:r>
              <a:rPr lang="en-US" sz="2000" dirty="0"/>
              <a:t>4.7.3 (general): “Scheduling of monitoring and maintenance </a:t>
            </a:r>
            <a:r>
              <a:rPr lang="en-US" sz="2000" b="1" i="1" u="sng" dirty="0"/>
              <a:t>shall</a:t>
            </a:r>
            <a:r>
              <a:rPr lang="en-US" sz="2000" dirty="0"/>
              <a:t> be the responsibility of the client.”</a:t>
            </a:r>
          </a:p>
          <a:p>
            <a:r>
              <a:rPr lang="en-US" sz="2000" dirty="0"/>
              <a:t>5.10.3 (pruning): “Monitoring and maintenance scheduling </a:t>
            </a:r>
            <a:r>
              <a:rPr lang="en-US" sz="2000" b="1" i="1" u="sng" dirty="0"/>
              <a:t>shall</a:t>
            </a:r>
            <a:r>
              <a:rPr lang="en-US" sz="2000" dirty="0"/>
              <a:t> be the responsibility of the client.”</a:t>
            </a:r>
          </a:p>
          <a:p>
            <a:r>
              <a:rPr lang="en-US" sz="2000" dirty="0"/>
              <a:t>6.10.3 (soil management): “Monitoring and maintenance scheduling </a:t>
            </a:r>
            <a:r>
              <a:rPr lang="en-US" sz="2000" b="1" i="1" u="sng" dirty="0"/>
              <a:t>shall</a:t>
            </a:r>
            <a:r>
              <a:rPr lang="en-US" sz="2000" dirty="0"/>
              <a:t> be the responsibility of the client.”</a:t>
            </a:r>
          </a:p>
          <a:p>
            <a:r>
              <a:rPr lang="en-US" sz="2000" dirty="0"/>
              <a:t>7.12.2 (structural support): “Scheduling monitoring and</a:t>
            </a:r>
            <a:br>
              <a:rPr lang="en-US" sz="2000" dirty="0"/>
            </a:br>
            <a:r>
              <a:rPr lang="en-US" sz="2000" dirty="0"/>
              <a:t>maintenance </a:t>
            </a:r>
            <a:r>
              <a:rPr lang="en-US" sz="2000" b="1" i="1" u="sng" dirty="0"/>
              <a:t>shall</a:t>
            </a:r>
            <a:r>
              <a:rPr lang="en-US" sz="2000" dirty="0"/>
              <a:t> be the responsibility of the tree owner.”</a:t>
            </a:r>
          </a:p>
          <a:p>
            <a:r>
              <a:rPr lang="en-US" sz="2000" dirty="0"/>
              <a:t>10.6.1.1 (planting): “It </a:t>
            </a:r>
            <a:r>
              <a:rPr lang="en-US" sz="2000" b="1" i="1" u="sng" dirty="0"/>
              <a:t>shall</a:t>
            </a:r>
            <a:r>
              <a:rPr lang="en-US" sz="2000" dirty="0"/>
              <a:t> be the responsibility of the client, owner, or owner’s agent to provide post-planting monitoring and maintenance.”</a:t>
            </a:r>
          </a:p>
          <a:p>
            <a:endParaRPr lang="en-US" sz="20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1554377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696200" cy="3600450"/>
          </a:xfrm>
        </p:spPr>
        <p:txBody>
          <a:bodyPr>
            <a:noAutofit/>
          </a:bodyPr>
          <a:lstStyle/>
          <a:p>
            <a:r>
              <a:rPr lang="en-US" sz="2000" dirty="0"/>
              <a:t>4.7.3 (general): “</a:t>
            </a:r>
            <a:r>
              <a:rPr lang="en-US" sz="2000" dirty="0">
                <a:solidFill>
                  <a:schemeClr val="bg1">
                    <a:lumMod val="75000"/>
                  </a:schemeClr>
                </a:solidFill>
              </a:rPr>
              <a:t>Scheduling of monitoring and maintenance </a:t>
            </a:r>
            <a:r>
              <a:rPr lang="en-US" sz="2000" b="1" i="1" u="sng" dirty="0">
                <a:solidFill>
                  <a:schemeClr val="bg1">
                    <a:lumMod val="75000"/>
                  </a:schemeClr>
                </a:solidFill>
              </a:rPr>
              <a:t>shall</a:t>
            </a:r>
            <a:r>
              <a:rPr lang="en-US" sz="2000" dirty="0">
                <a:solidFill>
                  <a:schemeClr val="bg1">
                    <a:lumMod val="75000"/>
                  </a:schemeClr>
                </a:solidFill>
              </a:rPr>
              <a:t> be the responsibility of the </a:t>
            </a:r>
            <a:r>
              <a:rPr lang="en-US" sz="2000" b="1" dirty="0">
                <a:solidFill>
                  <a:srgbClr val="0070C0"/>
                </a:solidFill>
              </a:rPr>
              <a:t>client</a:t>
            </a:r>
            <a:r>
              <a:rPr lang="en-US" sz="2000" dirty="0"/>
              <a:t>.”</a:t>
            </a:r>
          </a:p>
          <a:p>
            <a:r>
              <a:rPr lang="en-US" sz="2000" dirty="0"/>
              <a:t>5.10.3 (pruning): “</a:t>
            </a:r>
            <a:r>
              <a:rPr lang="en-US" sz="2000" dirty="0">
                <a:solidFill>
                  <a:schemeClr val="bg1">
                    <a:lumMod val="75000"/>
                  </a:schemeClr>
                </a:solidFill>
              </a:rPr>
              <a:t>Monitoring and maintenance scheduling </a:t>
            </a:r>
            <a:r>
              <a:rPr lang="en-US" sz="2000" b="1" i="1" u="sng" dirty="0">
                <a:solidFill>
                  <a:schemeClr val="bg1">
                    <a:lumMod val="75000"/>
                  </a:schemeClr>
                </a:solidFill>
              </a:rPr>
              <a:t>shall</a:t>
            </a:r>
            <a:r>
              <a:rPr lang="en-US" sz="2000" dirty="0">
                <a:solidFill>
                  <a:schemeClr val="bg1">
                    <a:lumMod val="75000"/>
                  </a:schemeClr>
                </a:solidFill>
              </a:rPr>
              <a:t> be the responsibility of the </a:t>
            </a:r>
            <a:r>
              <a:rPr lang="en-US" sz="2000" b="1" dirty="0">
                <a:solidFill>
                  <a:srgbClr val="0070C0"/>
                </a:solidFill>
              </a:rPr>
              <a:t>client</a:t>
            </a:r>
            <a:r>
              <a:rPr lang="en-US" sz="2000" dirty="0"/>
              <a:t>.”</a:t>
            </a:r>
          </a:p>
          <a:p>
            <a:r>
              <a:rPr lang="en-US" sz="2000" dirty="0"/>
              <a:t>6.10.3 (soil management): “</a:t>
            </a:r>
            <a:r>
              <a:rPr lang="en-US" sz="2000" dirty="0">
                <a:solidFill>
                  <a:schemeClr val="bg1">
                    <a:lumMod val="75000"/>
                  </a:schemeClr>
                </a:solidFill>
              </a:rPr>
              <a:t>Monitoring and maintenance scheduling </a:t>
            </a:r>
            <a:r>
              <a:rPr lang="en-US" sz="2000" b="1" i="1" u="sng" dirty="0">
                <a:solidFill>
                  <a:schemeClr val="bg1">
                    <a:lumMod val="75000"/>
                  </a:schemeClr>
                </a:solidFill>
              </a:rPr>
              <a:t>shall</a:t>
            </a:r>
            <a:r>
              <a:rPr lang="en-US" sz="2000" dirty="0">
                <a:solidFill>
                  <a:schemeClr val="bg1">
                    <a:lumMod val="75000"/>
                  </a:schemeClr>
                </a:solidFill>
              </a:rPr>
              <a:t> be the responsibility of the </a:t>
            </a:r>
            <a:r>
              <a:rPr lang="en-US" sz="2000" b="1" dirty="0">
                <a:solidFill>
                  <a:srgbClr val="0070C0"/>
                </a:solidFill>
              </a:rPr>
              <a:t>client</a:t>
            </a:r>
            <a:r>
              <a:rPr lang="en-US" sz="2000" dirty="0"/>
              <a:t>.”</a:t>
            </a:r>
          </a:p>
          <a:p>
            <a:r>
              <a:rPr lang="en-US" sz="2000" dirty="0"/>
              <a:t>7.12.2 (structural support): “</a:t>
            </a:r>
            <a:r>
              <a:rPr lang="en-US" sz="2000" dirty="0">
                <a:solidFill>
                  <a:schemeClr val="bg1">
                    <a:lumMod val="75000"/>
                  </a:schemeClr>
                </a:solidFill>
              </a:rPr>
              <a:t>Scheduling monitoring and</a:t>
            </a:r>
            <a:br>
              <a:rPr lang="en-US" sz="2000" dirty="0">
                <a:solidFill>
                  <a:schemeClr val="bg1">
                    <a:lumMod val="75000"/>
                  </a:schemeClr>
                </a:solidFill>
              </a:rPr>
            </a:br>
            <a:r>
              <a:rPr lang="en-US" sz="2000" dirty="0">
                <a:solidFill>
                  <a:schemeClr val="bg1">
                    <a:lumMod val="75000"/>
                  </a:schemeClr>
                </a:solidFill>
              </a:rPr>
              <a:t>maintenance </a:t>
            </a:r>
            <a:r>
              <a:rPr lang="en-US" sz="2000" b="1" i="1" u="sng" dirty="0">
                <a:solidFill>
                  <a:schemeClr val="bg1">
                    <a:lumMod val="75000"/>
                  </a:schemeClr>
                </a:solidFill>
              </a:rPr>
              <a:t>shall</a:t>
            </a:r>
            <a:r>
              <a:rPr lang="en-US" sz="2000" dirty="0">
                <a:solidFill>
                  <a:schemeClr val="bg1">
                    <a:lumMod val="75000"/>
                  </a:schemeClr>
                </a:solidFill>
              </a:rPr>
              <a:t> be the responsibility of the </a:t>
            </a:r>
            <a:r>
              <a:rPr lang="en-US" sz="2000" b="1" dirty="0">
                <a:solidFill>
                  <a:srgbClr val="0070C0"/>
                </a:solidFill>
              </a:rPr>
              <a:t>tree owner</a:t>
            </a:r>
            <a:r>
              <a:rPr lang="en-US" sz="2000" dirty="0"/>
              <a:t>.”</a:t>
            </a:r>
          </a:p>
          <a:p>
            <a:r>
              <a:rPr lang="en-US" sz="2000" dirty="0"/>
              <a:t>10.6.1.1 (planting): “</a:t>
            </a:r>
            <a:r>
              <a:rPr lang="en-US" sz="2000" dirty="0">
                <a:solidFill>
                  <a:schemeClr val="bg1">
                    <a:lumMod val="75000"/>
                  </a:schemeClr>
                </a:solidFill>
              </a:rPr>
              <a:t>It </a:t>
            </a:r>
            <a:r>
              <a:rPr lang="en-US" sz="2000" b="1" i="1" u="sng" dirty="0">
                <a:solidFill>
                  <a:schemeClr val="bg1">
                    <a:lumMod val="75000"/>
                  </a:schemeClr>
                </a:solidFill>
              </a:rPr>
              <a:t>shall</a:t>
            </a:r>
            <a:r>
              <a:rPr lang="en-US" sz="2000" dirty="0">
                <a:solidFill>
                  <a:schemeClr val="bg1">
                    <a:lumMod val="75000"/>
                  </a:schemeClr>
                </a:solidFill>
              </a:rPr>
              <a:t> be the responsibility of the </a:t>
            </a:r>
            <a:r>
              <a:rPr lang="en-US" sz="2000" b="1" dirty="0">
                <a:solidFill>
                  <a:srgbClr val="0070C0"/>
                </a:solidFill>
              </a:rPr>
              <a:t>client</a:t>
            </a:r>
            <a:r>
              <a:rPr lang="en-US" sz="2000" dirty="0">
                <a:solidFill>
                  <a:schemeClr val="bg1">
                    <a:lumMod val="75000"/>
                  </a:schemeClr>
                </a:solidFill>
              </a:rPr>
              <a:t>, </a:t>
            </a:r>
            <a:r>
              <a:rPr lang="en-US" sz="2000" b="1" dirty="0">
                <a:solidFill>
                  <a:srgbClr val="0070C0"/>
                </a:solidFill>
              </a:rPr>
              <a:t>owner</a:t>
            </a:r>
            <a:r>
              <a:rPr lang="en-US" sz="2000" dirty="0">
                <a:solidFill>
                  <a:schemeClr val="bg1">
                    <a:lumMod val="75000"/>
                  </a:schemeClr>
                </a:solidFill>
              </a:rPr>
              <a:t>, or </a:t>
            </a:r>
            <a:r>
              <a:rPr lang="en-US" sz="2000" b="1" dirty="0">
                <a:solidFill>
                  <a:srgbClr val="0070C0"/>
                </a:solidFill>
              </a:rPr>
              <a:t>owner’s agent </a:t>
            </a:r>
            <a:r>
              <a:rPr lang="en-US" sz="2000" dirty="0">
                <a:solidFill>
                  <a:schemeClr val="bg1">
                    <a:lumMod val="75000"/>
                  </a:schemeClr>
                </a:solidFill>
              </a:rPr>
              <a:t>to provide post-planting monitoring and maintenance</a:t>
            </a:r>
            <a:r>
              <a:rPr lang="en-US" sz="2000" dirty="0"/>
              <a:t>.”</a:t>
            </a:r>
          </a:p>
          <a:p>
            <a:endParaRPr lang="en-US" sz="1900"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312942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7523962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13.3.6 (risk assessment): “It shall not be the tree risk assessor’s responsibility to select and implement the mitigation, schedule repeat or advanced assessments, or to schedule future monitoring and maintenance, unless included in the scope of work.”</a:t>
            </a:r>
          </a:p>
          <a:p>
            <a:pPr marL="114300" indent="0">
              <a:buNone/>
            </a:pPr>
            <a:endParaRPr lang="en-US"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04543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13.3.6 (risk assessment): “It </a:t>
            </a:r>
            <a:r>
              <a:rPr lang="en-US" b="1" i="1" u="sng" dirty="0"/>
              <a:t>shall not</a:t>
            </a:r>
            <a:r>
              <a:rPr lang="en-US" dirty="0"/>
              <a:t> be the tree risk assessor’s responsibility to select and implement the mitigation, schedule repeat or advanced assessments, or to schedule future monitoring and maintenance, unless included in the scope of work.”</a:t>
            </a:r>
          </a:p>
          <a:p>
            <a:pPr marL="114300" indent="0">
              <a:buNone/>
            </a:pPr>
            <a:endParaRPr lang="en-US"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9947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ames\Desktop\Work\Arboriculture\My Articles\ANSI Standards\Sword and Shield\ISA Conference 2020\images\shie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193" y="514350"/>
            <a:ext cx="2758344"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mes\Desktop\Work\Arboriculture\My Articles\ANSI Standards\Sword and Shield\ISA Conference 2020\images\sw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11860">
            <a:off x="3834716" y="1213832"/>
            <a:ext cx="3995560" cy="248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77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a:t>BUT…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422284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4.7.1 (general): “A monitoring interval should be recommended.”</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751214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4.7.1 (general): “A monitoring interval should be recommended.”</a:t>
            </a:r>
          </a:p>
          <a:p>
            <a:r>
              <a:rPr lang="en-US" dirty="0"/>
              <a:t>5.10.2 (pruning): “Monitoring intervals should be recommended…”</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186340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4.7.1 (general): “A monitoring interval should be recommended.”</a:t>
            </a:r>
          </a:p>
          <a:p>
            <a:r>
              <a:rPr lang="en-US" dirty="0"/>
              <a:t>5.10.2 (pruning): “Monitoring intervals should be recommended…”</a:t>
            </a:r>
          </a:p>
          <a:p>
            <a:r>
              <a:rPr lang="en-US" dirty="0"/>
              <a:t>6.10.2 (soil management): “Monitoring intervals should be recommended…”</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9624446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4.7.1 (general): “A monitoring interval should be recommended.”</a:t>
            </a:r>
          </a:p>
          <a:p>
            <a:r>
              <a:rPr lang="en-US" dirty="0"/>
              <a:t>5.10.2 (pruning): “Monitoring intervals should be recommended…”</a:t>
            </a:r>
          </a:p>
          <a:p>
            <a:r>
              <a:rPr lang="en-US" dirty="0"/>
              <a:t>6.10.2 (soil management): “Monitoring intervals should be recommended…”</a:t>
            </a:r>
          </a:p>
          <a:p>
            <a:r>
              <a:rPr lang="en-US" dirty="0"/>
              <a:t>13.7.1 (risk assessment): “The tree risk assessor should inform the client of the need for monitoring.”</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9798052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4.7.1 (general): “A monitoring interval </a:t>
            </a:r>
            <a:r>
              <a:rPr lang="en-US" b="1" i="1" u="sng" dirty="0"/>
              <a:t>should</a:t>
            </a:r>
            <a:r>
              <a:rPr lang="en-US" dirty="0"/>
              <a:t> be recommended.”</a:t>
            </a:r>
          </a:p>
          <a:p>
            <a:r>
              <a:rPr lang="en-US" dirty="0"/>
              <a:t>5.10.2 (pruning): “Monitoring intervals </a:t>
            </a:r>
            <a:r>
              <a:rPr lang="en-US" b="1" i="1" u="sng" dirty="0"/>
              <a:t>should</a:t>
            </a:r>
            <a:r>
              <a:rPr lang="en-US" dirty="0"/>
              <a:t> be recommended…”</a:t>
            </a:r>
          </a:p>
          <a:p>
            <a:r>
              <a:rPr lang="en-US" dirty="0"/>
              <a:t>6.10.2 (soil management): “Monitoring intervals </a:t>
            </a:r>
            <a:r>
              <a:rPr lang="en-US" b="1" i="1" u="sng" dirty="0"/>
              <a:t>should</a:t>
            </a:r>
            <a:r>
              <a:rPr lang="en-US" dirty="0"/>
              <a:t> be recommended…”</a:t>
            </a:r>
          </a:p>
          <a:p>
            <a:r>
              <a:rPr lang="en-US" dirty="0"/>
              <a:t>13.7.1 (risk assessment): “The tree risk assessor </a:t>
            </a:r>
            <a:r>
              <a:rPr lang="en-US" b="1" i="1" u="sng" dirty="0"/>
              <a:t>should</a:t>
            </a:r>
            <a:r>
              <a:rPr lang="en-US" dirty="0"/>
              <a:t> inform the client of the need for monitoring.”</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1090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3685026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shall be made to the client, where applicable.”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7001085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shall be made to the client, where applicable.”</a:t>
            </a:r>
          </a:p>
          <a:p>
            <a:r>
              <a:rPr lang="en-US" sz="1900" dirty="0"/>
              <a:t>7.12.1 (structural support): “The client, owner or owner’s agent shall be notified of the need for periodic monitoring and maintenance.”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162558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4.7.2 (general): “Maintenance recommendations shall be made to the client, where applicable.”</a:t>
            </a:r>
          </a:p>
          <a:p>
            <a:r>
              <a:rPr lang="en-US" sz="1900" dirty="0"/>
              <a:t>7.12.1 (structural support): “The client, owner or owner’s agent shall be notified of the need for periodic monitoring and maintenance.”</a:t>
            </a:r>
          </a:p>
          <a:p>
            <a:r>
              <a:rPr lang="en-US" sz="1900" dirty="0"/>
              <a:t>8.7.2 (lightning protection): “The client, owner or owner’s agent shall be informed of the need for periodic inspection and maintenance of the system.”</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723750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8662</TotalTime>
  <Words>4760</Words>
  <Application>Microsoft Office PowerPoint</Application>
  <PresentationFormat>On-screen Show (16:9)</PresentationFormat>
  <Paragraphs>486</Paragraphs>
  <Slides>118</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118</vt:i4>
      </vt:variant>
    </vt:vector>
  </HeadingPairs>
  <TitlesOfParts>
    <vt:vector size="122" baseType="lpstr">
      <vt:lpstr>Arial</vt:lpstr>
      <vt:lpstr>Calibri</vt:lpstr>
      <vt:lpstr>Cambria</vt:lpstr>
      <vt:lpstr>Adjacency</vt:lpstr>
      <vt:lpstr>Wielding the A300 Standards:  The Shield and the Sword</vt:lpstr>
      <vt:lpstr>ANSI A300 Standards</vt:lpstr>
      <vt:lpstr>Language of the Standards</vt:lpstr>
      <vt:lpstr>Language of the Standards</vt:lpstr>
      <vt:lpstr>Language of the Standards</vt:lpstr>
      <vt:lpstr>Language of the Standards</vt:lpstr>
      <vt:lpstr>Language of the Standards</vt:lpstr>
      <vt:lpstr>Language of the Standards</vt:lpstr>
      <vt:lpstr>PowerPoint Presentation</vt:lpstr>
      <vt:lpstr>Applicability to Individuals</vt:lpstr>
      <vt:lpstr>Applicability to Individuals</vt:lpstr>
      <vt:lpstr>Applicability to Individuals</vt:lpstr>
      <vt:lpstr>Applicability to Individuals</vt:lpstr>
      <vt:lpstr>Normative References</vt:lpstr>
      <vt:lpstr>Normative References</vt:lpstr>
      <vt:lpstr>Normative References</vt:lpstr>
      <vt:lpstr>Normative References</vt:lpstr>
      <vt:lpstr>Normative References</vt:lpstr>
      <vt:lpstr>Normative References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Who Can Work On Trees?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Pruning Specifications</vt:lpstr>
      <vt:lpstr>Who is a Risk Assessor?</vt:lpstr>
      <vt:lpstr>Who is a Risk Assessor?</vt:lpstr>
      <vt:lpstr>Who is a Risk Assessor?</vt:lpstr>
      <vt:lpstr>Who is a Risk Assessor?</vt:lpstr>
      <vt:lpstr>Who is a Risk Assessor?</vt:lpstr>
      <vt:lpstr>Scope of Assessment</vt:lpstr>
      <vt:lpstr>Scope of Assessment</vt:lpstr>
      <vt:lpstr>Scope of Assessment</vt:lpstr>
      <vt:lpstr>Scope of Assessment</vt:lpstr>
      <vt:lpstr>Scope of Assessment</vt:lpstr>
      <vt:lpstr>Scope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Level of Assessment</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Notify</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Takeaways</vt:lpstr>
      <vt:lpstr>Wielding the A300 Standards:  The Shield and the 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Reviewer 1</cp:lastModifiedBy>
  <cp:revision>97</cp:revision>
  <dcterms:created xsi:type="dcterms:W3CDTF">2020-07-26T17:50:52Z</dcterms:created>
  <dcterms:modified xsi:type="dcterms:W3CDTF">2024-02-29T23:30:38Z</dcterms:modified>
</cp:coreProperties>
</file>