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7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9" r:id="rId3"/>
    <p:sldId id="257" r:id="rId4"/>
    <p:sldId id="264" r:id="rId5"/>
    <p:sldId id="262" r:id="rId6"/>
    <p:sldId id="263" r:id="rId7"/>
    <p:sldId id="266" r:id="rId8"/>
    <p:sldId id="265" r:id="rId9"/>
    <p:sldId id="296" r:id="rId10"/>
    <p:sldId id="293" r:id="rId11"/>
    <p:sldId id="295" r:id="rId12"/>
    <p:sldId id="294" r:id="rId13"/>
    <p:sldId id="269" r:id="rId14"/>
    <p:sldId id="270" r:id="rId15"/>
    <p:sldId id="345" r:id="rId16"/>
    <p:sldId id="268" r:id="rId17"/>
    <p:sldId id="336" r:id="rId18"/>
    <p:sldId id="272" r:id="rId19"/>
    <p:sldId id="275" r:id="rId20"/>
    <p:sldId id="307" r:id="rId21"/>
    <p:sldId id="308" r:id="rId22"/>
    <p:sldId id="309" r:id="rId23"/>
    <p:sldId id="273" r:id="rId24"/>
    <p:sldId id="274" r:id="rId25"/>
    <p:sldId id="276" r:id="rId26"/>
    <p:sldId id="277" r:id="rId27"/>
    <p:sldId id="310" r:id="rId28"/>
    <p:sldId id="311" r:id="rId29"/>
    <p:sldId id="312" r:id="rId30"/>
    <p:sldId id="313" r:id="rId31"/>
    <p:sldId id="278" r:id="rId32"/>
    <p:sldId id="314" r:id="rId33"/>
    <p:sldId id="315" r:id="rId34"/>
    <p:sldId id="316" r:id="rId35"/>
    <p:sldId id="280" r:id="rId36"/>
    <p:sldId id="325" r:id="rId37"/>
    <p:sldId id="321" r:id="rId38"/>
    <p:sldId id="333" r:id="rId39"/>
    <p:sldId id="334" r:id="rId40"/>
    <p:sldId id="281" r:id="rId41"/>
    <p:sldId id="327" r:id="rId42"/>
    <p:sldId id="326" r:id="rId43"/>
    <p:sldId id="328" r:id="rId44"/>
    <p:sldId id="329" r:id="rId45"/>
    <p:sldId id="282" r:id="rId46"/>
    <p:sldId id="331" r:id="rId47"/>
    <p:sldId id="332" r:id="rId48"/>
    <p:sldId id="284" r:id="rId49"/>
    <p:sldId id="341" r:id="rId50"/>
    <p:sldId id="342" r:id="rId51"/>
    <p:sldId id="343" r:id="rId52"/>
    <p:sldId id="283" r:id="rId53"/>
    <p:sldId id="344" r:id="rId54"/>
    <p:sldId id="339" r:id="rId55"/>
    <p:sldId id="340" r:id="rId56"/>
    <p:sldId id="338" r:id="rId57"/>
    <p:sldId id="285" r:id="rId58"/>
    <p:sldId id="286" r:id="rId59"/>
    <p:sldId id="291" r:id="rId60"/>
    <p:sldId id="287" r:id="rId61"/>
    <p:sldId id="297" r:id="rId62"/>
    <p:sldId id="305" r:id="rId63"/>
    <p:sldId id="306" r:id="rId64"/>
    <p:sldId id="289" r:id="rId65"/>
    <p:sldId id="335" r:id="rId66"/>
    <p:sldId id="298" r:id="rId67"/>
    <p:sldId id="302" r:id="rId68"/>
    <p:sldId id="323" r:id="rId69"/>
    <p:sldId id="324" r:id="rId70"/>
    <p:sldId id="301" r:id="rId71"/>
    <p:sldId id="317" r:id="rId72"/>
    <p:sldId id="318" r:id="rId73"/>
    <p:sldId id="319" r:id="rId74"/>
    <p:sldId id="320" r:id="rId75"/>
    <p:sldId id="288" r:id="rId76"/>
    <p:sldId id="303" r:id="rId77"/>
    <p:sldId id="304" r:id="rId78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F04D80-0D7C-4B74-A81A-EDB79C334C29}">
          <p14:sldIdLst>
            <p14:sldId id="256"/>
          </p14:sldIdLst>
        </p14:section>
        <p14:section name="Property Rights" id="{14D52B4D-A7E5-4114-99A0-C015AF09319A}">
          <p14:sldIdLst>
            <p14:sldId id="259"/>
            <p14:sldId id="257"/>
            <p14:sldId id="264"/>
            <p14:sldId id="262"/>
            <p14:sldId id="263"/>
            <p14:sldId id="266"/>
            <p14:sldId id="265"/>
            <p14:sldId id="296"/>
            <p14:sldId id="293"/>
            <p14:sldId id="295"/>
            <p14:sldId id="294"/>
            <p14:sldId id="269"/>
            <p14:sldId id="270"/>
            <p14:sldId id="345"/>
            <p14:sldId id="268"/>
            <p14:sldId id="336"/>
          </p14:sldIdLst>
        </p14:section>
        <p14:section name="Constitutional Law" id="{793BDE1F-E320-45E1-875C-137E224C6DFE}">
          <p14:sldIdLst>
            <p14:sldId id="272"/>
            <p14:sldId id="275"/>
            <p14:sldId id="307"/>
            <p14:sldId id="308"/>
            <p14:sldId id="309"/>
            <p14:sldId id="273"/>
            <p14:sldId id="274"/>
          </p14:sldIdLst>
        </p14:section>
        <p14:section name="Tree Risk" id="{6DD45E4E-CF70-4413-A4DC-084051D863FE}">
          <p14:sldIdLst>
            <p14:sldId id="276"/>
            <p14:sldId id="277"/>
            <p14:sldId id="310"/>
            <p14:sldId id="311"/>
            <p14:sldId id="312"/>
            <p14:sldId id="313"/>
            <p14:sldId id="278"/>
            <p14:sldId id="314"/>
            <p14:sldId id="315"/>
            <p14:sldId id="316"/>
            <p14:sldId id="280"/>
            <p14:sldId id="325"/>
            <p14:sldId id="321"/>
            <p14:sldId id="333"/>
            <p14:sldId id="334"/>
            <p14:sldId id="281"/>
            <p14:sldId id="327"/>
            <p14:sldId id="326"/>
            <p14:sldId id="328"/>
            <p14:sldId id="329"/>
            <p14:sldId id="282"/>
            <p14:sldId id="331"/>
            <p14:sldId id="332"/>
            <p14:sldId id="284"/>
            <p14:sldId id="341"/>
            <p14:sldId id="342"/>
            <p14:sldId id="343"/>
            <p14:sldId id="283"/>
            <p14:sldId id="344"/>
            <p14:sldId id="339"/>
            <p14:sldId id="340"/>
            <p14:sldId id="338"/>
          </p14:sldIdLst>
        </p14:section>
        <p14:section name="Tree Appraisal" id="{BDB7B2F3-ACC8-4375-8320-C09C95CF32DD}">
          <p14:sldIdLst>
            <p14:sldId id="285"/>
            <p14:sldId id="286"/>
            <p14:sldId id="291"/>
            <p14:sldId id="287"/>
            <p14:sldId id="297"/>
            <p14:sldId id="305"/>
            <p14:sldId id="306"/>
            <p14:sldId id="289"/>
            <p14:sldId id="335"/>
          </p14:sldIdLst>
        </p14:section>
        <p14:section name="Pollution and Contamination" id="{D3FB0F5D-8884-4977-82BF-1AF073477754}">
          <p14:sldIdLst>
            <p14:sldId id="298"/>
            <p14:sldId id="302"/>
            <p14:sldId id="323"/>
            <p14:sldId id="324"/>
            <p14:sldId id="301"/>
            <p14:sldId id="317"/>
            <p14:sldId id="318"/>
            <p14:sldId id="319"/>
            <p14:sldId id="320"/>
            <p14:sldId id="288"/>
          </p14:sldIdLst>
        </p14:section>
        <p14:section name="Summary" id="{7E1A8C23-BBF6-49CF-83B3-242807A835D9}">
          <p14:sldIdLst>
            <p14:sldId id="303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3396" autoAdjust="0"/>
  </p:normalViewPr>
  <p:slideViewPr>
    <p:cSldViewPr snapToGrid="0">
      <p:cViewPr varScale="1">
        <p:scale>
          <a:sx n="72" d="100"/>
          <a:sy n="72" d="100"/>
        </p:scale>
        <p:origin x="108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C9759B-DC66-9A68-D89B-69A44CC93B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03716-FA19-AECC-C0AF-7FB1701BB2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56EC8B3-B510-4C83-84F8-8E1B848976D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EF98A-C093-EF77-BEEE-C1949CDEF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C953D-F5E3-9F91-E02B-84DDA2B106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3275797-075A-4345-8812-767A795E8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55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5828BC4-ADCC-4BC7-944F-C34D2F7A051C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F155452-F542-491B-BA5C-F349F2386F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7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21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Unnecessary cutting of street trees</a:t>
            </a:r>
          </a:p>
          <a:p>
            <a:r>
              <a:rPr lang="en-US" dirty="0"/>
              <a:t>City enjoined from cutting plaintiff’s trees</a:t>
            </a:r>
          </a:p>
          <a:p>
            <a:r>
              <a:rPr lang="en-US" dirty="0"/>
              <a:t>“we’re building a sidewalk 5 feet beyond road” (but tree wasn’t within the area surveyed)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8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Unnecessary cutting of street trees</a:t>
            </a:r>
          </a:p>
          <a:p>
            <a:r>
              <a:rPr lang="en-US" dirty="0"/>
              <a:t>City enjoined from cutting plaintiff’s trees</a:t>
            </a:r>
          </a:p>
          <a:p>
            <a:r>
              <a:rPr lang="en-US" dirty="0"/>
              <a:t>“we’re building a sidewalk 5 feet beyond road” (but tree wasn’t within the area surveyed)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6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Unnecessary cutting of street trees</a:t>
            </a:r>
          </a:p>
          <a:p>
            <a:r>
              <a:rPr lang="en-US" dirty="0"/>
              <a:t>City enjoined from cutting plaintiff’s trees</a:t>
            </a:r>
          </a:p>
          <a:p>
            <a:r>
              <a:rPr lang="en-US" dirty="0"/>
              <a:t>“we’re building a sidewalk 5 feet beyond road” (but tree wasn’t within the area surveyed)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99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Rails to trails tree cutting was “reasonably necessary” for providing access to equipment to construct trail</a:t>
            </a:r>
          </a:p>
          <a:p>
            <a:r>
              <a:rPr lang="en-US" dirty="0"/>
              <a:t>McPherson county</a:t>
            </a:r>
          </a:p>
          <a:p>
            <a:r>
              <a:rPr lang="en-US" dirty="0"/>
              <a:t>Tracy </a:t>
            </a:r>
            <a:r>
              <a:rPr lang="en-US" dirty="0" err="1"/>
              <a:t>Presnell</a:t>
            </a:r>
            <a:r>
              <a:rPr lang="en-US" dirty="0"/>
              <a:t> vs. Michele Cullen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2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company exceeded scope of necessary pruning of lines within HIGHWAY easement</a:t>
            </a:r>
          </a:p>
          <a:p>
            <a:r>
              <a:rPr lang="en-US" dirty="0"/>
              <a:t>Sufficient evidence of INTENT for 3X, even without MALICE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1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company exceeded scope of necessary pruning of lines within HIGHWAY easement</a:t>
            </a:r>
          </a:p>
          <a:p>
            <a:r>
              <a:rPr lang="en-US" dirty="0"/>
              <a:t>Sufficient evidence of INTENT for 3X, even without MALICE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742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pruning beyond boundaries of easement. </a:t>
            </a:r>
          </a:p>
          <a:p>
            <a:r>
              <a:rPr lang="en-US" dirty="0"/>
              <a:t>Question of fact whether trees “may interfere or threaten the operation or maintenance of the lines”</a:t>
            </a:r>
          </a:p>
          <a:p>
            <a:endParaRPr lang="en-US" dirty="0"/>
          </a:p>
          <a:p>
            <a:r>
              <a:rPr lang="en-US" dirty="0"/>
              <a:t>Trial Court instructed jury that defendant had the burden to prove the cutting was “necessary.”</a:t>
            </a:r>
          </a:p>
          <a:p>
            <a:r>
              <a:rPr lang="en-US" dirty="0"/>
              <a:t>NEW TRIAL – plaintiff has burden to show that cutting was UN-necessary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53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pruning beyond boundaries of easement. </a:t>
            </a:r>
          </a:p>
          <a:p>
            <a:r>
              <a:rPr lang="en-US" dirty="0"/>
              <a:t>Question of fact whether trees “may interfere or threaten the operation or maintenance of the lines”</a:t>
            </a:r>
          </a:p>
          <a:p>
            <a:endParaRPr lang="en-US" dirty="0"/>
          </a:p>
          <a:p>
            <a:r>
              <a:rPr lang="en-US" dirty="0"/>
              <a:t>Trial Court instructed jury that defendant had the burden to prove the cutting was “necessary.”</a:t>
            </a:r>
          </a:p>
          <a:p>
            <a:r>
              <a:rPr lang="en-US" dirty="0"/>
              <a:t>NEW TRIAL – plaintiff has burden to show that cutting was UN-necessary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21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685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Condemnation</a:t>
            </a:r>
          </a:p>
          <a:p>
            <a:r>
              <a:rPr lang="en-US" dirty="0"/>
              <a:t> - CANT USE evidence of TREE VALUE</a:t>
            </a:r>
          </a:p>
          <a:p>
            <a:r>
              <a:rPr lang="en-US" dirty="0"/>
              <a:t> - MUST USE evidence of market value of land ONLY</a:t>
            </a:r>
          </a:p>
          <a:p>
            <a:r>
              <a:rPr lang="en-US" dirty="0"/>
              <a:t>NEW TRIAL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5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65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Condemnation</a:t>
            </a:r>
          </a:p>
          <a:p>
            <a:r>
              <a:rPr lang="en-US" dirty="0"/>
              <a:t> - CANT USE evidence of TREE VALUE</a:t>
            </a:r>
          </a:p>
          <a:p>
            <a:r>
              <a:rPr lang="en-US" dirty="0"/>
              <a:t> - MUST USE evidence of market value of land ONLY</a:t>
            </a:r>
          </a:p>
          <a:p>
            <a:r>
              <a:rPr lang="en-US" dirty="0"/>
              <a:t>NEW TRIAL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72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Trees in electrical easement removed w/o notice because they MAY harm electrical lines</a:t>
            </a:r>
          </a:p>
          <a:p>
            <a:r>
              <a:rPr lang="en-US" dirty="0"/>
              <a:t>- NOT 5</a:t>
            </a:r>
            <a:r>
              <a:rPr lang="en-US" baseline="30000" dirty="0"/>
              <a:t>th</a:t>
            </a:r>
            <a:r>
              <a:rPr lang="en-US" dirty="0"/>
              <a:t> A (risk of interference ALONE is sufficient)</a:t>
            </a:r>
          </a:p>
          <a:p>
            <a:r>
              <a:rPr lang="en-US" dirty="0"/>
              <a:t>- NOT due process violation because no prop right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64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Trees in electrical easement removed w/o notice because they MAY harm electrical lines</a:t>
            </a:r>
          </a:p>
          <a:p>
            <a:r>
              <a:rPr lang="en-US" dirty="0"/>
              <a:t>- NOT 5</a:t>
            </a:r>
            <a:r>
              <a:rPr lang="en-US" baseline="30000" dirty="0"/>
              <a:t>th</a:t>
            </a:r>
            <a:r>
              <a:rPr lang="en-US" dirty="0"/>
              <a:t> A (risk of interference ALONE is sufficient)</a:t>
            </a:r>
          </a:p>
          <a:p>
            <a:r>
              <a:rPr lang="en-US" dirty="0"/>
              <a:t>- NOT due process violation because no prop right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1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Trees in electrical easement removed w/o notice because they MAY harm electrical lines</a:t>
            </a:r>
          </a:p>
          <a:p>
            <a:r>
              <a:rPr lang="en-US" dirty="0"/>
              <a:t>- NOT 5</a:t>
            </a:r>
            <a:r>
              <a:rPr lang="en-US" baseline="30000" dirty="0"/>
              <a:t>th</a:t>
            </a:r>
            <a:r>
              <a:rPr lang="en-US" dirty="0"/>
              <a:t> A (risk of interference ALONE is sufficient)</a:t>
            </a:r>
          </a:p>
          <a:p>
            <a:r>
              <a:rPr lang="en-US" dirty="0"/>
              <a:t>- NOT due process violation because no prop right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66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1909 Entomological Commission created</a:t>
            </a:r>
          </a:p>
          <a:p>
            <a:r>
              <a:rPr lang="en-US" dirty="0"/>
              <a:t>San Jose Scale</a:t>
            </a:r>
          </a:p>
          <a:p>
            <a:r>
              <a:rPr lang="en-US" dirty="0"/>
              <a:t>- may destroy trees, NOT A TAKING (see Miller v. Schoene US Sup. Ct. 1928)</a:t>
            </a:r>
          </a:p>
          <a:p>
            <a:r>
              <a:rPr lang="en-US" dirty="0"/>
              <a:t>- determination of nuisance not subject to challenge when entomological commission is comprised of </a:t>
            </a:r>
            <a:r>
              <a:rPr lang="en-US" dirty="0" err="1"/>
              <a:t>hort</a:t>
            </a:r>
            <a:r>
              <a:rPr lang="en-US" dirty="0"/>
              <a:t> experts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55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835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1985</a:t>
            </a:r>
          </a:p>
          <a:p>
            <a:r>
              <a:rPr lang="en-US" dirty="0"/>
              <a:t>Paul and </a:t>
            </a:r>
            <a:r>
              <a:rPr lang="en-US" dirty="0" err="1"/>
              <a:t>DeLena</a:t>
            </a:r>
            <a:r>
              <a:rPr lang="en-US" dirty="0"/>
              <a:t> </a:t>
            </a:r>
            <a:r>
              <a:rPr lang="en-US" dirty="0" err="1"/>
              <a:t>Casady</a:t>
            </a:r>
            <a:r>
              <a:rPr lang="en-US" dirty="0"/>
              <a:t> (tree owners)</a:t>
            </a:r>
          </a:p>
          <a:p>
            <a:r>
              <a:rPr lang="en-US" dirty="0"/>
              <a:t>James and Mary Jo Pierce (neighbors)</a:t>
            </a:r>
          </a:p>
          <a:p>
            <a:r>
              <a:rPr lang="en-US" dirty="0"/>
              <a:t>Neosho County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1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risk poses a private nuisance.</a:t>
            </a:r>
          </a:p>
          <a:p>
            <a:r>
              <a:rPr lang="en-US" dirty="0"/>
              <a:t>No Prescriptive Easement into airspace</a:t>
            </a:r>
          </a:p>
          <a:p>
            <a:r>
              <a:rPr lang="en-US" dirty="0"/>
              <a:t>Even if cabling would reduce the risk, it would require impairing plaintiff’s property.</a:t>
            </a:r>
          </a:p>
          <a:p>
            <a:r>
              <a:rPr lang="en-US" dirty="0"/>
              <a:t>- no prescriptive easement for airspace over property</a:t>
            </a:r>
          </a:p>
          <a:p>
            <a:r>
              <a:rPr lang="en-US" dirty="0"/>
              <a:t>- doesn’t address the right to cut the tree in the absence of nuisance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35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risk poses a private nuisance.</a:t>
            </a:r>
          </a:p>
          <a:p>
            <a:pPr defTabSz="966612"/>
            <a:r>
              <a:rPr lang="en-US" dirty="0"/>
              <a:t>No Prescriptive Easement into airspace</a:t>
            </a:r>
          </a:p>
          <a:p>
            <a:r>
              <a:rPr lang="en-US" dirty="0"/>
              <a:t>Even if cabling would reduce the risk, it would require impairing plaintiff’s property.</a:t>
            </a:r>
          </a:p>
          <a:p>
            <a:r>
              <a:rPr lang="en-US" dirty="0"/>
              <a:t>- no prescriptive easement for airspace over property</a:t>
            </a:r>
          </a:p>
          <a:p>
            <a:r>
              <a:rPr lang="en-US" dirty="0"/>
              <a:t>- doesn’t address the right to cut the tree in the absence of nuisance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68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risk poses a private nuisance.</a:t>
            </a:r>
          </a:p>
          <a:p>
            <a:pPr defTabSz="966612"/>
            <a:r>
              <a:rPr lang="en-US" dirty="0"/>
              <a:t>No Prescriptive Easement into airspace</a:t>
            </a:r>
          </a:p>
          <a:p>
            <a:r>
              <a:rPr lang="en-US" dirty="0"/>
              <a:t>Even if cabling would reduce the risk, it would require impairing plaintiff’s property.</a:t>
            </a:r>
          </a:p>
          <a:p>
            <a:r>
              <a:rPr lang="en-US" dirty="0"/>
              <a:t>- no prescriptive easement for airspace over property</a:t>
            </a:r>
          </a:p>
          <a:p>
            <a:r>
              <a:rPr lang="en-US" dirty="0"/>
              <a:t>- doesn’t address the right to cut the tree in the absence of nuisance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79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32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7111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Lindsborg, KS  </a:t>
            </a:r>
          </a:p>
          <a:p>
            <a:r>
              <a:rPr lang="en-US" dirty="0" err="1"/>
              <a:t>Stenfors</a:t>
            </a:r>
            <a:r>
              <a:rPr lang="en-US" dirty="0"/>
              <a:t> and Andersons</a:t>
            </a:r>
          </a:p>
          <a:p>
            <a:r>
              <a:rPr lang="en-US" dirty="0"/>
              <a:t>1992: Part of tree failed into Anderson’s yard, no damage</a:t>
            </a:r>
          </a:p>
          <a:p>
            <a:r>
              <a:rPr lang="en-US" dirty="0"/>
              <a:t>2002: Tree failed onto </a:t>
            </a:r>
            <a:r>
              <a:rPr lang="en-US" dirty="0" err="1"/>
              <a:t>Stenfors</a:t>
            </a:r>
            <a:r>
              <a:rPr lang="en-US" dirty="0"/>
              <a:t>’ property, causing property damage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06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part failed once, leaving a wound. The wound healed over. Then the rest of the tree failed YEARS LATER.</a:t>
            </a:r>
          </a:p>
          <a:p>
            <a:r>
              <a:rPr lang="en-US" dirty="0"/>
              <a:t>- NO NOTICE, NO DUTY TO ACT</a:t>
            </a:r>
          </a:p>
          <a:p>
            <a:r>
              <a:rPr lang="en-US" dirty="0"/>
              <a:t>- No nuisance because no negligence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33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part failed once, leaving a wound. The wound healed over. Then the rest of the tree failed YEARS LATER.</a:t>
            </a:r>
          </a:p>
          <a:p>
            <a:r>
              <a:rPr lang="en-US" dirty="0"/>
              <a:t>- NO NOTICE, NO DUTY TO ACT</a:t>
            </a:r>
          </a:p>
          <a:p>
            <a:r>
              <a:rPr lang="en-US" dirty="0"/>
              <a:t>- No nuisance because no negligence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769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part failed once, leaving a wound. The wound healed over. Then the rest of the tree failed YEARS LATER.</a:t>
            </a:r>
          </a:p>
          <a:p>
            <a:r>
              <a:rPr lang="en-US" dirty="0"/>
              <a:t>- NO NOTICE, NO DUTY TO ACT</a:t>
            </a:r>
          </a:p>
          <a:p>
            <a:r>
              <a:rPr lang="en-US" dirty="0"/>
              <a:t>- No nuisance because no negligence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084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05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816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373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2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Dead branch on topped street tree maple falls in strong wind and kills pedestrian</a:t>
            </a:r>
          </a:p>
          <a:p>
            <a:r>
              <a:rPr lang="en-US" dirty="0"/>
              <a:t>- Not normal wind (2 hands on hat and 44ft branch throw)</a:t>
            </a:r>
          </a:p>
          <a:p>
            <a:r>
              <a:rPr lang="en-US" dirty="0"/>
              <a:t>- Just because branch is dead (but not soft) doesn’t mean “extremely bad” defect</a:t>
            </a:r>
          </a:p>
          <a:p>
            <a:r>
              <a:rPr lang="en-US" dirty="0"/>
              <a:t>- 3 weeks isn’t too long to be an “utter disregard”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3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Bundle of Rights</a:t>
            </a:r>
          </a:p>
          <a:p>
            <a:r>
              <a:rPr lang="en-US" dirty="0"/>
              <a:t>What remedy addresses each right?</a:t>
            </a:r>
          </a:p>
          <a:p>
            <a:r>
              <a:rPr lang="en-US" dirty="0"/>
              <a:t>Co-ownership impairment of rights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65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</a:t>
            </a:r>
          </a:p>
          <a:p>
            <a:r>
              <a:rPr lang="en-US" dirty="0"/>
              <a:t>- just because INSPECTION, doesn’t mean NOTICE OF DEFECT</a:t>
            </a:r>
          </a:p>
          <a:p>
            <a:r>
              <a:rPr lang="en-US" dirty="0"/>
              <a:t>- follows the Turner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428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</a:t>
            </a:r>
          </a:p>
          <a:p>
            <a:r>
              <a:rPr lang="en-US" dirty="0"/>
              <a:t>- just because INSPECTION, doesn’t mean NOTICE OF DEFECT</a:t>
            </a:r>
          </a:p>
          <a:p>
            <a:r>
              <a:rPr lang="en-US" dirty="0"/>
              <a:t>- follows the Turner Test</a:t>
            </a:r>
          </a:p>
          <a:p>
            <a:endParaRPr lang="en-US" dirty="0"/>
          </a:p>
          <a:p>
            <a:r>
              <a:rPr lang="en-US" dirty="0"/>
              <a:t>Mr. Swope, parked beneath the tree, was getting out of his car, when a branch fell and struck him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777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</a:t>
            </a:r>
          </a:p>
          <a:p>
            <a:r>
              <a:rPr lang="en-US" dirty="0"/>
              <a:t>- just because INSPECTION, doesn’t mean NOTICE OF DEFECT</a:t>
            </a:r>
          </a:p>
          <a:p>
            <a:r>
              <a:rPr lang="en-US" dirty="0"/>
              <a:t>- follows the Turner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17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808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628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682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946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Street tree failed AFTER City inspected it NEGLIGENTLY</a:t>
            </a:r>
          </a:p>
          <a:p>
            <a:r>
              <a:rPr lang="en-US" dirty="0"/>
              <a:t>- immunity under inspection statute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559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1963 incident</a:t>
            </a:r>
          </a:p>
          <a:p>
            <a:r>
              <a:rPr lang="en-US" dirty="0"/>
              <a:t>US 400 (formerly US 154) and Coronado Bridge Rd, 2 miles east of Dodge 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91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Private trees blocking stop sign in rural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36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274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Brown (driving east), Vogel (driving west), Eggleston (itinerant farm laborer with blind right eye)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194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Private property trees CAN be a “road defect”</a:t>
            </a:r>
          </a:p>
          <a:p>
            <a:r>
              <a:rPr lang="en-US" dirty="0"/>
              <a:t>- Need NOT be in traveled portion</a:t>
            </a:r>
          </a:p>
          <a:p>
            <a:r>
              <a:rPr lang="en-US" dirty="0"/>
              <a:t>- Sufficient evidence state KNEW of defect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355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2011</a:t>
            </a:r>
          </a:p>
          <a:p>
            <a:r>
              <a:rPr lang="en-US" dirty="0"/>
              <a:t>Steven and Kathie </a:t>
            </a:r>
            <a:r>
              <a:rPr lang="en-US" dirty="0" err="1"/>
              <a:t>Hallbauer</a:t>
            </a:r>
            <a:r>
              <a:rPr lang="en-US" dirty="0"/>
              <a:t> (landowners)</a:t>
            </a:r>
          </a:p>
          <a:p>
            <a:r>
              <a:rPr lang="en-US" dirty="0"/>
              <a:t>20,000 Rd and Anderson Rd in rural Labette </a:t>
            </a:r>
            <a:r>
              <a:rPr lang="en-US" dirty="0" err="1"/>
              <a:t>Cty</a:t>
            </a:r>
            <a:r>
              <a:rPr lang="en-US" dirty="0"/>
              <a:t>.</a:t>
            </a:r>
          </a:p>
          <a:p>
            <a:r>
              <a:rPr lang="en-US" dirty="0"/>
              <a:t>Unsigned rural intersection of gravel roads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43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3:30pm in the afternoon</a:t>
            </a:r>
          </a:p>
          <a:p>
            <a:r>
              <a:rPr lang="en-US" dirty="0"/>
              <a:t>Darren Ray Manley (51, of Cherryville) (driving north), John Ethan Patton (28, Cherryville) (driving west)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1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Private trees block stop sign in rural area</a:t>
            </a:r>
          </a:p>
          <a:p>
            <a:r>
              <a:rPr lang="en-US" dirty="0"/>
              <a:t>- NO DUTY by PRIVATE LANDOWNER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6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Private trees block stop sign in rural area</a:t>
            </a:r>
          </a:p>
          <a:p>
            <a:r>
              <a:rPr lang="en-US" dirty="0"/>
              <a:t>- NO DUTY by PRIVATE LANDOWNER</a:t>
            </a:r>
          </a:p>
          <a:p>
            <a:r>
              <a:rPr lang="en-US" dirty="0"/>
              <a:t>- Estate of Manley sued: Patton (other driver), County (failure to erect stop sign), </a:t>
            </a:r>
            <a:r>
              <a:rPr lang="en-US" dirty="0" err="1"/>
              <a:t>Hallbauer</a:t>
            </a:r>
            <a:r>
              <a:rPr lang="en-US" dirty="0"/>
              <a:t> (failure to cut trees)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457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Private trees block stop sign in rural area</a:t>
            </a:r>
          </a:p>
          <a:p>
            <a:r>
              <a:rPr lang="en-US" dirty="0"/>
              <a:t>- NO DUTY by PRIVATE LANDOWNER for PUBLIC POLICY REASONS (does not decide foreseeability)</a:t>
            </a:r>
          </a:p>
          <a:p>
            <a:r>
              <a:rPr lang="en-US" dirty="0"/>
              <a:t>  - tall crops often obscure visibility</a:t>
            </a:r>
          </a:p>
          <a:p>
            <a:r>
              <a:rPr lang="en-US" dirty="0"/>
              <a:t>  - rural landowners have many miles of property to maintain</a:t>
            </a:r>
          </a:p>
          <a:p>
            <a:r>
              <a:rPr lang="en-US" dirty="0"/>
              <a:t>  - driver responsibility to drive cautiously</a:t>
            </a:r>
          </a:p>
          <a:p>
            <a:r>
              <a:rPr lang="en-US" dirty="0"/>
              <a:t>  - open and obvious danger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877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“4” cases (counting all the railroad cases as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353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002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Atchison, Topeka and Santa Fe Railroad Company</a:t>
            </a:r>
          </a:p>
          <a:p>
            <a:r>
              <a:rPr lang="en-US" dirty="0"/>
              <a:t>Missouri, Kansas, and Texas Railway Company</a:t>
            </a:r>
          </a:p>
          <a:p>
            <a:r>
              <a:rPr lang="en-US" dirty="0"/>
              <a:t>St. Louis &amp; San Francisco Railroad Company</a:t>
            </a:r>
          </a:p>
          <a:p>
            <a:r>
              <a:rPr lang="en-US" dirty="0"/>
              <a:t>Missouri Pacific Railroad Company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79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89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823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company gives blueprint to Mr. Bloom, telling him to cut all trees in the way of proposed telephone line construction</a:t>
            </a:r>
          </a:p>
          <a:p>
            <a:r>
              <a:rPr lang="en-US" dirty="0"/>
              <a:t>Bloom should stack wood at edge of property</a:t>
            </a:r>
          </a:p>
          <a:p>
            <a:r>
              <a:rPr lang="en-US" dirty="0"/>
              <a:t>Utility company’s employees would pick up the wood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957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Bloom cut down trees on the wrong property, belonging to </a:t>
            </a:r>
            <a:r>
              <a:rPr lang="en-US" dirty="0" err="1"/>
              <a:t>Nordgren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438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“replacement cost” offered by utility company was too low, court preferred diminution of land value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189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2006 in rural Greenwood County</a:t>
            </a:r>
          </a:p>
          <a:p>
            <a:r>
              <a:rPr lang="en-US" dirty="0"/>
              <a:t>Mark and Janis Evenson owned hunting property</a:t>
            </a:r>
          </a:p>
          <a:p>
            <a:r>
              <a:rPr lang="en-US" dirty="0"/>
              <a:t>Tim Lilley started “controlled fire”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41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 burns trees on hunting property with personal significance to owner, but owner never testifies how TREES have personal significance</a:t>
            </a:r>
          </a:p>
          <a:p>
            <a:r>
              <a:rPr lang="en-US" dirty="0"/>
              <a:t>Limited to diminution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11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371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Toxic fumes kill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632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Toxic fumes kill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503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Toxic fumes kill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6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98115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leak kills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477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leak kills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163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leak kills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325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leak kills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791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leak kills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893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Herbicide application kills trees on rental property, but landlord lives next door</a:t>
            </a:r>
          </a:p>
          <a:p>
            <a:r>
              <a:rPr lang="en-US" dirty="0"/>
              <a:t>Delay Expert: Frank Swan of KSU in Stanton County</a:t>
            </a:r>
          </a:p>
          <a:p>
            <a:pPr defTabSz="966612"/>
            <a:r>
              <a:rPr lang="en-US" dirty="0"/>
              <a:t>Doesn’t specifically refer to TFM, but refers to “K-State Ornamental Tree and Shrub Analysis Form”</a:t>
            </a:r>
          </a:p>
          <a:p>
            <a:endParaRPr lang="en-US" dirty="0"/>
          </a:p>
          <a:p>
            <a:r>
              <a:rPr lang="en-US" dirty="0"/>
              <a:t>GPCA Expert: Chad Gilliland of Arbor Masters Trees and Landscape in Kansas City</a:t>
            </a:r>
          </a:p>
          <a:p>
            <a:r>
              <a:rPr lang="en-US" dirty="0"/>
              <a:t>Claims trees were exacerbated by drought 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6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total cases:</a:t>
            </a:r>
          </a:p>
          <a:p>
            <a:r>
              <a:rPr lang="en-US" dirty="0"/>
              <a:t> - 6 prop rights</a:t>
            </a:r>
          </a:p>
          <a:p>
            <a:r>
              <a:rPr lang="en-US" dirty="0"/>
              <a:t> - 3 con law</a:t>
            </a:r>
          </a:p>
          <a:p>
            <a:r>
              <a:rPr lang="en-US" dirty="0"/>
              <a:t> - 7 tree risk</a:t>
            </a:r>
          </a:p>
          <a:p>
            <a:r>
              <a:rPr lang="en-US" dirty="0"/>
              <a:t> - 3 tree appraisal</a:t>
            </a:r>
          </a:p>
          <a:p>
            <a:r>
              <a:rPr lang="en-US" dirty="0"/>
              <a:t> - 3 pollution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70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3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cut down street trees in front of plaintiff’s house.</a:t>
            </a:r>
          </a:p>
          <a:p>
            <a:r>
              <a:rPr lang="en-US" dirty="0"/>
              <a:t>Plaintiff has no recourse.</a:t>
            </a:r>
          </a:p>
          <a:p>
            <a:r>
              <a:rPr lang="en-US" dirty="0"/>
              <a:t>Liability ONLY IF “unnecessary” or “unreasonable”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4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cut down street trees in front of plaintiff’s house.</a:t>
            </a:r>
          </a:p>
          <a:p>
            <a:r>
              <a:rPr lang="en-US" dirty="0"/>
              <a:t>Plaintiff has no recourse.</a:t>
            </a:r>
          </a:p>
          <a:p>
            <a:r>
              <a:rPr lang="en-US" dirty="0"/>
              <a:t>Liability ONLY IF “unnecessary” or “unreasonable”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155452-F542-491B-BA5C-F349F2386F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4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71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8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243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77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99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65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43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01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4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5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62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5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65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7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EB379-6C0D-4AFD-8F55-C8AFE57CCC9D}" type="datetimeFigureOut">
              <a:rPr lang="en-US" smtClean="0"/>
              <a:t>1/16/2024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A4D6C30-F765-48A1-8ACB-68E2233B1C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5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  <p:sldLayoutId id="2147484042" r:id="rId15"/>
    <p:sldLayoutId id="21474840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948E-5095-19A6-109D-C57C47C20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Illustrations from Kansas Tree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EEEE6-17D1-98BE-07EF-80F40313C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350551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City of Paola v. Wentz</a:t>
            </a:r>
            <a:br>
              <a:rPr lang="en-US" i="1" dirty="0"/>
            </a:br>
            <a:r>
              <a:rPr lang="en-US" dirty="0"/>
              <a:t>79 Kan. 148 (Sup. Ct. 1908)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96CBF-2351-C29F-26AC-BFA2270C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7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City of Paola v. Wentz</a:t>
            </a:r>
            <a:br>
              <a:rPr lang="en-US" i="1" dirty="0"/>
            </a:br>
            <a:r>
              <a:rPr lang="en-US" dirty="0"/>
              <a:t>79 Kan. 148 (Sup. Ct. 1908)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96CBF-2351-C29F-26AC-BFA2270C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48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City of Paola v. Wentz</a:t>
            </a:r>
            <a:br>
              <a:rPr lang="en-US" i="1" dirty="0"/>
            </a:br>
            <a:r>
              <a:rPr lang="en-US" dirty="0"/>
              <a:t>79 Kan. 148 (Sup. Ct. 1908)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896CBF-2351-C29F-26AC-BFA2270CC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1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Presnell</a:t>
            </a:r>
            <a:r>
              <a:rPr lang="en-US" i="1" dirty="0"/>
              <a:t> v. Cullen</a:t>
            </a:r>
            <a:br>
              <a:rPr lang="en-US" i="1" dirty="0"/>
            </a:br>
            <a:r>
              <a:rPr lang="en-US" dirty="0"/>
              <a:t>508 P.3d 875 (Ct. App. 2022) Unpublished</a:t>
            </a:r>
          </a:p>
        </p:txBody>
      </p:sp>
      <p:pic>
        <p:nvPicPr>
          <p:cNvPr id="1026" name="Picture 2" descr="Rails-to-Trails Conservancy">
            <a:extLst>
              <a:ext uri="{FF2B5EF4-FFF2-40B4-BE49-F238E27FC236}">
                <a16:creationId xmlns:a16="http://schemas.microsoft.com/office/drawing/2014/main" id="{80E849BB-AF8C-E7E9-01FA-BACCFE91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77" y="2757412"/>
            <a:ext cx="3426342" cy="268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567CF-8714-B9EC-A163-812D8F514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0" b="21799"/>
          <a:stretch/>
        </p:blipFill>
        <p:spPr>
          <a:xfrm>
            <a:off x="6774810" y="2062717"/>
            <a:ext cx="4612659" cy="4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78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Mall v. C &amp; W Rural Electric Co-op </a:t>
            </a:r>
            <a:r>
              <a:rPr lang="en-US" i="1" dirty="0" err="1"/>
              <a:t>Ass’n</a:t>
            </a:r>
            <a:r>
              <a:rPr lang="en-US" i="1" dirty="0"/>
              <a:t>	</a:t>
            </a:r>
            <a:br>
              <a:rPr lang="en-US" i="1" dirty="0"/>
            </a:br>
            <a:r>
              <a:rPr lang="en-US" dirty="0"/>
              <a:t>168 Kan. 518 (Sup. Ct. 1950)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A9BE2-4685-F742-D061-8213798BB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13889"/>
          <a:stretch/>
        </p:blipFill>
        <p:spPr>
          <a:xfrm>
            <a:off x="2115879" y="1286540"/>
            <a:ext cx="10089430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65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Mall v. C &amp; W Rural Electric Co-op </a:t>
            </a:r>
            <a:r>
              <a:rPr lang="en-US" i="1" dirty="0" err="1"/>
              <a:t>Ass’n</a:t>
            </a:r>
            <a:r>
              <a:rPr lang="en-US" i="1" dirty="0"/>
              <a:t>	</a:t>
            </a:r>
            <a:br>
              <a:rPr lang="en-US" i="1" dirty="0"/>
            </a:br>
            <a:r>
              <a:rPr lang="en-US" dirty="0"/>
              <a:t>168 Kan. 518 (Sup. Ct. 1950)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A9BE2-4685-F742-D061-8213798BB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13889"/>
          <a:stretch/>
        </p:blipFill>
        <p:spPr>
          <a:xfrm>
            <a:off x="2115879" y="1286540"/>
            <a:ext cx="10089430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5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Miessler</a:t>
            </a:r>
            <a:r>
              <a:rPr lang="en-US" i="1" dirty="0"/>
              <a:t> v. John </a:t>
            </a:r>
            <a:r>
              <a:rPr lang="en-US" i="1" dirty="0" err="1"/>
              <a:t>Solida</a:t>
            </a:r>
            <a:r>
              <a:rPr lang="en-US" i="1" dirty="0"/>
              <a:t> &amp; Sons Tree Serv.	</a:t>
            </a:r>
            <a:br>
              <a:rPr lang="en-US" i="1" dirty="0"/>
            </a:br>
            <a:r>
              <a:rPr lang="en-US" dirty="0"/>
              <a:t>140 P.3d 1061 (Ct. App. 2006) Unpublished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71E3F-CEFD-FB40-8A2D-8DD6B631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31" y="716423"/>
            <a:ext cx="8032457" cy="614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05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Miessler</a:t>
            </a:r>
            <a:r>
              <a:rPr lang="en-US" i="1" dirty="0"/>
              <a:t> v. John </a:t>
            </a:r>
            <a:r>
              <a:rPr lang="en-US" i="1" dirty="0" err="1"/>
              <a:t>Solida</a:t>
            </a:r>
            <a:r>
              <a:rPr lang="en-US" i="1" dirty="0"/>
              <a:t> &amp; Sons Tree Serv.	</a:t>
            </a:r>
            <a:br>
              <a:rPr lang="en-US" i="1" dirty="0"/>
            </a:br>
            <a:r>
              <a:rPr lang="en-US" dirty="0"/>
              <a:t>140 P.3d 1061 (Ct. App. 2006) Unpublished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71E3F-CEFD-FB40-8A2D-8DD6B631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631" y="716423"/>
            <a:ext cx="8032456" cy="614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56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Constitutional 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9348-AB3C-B041-1FD4-8EA107C4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32178"/>
          </a:xfrm>
        </p:spPr>
        <p:txBody>
          <a:bodyPr>
            <a:normAutofit/>
          </a:bodyPr>
          <a:lstStyle/>
          <a:p>
            <a:r>
              <a:rPr lang="en-US" i="1" dirty="0"/>
              <a:t>Glover v. State Highway Com.  </a:t>
            </a:r>
            <a:r>
              <a:rPr lang="en-US" dirty="0"/>
              <a:t>147 Kan. 279 (Sup. Ct. 1938)</a:t>
            </a:r>
            <a:endParaRPr lang="nb-NO" dirty="0"/>
          </a:p>
          <a:p>
            <a:r>
              <a:rPr lang="en-US" i="1" dirty="0"/>
              <a:t>Carrasco v. City of Udall  </a:t>
            </a:r>
            <a:r>
              <a:rPr lang="en-US" dirty="0"/>
              <a:t>2022 WL 522959 (Ct. App. 2022)</a:t>
            </a:r>
          </a:p>
          <a:p>
            <a:r>
              <a:rPr lang="nb-NO" i="1" dirty="0"/>
              <a:t>Balch v. Glenn  </a:t>
            </a:r>
            <a:r>
              <a:rPr lang="nb-NO" dirty="0"/>
              <a:t>85 Kan. 735 (Sup. Ct. 1911)</a:t>
            </a:r>
          </a:p>
        </p:txBody>
      </p:sp>
    </p:spTree>
    <p:extLst>
      <p:ext uri="{BB962C8B-B14F-4D97-AF65-F5344CB8AC3E}">
        <p14:creationId xmlns:p14="http://schemas.microsoft.com/office/powerpoint/2010/main" val="2056036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Glover v. State Highway Com.	</a:t>
            </a:r>
            <a:br>
              <a:rPr lang="en-US" i="1" dirty="0"/>
            </a:br>
            <a:r>
              <a:rPr lang="en-US" dirty="0"/>
              <a:t>147 Kan. 279 (Sup. Ct. 1938)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19397-AA1F-D92A-3D1B-E46C946F5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35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Collins v. Morris</a:t>
            </a:r>
            <a:br>
              <a:rPr lang="en-US" dirty="0"/>
            </a:br>
            <a:r>
              <a:rPr lang="en-US" dirty="0"/>
              <a:t>97 Kan. 264 (Sup. Ct. 1916)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026C5-B91B-C766-2942-F3A93247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2"/>
          <a:stretch/>
        </p:blipFill>
        <p:spPr>
          <a:xfrm>
            <a:off x="2760250" y="2392326"/>
            <a:ext cx="7413558" cy="4465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B73D4-B227-AF6C-96B0-CEB4A077CAEF}"/>
              </a:ext>
            </a:extLst>
          </p:cNvPr>
          <p:cNvSpPr txBox="1"/>
          <p:nvPr/>
        </p:nvSpPr>
        <p:spPr>
          <a:xfrm>
            <a:off x="6977848" y="3428999"/>
            <a:ext cx="222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Collins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90C900-77FD-860A-DF0A-99D68261E750}"/>
              </a:ext>
            </a:extLst>
          </p:cNvPr>
          <p:cNvSpPr txBox="1"/>
          <p:nvPr/>
        </p:nvSpPr>
        <p:spPr>
          <a:xfrm>
            <a:off x="2458409" y="3428998"/>
            <a:ext cx="266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Google Sans"/>
              </a:rPr>
              <a:t> Morris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504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Glover v. State Highway Com.	</a:t>
            </a:r>
            <a:br>
              <a:rPr lang="en-US" i="1" dirty="0"/>
            </a:br>
            <a:r>
              <a:rPr lang="en-US" dirty="0"/>
              <a:t>147 Kan. 279 (Sup. Ct. 1938)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19397-AA1F-D92A-3D1B-E46C946F5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2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Carrasco v. City of Udall	</a:t>
            </a:r>
            <a:br>
              <a:rPr lang="en-US" i="1" dirty="0"/>
            </a:br>
            <a:r>
              <a:rPr lang="en-US" dirty="0"/>
              <a:t>2022 WL 522959 (Ct. App. 2022) Unpublished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4A9B0-54BD-1B89-705F-C828006CE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65" y="1905000"/>
            <a:ext cx="4887256" cy="48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1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Carrasco v. City of Udall	</a:t>
            </a:r>
            <a:br>
              <a:rPr lang="en-US" i="1" dirty="0"/>
            </a:br>
            <a:r>
              <a:rPr lang="en-US" dirty="0"/>
              <a:t>2022 WL 522959 (Ct. App. 2022) Unpublished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4A9B0-54BD-1B89-705F-C828006CE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65" y="1905000"/>
            <a:ext cx="4887256" cy="488725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029D5F-D635-1363-361E-5BFD009DFA79}"/>
              </a:ext>
            </a:extLst>
          </p:cNvPr>
          <p:cNvCxnSpPr>
            <a:cxnSpLocks/>
          </p:cNvCxnSpPr>
          <p:nvPr/>
        </p:nvCxnSpPr>
        <p:spPr>
          <a:xfrm flipH="1">
            <a:off x="5326912" y="4199860"/>
            <a:ext cx="669851" cy="4465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7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Carrasco v. City of Udall	</a:t>
            </a:r>
            <a:br>
              <a:rPr lang="en-US" i="1" dirty="0"/>
            </a:br>
            <a:r>
              <a:rPr lang="en-US" dirty="0"/>
              <a:t>2022 WL 522959 (Ct. App. 2022) Unpublished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4A9B0-54BD-1B89-705F-C828006CE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65" y="1905000"/>
            <a:ext cx="4887256" cy="4887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549AD-9F4D-E33B-3D1A-1D0CEA527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06" y="1905000"/>
            <a:ext cx="4441171" cy="488725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C81CDF-CE81-EA36-713F-AE5978F8DF3D}"/>
              </a:ext>
            </a:extLst>
          </p:cNvPr>
          <p:cNvCxnSpPr>
            <a:cxnSpLocks/>
          </p:cNvCxnSpPr>
          <p:nvPr/>
        </p:nvCxnSpPr>
        <p:spPr>
          <a:xfrm flipH="1">
            <a:off x="5326912" y="4199860"/>
            <a:ext cx="669851" cy="4465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2BC430-9FA4-6689-37F1-DE02D4D77E75}"/>
              </a:ext>
            </a:extLst>
          </p:cNvPr>
          <p:cNvCxnSpPr>
            <a:cxnSpLocks/>
          </p:cNvCxnSpPr>
          <p:nvPr/>
        </p:nvCxnSpPr>
        <p:spPr>
          <a:xfrm flipH="1">
            <a:off x="10214168" y="4008474"/>
            <a:ext cx="669851" cy="4465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631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b-NO" i="1" dirty="0"/>
              <a:t>Balch v. Glenn</a:t>
            </a:r>
            <a:br>
              <a:rPr lang="nb-NO" i="1" dirty="0"/>
            </a:br>
            <a:r>
              <a:rPr lang="nb-NO" dirty="0"/>
              <a:t>85 Kan. 735 (Sup. Ct. 1911)</a:t>
            </a:r>
          </a:p>
        </p:txBody>
      </p:sp>
      <p:pic>
        <p:nvPicPr>
          <p:cNvPr id="2050" name="Picture 2" descr="San Jose Scale | University of Maryland Extension">
            <a:extLst>
              <a:ext uri="{FF2B5EF4-FFF2-40B4-BE49-F238E27FC236}">
                <a16:creationId xmlns:a16="http://schemas.microsoft.com/office/drawing/2014/main" id="{7919AC23-AE10-CFA9-2002-E4AC0F39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7199" y="2912079"/>
            <a:ext cx="4526156" cy="251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n José Scale – Wisconsin Horticulture">
            <a:extLst>
              <a:ext uri="{FF2B5EF4-FFF2-40B4-BE49-F238E27FC236}">
                <a16:creationId xmlns:a16="http://schemas.microsoft.com/office/drawing/2014/main" id="{6AE40106-58CC-480B-616F-C14D11066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" t="343" r="228" b="13555"/>
          <a:stretch/>
        </p:blipFill>
        <p:spPr bwMode="auto">
          <a:xfrm>
            <a:off x="3789402" y="1904999"/>
            <a:ext cx="7916449" cy="45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503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9348-AB3C-B041-1FD4-8EA107C4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32178"/>
          </a:xfrm>
        </p:spPr>
        <p:txBody>
          <a:bodyPr>
            <a:normAutofit/>
          </a:bodyPr>
          <a:lstStyle/>
          <a:p>
            <a:r>
              <a:rPr lang="pl-PL" i="1" dirty="0"/>
              <a:t>Pierce v. Casady</a:t>
            </a:r>
            <a:r>
              <a:rPr lang="en-US" i="1" dirty="0"/>
              <a:t>  </a:t>
            </a:r>
            <a:r>
              <a:rPr lang="pl-PL" dirty="0"/>
              <a:t>711 P.2d 766 (</a:t>
            </a:r>
            <a:r>
              <a:rPr lang="en-US" dirty="0"/>
              <a:t>Ct. App. </a:t>
            </a:r>
            <a:r>
              <a:rPr lang="pl-PL" dirty="0"/>
              <a:t>1985)</a:t>
            </a:r>
            <a:endParaRPr lang="en-US" dirty="0"/>
          </a:p>
          <a:p>
            <a:r>
              <a:rPr lang="pl-PL" i="1" dirty="0"/>
              <a:t>Am. Family Ins. v. Anderson</a:t>
            </a:r>
            <a:r>
              <a:rPr lang="en-US" i="1" dirty="0"/>
              <a:t>  </a:t>
            </a:r>
            <a:r>
              <a:rPr lang="pl-PL" dirty="0"/>
              <a:t>107 P.3d 1262 (</a:t>
            </a:r>
            <a:r>
              <a:rPr lang="en-US" dirty="0"/>
              <a:t>Ct. App. </a:t>
            </a:r>
            <a:r>
              <a:rPr lang="pl-PL" dirty="0"/>
              <a:t>2005)</a:t>
            </a:r>
            <a:endParaRPr lang="en-US" dirty="0"/>
          </a:p>
          <a:p>
            <a:r>
              <a:rPr lang="nn-NO" i="1" dirty="0"/>
              <a:t>Turner v. Wichita  </a:t>
            </a:r>
            <a:r>
              <a:rPr lang="nn-NO" dirty="0"/>
              <a:t>143 Kan. 808 (Sup. Ct. 1936)</a:t>
            </a:r>
          </a:p>
          <a:p>
            <a:r>
              <a:rPr lang="pl-PL" i="1" dirty="0"/>
              <a:t>Swope v. Wichita</a:t>
            </a:r>
            <a:r>
              <a:rPr lang="en-US" i="1" dirty="0"/>
              <a:t>  </a:t>
            </a:r>
            <a:r>
              <a:rPr lang="pl-PL" dirty="0"/>
              <a:t>141 Kan. 388 (</a:t>
            </a:r>
            <a:r>
              <a:rPr lang="en-US" dirty="0"/>
              <a:t>Sup. Ct. </a:t>
            </a:r>
            <a:r>
              <a:rPr lang="pl-PL" dirty="0"/>
              <a:t>1935)</a:t>
            </a:r>
            <a:endParaRPr lang="en-US" dirty="0"/>
          </a:p>
          <a:p>
            <a:r>
              <a:rPr lang="sv-SE" i="1" dirty="0"/>
              <a:t>Siple v. Topeka  </a:t>
            </a:r>
            <a:r>
              <a:rPr lang="sv-SE" dirty="0"/>
              <a:t>235 Kan. 167 (Sup. Ct. 1984)</a:t>
            </a:r>
          </a:p>
          <a:p>
            <a:r>
              <a:rPr lang="en-US" i="1" dirty="0"/>
              <a:t>Brown v. State Highway Com.  </a:t>
            </a:r>
            <a:r>
              <a:rPr lang="en-US" dirty="0"/>
              <a:t>202 Kan. 1 (Sup. Ct. 1968)</a:t>
            </a:r>
          </a:p>
          <a:p>
            <a:r>
              <a:rPr lang="sv-SE" i="1" dirty="0"/>
              <a:t>Manley v. Hallbauer  </a:t>
            </a:r>
            <a:r>
              <a:rPr lang="sv-SE" dirty="0"/>
              <a:t>308 Kan. 723 (Sup. Ct. 2018)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Pierce v. Casady</a:t>
            </a:r>
            <a:br>
              <a:rPr lang="en-US" i="1" dirty="0"/>
            </a:br>
            <a:r>
              <a:rPr lang="pl-PL" dirty="0"/>
              <a:t>711 P.2d 766 (</a:t>
            </a:r>
            <a:r>
              <a:rPr lang="en-US" dirty="0"/>
              <a:t>Ct. App. </a:t>
            </a:r>
            <a:r>
              <a:rPr lang="pl-PL" dirty="0"/>
              <a:t>1985)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0B61-EBF5-E665-B498-B15E9866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7" y="1549375"/>
            <a:ext cx="7870344" cy="5308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0435DA-9E0E-5691-B675-0EBB8002A59C}"/>
              </a:ext>
            </a:extLst>
          </p:cNvPr>
          <p:cNvSpPr txBox="1"/>
          <p:nvPr/>
        </p:nvSpPr>
        <p:spPr>
          <a:xfrm>
            <a:off x="4021997" y="4279604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C89D6A-BF1C-EC82-8F72-8A5A52107961}"/>
              </a:ext>
            </a:extLst>
          </p:cNvPr>
          <p:cNvSpPr txBox="1"/>
          <p:nvPr/>
        </p:nvSpPr>
        <p:spPr>
          <a:xfrm>
            <a:off x="6600133" y="4660613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15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Pierce v. Casady</a:t>
            </a:r>
            <a:br>
              <a:rPr lang="en-US" i="1" dirty="0"/>
            </a:br>
            <a:r>
              <a:rPr lang="pl-PL" dirty="0"/>
              <a:t>711 P.2d 766 (</a:t>
            </a:r>
            <a:r>
              <a:rPr lang="en-US" dirty="0"/>
              <a:t>Ct. App. </a:t>
            </a:r>
            <a:r>
              <a:rPr lang="pl-PL" dirty="0"/>
              <a:t>1985)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0B61-EBF5-E665-B498-B15E9866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7" y="1549375"/>
            <a:ext cx="7870344" cy="5308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D061AA-AEB9-0BBF-3EAD-E220C48BA70D}"/>
              </a:ext>
            </a:extLst>
          </p:cNvPr>
          <p:cNvSpPr txBox="1"/>
          <p:nvPr/>
        </p:nvSpPr>
        <p:spPr>
          <a:xfrm>
            <a:off x="4021997" y="4279604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51AC0-6AF0-4607-34EE-8A4AD9D40181}"/>
              </a:ext>
            </a:extLst>
          </p:cNvPr>
          <p:cNvSpPr txBox="1"/>
          <p:nvPr/>
        </p:nvSpPr>
        <p:spPr>
          <a:xfrm>
            <a:off x="6600133" y="4660613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075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Pierce v. Casady</a:t>
            </a:r>
            <a:br>
              <a:rPr lang="en-US" i="1" dirty="0"/>
            </a:br>
            <a:r>
              <a:rPr lang="pl-PL" dirty="0"/>
              <a:t>711 P.2d 766 (</a:t>
            </a:r>
            <a:r>
              <a:rPr lang="en-US" dirty="0"/>
              <a:t>Ct. App. </a:t>
            </a:r>
            <a:r>
              <a:rPr lang="pl-PL" dirty="0"/>
              <a:t>1985)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0B61-EBF5-E665-B498-B15E9866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7" y="1549375"/>
            <a:ext cx="7870344" cy="5308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7776B4-3914-3D34-4493-E6ADE046D414}"/>
              </a:ext>
            </a:extLst>
          </p:cNvPr>
          <p:cNvSpPr txBox="1"/>
          <p:nvPr/>
        </p:nvSpPr>
        <p:spPr>
          <a:xfrm>
            <a:off x="4021997" y="4279604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0B9D3-B720-444E-5863-0626DC8D6EA8}"/>
              </a:ext>
            </a:extLst>
          </p:cNvPr>
          <p:cNvSpPr txBox="1"/>
          <p:nvPr/>
        </p:nvSpPr>
        <p:spPr>
          <a:xfrm>
            <a:off x="6600133" y="4660613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078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Pierce v. Casady</a:t>
            </a:r>
            <a:br>
              <a:rPr lang="en-US" i="1" dirty="0"/>
            </a:br>
            <a:r>
              <a:rPr lang="pl-PL" dirty="0"/>
              <a:t>711 P.2d 766 (</a:t>
            </a:r>
            <a:r>
              <a:rPr lang="en-US" dirty="0"/>
              <a:t>Ct. App. </a:t>
            </a:r>
            <a:r>
              <a:rPr lang="pl-PL" dirty="0"/>
              <a:t>1985)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30B61-EBF5-E665-B498-B15E9866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7" y="1549375"/>
            <a:ext cx="7870343" cy="5308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E056EF-A823-ED76-EA25-5FDFF4B345DA}"/>
              </a:ext>
            </a:extLst>
          </p:cNvPr>
          <p:cNvSpPr txBox="1"/>
          <p:nvPr/>
        </p:nvSpPr>
        <p:spPr>
          <a:xfrm>
            <a:off x="4021997" y="4279604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D00B0-0F57-2556-8CE1-BD3D02914B86}"/>
              </a:ext>
            </a:extLst>
          </p:cNvPr>
          <p:cNvSpPr txBox="1"/>
          <p:nvPr/>
        </p:nvSpPr>
        <p:spPr>
          <a:xfrm>
            <a:off x="6600133" y="4660613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69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8026C5-B91B-C766-2942-F3A93247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/>
          <a:stretch/>
        </p:blipFill>
        <p:spPr>
          <a:xfrm>
            <a:off x="2760250" y="1988288"/>
            <a:ext cx="7413559" cy="48697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D6B28FB-B94D-4069-1D3B-0C0C3364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Collins v. Morris</a:t>
            </a:r>
            <a:br>
              <a:rPr lang="en-US" dirty="0"/>
            </a:br>
            <a:r>
              <a:rPr lang="en-US" dirty="0"/>
              <a:t>97 Kan. 264 (Sup. Ct. 1916)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9D091A-B5CA-30D6-3AC2-8FC03A39C30A}"/>
              </a:ext>
            </a:extLst>
          </p:cNvPr>
          <p:cNvSpPr txBox="1"/>
          <p:nvPr/>
        </p:nvSpPr>
        <p:spPr>
          <a:xfrm>
            <a:off x="2458409" y="3428998"/>
            <a:ext cx="266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Google Sans"/>
              </a:rPr>
              <a:t> Morris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9874D7-23EC-A2B0-2B7F-6055364D16F6}"/>
              </a:ext>
            </a:extLst>
          </p:cNvPr>
          <p:cNvSpPr txBox="1"/>
          <p:nvPr/>
        </p:nvSpPr>
        <p:spPr>
          <a:xfrm>
            <a:off x="6977848" y="3428999"/>
            <a:ext cx="222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Collins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75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B153D-DFBD-C1DE-E063-C40A0C04A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879" y="2133600"/>
            <a:ext cx="9462977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“The result reached here will be distasteful to all who treasure trees. … [W]</a:t>
            </a:r>
            <a:r>
              <a:rPr lang="en-US" sz="2400" dirty="0" err="1"/>
              <a:t>henever</a:t>
            </a:r>
            <a:r>
              <a:rPr lang="en-US" sz="2400" dirty="0"/>
              <a:t> neighbors cannot agree, the law will protect each property owner’s rights insofar as that is possible. Any other result would cause landowners to seek self-help or to litigate each time a piece of vegetation starts to overhang…”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898794-C145-BF7D-0536-C1C6CE50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Pierce v. Casady</a:t>
            </a:r>
            <a:br>
              <a:rPr lang="en-US" i="1" dirty="0"/>
            </a:br>
            <a:r>
              <a:rPr lang="pl-PL" dirty="0"/>
              <a:t>711 P.2d 766 (</a:t>
            </a:r>
            <a:r>
              <a:rPr lang="en-US" dirty="0"/>
              <a:t>Ct. App. </a:t>
            </a:r>
            <a:r>
              <a:rPr lang="pl-PL" dirty="0"/>
              <a:t>1985)</a:t>
            </a:r>
          </a:p>
        </p:txBody>
      </p:sp>
    </p:spTree>
    <p:extLst>
      <p:ext uri="{BB962C8B-B14F-4D97-AF65-F5344CB8AC3E}">
        <p14:creationId xmlns:p14="http://schemas.microsoft.com/office/powerpoint/2010/main" val="3055769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Am. Family Ins. v. Anderson</a:t>
            </a:r>
            <a:br>
              <a:rPr lang="en-US" dirty="0"/>
            </a:br>
            <a:r>
              <a:rPr lang="pl-PL" dirty="0"/>
              <a:t>107 P.3d 1262 (</a:t>
            </a:r>
            <a:r>
              <a:rPr lang="en-US" dirty="0"/>
              <a:t>Ct. App. </a:t>
            </a:r>
            <a:r>
              <a:rPr lang="pl-PL" dirty="0"/>
              <a:t>2005)</a:t>
            </a:r>
            <a:r>
              <a:rPr lang="en-US" dirty="0"/>
              <a:t> Unpublished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F489B-DEC5-8F8B-4DD8-CB34C0961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7" y="1549375"/>
            <a:ext cx="7870344" cy="5308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89ED3-CBED-DB58-ED45-EF49AB1207A6}"/>
              </a:ext>
            </a:extLst>
          </p:cNvPr>
          <p:cNvSpPr txBox="1"/>
          <p:nvPr/>
        </p:nvSpPr>
        <p:spPr>
          <a:xfrm>
            <a:off x="3350349" y="4368225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20347B-8A7C-5324-ACF4-1E5743BE01E4}"/>
              </a:ext>
            </a:extLst>
          </p:cNvPr>
          <p:cNvSpPr txBox="1"/>
          <p:nvPr/>
        </p:nvSpPr>
        <p:spPr>
          <a:xfrm>
            <a:off x="6096000" y="4723850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462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Am. Family Ins. v. Anderson</a:t>
            </a:r>
            <a:br>
              <a:rPr lang="en-US" dirty="0"/>
            </a:br>
            <a:r>
              <a:rPr lang="pl-PL" dirty="0"/>
              <a:t>107 P.3d 1262 (</a:t>
            </a:r>
            <a:r>
              <a:rPr lang="en-US" dirty="0"/>
              <a:t>Ct. App. </a:t>
            </a:r>
            <a:r>
              <a:rPr lang="pl-PL" dirty="0"/>
              <a:t>2005)</a:t>
            </a:r>
            <a:r>
              <a:rPr lang="en-US" dirty="0"/>
              <a:t> Unpublished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F489B-DEC5-8F8B-4DD8-CB34C0961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7" y="1549375"/>
            <a:ext cx="7870343" cy="5308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89ED3-CBED-DB58-ED45-EF49AB1207A6}"/>
              </a:ext>
            </a:extLst>
          </p:cNvPr>
          <p:cNvSpPr txBox="1"/>
          <p:nvPr/>
        </p:nvSpPr>
        <p:spPr>
          <a:xfrm>
            <a:off x="3350349" y="4368225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9BF2B7-6C8A-5CEB-26FB-87A01631FF7F}"/>
              </a:ext>
            </a:extLst>
          </p:cNvPr>
          <p:cNvSpPr txBox="1"/>
          <p:nvPr/>
        </p:nvSpPr>
        <p:spPr>
          <a:xfrm>
            <a:off x="6096000" y="4723850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41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Am. Family Ins. v. Anderson</a:t>
            </a:r>
            <a:br>
              <a:rPr lang="en-US" dirty="0"/>
            </a:br>
            <a:r>
              <a:rPr lang="pl-PL" dirty="0"/>
              <a:t>107 P.3d 1262 (</a:t>
            </a:r>
            <a:r>
              <a:rPr lang="en-US" dirty="0"/>
              <a:t>Ct. App. </a:t>
            </a:r>
            <a:r>
              <a:rPr lang="pl-PL" dirty="0"/>
              <a:t>2005)</a:t>
            </a:r>
            <a:r>
              <a:rPr lang="en-US" dirty="0"/>
              <a:t> Unpublished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F489B-DEC5-8F8B-4DD8-CB34C0961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7" y="1549375"/>
            <a:ext cx="7870343" cy="5308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89ED3-CBED-DB58-ED45-EF49AB1207A6}"/>
              </a:ext>
            </a:extLst>
          </p:cNvPr>
          <p:cNvSpPr txBox="1"/>
          <p:nvPr/>
        </p:nvSpPr>
        <p:spPr>
          <a:xfrm>
            <a:off x="3350349" y="4368225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C2687D-6841-B859-4B6C-2D3300ED01CF}"/>
              </a:ext>
            </a:extLst>
          </p:cNvPr>
          <p:cNvSpPr txBox="1"/>
          <p:nvPr/>
        </p:nvSpPr>
        <p:spPr>
          <a:xfrm>
            <a:off x="6096000" y="4723850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550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Am. Family Ins. v. Anderson</a:t>
            </a:r>
            <a:br>
              <a:rPr lang="en-US" dirty="0"/>
            </a:br>
            <a:r>
              <a:rPr lang="pl-PL" dirty="0"/>
              <a:t>107 P.3d 1262 (</a:t>
            </a:r>
            <a:r>
              <a:rPr lang="en-US" dirty="0"/>
              <a:t>Ct. App. </a:t>
            </a:r>
            <a:r>
              <a:rPr lang="pl-PL" dirty="0"/>
              <a:t>2005)</a:t>
            </a:r>
            <a:r>
              <a:rPr lang="en-US" dirty="0"/>
              <a:t> Unpublished</a:t>
            </a:r>
            <a:endParaRPr lang="pl-P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F489B-DEC5-8F8B-4DD8-CB34C0961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608" y="1549375"/>
            <a:ext cx="7870341" cy="5308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E89ED3-CBED-DB58-ED45-EF49AB1207A6}"/>
              </a:ext>
            </a:extLst>
          </p:cNvPr>
          <p:cNvSpPr txBox="1"/>
          <p:nvPr/>
        </p:nvSpPr>
        <p:spPr>
          <a:xfrm>
            <a:off x="3350349" y="4368225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12988C-57AE-F0B4-25C3-B69240CF00CC}"/>
              </a:ext>
            </a:extLst>
          </p:cNvPr>
          <p:cNvSpPr txBox="1"/>
          <p:nvPr/>
        </p:nvSpPr>
        <p:spPr>
          <a:xfrm>
            <a:off x="6096000" y="4723850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74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(Sup. Ct. 1936)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C2148-A594-ED58-CDE8-8F638101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212" y="1732744"/>
            <a:ext cx="7574117" cy="55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8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(Sup. Ct. 1936)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FC2148-A594-ED58-CDE8-8F638101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1213" y="1732744"/>
            <a:ext cx="7574115" cy="55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34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57A7-88CE-07B8-603A-2E72BA567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City Liability for Falling Branches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Notice AND [failed in normal wind OR because of defect] 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sz="2400" dirty="0"/>
              <a:t>	OR</a:t>
            </a:r>
          </a:p>
          <a:p>
            <a:pPr lvl="1"/>
            <a:r>
              <a:rPr lang="en-US" sz="2400" dirty="0"/>
              <a:t>Condition is “patently bad” AND existed a long time as “utter disregard for safety”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(Sup. Ct. 1936)</a:t>
            </a:r>
          </a:p>
        </p:txBody>
      </p:sp>
    </p:spTree>
    <p:extLst>
      <p:ext uri="{BB962C8B-B14F-4D97-AF65-F5344CB8AC3E}">
        <p14:creationId xmlns:p14="http://schemas.microsoft.com/office/powerpoint/2010/main" val="2467118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57A7-88CE-07B8-603A-2E72BA56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623826"/>
          </a:xfrm>
        </p:spPr>
        <p:txBody>
          <a:bodyPr>
            <a:normAutofit/>
          </a:bodyPr>
          <a:lstStyle/>
          <a:p>
            <a:r>
              <a:rPr lang="en-US" sz="2800" dirty="0"/>
              <a:t>City Liability for Falling Branches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(Sup. Ct. 1936)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231BC-8680-F5A2-0AB8-490322AF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32" y="2690036"/>
            <a:ext cx="847790" cy="409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6429F-279F-5CEE-19E3-C154B19C9180}"/>
              </a:ext>
            </a:extLst>
          </p:cNvPr>
          <p:cNvSpPr txBox="1"/>
          <p:nvPr/>
        </p:nvSpPr>
        <p:spPr>
          <a:xfrm>
            <a:off x="2931771" y="2928862"/>
            <a:ext cx="284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externally Visible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D7554-FB2C-1B40-EFCA-047CD8951568}"/>
              </a:ext>
            </a:extLst>
          </p:cNvPr>
          <p:cNvSpPr txBox="1"/>
          <p:nvPr/>
        </p:nvSpPr>
        <p:spPr>
          <a:xfrm>
            <a:off x="2384379" y="6000451"/>
            <a:ext cx="332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Really </a:t>
            </a:r>
            <a:r>
              <a:rPr lang="en-US" sz="2000" dirty="0" err="1"/>
              <a:t>Friggin</a:t>
            </a:r>
            <a:r>
              <a:rPr lang="en-US" sz="2000" dirty="0"/>
              <a:t>’ Obvious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Google Sans"/>
              </a:rPr>
              <a:t>™</a:t>
            </a:r>
            <a:endParaRPr lang="en-US" sz="2000" dirty="0"/>
          </a:p>
          <a:p>
            <a:r>
              <a:rPr lang="en-US" sz="2000" dirty="0"/>
              <a:t>and tons of time to fix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F3C80-3045-C274-E26F-EEBC9E498BD3}"/>
              </a:ext>
            </a:extLst>
          </p:cNvPr>
          <p:cNvSpPr txBox="1"/>
          <p:nvPr/>
        </p:nvSpPr>
        <p:spPr>
          <a:xfrm>
            <a:off x="2115879" y="5079180"/>
            <a:ext cx="366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Obvious without inspection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D648A-8C27-CE61-7015-F37700ACE142}"/>
              </a:ext>
            </a:extLst>
          </p:cNvPr>
          <p:cNvSpPr txBox="1"/>
          <p:nvPr/>
        </p:nvSpPr>
        <p:spPr>
          <a:xfrm>
            <a:off x="2581192" y="4004021"/>
            <a:ext cx="308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Visible upon inspection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19529-0CCA-A6C5-620E-934D599F4214}"/>
              </a:ext>
            </a:extLst>
          </p:cNvPr>
          <p:cNvSpPr txBox="1"/>
          <p:nvPr/>
        </p:nvSpPr>
        <p:spPr>
          <a:xfrm>
            <a:off x="7212114" y="2928862"/>
            <a:ext cx="489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no constructive notice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D7F0D-A8A1-9209-761D-CD6EF2D443F8}"/>
              </a:ext>
            </a:extLst>
          </p:cNvPr>
          <p:cNvSpPr txBox="1"/>
          <p:nvPr/>
        </p:nvSpPr>
        <p:spPr>
          <a:xfrm>
            <a:off x="7212115" y="4004021"/>
            <a:ext cx="459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constructive notice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FD39A-7EB7-02DB-51ED-086D64076182}"/>
              </a:ext>
            </a:extLst>
          </p:cNvPr>
          <p:cNvSpPr txBox="1"/>
          <p:nvPr/>
        </p:nvSpPr>
        <p:spPr>
          <a:xfrm>
            <a:off x="7212114" y="5079180"/>
            <a:ext cx="506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</a:t>
            </a:r>
            <a:r>
              <a:rPr lang="en-US" sz="2000" i="1" u="sng" dirty="0"/>
              <a:t>injured party</a:t>
            </a:r>
            <a:r>
              <a:rPr lang="en-US" sz="2000" dirty="0"/>
              <a:t> negligent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0B370-C557-5CBD-A0B7-E2B369B40415}"/>
              </a:ext>
            </a:extLst>
          </p:cNvPr>
          <p:cNvSpPr txBox="1"/>
          <p:nvPr/>
        </p:nvSpPr>
        <p:spPr>
          <a:xfrm>
            <a:off x="7212115" y="6154339"/>
            <a:ext cx="369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“utter disregard”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EB790325-B1FB-6839-7474-4C9D0F649A0D}"/>
              </a:ext>
            </a:extLst>
          </p:cNvPr>
          <p:cNvSpPr/>
          <p:nvPr/>
        </p:nvSpPr>
        <p:spPr>
          <a:xfrm rot="14037843">
            <a:off x="9431156" y="203722"/>
            <a:ext cx="2445489" cy="2009553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2D783-3AF3-CB51-A866-9D436D201661}"/>
              </a:ext>
            </a:extLst>
          </p:cNvPr>
          <p:cNvSpPr txBox="1"/>
          <p:nvPr/>
        </p:nvSpPr>
        <p:spPr>
          <a:xfrm rot="2383123">
            <a:off x="9893579" y="882510"/>
            <a:ext cx="1648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Pre-1974 Rule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80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D57A7-88CE-07B8-603A-2E72BA56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623826"/>
          </a:xfrm>
        </p:spPr>
        <p:txBody>
          <a:bodyPr>
            <a:normAutofit/>
          </a:bodyPr>
          <a:lstStyle/>
          <a:p>
            <a:r>
              <a:rPr lang="en-US" sz="2800" dirty="0"/>
              <a:t>City Liability for Falling Branches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B8FE41-F88D-7AAD-E6B0-9EB684C0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nn-NO" i="1" dirty="0"/>
              <a:t>Turner v. Wichita</a:t>
            </a:r>
            <a:br>
              <a:rPr lang="nn-NO" i="1" dirty="0"/>
            </a:br>
            <a:r>
              <a:rPr lang="nn-NO" dirty="0"/>
              <a:t>143 Kan. 808 (Sup. Ct. 1936)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231BC-8680-F5A2-0AB8-490322AF2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532" y="2690036"/>
            <a:ext cx="847790" cy="4093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6429F-279F-5CEE-19E3-C154B19C9180}"/>
              </a:ext>
            </a:extLst>
          </p:cNvPr>
          <p:cNvSpPr txBox="1"/>
          <p:nvPr/>
        </p:nvSpPr>
        <p:spPr>
          <a:xfrm>
            <a:off x="2931771" y="2928862"/>
            <a:ext cx="284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 externally Visible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F3C80-3045-C274-E26F-EEBC9E498BD3}"/>
              </a:ext>
            </a:extLst>
          </p:cNvPr>
          <p:cNvSpPr txBox="1"/>
          <p:nvPr/>
        </p:nvSpPr>
        <p:spPr>
          <a:xfrm>
            <a:off x="2115879" y="5079180"/>
            <a:ext cx="3665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Obvious without inspection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19529-0CCA-A6C5-620E-934D599F4214}"/>
              </a:ext>
            </a:extLst>
          </p:cNvPr>
          <p:cNvSpPr txBox="1"/>
          <p:nvPr/>
        </p:nvSpPr>
        <p:spPr>
          <a:xfrm>
            <a:off x="7212114" y="2928862"/>
            <a:ext cx="489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no constructive notice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3D7F0D-A8A1-9209-761D-CD6EF2D443F8}"/>
              </a:ext>
            </a:extLst>
          </p:cNvPr>
          <p:cNvSpPr txBox="1"/>
          <p:nvPr/>
        </p:nvSpPr>
        <p:spPr>
          <a:xfrm>
            <a:off x="7212115" y="4004021"/>
            <a:ext cx="459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constructive notice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FD39A-7EB7-02DB-51ED-086D64076182}"/>
              </a:ext>
            </a:extLst>
          </p:cNvPr>
          <p:cNvSpPr txBox="1"/>
          <p:nvPr/>
        </p:nvSpPr>
        <p:spPr>
          <a:xfrm>
            <a:off x="7212114" y="5079180"/>
            <a:ext cx="5068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NOT liable, </a:t>
            </a:r>
            <a:r>
              <a:rPr lang="en-US" sz="2000" i="1" u="sng" dirty="0"/>
              <a:t>injured party</a:t>
            </a:r>
            <a:r>
              <a:rPr lang="en-US" sz="2000" dirty="0"/>
              <a:t> negligent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0B370-C557-5CBD-A0B7-E2B369B40415}"/>
              </a:ext>
            </a:extLst>
          </p:cNvPr>
          <p:cNvSpPr txBox="1"/>
          <p:nvPr/>
        </p:nvSpPr>
        <p:spPr>
          <a:xfrm>
            <a:off x="7212115" y="6154339"/>
            <a:ext cx="369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City liable, “utter disregard”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EB790325-B1FB-6839-7474-4C9D0F649A0D}"/>
              </a:ext>
            </a:extLst>
          </p:cNvPr>
          <p:cNvSpPr/>
          <p:nvPr/>
        </p:nvSpPr>
        <p:spPr>
          <a:xfrm rot="12448460">
            <a:off x="6927389" y="4214966"/>
            <a:ext cx="2473658" cy="1889581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2D783-3AF3-CB51-A866-9D436D201661}"/>
              </a:ext>
            </a:extLst>
          </p:cNvPr>
          <p:cNvSpPr txBox="1"/>
          <p:nvPr/>
        </p:nvSpPr>
        <p:spPr>
          <a:xfrm>
            <a:off x="7561181" y="4609389"/>
            <a:ext cx="146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“Fixed” in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1974 with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83115B-D402-7DBC-FA09-501E91BB3298}"/>
              </a:ext>
            </a:extLst>
          </p:cNvPr>
          <p:cNvSpPr txBox="1"/>
          <p:nvPr/>
        </p:nvSpPr>
        <p:spPr>
          <a:xfrm flipH="1">
            <a:off x="7424960" y="5152061"/>
            <a:ext cx="2167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</a:rPr>
              <a:t>K.S.A §60-258a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4EAC61-26C7-FD56-CC90-A936E46BA047}"/>
              </a:ext>
            </a:extLst>
          </p:cNvPr>
          <p:cNvSpPr txBox="1"/>
          <p:nvPr/>
        </p:nvSpPr>
        <p:spPr>
          <a:xfrm>
            <a:off x="2384379" y="6000451"/>
            <a:ext cx="3325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Really </a:t>
            </a:r>
            <a:r>
              <a:rPr lang="en-US" sz="2000" dirty="0" err="1"/>
              <a:t>Friggin</a:t>
            </a:r>
            <a:r>
              <a:rPr lang="en-US" sz="2000" dirty="0"/>
              <a:t>’ Obvious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Google Sans"/>
              </a:rPr>
              <a:t>™</a:t>
            </a:r>
            <a:endParaRPr lang="en-US" sz="2000" dirty="0"/>
          </a:p>
          <a:p>
            <a:r>
              <a:rPr lang="en-US" sz="2000" dirty="0"/>
              <a:t>and tons of time to fix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C63231-5139-3487-4FE7-A0CBFC5D95AD}"/>
              </a:ext>
            </a:extLst>
          </p:cNvPr>
          <p:cNvSpPr txBox="1"/>
          <p:nvPr/>
        </p:nvSpPr>
        <p:spPr>
          <a:xfrm>
            <a:off x="2581192" y="4004021"/>
            <a:ext cx="308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Visible upon inspection</a:t>
            </a:r>
          </a:p>
        </p:txBody>
      </p:sp>
    </p:spTree>
    <p:extLst>
      <p:ext uri="{BB962C8B-B14F-4D97-AF65-F5344CB8AC3E}">
        <p14:creationId xmlns:p14="http://schemas.microsoft.com/office/powerpoint/2010/main" val="680384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8BED9-90CC-5529-8833-10C6F7957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05056"/>
          </a:xfrm>
        </p:spPr>
        <p:txBody>
          <a:bodyPr>
            <a:normAutofit/>
          </a:bodyPr>
          <a:lstStyle/>
          <a:p>
            <a:r>
              <a:rPr lang="en-US" sz="3200" dirty="0"/>
              <a:t>“Bundle of Rights”</a:t>
            </a:r>
          </a:p>
          <a:p>
            <a:pPr lvl="1"/>
            <a:r>
              <a:rPr lang="en-US" sz="2800" dirty="0"/>
              <a:t>Alienate</a:t>
            </a:r>
          </a:p>
          <a:p>
            <a:pPr lvl="1"/>
            <a:r>
              <a:rPr lang="en-US" sz="2800" dirty="0"/>
              <a:t>Possess</a:t>
            </a:r>
          </a:p>
          <a:p>
            <a:pPr lvl="1"/>
            <a:r>
              <a:rPr lang="en-US" sz="2800" dirty="0"/>
              <a:t>Use</a:t>
            </a:r>
          </a:p>
          <a:p>
            <a:pPr lvl="1"/>
            <a:r>
              <a:rPr lang="en-US" sz="2800" dirty="0"/>
              <a:t>Destroy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6ECD40-8BDD-F24E-0391-E59B54E7F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Collins v. Morris</a:t>
            </a:r>
            <a:br>
              <a:rPr lang="en-US" dirty="0"/>
            </a:br>
            <a:r>
              <a:rPr lang="en-US" dirty="0"/>
              <a:t>97 Kan. 264 (Sup. Ct. 1916)</a:t>
            </a:r>
          </a:p>
        </p:txBody>
      </p:sp>
    </p:spTree>
    <p:extLst>
      <p:ext uri="{BB962C8B-B14F-4D97-AF65-F5344CB8AC3E}">
        <p14:creationId xmlns:p14="http://schemas.microsoft.com/office/powerpoint/2010/main" val="1161023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Swope v. Wichita</a:t>
            </a:r>
            <a:br>
              <a:rPr lang="en-US" i="1" dirty="0"/>
            </a:br>
            <a:r>
              <a:rPr lang="pl-PL" dirty="0"/>
              <a:t>141 Kan. 388 (</a:t>
            </a:r>
            <a:r>
              <a:rPr lang="en-US" dirty="0"/>
              <a:t>Sup. Ct. </a:t>
            </a:r>
            <a:r>
              <a:rPr lang="pl-PL" dirty="0"/>
              <a:t>1935)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B8FD3-C80B-E709-A9F4-D789314E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64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Swope v. Wichita</a:t>
            </a:r>
            <a:br>
              <a:rPr lang="en-US" i="1" dirty="0"/>
            </a:br>
            <a:r>
              <a:rPr lang="pl-PL" dirty="0"/>
              <a:t>141 Kan. 388 (</a:t>
            </a:r>
            <a:r>
              <a:rPr lang="en-US" dirty="0"/>
              <a:t>Sup. Ct. </a:t>
            </a:r>
            <a:r>
              <a:rPr lang="pl-PL" dirty="0"/>
              <a:t>1935)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B8FD3-C80B-E709-A9F4-D789314E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3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pl-PL" i="1" dirty="0"/>
              <a:t>Swope v. Wichita</a:t>
            </a:r>
            <a:br>
              <a:rPr lang="en-US" i="1" dirty="0"/>
            </a:br>
            <a:r>
              <a:rPr lang="pl-PL" dirty="0"/>
              <a:t>141 Kan. 388 (</a:t>
            </a:r>
            <a:r>
              <a:rPr lang="en-US" dirty="0"/>
              <a:t>Sup. Ct. </a:t>
            </a:r>
            <a:r>
              <a:rPr lang="pl-PL" dirty="0"/>
              <a:t>1935)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B8FD3-C80B-E709-A9F4-D789314EE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177" y="1447254"/>
            <a:ext cx="8077794" cy="59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291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(Sup. Ct. 1984)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6" y="1413438"/>
            <a:ext cx="7429208" cy="544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58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(Sup. Ct. 1984)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7" y="1413438"/>
            <a:ext cx="7429206" cy="544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2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(Sup. Ct. 1984)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96" y="1413438"/>
            <a:ext cx="7429208" cy="54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70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(Sup. Ct. 1984)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7" y="1402805"/>
            <a:ext cx="7429205" cy="544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8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Siple v. Topeka</a:t>
            </a:r>
            <a:br>
              <a:rPr lang="sv-SE" i="1" dirty="0"/>
            </a:br>
            <a:r>
              <a:rPr lang="sv-SE" dirty="0"/>
              <a:t>235 Kan. 167 (Sup. Ct. 1984)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1F39A3-B546-B220-478D-C5D019C57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97" y="1402805"/>
            <a:ext cx="7429205" cy="544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0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3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7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8026C5-B91B-C766-2942-F3A93247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4"/>
          <a:stretch/>
        </p:blipFill>
        <p:spPr>
          <a:xfrm>
            <a:off x="2760250" y="2190306"/>
            <a:ext cx="7413559" cy="4667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A1821-10AC-698E-47F9-19D7D5C8BA27}"/>
              </a:ext>
            </a:extLst>
          </p:cNvPr>
          <p:cNvSpPr txBox="1"/>
          <p:nvPr/>
        </p:nvSpPr>
        <p:spPr>
          <a:xfrm>
            <a:off x="5211579" y="5147158"/>
            <a:ext cx="3532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oogle Sans"/>
              </a:rPr>
              <a:t>Tree Value     =  $$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85CD5D-20CE-9B84-6E7A-2E8694D3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Collins v. Morris</a:t>
            </a:r>
            <a:br>
              <a:rPr lang="en-US" dirty="0"/>
            </a:br>
            <a:r>
              <a:rPr lang="en-US" dirty="0"/>
              <a:t>97 Kan. 264 (Sup. Ct. 1916)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A5C957-B0C0-2E8E-7096-640A462DB146}"/>
              </a:ext>
            </a:extLst>
          </p:cNvPr>
          <p:cNvSpPr txBox="1"/>
          <p:nvPr/>
        </p:nvSpPr>
        <p:spPr>
          <a:xfrm>
            <a:off x="2458409" y="3428998"/>
            <a:ext cx="266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Google Sans"/>
              </a:rPr>
              <a:t> Morris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1248A-9052-71D3-5933-833DBDCC1D17}"/>
              </a:ext>
            </a:extLst>
          </p:cNvPr>
          <p:cNvSpPr txBox="1"/>
          <p:nvPr/>
        </p:nvSpPr>
        <p:spPr>
          <a:xfrm>
            <a:off x="6977848" y="3428999"/>
            <a:ext cx="222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Collins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107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D9C0C0-AEB2-A80A-ED80-50A7680A6C7C}"/>
              </a:ext>
            </a:extLst>
          </p:cNvPr>
          <p:cNvCxnSpPr>
            <a:cxnSpLocks/>
          </p:cNvCxnSpPr>
          <p:nvPr/>
        </p:nvCxnSpPr>
        <p:spPr>
          <a:xfrm>
            <a:off x="2234827" y="3851016"/>
            <a:ext cx="679823" cy="3137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32546F-1F7F-2820-9DAD-D879B851C6EA}"/>
              </a:ext>
            </a:extLst>
          </p:cNvPr>
          <p:cNvSpPr txBox="1"/>
          <p:nvPr/>
        </p:nvSpPr>
        <p:spPr>
          <a:xfrm>
            <a:off x="1745730" y="3599862"/>
            <a:ext cx="4890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solidFill>
                  <a:schemeClr val="accent3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π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69BED1-261C-5CBC-A7C9-CB90318FA1F3}"/>
              </a:ext>
            </a:extLst>
          </p:cNvPr>
          <p:cNvCxnSpPr>
            <a:cxnSpLocks/>
            <a:endCxn id="25" idx="0"/>
          </p:cNvCxnSpPr>
          <p:nvPr/>
        </p:nvCxnSpPr>
        <p:spPr>
          <a:xfrm flipH="1" flipV="1">
            <a:off x="5947978" y="5133965"/>
            <a:ext cx="5874" cy="744325"/>
          </a:xfrm>
          <a:prstGeom prst="straightConnector1">
            <a:avLst/>
          </a:prstGeom>
          <a:ln w="139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EA0F80B7-2591-8220-CBFA-FE1169E53E3B}"/>
              </a:ext>
            </a:extLst>
          </p:cNvPr>
          <p:cNvSpPr/>
          <p:nvPr/>
        </p:nvSpPr>
        <p:spPr>
          <a:xfrm>
            <a:off x="5820627" y="5133965"/>
            <a:ext cx="254702" cy="82296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7BC90D-501A-BE34-E1A9-3BC9B5692C6C}"/>
              </a:ext>
            </a:extLst>
          </p:cNvPr>
          <p:cNvCxnSpPr>
            <a:cxnSpLocks/>
          </p:cNvCxnSpPr>
          <p:nvPr/>
        </p:nvCxnSpPr>
        <p:spPr>
          <a:xfrm flipH="1">
            <a:off x="10800080" y="4048077"/>
            <a:ext cx="56134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972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Brown v. State Highway Com</a:t>
            </a:r>
            <a:br>
              <a:rPr lang="en-US" i="1" dirty="0"/>
            </a:br>
            <a:r>
              <a:rPr lang="en-US" dirty="0"/>
              <a:t>202 Kan. 1 (Sup. Ct. 1968)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D58E3-49B1-8296-A181-75FCFB74B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7834" y="1905000"/>
            <a:ext cx="10684166" cy="488484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5D9C0C0-AEB2-A80A-ED80-50A7680A6C7C}"/>
              </a:ext>
            </a:extLst>
          </p:cNvPr>
          <p:cNvCxnSpPr>
            <a:cxnSpLocks/>
          </p:cNvCxnSpPr>
          <p:nvPr/>
        </p:nvCxnSpPr>
        <p:spPr>
          <a:xfrm>
            <a:off x="2234827" y="3851016"/>
            <a:ext cx="679823" cy="3137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232546F-1F7F-2820-9DAD-D879B851C6EA}"/>
              </a:ext>
            </a:extLst>
          </p:cNvPr>
          <p:cNvSpPr txBox="1"/>
          <p:nvPr/>
        </p:nvSpPr>
        <p:spPr>
          <a:xfrm>
            <a:off x="1745730" y="3599862"/>
            <a:ext cx="4890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solidFill>
                  <a:schemeClr val="accent3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π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69BED1-261C-5CBC-A7C9-CB90318FA1F3}"/>
              </a:ext>
            </a:extLst>
          </p:cNvPr>
          <p:cNvCxnSpPr>
            <a:cxnSpLocks/>
            <a:endCxn id="25" idx="0"/>
          </p:cNvCxnSpPr>
          <p:nvPr/>
        </p:nvCxnSpPr>
        <p:spPr>
          <a:xfrm flipH="1" flipV="1">
            <a:off x="5947978" y="5133965"/>
            <a:ext cx="5874" cy="744325"/>
          </a:xfrm>
          <a:prstGeom prst="straightConnector1">
            <a:avLst/>
          </a:prstGeom>
          <a:ln w="139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EA0F80B7-2591-8220-CBFA-FE1169E53E3B}"/>
              </a:ext>
            </a:extLst>
          </p:cNvPr>
          <p:cNvSpPr/>
          <p:nvPr/>
        </p:nvSpPr>
        <p:spPr>
          <a:xfrm>
            <a:off x="5820627" y="5133965"/>
            <a:ext cx="254702" cy="82296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7BC90D-501A-BE34-E1A9-3BC9B5692C6C}"/>
              </a:ext>
            </a:extLst>
          </p:cNvPr>
          <p:cNvCxnSpPr>
            <a:cxnSpLocks/>
          </p:cNvCxnSpPr>
          <p:nvPr/>
        </p:nvCxnSpPr>
        <p:spPr>
          <a:xfrm flipH="1">
            <a:off x="10800080" y="4048077"/>
            <a:ext cx="56134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5C32F5D9-87EF-EF40-4E36-D04AAFC9670F}"/>
              </a:ext>
            </a:extLst>
          </p:cNvPr>
          <p:cNvSpPr/>
          <p:nvPr/>
        </p:nvSpPr>
        <p:spPr>
          <a:xfrm rot="12735569">
            <a:off x="5399679" y="3568279"/>
            <a:ext cx="734218" cy="734218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9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Manley v. Hallbauer</a:t>
            </a:r>
            <a:br>
              <a:rPr lang="sv-SE" i="1" dirty="0"/>
            </a:br>
            <a:r>
              <a:rPr lang="sv-SE" dirty="0"/>
              <a:t>308 Kan. 723 (Sup. Ct.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BB8CC-07E7-8232-1CE1-FFA382A3F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9" y="1810115"/>
            <a:ext cx="8125844" cy="49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76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Manley v. Hallbauer</a:t>
            </a:r>
            <a:br>
              <a:rPr lang="sv-SE" i="1" dirty="0"/>
            </a:br>
            <a:r>
              <a:rPr lang="sv-SE" dirty="0"/>
              <a:t>308 Kan. 723 (Sup. Ct.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BB8CC-07E7-8232-1CE1-FFA382A3F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9" y="1810115"/>
            <a:ext cx="8125844" cy="496043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91FED6-6235-C92F-FD62-1CF858B98326}"/>
              </a:ext>
            </a:extLst>
          </p:cNvPr>
          <p:cNvCxnSpPr>
            <a:cxnSpLocks/>
          </p:cNvCxnSpPr>
          <p:nvPr/>
        </p:nvCxnSpPr>
        <p:spPr>
          <a:xfrm flipH="1">
            <a:off x="6730409" y="4104170"/>
            <a:ext cx="1041991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EC36C5-5145-D777-7A4F-CE377AF086B5}"/>
              </a:ext>
            </a:extLst>
          </p:cNvPr>
          <p:cNvCxnSpPr>
            <a:cxnSpLocks/>
          </p:cNvCxnSpPr>
          <p:nvPr/>
        </p:nvCxnSpPr>
        <p:spPr>
          <a:xfrm flipV="1">
            <a:off x="5372986" y="4809459"/>
            <a:ext cx="0" cy="8364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96248A-315D-BCEF-70B5-97CBF956EB43}"/>
              </a:ext>
            </a:extLst>
          </p:cNvPr>
          <p:cNvSpPr txBox="1"/>
          <p:nvPr/>
        </p:nvSpPr>
        <p:spPr>
          <a:xfrm>
            <a:off x="5139070" y="5685140"/>
            <a:ext cx="4890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FAE42-6199-4899-6DEA-39621E79D628}"/>
              </a:ext>
            </a:extLst>
          </p:cNvPr>
          <p:cNvSpPr txBox="1"/>
          <p:nvPr/>
        </p:nvSpPr>
        <p:spPr>
          <a:xfrm>
            <a:off x="7875181" y="3769354"/>
            <a:ext cx="4890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7030A0"/>
                </a:solidFill>
                <a:effectLst/>
                <a:latin typeface="Google Sans"/>
              </a:rPr>
              <a:t>Δ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58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Manley v. Hallbauer</a:t>
            </a:r>
            <a:br>
              <a:rPr lang="sv-SE" i="1" dirty="0"/>
            </a:br>
            <a:r>
              <a:rPr lang="sv-SE" dirty="0"/>
              <a:t>308 Kan. 723 (Sup. Ct.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BB8CC-07E7-8232-1CE1-FFA382A3F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9" y="1810115"/>
            <a:ext cx="8125844" cy="496043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91FED6-6235-C92F-FD62-1CF858B98326}"/>
              </a:ext>
            </a:extLst>
          </p:cNvPr>
          <p:cNvCxnSpPr>
            <a:cxnSpLocks/>
          </p:cNvCxnSpPr>
          <p:nvPr/>
        </p:nvCxnSpPr>
        <p:spPr>
          <a:xfrm flipH="1">
            <a:off x="6730409" y="4104170"/>
            <a:ext cx="1041991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EC36C5-5145-D777-7A4F-CE377AF086B5}"/>
              </a:ext>
            </a:extLst>
          </p:cNvPr>
          <p:cNvCxnSpPr>
            <a:cxnSpLocks/>
          </p:cNvCxnSpPr>
          <p:nvPr/>
        </p:nvCxnSpPr>
        <p:spPr>
          <a:xfrm flipV="1">
            <a:off x="5372986" y="4809459"/>
            <a:ext cx="0" cy="8364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96248A-315D-BCEF-70B5-97CBF956EB43}"/>
              </a:ext>
            </a:extLst>
          </p:cNvPr>
          <p:cNvSpPr txBox="1"/>
          <p:nvPr/>
        </p:nvSpPr>
        <p:spPr>
          <a:xfrm>
            <a:off x="5139070" y="5685140"/>
            <a:ext cx="4890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726A6484-BC1A-DE7B-BEAB-34C36FC9C4C7}"/>
              </a:ext>
            </a:extLst>
          </p:cNvPr>
          <p:cNvSpPr/>
          <p:nvPr/>
        </p:nvSpPr>
        <p:spPr>
          <a:xfrm>
            <a:off x="5068187" y="3830361"/>
            <a:ext cx="609598" cy="60959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1EA1B-CFDB-6BF6-A252-4BF175E13234}"/>
              </a:ext>
            </a:extLst>
          </p:cNvPr>
          <p:cNvSpPr txBox="1"/>
          <p:nvPr/>
        </p:nvSpPr>
        <p:spPr>
          <a:xfrm>
            <a:off x="7875181" y="3769354"/>
            <a:ext cx="4890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7030A0"/>
                </a:solidFill>
                <a:effectLst/>
                <a:latin typeface="Google Sans"/>
              </a:rPr>
              <a:t>Δ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098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Manley v. Hallbauer</a:t>
            </a:r>
            <a:br>
              <a:rPr lang="sv-SE" i="1" dirty="0"/>
            </a:br>
            <a:r>
              <a:rPr lang="sv-SE" dirty="0"/>
              <a:t>308 Kan. 723 (Sup. Ct.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BB8CC-07E7-8232-1CE1-FFA382A3F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9" y="1810115"/>
            <a:ext cx="8125844" cy="496043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91FED6-6235-C92F-FD62-1CF858B98326}"/>
              </a:ext>
            </a:extLst>
          </p:cNvPr>
          <p:cNvCxnSpPr>
            <a:cxnSpLocks/>
          </p:cNvCxnSpPr>
          <p:nvPr/>
        </p:nvCxnSpPr>
        <p:spPr>
          <a:xfrm flipH="1">
            <a:off x="6730409" y="4104170"/>
            <a:ext cx="1041991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EC36C5-5145-D777-7A4F-CE377AF086B5}"/>
              </a:ext>
            </a:extLst>
          </p:cNvPr>
          <p:cNvCxnSpPr>
            <a:cxnSpLocks/>
          </p:cNvCxnSpPr>
          <p:nvPr/>
        </p:nvCxnSpPr>
        <p:spPr>
          <a:xfrm flipV="1">
            <a:off x="5372986" y="4809459"/>
            <a:ext cx="0" cy="8364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96248A-315D-BCEF-70B5-97CBF956EB43}"/>
              </a:ext>
            </a:extLst>
          </p:cNvPr>
          <p:cNvSpPr txBox="1"/>
          <p:nvPr/>
        </p:nvSpPr>
        <p:spPr>
          <a:xfrm>
            <a:off x="5139070" y="5685140"/>
            <a:ext cx="4890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1FAE42-6199-4899-6DEA-39621E79D628}"/>
              </a:ext>
            </a:extLst>
          </p:cNvPr>
          <p:cNvSpPr txBox="1"/>
          <p:nvPr/>
        </p:nvSpPr>
        <p:spPr>
          <a:xfrm>
            <a:off x="7006855" y="5290176"/>
            <a:ext cx="765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FFC000"/>
                </a:solidFill>
                <a:effectLst/>
                <a:latin typeface="Google Sans"/>
              </a:rPr>
              <a:t>Δ</a:t>
            </a:r>
            <a:r>
              <a:rPr lang="en-US" sz="1600" b="1" i="0" dirty="0">
                <a:solidFill>
                  <a:srgbClr val="FFC000"/>
                </a:solidFill>
                <a:effectLst/>
                <a:latin typeface="Google Sans"/>
              </a:rPr>
              <a:t>2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726A6484-BC1A-DE7B-BEAB-34C36FC9C4C7}"/>
              </a:ext>
            </a:extLst>
          </p:cNvPr>
          <p:cNvSpPr/>
          <p:nvPr/>
        </p:nvSpPr>
        <p:spPr>
          <a:xfrm>
            <a:off x="5068187" y="3830361"/>
            <a:ext cx="609598" cy="60959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5AA45-A551-FE30-50E9-FE169070276A}"/>
              </a:ext>
            </a:extLst>
          </p:cNvPr>
          <p:cNvSpPr txBox="1"/>
          <p:nvPr/>
        </p:nvSpPr>
        <p:spPr>
          <a:xfrm>
            <a:off x="7776432" y="3752998"/>
            <a:ext cx="7655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i="0" dirty="0">
                <a:solidFill>
                  <a:srgbClr val="7030A0"/>
                </a:solidFill>
                <a:effectLst/>
                <a:latin typeface="Google Sans"/>
              </a:rPr>
              <a:t>Δ</a:t>
            </a:r>
            <a:r>
              <a:rPr lang="en-US" sz="1600" b="1" dirty="0">
                <a:solidFill>
                  <a:srgbClr val="7030A0"/>
                </a:solidFill>
                <a:latin typeface="Google Sans"/>
              </a:rPr>
              <a:t>1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50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sv-SE" i="1" dirty="0"/>
              <a:t>Manley v. Hallbauer</a:t>
            </a:r>
            <a:br>
              <a:rPr lang="sv-SE" i="1" dirty="0"/>
            </a:br>
            <a:r>
              <a:rPr lang="sv-SE" dirty="0"/>
              <a:t>308 Kan. 723 (Sup. Ct. 2018)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BB8CC-07E7-8232-1CE1-FFA382A3F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2"/>
          <a:stretch/>
        </p:blipFill>
        <p:spPr>
          <a:xfrm>
            <a:off x="2210410" y="1944263"/>
            <a:ext cx="7954316" cy="49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748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Appraisal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1BC78B-918E-A059-A0B5-8B46C57A3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32178"/>
          </a:xfrm>
        </p:spPr>
        <p:txBody>
          <a:bodyPr>
            <a:normAutofit/>
          </a:bodyPr>
          <a:lstStyle/>
          <a:p>
            <a:r>
              <a:rPr lang="en-US" dirty="0"/>
              <a:t>“The Railroad Cases”</a:t>
            </a:r>
          </a:p>
          <a:p>
            <a:r>
              <a:rPr lang="en-US" i="1" dirty="0" err="1"/>
              <a:t>Nordgren</a:t>
            </a:r>
            <a:r>
              <a:rPr lang="en-US" i="1" dirty="0"/>
              <a:t> v. Southwestern Bell Tel. Co	.  </a:t>
            </a:r>
            <a:r>
              <a:rPr lang="en-US" dirty="0"/>
              <a:t>125 Kan. 33 (Sup. Ct. 1928)</a:t>
            </a:r>
          </a:p>
          <a:p>
            <a:r>
              <a:rPr lang="en-US" i="1" dirty="0"/>
              <a:t>Evenson v. Lilley  </a:t>
            </a:r>
            <a:r>
              <a:rPr lang="en-US" dirty="0"/>
              <a:t>295 Kan. 43 (Sup. Ct. 2012)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520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“The Railroad Cases”</a:t>
            </a: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F32C75-3826-B221-EAF2-C2720B6DC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23" y="1182466"/>
            <a:ext cx="9083557" cy="55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487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“The Railroad Cases”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72FA-02B9-50B1-DBE2-FEE8E8C0C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561" y="1540188"/>
            <a:ext cx="8915400" cy="4935039"/>
          </a:xfrm>
        </p:spPr>
        <p:txBody>
          <a:bodyPr>
            <a:normAutofit/>
          </a:bodyPr>
          <a:lstStyle/>
          <a:p>
            <a:r>
              <a:rPr lang="en-US" i="1" dirty="0"/>
              <a:t>Atchison, T. &amp; S. F. R. Co. v. </a:t>
            </a:r>
            <a:r>
              <a:rPr lang="en-US" b="1" i="1" u="sng" dirty="0"/>
              <a:t>Arthurs</a:t>
            </a:r>
            <a:r>
              <a:rPr lang="en-US" dirty="0"/>
              <a:t>	  63 Kan. 404 (Sup. Ct. 1901)</a:t>
            </a:r>
          </a:p>
          <a:p>
            <a:r>
              <a:rPr lang="en-US" i="1" dirty="0"/>
              <a:t>Atchison, T. &amp; S. F. R. Co. v. </a:t>
            </a:r>
            <a:r>
              <a:rPr lang="en-US" b="1" i="1" u="sng" dirty="0"/>
              <a:t>Owens</a:t>
            </a:r>
            <a:r>
              <a:rPr lang="en-US" i="1" dirty="0"/>
              <a:t>  </a:t>
            </a:r>
            <a:r>
              <a:rPr lang="en-US" dirty="0"/>
              <a:t>6 Kan. App. 515 (Ct. App. 1897)</a:t>
            </a:r>
          </a:p>
          <a:p>
            <a:r>
              <a:rPr lang="en-US" i="1" dirty="0"/>
              <a:t>Atchison, T. &amp; S. F. R. Co. v. </a:t>
            </a:r>
            <a:r>
              <a:rPr lang="en-US" b="1" i="1" u="sng" dirty="0"/>
              <a:t>Hays</a:t>
            </a:r>
            <a:r>
              <a:rPr lang="en-US" i="1" dirty="0"/>
              <a:t>  </a:t>
            </a:r>
            <a:r>
              <a:rPr lang="en-US" dirty="0"/>
              <a:t>8 Kan. App. 545 (Ct. App. 1898)</a:t>
            </a:r>
          </a:p>
          <a:p>
            <a:r>
              <a:rPr lang="en-US" i="1" dirty="0"/>
              <a:t>Atchison, T. &amp; S. F. R. Co. v. </a:t>
            </a:r>
            <a:r>
              <a:rPr lang="en-US" b="1" i="1" u="sng" dirty="0"/>
              <a:t>Hamilton</a:t>
            </a:r>
            <a:r>
              <a:rPr lang="en-US" i="1" dirty="0"/>
              <a:t> </a:t>
            </a:r>
            <a:r>
              <a:rPr lang="en-US" dirty="0"/>
              <a:t> 6 Kan. App. 447 (Ct. App. 1897)</a:t>
            </a:r>
          </a:p>
          <a:p>
            <a:r>
              <a:rPr lang="en-US" i="1" dirty="0"/>
              <a:t>Atchison, T. &amp; S. F. R. Co. v. </a:t>
            </a:r>
            <a:r>
              <a:rPr lang="en-US" b="1" i="1" u="sng" dirty="0"/>
              <a:t>Geiser</a:t>
            </a:r>
            <a:r>
              <a:rPr lang="en-US" i="1" dirty="0"/>
              <a:t>  </a:t>
            </a:r>
            <a:r>
              <a:rPr lang="en-US" dirty="0"/>
              <a:t>68 Kan. 281 (Sup. Ct. 1904)</a:t>
            </a:r>
          </a:p>
          <a:p>
            <a:r>
              <a:rPr lang="en-US" i="1" dirty="0"/>
              <a:t>Missouri, K. &amp; T. R. Co. v. </a:t>
            </a:r>
            <a:r>
              <a:rPr lang="en-US" b="1" i="1" u="sng" dirty="0"/>
              <a:t>Lycan</a:t>
            </a:r>
            <a:r>
              <a:rPr lang="en-US" i="1" dirty="0"/>
              <a:t>  </a:t>
            </a:r>
            <a:r>
              <a:rPr lang="en-US" dirty="0"/>
              <a:t>57 Kan. 635 (Sup. Ct. 1897)</a:t>
            </a:r>
          </a:p>
          <a:p>
            <a:r>
              <a:rPr lang="en-US" i="1" dirty="0"/>
              <a:t>Missouri, K. &amp; T. R. Co. v. </a:t>
            </a:r>
            <a:r>
              <a:rPr lang="en-US" b="1" i="1" u="sng" dirty="0"/>
              <a:t>Steinberger</a:t>
            </a:r>
            <a:r>
              <a:rPr lang="en-US" i="1" dirty="0"/>
              <a:t>  </a:t>
            </a:r>
            <a:r>
              <a:rPr lang="en-US" dirty="0"/>
              <a:t>6 Kan. App. 585 (Ct. App. 1897)</a:t>
            </a:r>
          </a:p>
          <a:p>
            <a:r>
              <a:rPr lang="en-US" i="1" dirty="0"/>
              <a:t>St. Louis &amp; S. F. R. Co. v. </a:t>
            </a:r>
            <a:r>
              <a:rPr lang="en-US" b="1" i="1" u="sng" dirty="0"/>
              <a:t>Noland</a:t>
            </a:r>
            <a:r>
              <a:rPr lang="en-US" i="1" dirty="0"/>
              <a:t>  </a:t>
            </a:r>
            <a:r>
              <a:rPr lang="en-US" dirty="0"/>
              <a:t>75 Kan. 691 (Sup. Ct. 1907)</a:t>
            </a:r>
          </a:p>
          <a:p>
            <a:r>
              <a:rPr lang="da-DK" b="1" i="1" u="sng" dirty="0"/>
              <a:t>Barker</a:t>
            </a:r>
            <a:r>
              <a:rPr lang="da-DK" i="1" dirty="0"/>
              <a:t> v. Missouri P. R. Co.</a:t>
            </a:r>
            <a:r>
              <a:rPr lang="da-DK" dirty="0"/>
              <a:t>	  94 Kan. 61 (Sup. Ct. 1915)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F9F8E-A7FC-A8CA-E983-B373833CB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46" y="4806544"/>
            <a:ext cx="3558363" cy="21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1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8026C5-B91B-C766-2942-F3A93247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7" b="31418"/>
          <a:stretch/>
        </p:blipFill>
        <p:spPr>
          <a:xfrm>
            <a:off x="2760250" y="2325950"/>
            <a:ext cx="7413559" cy="2476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4B8E5B-1184-F48B-5AE1-872C48D4FEF7}"/>
              </a:ext>
            </a:extLst>
          </p:cNvPr>
          <p:cNvSpPr txBox="1"/>
          <p:nvPr/>
        </p:nvSpPr>
        <p:spPr>
          <a:xfrm>
            <a:off x="3166758" y="5731933"/>
            <a:ext cx="5858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oogle Sans"/>
              </a:rPr>
              <a:t>Land Value Diminution     =    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A1821-10AC-698E-47F9-19D7D5C8BA27}"/>
              </a:ext>
            </a:extLst>
          </p:cNvPr>
          <p:cNvSpPr txBox="1"/>
          <p:nvPr/>
        </p:nvSpPr>
        <p:spPr>
          <a:xfrm>
            <a:off x="5211579" y="5147158"/>
            <a:ext cx="3532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Google Sans"/>
              </a:rPr>
              <a:t>Tree Value     =  $$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2BC6FB-A30C-BBD9-A4B2-5DC29DF2D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/>
              <a:t>Collins v. Morris</a:t>
            </a:r>
            <a:br>
              <a:rPr lang="en-US" dirty="0"/>
            </a:br>
            <a:r>
              <a:rPr lang="en-US" dirty="0"/>
              <a:t>97 Kan. 264 (Sup. Ct. 1916)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18DC7E-5AD1-6084-5C6F-62738A77C3FA}"/>
              </a:ext>
            </a:extLst>
          </p:cNvPr>
          <p:cNvSpPr txBox="1"/>
          <p:nvPr/>
        </p:nvSpPr>
        <p:spPr>
          <a:xfrm>
            <a:off x="2458409" y="3428998"/>
            <a:ext cx="2666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Google Sans"/>
              </a:rPr>
              <a:t> Morris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F9814-D1BC-DE96-75BD-C6EE8BD2430F}"/>
              </a:ext>
            </a:extLst>
          </p:cNvPr>
          <p:cNvSpPr txBox="1"/>
          <p:nvPr/>
        </p:nvSpPr>
        <p:spPr>
          <a:xfrm>
            <a:off x="6977848" y="3428999"/>
            <a:ext cx="2229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Collins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749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“The Railroad Cases”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72FA-02B9-50B1-DBE2-FEE8E8C0C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561" y="1540188"/>
            <a:ext cx="9329886" cy="4935039"/>
          </a:xfrm>
        </p:spPr>
        <p:txBody>
          <a:bodyPr>
            <a:normAutofit/>
          </a:bodyPr>
          <a:lstStyle/>
          <a:p>
            <a:r>
              <a:rPr lang="en-US" b="1" i="1" u="sng" dirty="0"/>
              <a:t>Arthurs</a:t>
            </a:r>
            <a:r>
              <a:rPr lang="en-US" i="1" dirty="0"/>
              <a:t> </a:t>
            </a:r>
            <a:r>
              <a:rPr lang="en-US" dirty="0"/>
              <a:t>(Sup. Ct. 1901): diminution of land value is </a:t>
            </a:r>
            <a:r>
              <a:rPr lang="en-US" i="1" u="sng" dirty="0"/>
              <a:t>absolute cap</a:t>
            </a:r>
          </a:p>
          <a:p>
            <a:r>
              <a:rPr lang="en-US" b="1" i="1" u="sng" dirty="0"/>
              <a:t>Owens</a:t>
            </a:r>
            <a:r>
              <a:rPr lang="en-US" i="1" dirty="0"/>
              <a:t> </a:t>
            </a:r>
            <a:r>
              <a:rPr lang="en-US" dirty="0"/>
              <a:t>(Ct. App. 1897): diminution evidence </a:t>
            </a:r>
            <a:r>
              <a:rPr lang="en-US" i="1" u="sng" dirty="0"/>
              <a:t>preferred</a:t>
            </a:r>
            <a:r>
              <a:rPr lang="en-US" dirty="0"/>
              <a:t>, but “tree value” OK</a:t>
            </a:r>
            <a:endParaRPr lang="en-US" i="1" u="sng" dirty="0"/>
          </a:p>
          <a:p>
            <a:r>
              <a:rPr lang="en-US" b="1" i="1" u="sng" dirty="0"/>
              <a:t>Hays</a:t>
            </a:r>
            <a:r>
              <a:rPr lang="en-US" i="1" dirty="0"/>
              <a:t> </a:t>
            </a:r>
            <a:r>
              <a:rPr lang="en-US" dirty="0"/>
              <a:t>(Ct. App. 1898): diminution is </a:t>
            </a:r>
            <a:r>
              <a:rPr lang="en-US" i="1" u="sng" dirty="0"/>
              <a:t>proper measure</a:t>
            </a:r>
            <a:r>
              <a:rPr lang="en-US" dirty="0"/>
              <a:t>, but “tree value” is </a:t>
            </a:r>
            <a:br>
              <a:rPr lang="en-US" dirty="0"/>
            </a:br>
            <a:r>
              <a:rPr lang="en-US" dirty="0"/>
              <a:t>						</a:t>
            </a:r>
            <a:r>
              <a:rPr lang="en-US" i="1" u="sng" dirty="0"/>
              <a:t>evidence</a:t>
            </a:r>
            <a:r>
              <a:rPr lang="en-US" dirty="0"/>
              <a:t> of diminution</a:t>
            </a:r>
          </a:p>
          <a:p>
            <a:r>
              <a:rPr lang="en-US" b="1" i="1" u="sng" dirty="0"/>
              <a:t>Hamilton</a:t>
            </a:r>
            <a:r>
              <a:rPr lang="en-US" i="1" dirty="0"/>
              <a:t> </a:t>
            </a:r>
            <a:r>
              <a:rPr lang="en-US" dirty="0"/>
              <a:t>(Ct. App. 1897): “tree value” or diminution OK</a:t>
            </a:r>
          </a:p>
          <a:p>
            <a:r>
              <a:rPr lang="en-US" b="1" i="1" u="sng" dirty="0"/>
              <a:t>Geiser</a:t>
            </a:r>
            <a:r>
              <a:rPr lang="en-US" i="1" dirty="0"/>
              <a:t> </a:t>
            </a:r>
            <a:r>
              <a:rPr lang="en-US" dirty="0"/>
              <a:t>(Sup. Ct. 1904): “tree value” or diminution OK</a:t>
            </a:r>
          </a:p>
          <a:p>
            <a:r>
              <a:rPr lang="en-US" b="1" i="1" u="sng" dirty="0"/>
              <a:t>Lycan</a:t>
            </a:r>
            <a:r>
              <a:rPr lang="en-US" i="1" dirty="0"/>
              <a:t> </a:t>
            </a:r>
            <a:r>
              <a:rPr lang="en-US" dirty="0"/>
              <a:t>(Sup. Ct. 1897): “tree value” OK, even if MORE than diminution</a:t>
            </a:r>
          </a:p>
          <a:p>
            <a:r>
              <a:rPr lang="en-US" b="1" i="1" u="sng" dirty="0"/>
              <a:t>Steinberger</a:t>
            </a:r>
            <a:r>
              <a:rPr lang="en-US" i="1" dirty="0"/>
              <a:t> </a:t>
            </a:r>
            <a:r>
              <a:rPr lang="en-US" dirty="0"/>
              <a:t>(Ct. App. 1897): “tree value” OK, </a:t>
            </a:r>
            <a:r>
              <a:rPr lang="en-US" i="1" u="sng" dirty="0"/>
              <a:t>even if no diminution evidence</a:t>
            </a:r>
            <a:endParaRPr lang="en-US" dirty="0"/>
          </a:p>
          <a:p>
            <a:r>
              <a:rPr lang="en-US" b="1" i="1" u="sng" dirty="0"/>
              <a:t>Noland</a:t>
            </a:r>
            <a:r>
              <a:rPr lang="en-US" i="1" dirty="0"/>
              <a:t> </a:t>
            </a:r>
            <a:r>
              <a:rPr lang="en-US" dirty="0"/>
              <a:t>(Sup. Ct. 1907): “tree value” OK, </a:t>
            </a:r>
            <a:r>
              <a:rPr lang="en-US" i="1" u="sng" dirty="0"/>
              <a:t>even if no diminution evidence</a:t>
            </a:r>
          </a:p>
          <a:p>
            <a:r>
              <a:rPr lang="da-DK" b="1" i="1" u="sng" dirty="0"/>
              <a:t>Barker</a:t>
            </a:r>
            <a:r>
              <a:rPr lang="da-DK" i="1" dirty="0"/>
              <a:t> </a:t>
            </a:r>
            <a:r>
              <a:rPr lang="da-DK" dirty="0"/>
              <a:t> (Sup. Ct. 1915): diminution evidence </a:t>
            </a:r>
            <a:r>
              <a:rPr lang="da-DK" i="1" u="sng" dirty="0"/>
              <a:t>excluded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7D1AA-38B4-0D5E-92D0-6D041D3A4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46" y="4806544"/>
            <a:ext cx="3558363" cy="21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Nordgren</a:t>
            </a:r>
            <a:r>
              <a:rPr lang="en-US" i="1" dirty="0"/>
              <a:t> v. Southwestern Bell Tel. Co	</a:t>
            </a:r>
            <a:br>
              <a:rPr lang="en-US" i="1" dirty="0"/>
            </a:br>
            <a:r>
              <a:rPr lang="en-US" dirty="0"/>
              <a:t>125 Kan. 33 (Sup. Ct. 1928)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9A263-31F9-CD71-0BFF-9BCE28482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6"/>
          <a:stretch/>
        </p:blipFill>
        <p:spPr>
          <a:xfrm>
            <a:off x="1355170" y="1905000"/>
            <a:ext cx="9107266" cy="61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3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Nordgren</a:t>
            </a:r>
            <a:r>
              <a:rPr lang="en-US" i="1" dirty="0"/>
              <a:t> v. Southwestern Bell Tel. Co	</a:t>
            </a:r>
            <a:br>
              <a:rPr lang="en-US" i="1" dirty="0"/>
            </a:br>
            <a:r>
              <a:rPr lang="en-US" dirty="0"/>
              <a:t>125 Kan. 33 (Sup. Ct. 1928)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9A263-31F9-CD71-0BFF-9BCE28482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9"/>
          <a:stretch/>
        </p:blipFill>
        <p:spPr>
          <a:xfrm>
            <a:off x="1355170" y="2796362"/>
            <a:ext cx="9107266" cy="52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80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Nordgren</a:t>
            </a:r>
            <a:r>
              <a:rPr lang="en-US" i="1" dirty="0"/>
              <a:t> v. Southwestern Bell Tel. Co	</a:t>
            </a:r>
            <a:br>
              <a:rPr lang="en-US" i="1" dirty="0"/>
            </a:br>
            <a:r>
              <a:rPr lang="en-US" dirty="0"/>
              <a:t>125 Kan. 33 (Sup. Ct. 1928)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9A263-31F9-CD71-0BFF-9BCE28482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0"/>
          <a:stretch/>
        </p:blipFill>
        <p:spPr>
          <a:xfrm>
            <a:off x="1355170" y="2849526"/>
            <a:ext cx="9107266" cy="518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80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Evenson v. Lilley</a:t>
            </a:r>
            <a:br>
              <a:rPr lang="en-US" i="1" dirty="0"/>
            </a:br>
            <a:r>
              <a:rPr lang="en-US" dirty="0"/>
              <a:t>295 Kan. 43 (Sup. Ct.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27841-793B-3D0C-BD95-02CD30F9B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171" y="2441945"/>
            <a:ext cx="8209489" cy="37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16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Evenson v. Lilley</a:t>
            </a:r>
            <a:br>
              <a:rPr lang="en-US" i="1" dirty="0"/>
            </a:br>
            <a:r>
              <a:rPr lang="en-US" dirty="0"/>
              <a:t>295 Kan. 43 (Sup. Ct.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27841-793B-3D0C-BD95-02CD30F9B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171" y="2441945"/>
            <a:ext cx="8209489" cy="378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18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Pollution and Contamination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1BC78B-918E-A059-A0B5-8B46C57A3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9457476" cy="3232178"/>
          </a:xfrm>
        </p:spPr>
        <p:txBody>
          <a:bodyPr>
            <a:normAutofit/>
          </a:bodyPr>
          <a:lstStyle/>
          <a:p>
            <a:r>
              <a:rPr lang="en-US" sz="2000" i="1" dirty="0"/>
              <a:t>Kansas Zinc Mining &amp; Smelting Co. v. Brown</a:t>
            </a:r>
            <a:r>
              <a:rPr lang="en-US" i="1" dirty="0"/>
              <a:t>  </a:t>
            </a:r>
            <a:r>
              <a:rPr lang="en-US" sz="2000" dirty="0"/>
              <a:t>8 Kan. App. 802 (Sup. Ct. 1899)</a:t>
            </a:r>
          </a:p>
          <a:p>
            <a:r>
              <a:rPr lang="en-US" sz="2000" i="1" dirty="0"/>
              <a:t>Wichita Gas, Elec. &amp; Power Co. v. Wright	  </a:t>
            </a:r>
            <a:r>
              <a:rPr lang="en-US" sz="2000" dirty="0"/>
              <a:t>9 Kan. App. 730 (Ct. App. 1900)</a:t>
            </a:r>
            <a:endParaRPr lang="en-US" dirty="0"/>
          </a:p>
          <a:p>
            <a:r>
              <a:rPr lang="en-US" i="1" dirty="0"/>
              <a:t>Delay v. Great Plains Custom Application  </a:t>
            </a:r>
            <a:r>
              <a:rPr lang="en-US" dirty="0"/>
              <a:t>376 P.3d 95 (Ct. App. 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27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sz="3600" i="1" dirty="0"/>
              <a:t>Kansas Zinc Mining &amp; Smelting Co. v. Brown</a:t>
            </a:r>
            <a:r>
              <a:rPr lang="en-US" sz="3600" dirty="0"/>
              <a:t>	</a:t>
            </a:r>
            <a:br>
              <a:rPr lang="en-US" sz="3600" dirty="0"/>
            </a:br>
            <a:r>
              <a:rPr lang="en-US" sz="3600" dirty="0"/>
              <a:t>8 Kan. App. 802 (Sup. Ct. 1899)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D48F2-1BAE-AD8E-42E0-A639D2B9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465" y="625466"/>
            <a:ext cx="10025990" cy="8846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1B2D4-83D8-E3EF-AEFA-5F334BAC71BD}"/>
              </a:ext>
            </a:extLst>
          </p:cNvPr>
          <p:cNvSpPr txBox="1"/>
          <p:nvPr/>
        </p:nvSpPr>
        <p:spPr>
          <a:xfrm>
            <a:off x="4254567" y="5743453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B7BE6-66C0-AA78-0D4D-100245AC5A8E}"/>
              </a:ext>
            </a:extLst>
          </p:cNvPr>
          <p:cNvSpPr txBox="1"/>
          <p:nvPr/>
        </p:nvSpPr>
        <p:spPr>
          <a:xfrm>
            <a:off x="2286000" y="4756309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115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sz="3600" i="1" dirty="0"/>
              <a:t>Kansas Zinc Mining &amp; Smelting Co. v. Brown</a:t>
            </a:r>
            <a:r>
              <a:rPr lang="en-US" sz="3600" dirty="0"/>
              <a:t>	</a:t>
            </a:r>
            <a:br>
              <a:rPr lang="en-US" sz="3600" dirty="0"/>
            </a:br>
            <a:r>
              <a:rPr lang="en-US" sz="3600" dirty="0"/>
              <a:t>8 Kan. App. 802 (Sup. Ct. 1899)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D48F2-1BAE-AD8E-42E0-A639D2B9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4465" y="624110"/>
            <a:ext cx="10025990" cy="8846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EDEBE-0988-488D-3ACF-C737D74CAE7A}"/>
              </a:ext>
            </a:extLst>
          </p:cNvPr>
          <p:cNvSpPr txBox="1"/>
          <p:nvPr/>
        </p:nvSpPr>
        <p:spPr>
          <a:xfrm>
            <a:off x="4254567" y="5743453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1F02-F37B-A3FC-A4CC-9857555E7E90}"/>
              </a:ext>
            </a:extLst>
          </p:cNvPr>
          <p:cNvSpPr txBox="1"/>
          <p:nvPr/>
        </p:nvSpPr>
        <p:spPr>
          <a:xfrm>
            <a:off x="2286000" y="4756309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37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1D48F2-1BAE-AD8E-42E0-A639D2B97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4465" y="624110"/>
            <a:ext cx="10025989" cy="8846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sz="3600" i="1" dirty="0"/>
              <a:t>Kansas Zinc Mining &amp; Smelting Co. v. Brown</a:t>
            </a:r>
            <a:r>
              <a:rPr lang="en-US" sz="3600" dirty="0"/>
              <a:t>	</a:t>
            </a:r>
            <a:br>
              <a:rPr lang="en-US" sz="3600" dirty="0"/>
            </a:br>
            <a:r>
              <a:rPr lang="en-US" sz="3600" dirty="0"/>
              <a:t>8 Kan. App. 802 (Sup. Ct. 1899)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2B362F-0700-7A7A-10FA-2CF2FD9A48FF}"/>
              </a:ext>
            </a:extLst>
          </p:cNvPr>
          <p:cNvSpPr txBox="1"/>
          <p:nvPr/>
        </p:nvSpPr>
        <p:spPr>
          <a:xfrm>
            <a:off x="4254567" y="5743453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DA8DD0-BAA2-76ED-E53B-A80067B361C4}"/>
              </a:ext>
            </a:extLst>
          </p:cNvPr>
          <p:cNvSpPr txBox="1"/>
          <p:nvPr/>
        </p:nvSpPr>
        <p:spPr>
          <a:xfrm>
            <a:off x="2286000" y="4756309"/>
            <a:ext cx="6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i="0" dirty="0">
                <a:solidFill>
                  <a:srgbClr val="FF0000"/>
                </a:solidFill>
                <a:effectLst/>
                <a:latin typeface="Google Sans"/>
              </a:rPr>
              <a:t>Δ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8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E8C7-D3EF-403A-AA78-FF0350F1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Rights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9348-AB3C-B041-1FD4-8EA107C4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3232178"/>
          </a:xfrm>
        </p:spPr>
        <p:txBody>
          <a:bodyPr>
            <a:normAutofit/>
          </a:bodyPr>
          <a:lstStyle/>
          <a:p>
            <a:r>
              <a:rPr lang="en-US" i="1" dirty="0"/>
              <a:t>Collins v. Morris  </a:t>
            </a:r>
            <a:r>
              <a:rPr lang="en-US" dirty="0"/>
              <a:t>97 Kan. 264 (Sup. Ct. 1916)</a:t>
            </a:r>
          </a:p>
          <a:p>
            <a:r>
              <a:rPr lang="en-US" i="1" dirty="0" err="1"/>
              <a:t>Ditzen</a:t>
            </a:r>
            <a:r>
              <a:rPr lang="en-US" i="1" dirty="0"/>
              <a:t> v. Kansas City  </a:t>
            </a:r>
            <a:r>
              <a:rPr lang="en-US" dirty="0"/>
              <a:t>138 Kan. 830 (Sup. Ct. 1934)</a:t>
            </a:r>
          </a:p>
          <a:p>
            <a:r>
              <a:rPr lang="en-US" i="1" dirty="0"/>
              <a:t>City of Paola v. Wentz  </a:t>
            </a:r>
            <a:r>
              <a:rPr lang="en-US" dirty="0"/>
              <a:t>79 Kan. 148 (Sup. Ct. 1908)</a:t>
            </a:r>
          </a:p>
          <a:p>
            <a:r>
              <a:rPr lang="en-US" i="1" dirty="0" err="1"/>
              <a:t>Presnell</a:t>
            </a:r>
            <a:r>
              <a:rPr lang="en-US" i="1" dirty="0"/>
              <a:t> v. Cullen  </a:t>
            </a:r>
            <a:r>
              <a:rPr lang="en-US" dirty="0"/>
              <a:t>508 P.3d 875 (Ct. App. 2022)</a:t>
            </a:r>
          </a:p>
          <a:p>
            <a:r>
              <a:rPr lang="en-US" i="1" dirty="0"/>
              <a:t>Mall v. C &amp; W Rural Electric Co-op </a:t>
            </a:r>
            <a:r>
              <a:rPr lang="en-US" i="1" dirty="0" err="1"/>
              <a:t>Ass’n</a:t>
            </a:r>
            <a:r>
              <a:rPr lang="en-US" i="1" dirty="0"/>
              <a:t>  </a:t>
            </a:r>
            <a:r>
              <a:rPr lang="en-US" dirty="0"/>
              <a:t>168 Kan. 518 (Sup. Ct. 1950)</a:t>
            </a:r>
          </a:p>
          <a:p>
            <a:r>
              <a:rPr lang="en-US" i="1" dirty="0" err="1"/>
              <a:t>Miessler</a:t>
            </a:r>
            <a:r>
              <a:rPr lang="en-US" i="1" dirty="0"/>
              <a:t> v. John </a:t>
            </a:r>
            <a:r>
              <a:rPr lang="en-US" i="1" dirty="0" err="1"/>
              <a:t>Solida</a:t>
            </a:r>
            <a:r>
              <a:rPr lang="en-US" i="1" dirty="0"/>
              <a:t> &amp; Sons Tree Serv. </a:t>
            </a:r>
            <a:r>
              <a:rPr lang="en-US" dirty="0"/>
              <a:t>140 P.3d 1061 (Ct. App. 2006)</a:t>
            </a:r>
          </a:p>
        </p:txBody>
      </p:sp>
    </p:spTree>
    <p:extLst>
      <p:ext uri="{BB962C8B-B14F-4D97-AF65-F5344CB8AC3E}">
        <p14:creationId xmlns:p14="http://schemas.microsoft.com/office/powerpoint/2010/main" val="30235548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600" i="1" dirty="0"/>
              <a:t>Wichita Gas, Electric Light &amp; Power Co. v. Wright	</a:t>
            </a:r>
            <a:br>
              <a:rPr lang="en-US" sz="3600" i="1" dirty="0"/>
            </a:br>
            <a:r>
              <a:rPr lang="en-US" sz="3600" dirty="0"/>
              <a:t>9 Kan. App. 730 (Ct. App. 1900)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4767F-91AB-1ECC-4857-9C24493A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4" y="-967155"/>
            <a:ext cx="9964616" cy="87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272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600" i="1" dirty="0"/>
              <a:t>Wichita Gas, Electric Light &amp; Power Co. v. Wright	</a:t>
            </a:r>
            <a:br>
              <a:rPr lang="en-US" sz="3600" i="1" dirty="0"/>
            </a:br>
            <a:r>
              <a:rPr lang="en-US" sz="3600" dirty="0"/>
              <a:t>9 Kan. App. 730 (Ct. App. 1900)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4767F-91AB-1ECC-4857-9C24493A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384" y="-967155"/>
            <a:ext cx="9964616" cy="87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234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600" i="1" dirty="0"/>
              <a:t>Wichita Gas, Electric Light &amp; Power Co. v. Wright	</a:t>
            </a:r>
            <a:br>
              <a:rPr lang="en-US" sz="3600" i="1" dirty="0"/>
            </a:br>
            <a:r>
              <a:rPr lang="en-US" sz="3600" dirty="0"/>
              <a:t>9 Kan. App. 730 (Ct. App. 1900)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4767F-91AB-1ECC-4857-9C24493A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384" y="-967155"/>
            <a:ext cx="9964615" cy="87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33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600" i="1" dirty="0"/>
              <a:t>Wichita Gas, Electric Light &amp; Power Co. v. Wright	</a:t>
            </a:r>
            <a:br>
              <a:rPr lang="en-US" sz="3600" i="1" dirty="0"/>
            </a:br>
            <a:r>
              <a:rPr lang="en-US" sz="3600" dirty="0"/>
              <a:t>9 Kan. App. 730 (Ct. App. 1900)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4767F-91AB-1ECC-4857-9C24493A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384" y="-967155"/>
            <a:ext cx="9964615" cy="87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5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 fontScale="90000"/>
          </a:bodyPr>
          <a:lstStyle/>
          <a:p>
            <a:r>
              <a:rPr lang="en-US" sz="3600" i="1" dirty="0"/>
              <a:t>Wichita Gas, Electric Light &amp; Power Co. v. Wright	</a:t>
            </a:r>
            <a:br>
              <a:rPr lang="en-US" sz="3600" i="1" dirty="0"/>
            </a:br>
            <a:r>
              <a:rPr lang="en-US" sz="3600" dirty="0"/>
              <a:t>9 Kan. App. 730 (Ct. App. 1900)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A4767F-91AB-1ECC-4857-9C24493A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384" y="-967155"/>
            <a:ext cx="9964614" cy="87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787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10430540" cy="1280890"/>
          </a:xfrm>
        </p:spPr>
        <p:txBody>
          <a:bodyPr>
            <a:normAutofit/>
          </a:bodyPr>
          <a:lstStyle/>
          <a:p>
            <a:r>
              <a:rPr lang="en-US" i="1" dirty="0"/>
              <a:t>Delay v. Great Plains Custom Application	</a:t>
            </a:r>
            <a:br>
              <a:rPr lang="en-US" i="1" dirty="0"/>
            </a:br>
            <a:r>
              <a:rPr lang="en-US" dirty="0"/>
              <a:t>376 P.3d 95 (Ct. App. 2016) Unpublished</a:t>
            </a:r>
          </a:p>
        </p:txBody>
      </p:sp>
      <p:pic>
        <p:nvPicPr>
          <p:cNvPr id="5122" name="Picture 2" descr="What Is Crop Dusting? | Nor-Wes Louisiana, Iowa, New Mexico">
            <a:extLst>
              <a:ext uri="{FF2B5EF4-FFF2-40B4-BE49-F238E27FC236}">
                <a16:creationId xmlns:a16="http://schemas.microsoft.com/office/drawing/2014/main" id="{C35954BD-AB90-9C79-9656-749EF194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53" y="2014913"/>
            <a:ext cx="6598388" cy="43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834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A065-1D0B-776D-3905-E98CE45C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F920D-EC9B-392B-FF11-1E93BD0BC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Property Rights</a:t>
            </a:r>
          </a:p>
          <a:p>
            <a:r>
              <a:rPr lang="en-US" sz="3200" dirty="0"/>
              <a:t>Constitutional Law</a:t>
            </a:r>
          </a:p>
          <a:p>
            <a:r>
              <a:rPr lang="en-US" sz="3200" dirty="0"/>
              <a:t>Tree Risk</a:t>
            </a:r>
          </a:p>
          <a:p>
            <a:r>
              <a:rPr lang="en-US" sz="3200" dirty="0"/>
              <a:t>Tree Appraisal</a:t>
            </a:r>
          </a:p>
          <a:p>
            <a:r>
              <a:rPr lang="en-US" sz="3200" dirty="0"/>
              <a:t>Pollution and Contamination</a:t>
            </a:r>
          </a:p>
        </p:txBody>
      </p:sp>
    </p:spTree>
    <p:extLst>
      <p:ext uri="{BB962C8B-B14F-4D97-AF65-F5344CB8AC3E}">
        <p14:creationId xmlns:p14="http://schemas.microsoft.com/office/powerpoint/2010/main" val="2803022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948E-5095-19A6-109D-C57C47C20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Illustrations from Kansas Tree Law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EEEE6-17D1-98BE-07EF-80F40313C6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James Komen</a:t>
            </a:r>
          </a:p>
          <a:p>
            <a:r>
              <a:rPr lang="en-US" dirty="0"/>
              <a:t>BCMA #WE-9909B</a:t>
            </a:r>
          </a:p>
          <a:p>
            <a:r>
              <a:rPr lang="en-US" dirty="0"/>
              <a:t>RCA #555</a:t>
            </a:r>
          </a:p>
        </p:txBody>
      </p:sp>
    </p:spTree>
    <p:extLst>
      <p:ext uri="{BB962C8B-B14F-4D97-AF65-F5344CB8AC3E}">
        <p14:creationId xmlns:p14="http://schemas.microsoft.com/office/powerpoint/2010/main" val="60089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Ditzen</a:t>
            </a:r>
            <a:r>
              <a:rPr lang="en-US" i="1" dirty="0"/>
              <a:t> v. Kansas City</a:t>
            </a:r>
            <a:br>
              <a:rPr lang="en-US" dirty="0"/>
            </a:br>
            <a:r>
              <a:rPr lang="en-US" dirty="0"/>
              <a:t>138 Kan. 830 (Sup. Ct. 1934)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A093A-3F0B-35C7-3B88-D0D9403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4" cy="63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0B82-BCB3-6D69-D7F5-768CC29D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79" y="624110"/>
            <a:ext cx="9930809" cy="1280890"/>
          </a:xfrm>
        </p:spPr>
        <p:txBody>
          <a:bodyPr>
            <a:normAutofit/>
          </a:bodyPr>
          <a:lstStyle/>
          <a:p>
            <a:r>
              <a:rPr lang="en-US" i="1" dirty="0" err="1"/>
              <a:t>Ditzen</a:t>
            </a:r>
            <a:r>
              <a:rPr lang="en-US" i="1" dirty="0"/>
              <a:t> v. Kansas City</a:t>
            </a:r>
            <a:br>
              <a:rPr lang="en-US" dirty="0"/>
            </a:br>
            <a:r>
              <a:rPr lang="en-US" dirty="0"/>
              <a:t>138 Kan. 830 (Sup. Ct. 1934)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A093A-3F0B-35C7-3B88-D0D94033C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906" y="571856"/>
            <a:ext cx="7218213" cy="63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3987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4619</TotalTime>
  <Words>4277</Words>
  <Application>Microsoft Office PowerPoint</Application>
  <PresentationFormat>Widescreen</PresentationFormat>
  <Paragraphs>478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Century Gothic</vt:lpstr>
      <vt:lpstr>Google Sans</vt:lpstr>
      <vt:lpstr>Roboto</vt:lpstr>
      <vt:lpstr>Wingdings 3</vt:lpstr>
      <vt:lpstr>Wisp</vt:lpstr>
      <vt:lpstr>Case Illustrations from Kansas Tree Law</vt:lpstr>
      <vt:lpstr>Collins v. Morris 97 Kan. 264 (Sup. Ct. 1916)</vt:lpstr>
      <vt:lpstr>Collins v. Morris 97 Kan. 264 (Sup. Ct. 1916)</vt:lpstr>
      <vt:lpstr>Collins v. Morris 97 Kan. 264 (Sup. Ct. 1916)</vt:lpstr>
      <vt:lpstr>Collins v. Morris 97 Kan. 264 (Sup. Ct. 1916)</vt:lpstr>
      <vt:lpstr>Collins v. Morris 97 Kan. 264 (Sup. Ct. 1916)</vt:lpstr>
      <vt:lpstr>Property Rights</vt:lpstr>
      <vt:lpstr>Ditzen v. Kansas City 138 Kan. 830 (Sup. Ct. 1934)</vt:lpstr>
      <vt:lpstr>Ditzen v. Kansas City 138 Kan. 830 (Sup. Ct. 1934)</vt:lpstr>
      <vt:lpstr>City of Paola v. Wentz 79 Kan. 148 (Sup. Ct. 1908)</vt:lpstr>
      <vt:lpstr>City of Paola v. Wentz 79 Kan. 148 (Sup. Ct. 1908)</vt:lpstr>
      <vt:lpstr>City of Paola v. Wentz 79 Kan. 148 (Sup. Ct. 1908)</vt:lpstr>
      <vt:lpstr>Presnell v. Cullen 508 P.3d 875 (Ct. App. 2022) Unpublished</vt:lpstr>
      <vt:lpstr>Mall v. C &amp; W Rural Electric Co-op Ass’n  168 Kan. 518 (Sup. Ct. 1950)</vt:lpstr>
      <vt:lpstr>Mall v. C &amp; W Rural Electric Co-op Ass’n  168 Kan. 518 (Sup. Ct. 1950)</vt:lpstr>
      <vt:lpstr>Miessler v. John Solida &amp; Sons Tree Serv.  140 P.3d 1061 (Ct. App. 2006) Unpublished</vt:lpstr>
      <vt:lpstr>Miessler v. John Solida &amp; Sons Tree Serv.  140 P.3d 1061 (Ct. App. 2006) Unpublished</vt:lpstr>
      <vt:lpstr>Constitutional Law</vt:lpstr>
      <vt:lpstr>Glover v. State Highway Com.  147 Kan. 279 (Sup. Ct. 1938)</vt:lpstr>
      <vt:lpstr>Glover v. State Highway Com.  147 Kan. 279 (Sup. Ct. 1938)</vt:lpstr>
      <vt:lpstr>Carrasco v. City of Udall  2022 WL 522959 (Ct. App. 2022) Unpublished</vt:lpstr>
      <vt:lpstr>Carrasco v. City of Udall  2022 WL 522959 (Ct. App. 2022) Unpublished</vt:lpstr>
      <vt:lpstr>Carrasco v. City of Udall  2022 WL 522959 (Ct. App. 2022) Unpublished</vt:lpstr>
      <vt:lpstr>Balch v. Glenn 85 Kan. 735 (Sup. Ct. 1911)</vt:lpstr>
      <vt:lpstr>Tree Risk</vt:lpstr>
      <vt:lpstr>Pierce v. Casady 711 P.2d 766 (Ct. App. 1985)</vt:lpstr>
      <vt:lpstr>Pierce v. Casady 711 P.2d 766 (Ct. App. 1985)</vt:lpstr>
      <vt:lpstr>Pierce v. Casady 711 P.2d 766 (Ct. App. 1985)</vt:lpstr>
      <vt:lpstr>Pierce v. Casady 711 P.2d 766 (Ct. App. 1985)</vt:lpstr>
      <vt:lpstr>Pierce v. Casady 711 P.2d 766 (Ct. App. 1985)</vt:lpstr>
      <vt:lpstr>Am. Family Ins. v. Anderson 107 P.3d 1262 (Ct. App. 2005) Unpublished</vt:lpstr>
      <vt:lpstr>Am. Family Ins. v. Anderson 107 P.3d 1262 (Ct. App. 2005) Unpublished</vt:lpstr>
      <vt:lpstr>Am. Family Ins. v. Anderson 107 P.3d 1262 (Ct. App. 2005) Unpublished</vt:lpstr>
      <vt:lpstr>Am. Family Ins. v. Anderson 107 P.3d 1262 (Ct. App. 2005) Unpublished</vt:lpstr>
      <vt:lpstr>Turner v. Wichita 143 Kan. 808 (Sup. Ct. 1936)</vt:lpstr>
      <vt:lpstr>Turner v. Wichita 143 Kan. 808 (Sup. Ct. 1936)</vt:lpstr>
      <vt:lpstr>Turner v. Wichita 143 Kan. 808 (Sup. Ct. 1936)</vt:lpstr>
      <vt:lpstr>Turner v. Wichita 143 Kan. 808 (Sup. Ct. 1936)</vt:lpstr>
      <vt:lpstr>Turner v. Wichita 143 Kan. 808 (Sup. Ct. 1936)</vt:lpstr>
      <vt:lpstr>Swope v. Wichita 141 Kan. 388 (Sup. Ct. 1935)</vt:lpstr>
      <vt:lpstr>Swope v. Wichita 141 Kan. 388 (Sup. Ct. 1935)</vt:lpstr>
      <vt:lpstr>Swope v. Wichita 141 Kan. 388 (Sup. Ct. 1935)</vt:lpstr>
      <vt:lpstr>Siple v. Topeka 235 Kan. 167 (Sup. Ct. 1984)</vt:lpstr>
      <vt:lpstr>Siple v. Topeka 235 Kan. 167 (Sup. Ct. 1984)</vt:lpstr>
      <vt:lpstr>Siple v. Topeka 235 Kan. 167 (Sup. Ct. 1984)</vt:lpstr>
      <vt:lpstr>Siple v. Topeka 235 Kan. 167 (Sup. Ct. 1984)</vt:lpstr>
      <vt:lpstr>Siple v. Topeka 235 Kan. 167 (Sup. Ct. 1984)</vt:lpstr>
      <vt:lpstr>Brown v. State Highway Com 202 Kan. 1 (Sup. Ct. 1968)</vt:lpstr>
      <vt:lpstr>Brown v. State Highway Com 202 Kan. 1 (Sup. Ct. 1968)</vt:lpstr>
      <vt:lpstr>Brown v. State Highway Com 202 Kan. 1 (Sup. Ct. 1968)</vt:lpstr>
      <vt:lpstr>Brown v. State Highway Com 202 Kan. 1 (Sup. Ct. 1968)</vt:lpstr>
      <vt:lpstr>Manley v. Hallbauer 308 Kan. 723 (Sup. Ct. 2018)</vt:lpstr>
      <vt:lpstr>Manley v. Hallbauer 308 Kan. 723 (Sup. Ct. 2018)</vt:lpstr>
      <vt:lpstr>Manley v. Hallbauer 308 Kan. 723 (Sup. Ct. 2018)</vt:lpstr>
      <vt:lpstr>Manley v. Hallbauer 308 Kan. 723 (Sup. Ct. 2018)</vt:lpstr>
      <vt:lpstr>Manley v. Hallbauer 308 Kan. 723 (Sup. Ct. 2018)</vt:lpstr>
      <vt:lpstr>Tree Appraisal</vt:lpstr>
      <vt:lpstr>“The Railroad Cases”</vt:lpstr>
      <vt:lpstr>“The Railroad Cases”</vt:lpstr>
      <vt:lpstr>“The Railroad Cases”</vt:lpstr>
      <vt:lpstr>Nordgren v. Southwestern Bell Tel. Co  125 Kan. 33 (Sup. Ct. 1928)</vt:lpstr>
      <vt:lpstr>Nordgren v. Southwestern Bell Tel. Co  125 Kan. 33 (Sup. Ct. 1928)</vt:lpstr>
      <vt:lpstr>Nordgren v. Southwestern Bell Tel. Co  125 Kan. 33 (Sup. Ct. 1928)</vt:lpstr>
      <vt:lpstr>Evenson v. Lilley 295 Kan. 43 (Sup. Ct. 2012)</vt:lpstr>
      <vt:lpstr>Evenson v. Lilley 295 Kan. 43 (Sup. Ct. 2012)</vt:lpstr>
      <vt:lpstr>Pollution and Contamination</vt:lpstr>
      <vt:lpstr>Kansas Zinc Mining &amp; Smelting Co. v. Brown  8 Kan. App. 802 (Sup. Ct. 1899)</vt:lpstr>
      <vt:lpstr>Kansas Zinc Mining &amp; Smelting Co. v. Brown  8 Kan. App. 802 (Sup. Ct. 1899)</vt:lpstr>
      <vt:lpstr>Kansas Zinc Mining &amp; Smelting Co. v. Brown  8 Kan. App. 802 (Sup. Ct. 1899)</vt:lpstr>
      <vt:lpstr>Wichita Gas, Electric Light &amp; Power Co. v. Wright  9 Kan. App. 730 (Ct. App. 1900)</vt:lpstr>
      <vt:lpstr>Wichita Gas, Electric Light &amp; Power Co. v. Wright  9 Kan. App. 730 (Ct. App. 1900)</vt:lpstr>
      <vt:lpstr>Wichita Gas, Electric Light &amp; Power Co. v. Wright  9 Kan. App. 730 (Ct. App. 1900)</vt:lpstr>
      <vt:lpstr>Wichita Gas, Electric Light &amp; Power Co. v. Wright  9 Kan. App. 730 (Ct. App. 1900)</vt:lpstr>
      <vt:lpstr>Wichita Gas, Electric Light &amp; Power Co. v. Wright  9 Kan. App. 730 (Ct. App. 1900)</vt:lpstr>
      <vt:lpstr>Delay v. Great Plains Custom Application  376 P.3d 95 (Ct. App. 2016) Unpublished</vt:lpstr>
      <vt:lpstr>Summary</vt:lpstr>
      <vt:lpstr>Case Illustrations from Kansas Tree Law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Illustrations from Kansas Tree Law</dc:title>
  <dc:creator>Reviewer 1</dc:creator>
  <cp:lastModifiedBy>Reviewer 1</cp:lastModifiedBy>
  <cp:revision>65</cp:revision>
  <dcterms:created xsi:type="dcterms:W3CDTF">2023-12-17T00:52:32Z</dcterms:created>
  <dcterms:modified xsi:type="dcterms:W3CDTF">2024-01-17T05:00:09Z</dcterms:modified>
</cp:coreProperties>
</file>